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#03</a:t>
            </a:r>
            <a:endParaRPr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July 2007</a:t>
            </a:r>
            <a:endParaRPr/>
          </a:p>
        </p:txBody>
      </p:sp>
      <p:sp>
        <p:nvSpPr>
          <p:cNvPr id="87" name="Google Shape;87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IT60105: D. Samanta, IIT Kharagpur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#03</a:t>
            </a:r>
            <a:endParaRPr/>
          </a:p>
        </p:txBody>
      </p:sp>
      <p:sp>
        <p:nvSpPr>
          <p:cNvPr id="96" name="Google Shape;96;p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July 2007</a:t>
            </a:r>
            <a:endParaRPr/>
          </a:p>
        </p:txBody>
      </p:sp>
      <p:sp>
        <p:nvSpPr>
          <p:cNvPr id="97" name="Google Shape;97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IT60105: D. Samanta, IIT Kharagpur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#03</a:t>
            </a:r>
            <a:endParaRPr/>
          </a:p>
        </p:txBody>
      </p:sp>
      <p:sp>
        <p:nvSpPr>
          <p:cNvPr id="109" name="Google Shape;109;p3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July 2007</a:t>
            </a:r>
            <a:endParaRPr/>
          </a:p>
        </p:txBody>
      </p:sp>
      <p:sp>
        <p:nvSpPr>
          <p:cNvPr id="110" name="Google Shape;110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IT60105: D. Samanta, IIT Kharagpur</a:t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#03</a:t>
            </a:r>
            <a:endParaRPr/>
          </a:p>
        </p:txBody>
      </p:sp>
      <p:sp>
        <p:nvSpPr>
          <p:cNvPr id="158" name="Google Shape;158;p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July 2007</a:t>
            </a:r>
            <a:endParaRPr/>
          </a:p>
        </p:txBody>
      </p:sp>
      <p:sp>
        <p:nvSpPr>
          <p:cNvPr id="159" name="Google Shape;159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IT60105: D. Samanta, IIT Kharagpur</a:t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#03</a:t>
            </a:r>
            <a:endParaRPr/>
          </a:p>
        </p:txBody>
      </p:sp>
      <p:sp>
        <p:nvSpPr>
          <p:cNvPr id="171" name="Google Shape;171;p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July 2007</a:t>
            </a:r>
            <a:endParaRPr/>
          </a:p>
        </p:txBody>
      </p:sp>
      <p:sp>
        <p:nvSpPr>
          <p:cNvPr id="172" name="Google Shape;172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IT60105: D. Samanta, IIT Kharagpur</a:t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facweb.iitkgp.ernet.in/~dsamant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8382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CS20006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066800" y="3429000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Lecture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 Specification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 Example: ATM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Study: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Automated Teller Machine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ATM: Functional Requirements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057400" y="1600200"/>
            <a:ext cx="6629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Withdraw Cash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Deposit Cash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Balance Enquiry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Passbook Update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Transaction Details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PIN Change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05" name="Google Shape;20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ATM: Withdraw Cash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596265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ATM: Withdraw Cash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57200" y="13716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F1: Withdraw Cash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Description: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Determines the type of accounts, amount to be withdrawn,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valid transaction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F1.1: Select Withdraw Cash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Input: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Withdraw Cash Option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Output: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Prompt to enter Account Type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F1.2: Select Account Type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Input: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Option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Output: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Prompt to enter Amount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F1.3: Read Amount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Input: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Amount to be withdrawn (within a range)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Output: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Processing for “Valid Transaction” with requested cash and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printed transaction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OR “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Failed Transaction” with regret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message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Nonfunctional requirements deal with the characteristics of the system that cannot be expressed as functions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Portability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Reliability issues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Accuracy of results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Human-computer interface issues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Constraints on the system implementation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Many more .....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32" name="Google Shape;23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7010400" cy="196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74676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50" name="Google Shape;250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6324600" cy="29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9248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68" name="Google Shape;268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Interface Requirements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Different interface for different functionality in the system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Specified with user’s level of understanding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GUI or Command based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With HCI perspective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#2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Requirement Specification (SRS)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SRS Document Template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77" name="Google Shape;277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>
            <p:ph type="title"/>
          </p:nvPr>
        </p:nvSpPr>
        <p:spPr>
          <a:xfrm>
            <a:off x="6096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SRS Document Template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Importance of SRS Document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81000" y="1143000"/>
            <a:ext cx="82296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Systematic organization of all the requirements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Cater to the  needs of a wide variety of audience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Users, customers, marketing personnel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 developers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Test engineers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documentation writers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managers</a:t>
            </a:r>
            <a:endParaRPr/>
          </a:p>
          <a:p>
            <a:pPr indent="-228600" lvl="1" marL="74295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Maintenance engineers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294" name="Google Shape;294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SRS Document Template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181601" cy="428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303" name="Google Shape;303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SRS Document Template</a:t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66800"/>
            <a:ext cx="7543800" cy="457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312" name="Google Shape;31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SRS Document Template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(Cont’d)</a:t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00200"/>
            <a:ext cx="6477000" cy="423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321" name="Google Shape;321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IEEE Standard of SRS Document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381000" y="26670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the IEEE Standard (1998) of SRS Document preparation, see the link below: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http://www.facweb.iitkgp.ernet.in/~dsamanta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330" name="Google Shape;33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 to Ponder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SRS document is often touted as a “Black Box” document?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“SRS document should be a flexible document” - Agree or disagree the comment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SRS can be taken as a legal document for the customer as well as the developer - Justify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339" name="Google Shape;33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 to Ponder</a:t>
            </a:r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Requirement Engineering is related to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process development models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How Requirement Engineering is related to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software quality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RE takes place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Agile software development environment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System Requirement Specification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Understanding the precise requirement of the customers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Avoids bitter developer-customer disputes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Legal battle, timely payment </a:t>
            </a:r>
            <a:endParaRPr/>
          </a:p>
          <a:p>
            <a:pPr indent="-152400" lvl="2" marL="11430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Requirements documentation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Several contractors can bid for the contract, offering, perhaps, different ways of meeting the customer’s need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avoid number of iterative changes during the development life 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Requirements for a system are the description of the services provided by the system and its operational constraints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process of finding out, analyzing, documenting and checking these services and constraints is called </a:t>
            </a:r>
            <a:r>
              <a:rPr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Engineering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Activities: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 gathering and analysis </a:t>
            </a:r>
            <a:endParaRPr/>
          </a:p>
          <a:p>
            <a:pPr indent="-152400" lvl="2" marL="1143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 specification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i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SRS activities are carried out by </a:t>
            </a:r>
            <a:r>
              <a:rPr b="1" i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Times New Roman"/>
              <a:buNone/>
            </a:pPr>
            <a:r>
              <a:rPr b="1" i="1" lang="en-US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Analysts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Requirement Gathering and Analysis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Requirements gathering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What is the problem?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Why it is important to solve the problem?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What are the possible solutions to the problem?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What exactly are the input to the system and what exactly are the output required from the system?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What are the likely complexities that might arise while solving the problem?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If there are external software or hardware with which the developed software has to interface, then what exactly would the data interchange formats with the external system be?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Requirement Gathering and Analysis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 analysis</a:t>
            </a:r>
            <a:endParaRPr/>
          </a:p>
          <a:p>
            <a:pPr indent="-2540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Resolve anomaly/ambiguity in the requirement (customer)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 Distributed system without the specification of network protocols </a:t>
            </a:r>
            <a:endParaRPr/>
          </a:p>
          <a:p>
            <a:pPr indent="-101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Resolve the contradiction in requirement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 OODBMS and SQL query, faster execution with lesser memory requirement</a:t>
            </a:r>
            <a:endParaRPr/>
          </a:p>
          <a:p>
            <a:pPr indent="-101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Resolve incompleteness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Overlooked in some requirements</a:t>
            </a:r>
            <a:endParaRPr/>
          </a:p>
          <a:p>
            <a:pPr indent="-28575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Requirements Specification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requirements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High level abstract requirement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Are statements, in a natural language plus diagrams, of what services the system is expected to provide and the constraints under which it must operate</a:t>
            </a:r>
            <a:endParaRPr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  <a:p>
            <a:pPr indent="-127000" lvl="4" marL="2057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Detailed description of what the system should do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 out the system’s functions, services and operational constraints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Interface requirements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January 2019</a:t>
            </a:r>
            <a:endParaRPr/>
          </a:p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(CS20006) Spring 2019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Functional system requirements describe the system function in detail, its inputs and outputs, exceptions, and so on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It should be</a:t>
            </a:r>
            <a:endParaRPr/>
          </a:p>
          <a:p>
            <a:pPr indent="-114300" lvl="4" marL="2057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 services required by the user should be defined</a:t>
            </a:r>
            <a:endParaRPr/>
          </a:p>
          <a:p>
            <a:pPr indent="-114300" lvl="4" marL="2057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Requirements should not have contradictory definitions</a:t>
            </a:r>
            <a:endParaRPr/>
          </a:p>
          <a:p>
            <a:pPr indent="-101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