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#04-05</a:t>
            </a:r>
            <a:endParaRPr/>
          </a:p>
        </p:txBody>
      </p:sp>
      <p:sp>
        <p:nvSpPr>
          <p:cNvPr id="161" name="Google Shape;161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08 August, 2007</a:t>
            </a:r>
            <a:endParaRPr/>
          </a:p>
        </p:txBody>
      </p:sp>
      <p:sp>
        <p:nvSpPr>
          <p:cNvPr id="162" name="Google Shape;162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CS20006: D. Samanta, CSE, IIT Kharagpur</a:t>
            </a:r>
            <a:endParaRPr/>
          </a:p>
        </p:txBody>
      </p:sp>
      <p:sp>
        <p:nvSpPr>
          <p:cNvPr id="163" name="Google Shape;16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6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#04-05</a:t>
            </a:r>
            <a:endParaRPr/>
          </a:p>
        </p:txBody>
      </p:sp>
      <p:sp>
        <p:nvSpPr>
          <p:cNvPr id="623" name="Google Shape;623;p4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08 August, 2007</a:t>
            </a:r>
            <a:endParaRPr/>
          </a:p>
        </p:txBody>
      </p:sp>
      <p:sp>
        <p:nvSpPr>
          <p:cNvPr id="624" name="Google Shape;624;p4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CS20006: D. Samanta, CSE, IIT Kharagpur</a:t>
            </a:r>
            <a:endParaRPr/>
          </a:p>
        </p:txBody>
      </p:sp>
      <p:sp>
        <p:nvSpPr>
          <p:cNvPr id="625" name="Google Shape;625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6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7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#04-05</a:t>
            </a:r>
            <a:endParaRPr/>
          </a:p>
        </p:txBody>
      </p:sp>
      <p:sp>
        <p:nvSpPr>
          <p:cNvPr id="649" name="Google Shape;649;p47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08 August, 2007</a:t>
            </a:r>
            <a:endParaRPr/>
          </a:p>
        </p:txBody>
      </p:sp>
      <p:sp>
        <p:nvSpPr>
          <p:cNvPr id="650" name="Google Shape;650;p4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CS20006: D. Samanta, CSE, IIT Kharagpur</a:t>
            </a:r>
            <a:endParaRPr/>
          </a:p>
        </p:txBody>
      </p:sp>
      <p:sp>
        <p:nvSpPr>
          <p:cNvPr id="651" name="Google Shape;651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7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#04-05</a:t>
            </a:r>
            <a:endParaRPr/>
          </a:p>
        </p:txBody>
      </p:sp>
      <p:sp>
        <p:nvSpPr>
          <p:cNvPr id="220" name="Google Shape;220;p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08 August, 2007</a:t>
            </a:r>
            <a:endParaRPr/>
          </a:p>
        </p:txBody>
      </p:sp>
      <p:sp>
        <p:nvSpPr>
          <p:cNvPr id="221" name="Google Shape;221;p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CS20006: D. Samanta, CSE, IIT Kharagpur</a:t>
            </a:r>
            <a:endParaRPr/>
          </a:p>
        </p:txBody>
      </p:sp>
      <p:sp>
        <p:nvSpPr>
          <p:cNvPr id="222" name="Google Shape;22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7" name="Google Shape;127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8" name="Google Shape;128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9" name="Google Shape;129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838200" y="1066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System Design</a:t>
            </a:r>
            <a:b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CS20006</a:t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066800" y="3429000"/>
            <a:ext cx="716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4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Paradigms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241" name="Google Shape;241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242" name="Google Shape;24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Design of LIS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System is designed by designing objects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Objects are abstractions of real-world or system entities and manage themselves</a:t>
            </a:r>
            <a:endParaRPr/>
          </a:p>
          <a:p>
            <a:pPr indent="-76200" lvl="4" marL="2057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Each object has attributes, operations</a:t>
            </a:r>
            <a:endParaRPr/>
          </a:p>
          <a:p>
            <a:pPr indent="-76200" lvl="4" marL="2057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Information is not represented as a centralized store</a:t>
            </a:r>
            <a:endParaRPr/>
          </a:p>
          <a:p>
            <a:pPr indent="-76200" lvl="4" marL="2057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Data and operations are grouped together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249" name="Google Shape;249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250" name="Google Shape;25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Problems to Ponder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How an object can be created?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What happen when an object is destroyed?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What is the basic principle of decomposing an object?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How the decompose objects are integrated?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Compare function-oriented approach and object-oriented approach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Decide parameters for comparison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257" name="Google Shape;257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258" name="Google Shape;258;p36"/>
          <p:cNvSpPr txBox="1"/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Lecture #5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Concepts of objects</a:t>
            </a:r>
            <a:endParaRPr/>
          </a:p>
          <a:p>
            <a:pPr indent="-165100" lvl="4" marL="2057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Object-Oriented Paradigms</a:t>
            </a:r>
            <a:endParaRPr/>
          </a:p>
          <a:p>
            <a:pPr indent="-165100" lvl="4" marL="2057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Encapsulation</a:t>
            </a:r>
            <a:endParaRPr/>
          </a:p>
          <a:p>
            <a:pPr indent="-177800" lvl="4" marL="20574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Relation between classes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Association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Aggregation</a:t>
            </a:r>
            <a:endParaRPr/>
          </a:p>
          <a:p>
            <a:pPr indent="-177800" lvl="4" marL="20574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Classifications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Delegation</a:t>
            </a:r>
            <a:endParaRPr/>
          </a:p>
          <a:p>
            <a:pPr indent="-177800" lvl="4" marL="20574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Polymorphism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Dynamic Binding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265" name="Google Shape;265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4572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Concepts of Objects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272" name="Google Shape;272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273" name="Google Shape;27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Characteristics of Objects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Object =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Behavior + Identity</a:t>
            </a:r>
            <a:endParaRPr/>
          </a:p>
          <a:p>
            <a:pPr indent="-114300" lvl="4" marL="2057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The group of values of all attributes  at a given point of time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e.g. Car</a:t>
            </a:r>
            <a:endParaRPr/>
          </a:p>
        </p:txBody>
      </p:sp>
      <p:pic>
        <p:nvPicPr>
          <p:cNvPr id="275" name="Google Shape;2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962400"/>
            <a:ext cx="2286000" cy="209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4953000"/>
            <a:ext cx="3733800" cy="124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282" name="Google Shape;282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283" name="Google Shape;28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Characteristics of Objects</a:t>
            </a:r>
            <a:endParaRPr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457200" y="1295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Object = State +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Behavior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Identity</a:t>
            </a:r>
            <a:endParaRPr/>
          </a:p>
          <a:p>
            <a:pPr indent="-114300" lvl="4" marL="2057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Behavior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group of all abilities of an object and describes the action and reaction among the objects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352800"/>
            <a:ext cx="6208713" cy="241458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/>
          <p:nvPr/>
        </p:nvSpPr>
        <p:spPr>
          <a:xfrm>
            <a:off x="3124200" y="5410200"/>
            <a:ext cx="3429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Behavior is the means of interface between two or more objects.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292" name="Google Shape;292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293" name="Google Shape;29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Characteristics of Objects</a:t>
            </a:r>
            <a:endParaRPr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457200" y="1295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Object = State + Behavior +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Identity</a:t>
            </a:r>
            <a:endParaRPr/>
          </a:p>
          <a:p>
            <a:pPr indent="-114300" lvl="4" marL="2057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Identity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characterization of its existence. The identity makes it possible to distinguish an object in an unambiguous way and independently form its group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40"/>
          <p:cNvSpPr/>
          <p:nvPr/>
        </p:nvSpPr>
        <p:spPr>
          <a:xfrm>
            <a:off x="1981200" y="3657600"/>
            <a:ext cx="4800600" cy="210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</a:t>
            </a:r>
            <a:endParaRPr/>
          </a:p>
          <a:p>
            <a:pPr indent="0" lvl="1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– carNo</a:t>
            </a:r>
            <a:endParaRPr/>
          </a:p>
          <a:p>
            <a:pPr indent="0" lvl="1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Borrower – borrowerNo</a:t>
            </a:r>
            <a:endParaRPr/>
          </a:p>
          <a:p>
            <a:pPr indent="0" lvl="1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 – empId / voterId / rollNo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301" name="Google Shape;301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Characteristics of Objects</a:t>
            </a:r>
            <a:endParaRPr/>
          </a:p>
        </p:txBody>
      </p:sp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457200" y="16002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Communication between two objects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Type of objects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Active objects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Passive objects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Transient/ephemeral objects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Persistent objects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Other objects categorization</a:t>
            </a:r>
            <a:endParaRPr/>
          </a:p>
        </p:txBody>
      </p:sp>
      <p:pic>
        <p:nvPicPr>
          <p:cNvPr id="304" name="Google Shape;30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362200"/>
            <a:ext cx="4837113" cy="98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310" name="Google Shape;310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311" name="Google Shape;311;p42"/>
          <p:cNvSpPr txBox="1"/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Objects</a:t>
            </a:r>
            <a:endParaRPr/>
          </a:p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457200" y="1219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objects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 object is an active object if it is capable to send a message to another object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Example: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All clients are like active objects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Passive objects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 object that is not capable of sending a message to any other objects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Example: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All servers are like passive objects (however, they can reply to any message)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Transient objects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When an object constantly changes its state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Example: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Car is in motion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Persistent objects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Storing the state of objects to a permanent storage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Stores attributes of an object into a permanent storage before leaving sessions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318" name="Google Shape;318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319" name="Google Shape;319;p43"/>
          <p:cNvSpPr txBox="1"/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Type of Objects</a:t>
            </a:r>
            <a:endParaRPr/>
          </a:p>
        </p:txBody>
      </p:sp>
      <p:sp>
        <p:nvSpPr>
          <p:cNvPr id="320" name="Google Shape;320;p43"/>
          <p:cNvSpPr txBox="1"/>
          <p:nvPr>
            <p:ph idx="1" type="body"/>
          </p:nvPr>
        </p:nvSpPr>
        <p:spPr>
          <a:xfrm>
            <a:off x="457200" y="1219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 objects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Objects which are related to some entities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Example: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Customer, order, book, transaction etc.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Objects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Objects which control the communication of several objects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Example: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Registration Controller, Scheduler, ATM System etc.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 objects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These are the objects interfaced with the system or sub-system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Example: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Database wrapper, external system etc.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objects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Act as an interface between a customer and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Example: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Registration Screen, login screen etc.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174" name="Google Shape;174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4572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Function-Oriented Design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326" name="Google Shape;326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327" name="Google Shape;327;p44"/>
          <p:cNvSpPr/>
          <p:nvPr/>
        </p:nvSpPr>
        <p:spPr>
          <a:xfrm>
            <a:off x="4572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Paradigms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333" name="Google Shape;333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334" name="Google Shape;33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Aim of Object-Oriented Paradigms</a:t>
            </a:r>
            <a:endParaRPr/>
          </a:p>
        </p:txBody>
      </p:sp>
      <p:sp>
        <p:nvSpPr>
          <p:cNvPr id="335" name="Google Shape;335;p45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Real world is composed of very large number of interacting objects</a:t>
            </a:r>
            <a:endParaRPr/>
          </a:p>
          <a:p>
            <a:pPr indent="-1905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Objects are abstract things than the way computer process them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Easy to understand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Easy to manipulate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Processed at higher level</a:t>
            </a:r>
            <a:endParaRPr/>
          </a:p>
          <a:p>
            <a:pPr indent="-1905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Paradigm based on the concept of object reduces the gap between our way of reasoning (by abstraction) and the concept understood by computers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341" name="Google Shape;341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342" name="Google Shape;342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Aim of Object-Oriented Paradigms</a:t>
            </a:r>
            <a:endParaRPr/>
          </a:p>
        </p:txBody>
      </p:sp>
      <p:pic>
        <p:nvPicPr>
          <p:cNvPr id="343" name="Google Shape;34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81200"/>
            <a:ext cx="8305800" cy="29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349" name="Google Shape;349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350" name="Google Shape;35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Aim of Object-Oriented Paradigms</a:t>
            </a:r>
            <a:endParaRPr/>
          </a:p>
        </p:txBody>
      </p:sp>
      <p:sp>
        <p:nvSpPr>
          <p:cNvPr id="351" name="Google Shape;351;p47"/>
          <p:cNvSpPr txBox="1"/>
          <p:nvPr>
            <p:ph idx="1" type="body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Challenges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Real world objects are too complicated to manipulate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reduce inherent complexity object oriented paradigm have been formulated</a:t>
            </a:r>
            <a:endParaRPr/>
          </a:p>
          <a:p>
            <a:pPr indent="-1079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357" name="Google Shape;357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358" name="Google Shape;358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Object-Oriented Paradigms</a:t>
            </a:r>
            <a:endParaRPr/>
          </a:p>
        </p:txBody>
      </p:sp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Encapsulation</a:t>
            </a:r>
            <a:endParaRPr/>
          </a:p>
          <a:p>
            <a:pPr indent="-101600" lvl="3" marL="16002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Relation</a:t>
            </a:r>
            <a:endParaRPr/>
          </a:p>
          <a:p>
            <a:pPr indent="-101600" lvl="3" marL="16002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  <a:p>
            <a:pPr indent="-101600" lvl="4" marL="20574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Polymorphism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365" name="Google Shape;365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366" name="Google Shape;366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O-O Paradigms: Encapsulation</a:t>
            </a:r>
            <a:endParaRPr/>
          </a:p>
        </p:txBody>
      </p:sp>
      <p:sp>
        <p:nvSpPr>
          <p:cNvPr id="367" name="Google Shape;367;p49"/>
          <p:cNvSpPr txBox="1"/>
          <p:nvPr>
            <p:ph idx="1" type="body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49"/>
          <p:cNvSpPr/>
          <p:nvPr/>
        </p:nvSpPr>
        <p:spPr>
          <a:xfrm>
            <a:off x="533400" y="1739900"/>
            <a:ext cx="8077200" cy="429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Encapsulations</a:t>
            </a:r>
            <a:endParaRPr/>
          </a:p>
          <a:p>
            <a:pPr indent="-152400" lvl="1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 data and methods to manipulate data into one entity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is the concept of encapsulation</a:t>
            </a:r>
            <a:endParaRPr/>
          </a:p>
          <a:p>
            <a:pPr indent="-152400" lvl="1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varieties of objects are grouped together such as book, car, ..etc</a:t>
            </a:r>
            <a:endParaRPr/>
          </a:p>
          <a:p>
            <a:pPr indent="-152400" lvl="1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of similar objects grouped together with some distinguishing structure (at a high level of abstraction)</a:t>
            </a:r>
            <a:endParaRPr/>
          </a:p>
          <a:p>
            <a:pPr indent="-152400" lvl="1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is a process of abstraction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374" name="Google Shape;374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375" name="Google Shape;37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O-O Paradigms: Encapsulation</a:t>
            </a:r>
            <a:endParaRPr/>
          </a:p>
        </p:txBody>
      </p:sp>
      <p:sp>
        <p:nvSpPr>
          <p:cNvPr id="376" name="Google Shape;376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Graphical representation of a class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endParaRPr/>
          </a:p>
        </p:txBody>
      </p:sp>
      <p:pic>
        <p:nvPicPr>
          <p:cNvPr id="377" name="Google Shape;37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362200"/>
            <a:ext cx="1435100" cy="14303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50"/>
          <p:cNvGrpSpPr/>
          <p:nvPr/>
        </p:nvGrpSpPr>
        <p:grpSpPr>
          <a:xfrm>
            <a:off x="2743200" y="3733800"/>
            <a:ext cx="3657600" cy="2438400"/>
            <a:chOff x="2448" y="2112"/>
            <a:chExt cx="2304" cy="1536"/>
          </a:xfrm>
        </p:grpSpPr>
        <p:sp>
          <p:nvSpPr>
            <p:cNvPr id="379" name="Google Shape;379;p50"/>
            <p:cNvSpPr txBox="1"/>
            <p:nvPr/>
          </p:nvSpPr>
          <p:spPr>
            <a:xfrm>
              <a:off x="2448" y="2880"/>
              <a:ext cx="1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0"/>
            <p:cNvSpPr/>
            <p:nvPr/>
          </p:nvSpPr>
          <p:spPr>
            <a:xfrm>
              <a:off x="3600" y="2112"/>
              <a:ext cx="1152" cy="153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modelNo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color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engineNo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controlPanel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start()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accelerate()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retardate()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Stop()</a:t>
              </a:r>
              <a:endParaRPr/>
            </a:p>
          </p:txBody>
        </p:sp>
        <p:cxnSp>
          <p:nvCxnSpPr>
            <p:cNvPr id="381" name="Google Shape;381;p50"/>
            <p:cNvCxnSpPr/>
            <p:nvPr/>
          </p:nvCxnSpPr>
          <p:spPr>
            <a:xfrm>
              <a:off x="3600" y="2304"/>
              <a:ext cx="115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50"/>
            <p:cNvCxnSpPr/>
            <p:nvPr/>
          </p:nvCxnSpPr>
          <p:spPr>
            <a:xfrm>
              <a:off x="3600" y="2976"/>
              <a:ext cx="115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388" name="Google Shape;388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389" name="Google Shape;389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O-O Paradigms: Encapsulation</a:t>
            </a:r>
            <a:endParaRPr/>
          </a:p>
        </p:txBody>
      </p:sp>
      <p:sp>
        <p:nvSpPr>
          <p:cNvPr id="390" name="Google Shape;390;p51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Exercise: Give possible class structure to the following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Complex number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Rational number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TV set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Customer (of a Bank)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Account (of a customer in a Bank)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Stack/ Queue/Tree/Graph/Vector 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Visibility of attributes and operations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	+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	-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Protected	#</a:t>
            </a:r>
            <a:endParaRPr sz="1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396" name="Google Shape;396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397" name="Google Shape;397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O-O Paradigms: Relations</a:t>
            </a:r>
            <a:endParaRPr/>
          </a:p>
        </p:txBody>
      </p:sp>
      <p:sp>
        <p:nvSpPr>
          <p:cNvPr id="398" name="Google Shape;398;p52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Several classes may be interrelated with each other</a:t>
            </a:r>
            <a:endParaRPr/>
          </a:p>
          <a:p>
            <a:pPr indent="-101600" lvl="4" marL="2057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relationship expresses a kind of interrelation between two classes</a:t>
            </a:r>
            <a:endParaRPr/>
          </a:p>
          <a:p>
            <a:pPr indent="-101600" lvl="4" marL="2057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Two types of relationships between any two classes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Association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Aggregation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404" name="Google Shape;404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405" name="Google Shape;405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Relation: Association</a:t>
            </a:r>
            <a:endParaRPr/>
          </a:p>
        </p:txBody>
      </p:sp>
      <p:sp>
        <p:nvSpPr>
          <p:cNvPr id="406" name="Google Shape;406;p53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association relationship expresses a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bi-directional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connection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between classes</a:t>
            </a:r>
            <a:endParaRPr/>
          </a:p>
          <a:p>
            <a:pPr indent="-76200" lvl="3" marL="16002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Bi-directional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 may flow across the association (This is unlike data flow in DFD)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Semantic connection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 association between classes means that there is a link between objects in the associated class</a:t>
            </a:r>
            <a:endParaRPr/>
          </a:p>
          <a:p>
            <a:pPr indent="-114300" lvl="4" marL="20574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an association between two objects are there then one can navigate from an object to another object in the association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181" name="Google Shape;181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Function-Oriented Design of LIS</a:t>
            </a:r>
            <a:b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View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447800"/>
            <a:ext cx="5334000" cy="31384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04800" y="4800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Points to be noted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Data is centralized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Several functions are there to manipulate centralized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Functions are grouped together to form high level functions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412" name="Google Shape;412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413" name="Google Shape;413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Relation: Association</a:t>
            </a:r>
            <a:endParaRPr/>
          </a:p>
        </p:txBody>
      </p:sp>
      <p:sp>
        <p:nvSpPr>
          <p:cNvPr id="414" name="Google Shape;414;p54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id="415" name="Google Shape;41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125" y="2840038"/>
            <a:ext cx="6383338" cy="11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421" name="Google Shape;421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422" name="Google Shape;42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Association: Notation</a:t>
            </a:r>
            <a:endParaRPr/>
          </a:p>
        </p:txBody>
      </p:sp>
      <p:pic>
        <p:nvPicPr>
          <p:cNvPr id="423" name="Google Shape;42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133600"/>
            <a:ext cx="5191125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3657600"/>
            <a:ext cx="6067425" cy="8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430" name="Google Shape;430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431" name="Google Shape;431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Association: Notation</a:t>
            </a:r>
            <a:endParaRPr/>
          </a:p>
        </p:txBody>
      </p:sp>
      <p:sp>
        <p:nvSpPr>
          <p:cNvPr id="432" name="Google Shape;432;p56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Association between two classes, in general,  is called binary association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also legal to have both ends of an association circle to back to the same class</a:t>
            </a:r>
            <a:endParaRPr/>
          </a:p>
        </p:txBody>
      </p:sp>
      <p:pic>
        <p:nvPicPr>
          <p:cNvPr id="433" name="Google Shape;43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4114800"/>
            <a:ext cx="2468563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439" name="Google Shape;439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440" name="Google Shape;440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Association: Notation</a:t>
            </a:r>
            <a:endParaRPr/>
          </a:p>
        </p:txBody>
      </p:sp>
      <p:sp>
        <p:nvSpPr>
          <p:cNvPr id="441" name="Google Shape;441;p57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n-ary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association is also possible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 association having more than two classes also possible</a:t>
            </a:r>
            <a:endParaRPr/>
          </a:p>
        </p:txBody>
      </p:sp>
      <p:pic>
        <p:nvPicPr>
          <p:cNvPr id="442" name="Google Shape;44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124200"/>
            <a:ext cx="4876800" cy="191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448" name="Google Shape;448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449" name="Google Shape;44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Association: Notation</a:t>
            </a:r>
            <a:endParaRPr/>
          </a:p>
        </p:txBody>
      </p:sp>
      <p:sp>
        <p:nvSpPr>
          <p:cNvPr id="450" name="Google Shape;450;p58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More than one association may be mentioned between two classes</a:t>
            </a:r>
            <a:endParaRPr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It is possible to specify  the role of a class within an association</a:t>
            </a:r>
            <a:endParaRPr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1" name="Google Shape;45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362200"/>
            <a:ext cx="5191125" cy="677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4953000"/>
            <a:ext cx="5180013" cy="77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458" name="Google Shape;458;p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459" name="Google Shape;459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Association: Notation</a:t>
            </a:r>
            <a:endParaRPr/>
          </a:p>
        </p:txBody>
      </p:sp>
      <p:sp>
        <p:nvSpPr>
          <p:cNvPr id="460" name="Google Shape;460;p59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class can play more than one role at a time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Role also carry multiplicity information that specifies the number of instances that participate in a relationship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59"/>
          <p:cNvSpPr txBox="1"/>
          <p:nvPr/>
        </p:nvSpPr>
        <p:spPr>
          <a:xfrm>
            <a:off x="2362200" y="2057400"/>
            <a:ext cx="7953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grpSp>
        <p:nvGrpSpPr>
          <p:cNvPr id="462" name="Google Shape;462;p59"/>
          <p:cNvGrpSpPr/>
          <p:nvPr/>
        </p:nvGrpSpPr>
        <p:grpSpPr>
          <a:xfrm>
            <a:off x="1295400" y="2209800"/>
            <a:ext cx="6324600" cy="1117600"/>
            <a:chOff x="720" y="3143"/>
            <a:chExt cx="3984" cy="704"/>
          </a:xfrm>
        </p:grpSpPr>
        <p:sp>
          <p:nvSpPr>
            <p:cNvPr id="463" name="Google Shape;463;p59"/>
            <p:cNvSpPr/>
            <p:nvPr/>
          </p:nvSpPr>
          <p:spPr>
            <a:xfrm>
              <a:off x="720" y="3216"/>
              <a:ext cx="1200" cy="4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</a:t>
              </a:r>
              <a:endParaRPr/>
            </a:p>
          </p:txBody>
        </p:sp>
        <p:sp>
          <p:nvSpPr>
            <p:cNvPr id="464" name="Google Shape;464;p59"/>
            <p:cNvSpPr/>
            <p:nvPr/>
          </p:nvSpPr>
          <p:spPr>
            <a:xfrm>
              <a:off x="3504" y="3216"/>
              <a:ext cx="1200" cy="4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course</a:t>
              </a:r>
              <a:endParaRPr/>
            </a:p>
          </p:txBody>
        </p:sp>
        <p:cxnSp>
          <p:nvCxnSpPr>
            <p:cNvPr id="465" name="Google Shape;465;p59"/>
            <p:cNvCxnSpPr/>
            <p:nvPr/>
          </p:nvCxnSpPr>
          <p:spPr>
            <a:xfrm>
              <a:off x="1920" y="3408"/>
              <a:ext cx="15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6" name="Google Shape;466;p59"/>
            <p:cNvSpPr txBox="1"/>
            <p:nvPr/>
          </p:nvSpPr>
          <p:spPr>
            <a:xfrm>
              <a:off x="1478" y="3655"/>
              <a:ext cx="4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faculty</a:t>
              </a:r>
              <a:endParaRPr/>
            </a:p>
          </p:txBody>
        </p:sp>
        <p:sp>
          <p:nvSpPr>
            <p:cNvPr id="467" name="Google Shape;467;p59"/>
            <p:cNvSpPr txBox="1"/>
            <p:nvPr/>
          </p:nvSpPr>
          <p:spPr>
            <a:xfrm>
              <a:off x="2054" y="3143"/>
              <a:ext cx="8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 for</a:t>
              </a:r>
              <a:endParaRPr/>
            </a:p>
          </p:txBody>
        </p:sp>
        <p:sp>
          <p:nvSpPr>
            <p:cNvPr id="468" name="Google Shape;468;p59"/>
            <p:cNvSpPr txBox="1"/>
            <p:nvPr/>
          </p:nvSpPr>
          <p:spPr>
            <a:xfrm>
              <a:off x="2486" y="3383"/>
              <a:ext cx="7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Offered by</a:t>
              </a:r>
              <a:endParaRPr/>
            </a:p>
          </p:txBody>
        </p:sp>
        <p:cxnSp>
          <p:nvCxnSpPr>
            <p:cNvPr id="469" name="Google Shape;469;p59"/>
            <p:cNvCxnSpPr/>
            <p:nvPr/>
          </p:nvCxnSpPr>
          <p:spPr>
            <a:xfrm rot="10800000">
              <a:off x="1968" y="3504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0" name="Google Shape;470;p59"/>
            <p:cNvCxnSpPr/>
            <p:nvPr/>
          </p:nvCxnSpPr>
          <p:spPr>
            <a:xfrm>
              <a:off x="2976" y="3264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471" name="Google Shape;47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4800600"/>
            <a:ext cx="6400800" cy="9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477" name="Google Shape;477;p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478" name="Google Shape;478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Association: Notation</a:t>
            </a:r>
            <a:endParaRPr/>
          </a:p>
        </p:txBody>
      </p:sp>
      <p:pic>
        <p:nvPicPr>
          <p:cNvPr id="479" name="Google Shape;47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514600"/>
            <a:ext cx="7848600" cy="24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0"/>
          <p:cNvSpPr txBox="1"/>
          <p:nvPr/>
        </p:nvSpPr>
        <p:spPr>
          <a:xfrm>
            <a:off x="762000" y="17780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Multiplicity Rules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486" name="Google Shape;486;p6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487" name="Google Shape;487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Example: Multiplicity Rule</a:t>
            </a:r>
            <a:endParaRPr/>
          </a:p>
        </p:txBody>
      </p:sp>
      <p:sp>
        <p:nvSpPr>
          <p:cNvPr id="488" name="Google Shape;488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Customer may have more than one account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 account may be jointly hold by more than one customer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There are may be three types of accounts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Saving (single customer only)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Recurring (single or joint)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Current (joint only, but allow at most 5 customers)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9" name="Google Shape;489;p61"/>
          <p:cNvGrpSpPr/>
          <p:nvPr/>
        </p:nvGrpSpPr>
        <p:grpSpPr>
          <a:xfrm>
            <a:off x="1219200" y="4191000"/>
            <a:ext cx="6324600" cy="1052513"/>
            <a:chOff x="960" y="1008"/>
            <a:chExt cx="3984" cy="663"/>
          </a:xfrm>
        </p:grpSpPr>
        <p:sp>
          <p:nvSpPr>
            <p:cNvPr id="490" name="Google Shape;490;p61"/>
            <p:cNvSpPr/>
            <p:nvPr/>
          </p:nvSpPr>
          <p:spPr>
            <a:xfrm>
              <a:off x="960" y="1152"/>
              <a:ext cx="1152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</a:t>
              </a:r>
              <a:endParaRPr/>
            </a:p>
          </p:txBody>
        </p:sp>
        <p:sp>
          <p:nvSpPr>
            <p:cNvPr id="491" name="Google Shape;491;p61"/>
            <p:cNvSpPr/>
            <p:nvPr/>
          </p:nvSpPr>
          <p:spPr>
            <a:xfrm>
              <a:off x="3792" y="1152"/>
              <a:ext cx="1152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Account</a:t>
              </a:r>
              <a:endParaRPr/>
            </a:p>
          </p:txBody>
        </p:sp>
        <p:cxnSp>
          <p:nvCxnSpPr>
            <p:cNvPr id="492" name="Google Shape;492;p61"/>
            <p:cNvCxnSpPr/>
            <p:nvPr/>
          </p:nvCxnSpPr>
          <p:spPr>
            <a:xfrm>
              <a:off x="2112" y="1584"/>
              <a:ext cx="16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61"/>
            <p:cNvCxnSpPr/>
            <p:nvPr/>
          </p:nvCxnSpPr>
          <p:spPr>
            <a:xfrm>
              <a:off x="2112" y="1392"/>
              <a:ext cx="16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61"/>
            <p:cNvCxnSpPr/>
            <p:nvPr/>
          </p:nvCxnSpPr>
          <p:spPr>
            <a:xfrm>
              <a:off x="2112" y="1200"/>
              <a:ext cx="16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5" name="Google Shape;495;p61"/>
            <p:cNvSpPr txBox="1"/>
            <p:nvPr/>
          </p:nvSpPr>
          <p:spPr>
            <a:xfrm>
              <a:off x="2112" y="100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96" name="Google Shape;496;p61"/>
            <p:cNvSpPr txBox="1"/>
            <p:nvPr/>
          </p:nvSpPr>
          <p:spPr>
            <a:xfrm>
              <a:off x="2112" y="1200"/>
              <a:ext cx="3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1..*</a:t>
              </a:r>
              <a:endParaRPr/>
            </a:p>
          </p:txBody>
        </p:sp>
        <p:sp>
          <p:nvSpPr>
            <p:cNvPr id="497" name="Google Shape;497;p61"/>
            <p:cNvSpPr txBox="1"/>
            <p:nvPr/>
          </p:nvSpPr>
          <p:spPr>
            <a:xfrm>
              <a:off x="2112" y="1392"/>
              <a:ext cx="3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2..5</a:t>
              </a:r>
              <a:endParaRPr/>
            </a:p>
          </p:txBody>
        </p:sp>
        <p:sp>
          <p:nvSpPr>
            <p:cNvPr id="498" name="Google Shape;498;p61"/>
            <p:cNvSpPr txBox="1"/>
            <p:nvPr/>
          </p:nvSpPr>
          <p:spPr>
            <a:xfrm>
              <a:off x="3648" y="1056"/>
              <a:ext cx="1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/>
            </a:p>
          </p:txBody>
        </p:sp>
        <p:sp>
          <p:nvSpPr>
            <p:cNvPr id="499" name="Google Shape;499;p61"/>
            <p:cNvSpPr txBox="1"/>
            <p:nvPr/>
          </p:nvSpPr>
          <p:spPr>
            <a:xfrm>
              <a:off x="3648" y="1248"/>
              <a:ext cx="1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/>
            </a:p>
          </p:txBody>
        </p:sp>
        <p:sp>
          <p:nvSpPr>
            <p:cNvPr id="500" name="Google Shape;500;p61"/>
            <p:cNvSpPr txBox="1"/>
            <p:nvPr/>
          </p:nvSpPr>
          <p:spPr>
            <a:xfrm>
              <a:off x="3648" y="1440"/>
              <a:ext cx="1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/>
            </a:p>
          </p:txBody>
        </p:sp>
        <p:sp>
          <p:nvSpPr>
            <p:cNvPr id="501" name="Google Shape;501;p61"/>
            <p:cNvSpPr txBox="1"/>
            <p:nvPr/>
          </p:nvSpPr>
          <p:spPr>
            <a:xfrm>
              <a:off x="2832" y="1008"/>
              <a:ext cx="5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saving</a:t>
              </a:r>
              <a:endParaRPr/>
            </a:p>
          </p:txBody>
        </p:sp>
        <p:sp>
          <p:nvSpPr>
            <p:cNvPr id="502" name="Google Shape;502;p61"/>
            <p:cNvSpPr txBox="1"/>
            <p:nvPr/>
          </p:nvSpPr>
          <p:spPr>
            <a:xfrm>
              <a:off x="2832" y="1200"/>
              <a:ext cx="6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recurring</a:t>
              </a:r>
              <a:endParaRPr/>
            </a:p>
          </p:txBody>
        </p:sp>
        <p:sp>
          <p:nvSpPr>
            <p:cNvPr id="503" name="Google Shape;503;p61"/>
            <p:cNvSpPr txBox="1"/>
            <p:nvPr/>
          </p:nvSpPr>
          <p:spPr>
            <a:xfrm>
              <a:off x="2832" y="1392"/>
              <a:ext cx="5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current</a:t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509" name="Google Shape;509;p6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510" name="Google Shape;510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Relation: Aggregation</a:t>
            </a:r>
            <a:endParaRPr/>
          </a:p>
        </p:txBody>
      </p:sp>
      <p:sp>
        <p:nvSpPr>
          <p:cNvPr id="511" name="Google Shape;511;p62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Aggregation allows the representation of “whole/part” relationship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Whole-part relationship: one represents a large thing (the “whole”), which consists of smaller things (the “parts”)</a:t>
            </a:r>
            <a:endParaRPr/>
          </a:p>
          <a:p>
            <a:pPr indent="-342900" lvl="0" marL="34290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 is </a:t>
            </a:r>
            <a:r>
              <a:rPr lang="en-US" sz="20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part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Car</a:t>
            </a:r>
            <a:endParaRPr/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Also, it expresses “has a” relationship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</a:t>
            </a:r>
            <a:r>
              <a:rPr lang="en-US" sz="20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 of department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517" name="Google Shape;517;p6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518" name="Google Shape;518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Aggregation: Notation</a:t>
            </a:r>
            <a:endParaRPr/>
          </a:p>
        </p:txBody>
      </p:sp>
      <p:sp>
        <p:nvSpPr>
          <p:cNvPr id="519" name="Google Shape;519;p63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Meaning:  </a:t>
            </a: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is being aggregated into A</a:t>
            </a:r>
            <a:endParaRPr/>
          </a:p>
        </p:txBody>
      </p:sp>
      <p:grpSp>
        <p:nvGrpSpPr>
          <p:cNvPr id="520" name="Google Shape;520;p63"/>
          <p:cNvGrpSpPr/>
          <p:nvPr/>
        </p:nvGrpSpPr>
        <p:grpSpPr>
          <a:xfrm>
            <a:off x="2209800" y="1752600"/>
            <a:ext cx="4267200" cy="636588"/>
            <a:chOff x="1440" y="2880"/>
            <a:chExt cx="2688" cy="794"/>
          </a:xfrm>
        </p:grpSpPr>
        <p:sp>
          <p:nvSpPr>
            <p:cNvPr id="521" name="Google Shape;521;p63"/>
            <p:cNvSpPr/>
            <p:nvPr/>
          </p:nvSpPr>
          <p:spPr>
            <a:xfrm>
              <a:off x="1440" y="2880"/>
              <a:ext cx="864" cy="33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Aggregate</a:t>
              </a:r>
              <a:endParaRPr/>
            </a:p>
          </p:txBody>
        </p:sp>
        <p:sp>
          <p:nvSpPr>
            <p:cNvPr id="522" name="Google Shape;522;p63"/>
            <p:cNvSpPr/>
            <p:nvPr/>
          </p:nvSpPr>
          <p:spPr>
            <a:xfrm>
              <a:off x="3264" y="2880"/>
              <a:ext cx="864" cy="33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</a:t>
              </a:r>
              <a:endParaRPr/>
            </a:p>
          </p:txBody>
        </p:sp>
        <p:sp>
          <p:nvSpPr>
            <p:cNvPr id="523" name="Google Shape;523;p63"/>
            <p:cNvSpPr/>
            <p:nvPr/>
          </p:nvSpPr>
          <p:spPr>
            <a:xfrm>
              <a:off x="2304" y="2976"/>
              <a:ext cx="144" cy="144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4" name="Google Shape;524;p63"/>
            <p:cNvCxnSpPr/>
            <p:nvPr/>
          </p:nvCxnSpPr>
          <p:spPr>
            <a:xfrm>
              <a:off x="2448" y="3072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5" name="Google Shape;525;p63"/>
            <p:cNvSpPr txBox="1"/>
            <p:nvPr/>
          </p:nvSpPr>
          <p:spPr>
            <a:xfrm>
              <a:off x="2064" y="3217"/>
              <a:ext cx="212" cy="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526" name="Google Shape;526;p63"/>
            <p:cNvSpPr txBox="1"/>
            <p:nvPr/>
          </p:nvSpPr>
          <p:spPr>
            <a:xfrm>
              <a:off x="3264" y="3216"/>
              <a:ext cx="212" cy="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pic>
        <p:nvPicPr>
          <p:cNvPr id="527" name="Google Shape;52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429000"/>
            <a:ext cx="4306888" cy="5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4724400"/>
            <a:ext cx="4306888" cy="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190" name="Google Shape;190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Function-Oriented Design of LIS</a:t>
            </a:r>
            <a:b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View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7543800" cy="35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534" name="Google Shape;534;p6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535" name="Google Shape;535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Aggregation: Notation</a:t>
            </a:r>
            <a:endParaRPr/>
          </a:p>
        </p:txBody>
      </p:sp>
      <p:sp>
        <p:nvSpPr>
          <p:cNvPr id="536" name="Google Shape;536;p64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Aggregation represents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one-to-many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as well as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many-to-many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relations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7" name="Google Shape;53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362200"/>
            <a:ext cx="3995738" cy="122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4267200"/>
            <a:ext cx="2081213" cy="126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544" name="Google Shape;544;p6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545" name="Google Shape;545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Association vs. Aggregation</a:t>
            </a:r>
            <a:endParaRPr/>
          </a:p>
        </p:txBody>
      </p:sp>
      <p:sp>
        <p:nvSpPr>
          <p:cNvPr id="546" name="Google Shape;546;p65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Association represents structural relationships between peers, meaning that both classes are at same level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Aggregation represents a “master and slave” relationship between two classes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7" name="Google Shape;547;p65"/>
          <p:cNvGrpSpPr/>
          <p:nvPr/>
        </p:nvGrpSpPr>
        <p:grpSpPr>
          <a:xfrm>
            <a:off x="2667000" y="2667000"/>
            <a:ext cx="3962400" cy="762000"/>
            <a:chOff x="720" y="3360"/>
            <a:chExt cx="2496" cy="480"/>
          </a:xfrm>
        </p:grpSpPr>
        <p:sp>
          <p:nvSpPr>
            <p:cNvPr id="548" name="Google Shape;548;p65"/>
            <p:cNvSpPr/>
            <p:nvPr/>
          </p:nvSpPr>
          <p:spPr>
            <a:xfrm>
              <a:off x="720" y="3433"/>
              <a:ext cx="607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endParaRPr/>
            </a:p>
          </p:txBody>
        </p:sp>
        <p:sp>
          <p:nvSpPr>
            <p:cNvPr id="549" name="Google Shape;549;p65"/>
            <p:cNvSpPr/>
            <p:nvPr/>
          </p:nvSpPr>
          <p:spPr>
            <a:xfrm>
              <a:off x="2609" y="3456"/>
              <a:ext cx="607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Course</a:t>
              </a:r>
              <a:endParaRPr/>
            </a:p>
          </p:txBody>
        </p:sp>
        <p:cxnSp>
          <p:nvCxnSpPr>
            <p:cNvPr id="550" name="Google Shape;550;p65"/>
            <p:cNvCxnSpPr/>
            <p:nvPr/>
          </p:nvCxnSpPr>
          <p:spPr>
            <a:xfrm>
              <a:off x="1327" y="3625"/>
              <a:ext cx="1282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1" name="Google Shape;551;p65"/>
            <p:cNvSpPr txBox="1"/>
            <p:nvPr/>
          </p:nvSpPr>
          <p:spPr>
            <a:xfrm>
              <a:off x="1319" y="3360"/>
              <a:ext cx="9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follows</a:t>
              </a:r>
              <a:endParaRPr/>
            </a:p>
          </p:txBody>
        </p:sp>
        <p:sp>
          <p:nvSpPr>
            <p:cNvPr id="552" name="Google Shape;552;p65"/>
            <p:cNvSpPr txBox="1"/>
            <p:nvPr/>
          </p:nvSpPr>
          <p:spPr>
            <a:xfrm>
              <a:off x="2450" y="3360"/>
              <a:ext cx="1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/>
            </a:p>
          </p:txBody>
        </p:sp>
        <p:sp>
          <p:nvSpPr>
            <p:cNvPr id="553" name="Google Shape;553;p65"/>
            <p:cNvSpPr/>
            <p:nvPr/>
          </p:nvSpPr>
          <p:spPr>
            <a:xfrm rot="5400000">
              <a:off x="2280" y="3432"/>
              <a:ext cx="144" cy="96"/>
            </a:xfrm>
            <a:prstGeom prst="flowChartExtra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4" name="Google Shape;554;p65"/>
          <p:cNvGrpSpPr/>
          <p:nvPr/>
        </p:nvGrpSpPr>
        <p:grpSpPr>
          <a:xfrm>
            <a:off x="2514600" y="4953000"/>
            <a:ext cx="3935413" cy="725488"/>
            <a:chOff x="3024" y="3312"/>
            <a:chExt cx="2479" cy="457"/>
          </a:xfrm>
        </p:grpSpPr>
        <p:sp>
          <p:nvSpPr>
            <p:cNvPr id="555" name="Google Shape;555;p65"/>
            <p:cNvSpPr/>
            <p:nvPr/>
          </p:nvSpPr>
          <p:spPr>
            <a:xfrm>
              <a:off x="3024" y="3385"/>
              <a:ext cx="607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endParaRPr/>
            </a:p>
          </p:txBody>
        </p:sp>
        <p:sp>
          <p:nvSpPr>
            <p:cNvPr id="556" name="Google Shape;556;p65"/>
            <p:cNvSpPr/>
            <p:nvPr/>
          </p:nvSpPr>
          <p:spPr>
            <a:xfrm>
              <a:off x="4896" y="3360"/>
              <a:ext cx="607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Students</a:t>
              </a:r>
              <a:endParaRPr/>
            </a:p>
          </p:txBody>
        </p:sp>
        <p:cxnSp>
          <p:nvCxnSpPr>
            <p:cNvPr id="557" name="Google Shape;557;p65"/>
            <p:cNvCxnSpPr/>
            <p:nvPr/>
          </p:nvCxnSpPr>
          <p:spPr>
            <a:xfrm flipH="1" rot="10800000">
              <a:off x="3744" y="3578"/>
              <a:ext cx="1169" cy="2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8" name="Google Shape;558;p65"/>
            <p:cNvSpPr txBox="1"/>
            <p:nvPr/>
          </p:nvSpPr>
          <p:spPr>
            <a:xfrm>
              <a:off x="3623" y="3312"/>
              <a:ext cx="9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 contains</a:t>
              </a:r>
              <a:endParaRPr/>
            </a:p>
          </p:txBody>
        </p:sp>
        <p:sp>
          <p:nvSpPr>
            <p:cNvPr id="559" name="Google Shape;559;p65"/>
            <p:cNvSpPr txBox="1"/>
            <p:nvPr/>
          </p:nvSpPr>
          <p:spPr>
            <a:xfrm>
              <a:off x="4754" y="3312"/>
              <a:ext cx="1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/>
            </a:p>
          </p:txBody>
        </p:sp>
        <p:sp>
          <p:nvSpPr>
            <p:cNvPr id="560" name="Google Shape;560;p65"/>
            <p:cNvSpPr/>
            <p:nvPr/>
          </p:nvSpPr>
          <p:spPr>
            <a:xfrm>
              <a:off x="3648" y="3504"/>
              <a:ext cx="96" cy="192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566" name="Google Shape;566;p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567" name="Google Shape;567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Association vs. Aggregation</a:t>
            </a:r>
            <a:endParaRPr/>
          </a:p>
        </p:txBody>
      </p:sp>
      <p:sp>
        <p:nvSpPr>
          <p:cNvPr id="568" name="Google Shape;568;p66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following tests may be used to determine if a relation is an association or an aggregation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phase “part” describe the relationship?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9" name="Google Shape;569;p66"/>
          <p:cNvGrpSpPr/>
          <p:nvPr/>
        </p:nvGrpSpPr>
        <p:grpSpPr>
          <a:xfrm>
            <a:off x="2209800" y="3352800"/>
            <a:ext cx="4267200" cy="519113"/>
            <a:chOff x="1392" y="3456"/>
            <a:chExt cx="2688" cy="327"/>
          </a:xfrm>
        </p:grpSpPr>
        <p:sp>
          <p:nvSpPr>
            <p:cNvPr id="570" name="Google Shape;570;p66"/>
            <p:cNvSpPr/>
            <p:nvPr/>
          </p:nvSpPr>
          <p:spPr>
            <a:xfrm>
              <a:off x="1392" y="3600"/>
              <a:ext cx="864" cy="17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Rectangle</a:t>
              </a:r>
              <a:endParaRPr/>
            </a:p>
          </p:txBody>
        </p:sp>
        <p:sp>
          <p:nvSpPr>
            <p:cNvPr id="571" name="Google Shape;571;p66"/>
            <p:cNvSpPr/>
            <p:nvPr/>
          </p:nvSpPr>
          <p:spPr>
            <a:xfrm>
              <a:off x="3216" y="3600"/>
              <a:ext cx="864" cy="17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Point</a:t>
              </a:r>
              <a:endParaRPr/>
            </a:p>
          </p:txBody>
        </p:sp>
        <p:sp>
          <p:nvSpPr>
            <p:cNvPr id="572" name="Google Shape;572;p66"/>
            <p:cNvSpPr/>
            <p:nvPr/>
          </p:nvSpPr>
          <p:spPr>
            <a:xfrm>
              <a:off x="2256" y="3648"/>
              <a:ext cx="144" cy="73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3" name="Google Shape;573;p66"/>
            <p:cNvCxnSpPr/>
            <p:nvPr/>
          </p:nvCxnSpPr>
          <p:spPr>
            <a:xfrm>
              <a:off x="2400" y="3697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4" name="Google Shape;574;p66"/>
            <p:cNvSpPr txBox="1"/>
            <p:nvPr/>
          </p:nvSpPr>
          <p:spPr>
            <a:xfrm>
              <a:off x="2208" y="345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75" name="Google Shape;575;p66"/>
            <p:cNvSpPr txBox="1"/>
            <p:nvPr/>
          </p:nvSpPr>
          <p:spPr>
            <a:xfrm>
              <a:off x="3072" y="3552"/>
              <a:ext cx="1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/>
            </a:p>
          </p:txBody>
        </p:sp>
      </p:grpSp>
      <p:grpSp>
        <p:nvGrpSpPr>
          <p:cNvPr id="576" name="Google Shape;576;p66"/>
          <p:cNvGrpSpPr/>
          <p:nvPr/>
        </p:nvGrpSpPr>
        <p:grpSpPr>
          <a:xfrm>
            <a:off x="2133600" y="4648200"/>
            <a:ext cx="4267200" cy="366713"/>
            <a:chOff x="1440" y="3072"/>
            <a:chExt cx="2688" cy="231"/>
          </a:xfrm>
        </p:grpSpPr>
        <p:sp>
          <p:nvSpPr>
            <p:cNvPr id="577" name="Google Shape;577;p66"/>
            <p:cNvSpPr/>
            <p:nvPr/>
          </p:nvSpPr>
          <p:spPr>
            <a:xfrm>
              <a:off x="1440" y="3120"/>
              <a:ext cx="864" cy="17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University</a:t>
              </a:r>
              <a:endParaRPr/>
            </a:p>
          </p:txBody>
        </p:sp>
        <p:sp>
          <p:nvSpPr>
            <p:cNvPr id="578" name="Google Shape;578;p66"/>
            <p:cNvSpPr/>
            <p:nvPr/>
          </p:nvSpPr>
          <p:spPr>
            <a:xfrm>
              <a:off x="3264" y="3120"/>
              <a:ext cx="864" cy="17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Department</a:t>
              </a:r>
              <a:endParaRPr/>
            </a:p>
          </p:txBody>
        </p:sp>
        <p:sp>
          <p:nvSpPr>
            <p:cNvPr id="579" name="Google Shape;579;p66"/>
            <p:cNvSpPr/>
            <p:nvPr/>
          </p:nvSpPr>
          <p:spPr>
            <a:xfrm>
              <a:off x="2304" y="3168"/>
              <a:ext cx="144" cy="73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0" name="Google Shape;580;p66"/>
            <p:cNvCxnSpPr/>
            <p:nvPr/>
          </p:nvCxnSpPr>
          <p:spPr>
            <a:xfrm>
              <a:off x="2448" y="3217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1" name="Google Shape;581;p66"/>
            <p:cNvSpPr txBox="1"/>
            <p:nvPr/>
          </p:nvSpPr>
          <p:spPr>
            <a:xfrm>
              <a:off x="3120" y="3072"/>
              <a:ext cx="1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587" name="Google Shape;587;p6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588" name="Google Shape;588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Association vs. Aggregation</a:t>
            </a:r>
            <a:endParaRPr/>
          </a:p>
        </p:txBody>
      </p:sp>
      <p:sp>
        <p:nvSpPr>
          <p:cNvPr id="589" name="Google Shape;589;p67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following tests may be used to determine if a relation is an association or an aggregation</a:t>
            </a:r>
            <a:endParaRPr/>
          </a:p>
          <a:p>
            <a:pPr indent="-127000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some operations on the whole automatically applied to its parts?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90" name="Google Shape;590;p67"/>
          <p:cNvGrpSpPr/>
          <p:nvPr/>
        </p:nvGrpSpPr>
        <p:grpSpPr>
          <a:xfrm>
            <a:off x="2514600" y="3505200"/>
            <a:ext cx="3935413" cy="533400"/>
            <a:chOff x="3024" y="3312"/>
            <a:chExt cx="2479" cy="457"/>
          </a:xfrm>
        </p:grpSpPr>
        <p:sp>
          <p:nvSpPr>
            <p:cNvPr id="591" name="Google Shape;591;p67"/>
            <p:cNvSpPr/>
            <p:nvPr/>
          </p:nvSpPr>
          <p:spPr>
            <a:xfrm>
              <a:off x="3024" y="3385"/>
              <a:ext cx="607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endParaRPr/>
            </a:p>
          </p:txBody>
        </p:sp>
        <p:sp>
          <p:nvSpPr>
            <p:cNvPr id="592" name="Google Shape;592;p67"/>
            <p:cNvSpPr/>
            <p:nvPr/>
          </p:nvSpPr>
          <p:spPr>
            <a:xfrm>
              <a:off x="4896" y="3360"/>
              <a:ext cx="607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/>
            </a:p>
          </p:txBody>
        </p:sp>
        <p:cxnSp>
          <p:nvCxnSpPr>
            <p:cNvPr id="593" name="Google Shape;593;p67"/>
            <p:cNvCxnSpPr/>
            <p:nvPr/>
          </p:nvCxnSpPr>
          <p:spPr>
            <a:xfrm flipH="1" rot="10800000">
              <a:off x="3744" y="3578"/>
              <a:ext cx="1169" cy="2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4" name="Google Shape;594;p67"/>
            <p:cNvSpPr txBox="1"/>
            <p:nvPr/>
          </p:nvSpPr>
          <p:spPr>
            <a:xfrm>
              <a:off x="3623" y="3312"/>
              <a:ext cx="937" cy="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 contains</a:t>
              </a:r>
              <a:endParaRPr/>
            </a:p>
          </p:txBody>
        </p:sp>
        <p:sp>
          <p:nvSpPr>
            <p:cNvPr id="595" name="Google Shape;595;p67"/>
            <p:cNvSpPr txBox="1"/>
            <p:nvPr/>
          </p:nvSpPr>
          <p:spPr>
            <a:xfrm>
              <a:off x="4754" y="3312"/>
              <a:ext cx="172" cy="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/>
            </a:p>
          </p:txBody>
        </p:sp>
        <p:sp>
          <p:nvSpPr>
            <p:cNvPr id="596" name="Google Shape;596;p67"/>
            <p:cNvSpPr/>
            <p:nvPr/>
          </p:nvSpPr>
          <p:spPr>
            <a:xfrm>
              <a:off x="3648" y="3504"/>
              <a:ext cx="96" cy="192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67"/>
          <p:cNvSpPr txBox="1"/>
          <p:nvPr/>
        </p:nvSpPr>
        <p:spPr>
          <a:xfrm>
            <a:off x="1981200" y="4572000"/>
            <a:ext cx="579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delete a class then all of its student also deleted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603" name="Google Shape;603;p6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604" name="Google Shape;604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Association vs. Aggregation</a:t>
            </a:r>
            <a:endParaRPr/>
          </a:p>
        </p:txBody>
      </p:sp>
      <p:sp>
        <p:nvSpPr>
          <p:cNvPr id="605" name="Google Shape;605;p68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following tests may be used to determine if a relation is an association or an aggregation</a:t>
            </a:r>
            <a:endParaRPr/>
          </a:p>
          <a:p>
            <a:pPr indent="-127000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any intrinsic asymmetry to the relationship where one class is subordinate to the other?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06" name="Google Shape;606;p68"/>
          <p:cNvGrpSpPr/>
          <p:nvPr/>
        </p:nvGrpSpPr>
        <p:grpSpPr>
          <a:xfrm>
            <a:off x="2514600" y="3886200"/>
            <a:ext cx="3935413" cy="609600"/>
            <a:chOff x="3024" y="3312"/>
            <a:chExt cx="2479" cy="457"/>
          </a:xfrm>
        </p:grpSpPr>
        <p:sp>
          <p:nvSpPr>
            <p:cNvPr id="607" name="Google Shape;607;p68"/>
            <p:cNvSpPr/>
            <p:nvPr/>
          </p:nvSpPr>
          <p:spPr>
            <a:xfrm>
              <a:off x="3024" y="3385"/>
              <a:ext cx="607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endParaRPr/>
            </a:p>
          </p:txBody>
        </p:sp>
        <p:sp>
          <p:nvSpPr>
            <p:cNvPr id="608" name="Google Shape;608;p68"/>
            <p:cNvSpPr/>
            <p:nvPr/>
          </p:nvSpPr>
          <p:spPr>
            <a:xfrm>
              <a:off x="4896" y="3360"/>
              <a:ext cx="607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</a:t>
              </a:r>
              <a:endParaRPr/>
            </a:p>
          </p:txBody>
        </p:sp>
        <p:cxnSp>
          <p:nvCxnSpPr>
            <p:cNvPr id="609" name="Google Shape;609;p68"/>
            <p:cNvCxnSpPr/>
            <p:nvPr/>
          </p:nvCxnSpPr>
          <p:spPr>
            <a:xfrm flipH="1" rot="10800000">
              <a:off x="3744" y="3578"/>
              <a:ext cx="1169" cy="2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0" name="Google Shape;610;p68"/>
            <p:cNvSpPr txBox="1"/>
            <p:nvPr/>
          </p:nvSpPr>
          <p:spPr>
            <a:xfrm>
              <a:off x="3623" y="3312"/>
              <a:ext cx="937" cy="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11" name="Google Shape;611;p68"/>
            <p:cNvSpPr txBox="1"/>
            <p:nvPr/>
          </p:nvSpPr>
          <p:spPr>
            <a:xfrm>
              <a:off x="4754" y="3312"/>
              <a:ext cx="172" cy="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/>
            </a:p>
          </p:txBody>
        </p:sp>
        <p:sp>
          <p:nvSpPr>
            <p:cNvPr id="612" name="Google Shape;612;p68"/>
            <p:cNvSpPr/>
            <p:nvPr/>
          </p:nvSpPr>
          <p:spPr>
            <a:xfrm>
              <a:off x="3648" y="3504"/>
              <a:ext cx="96" cy="192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618" name="Google Shape;618;p6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619" name="Google Shape;619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Association vs. Aggregation</a:t>
            </a:r>
            <a:endParaRPr/>
          </a:p>
        </p:txBody>
      </p:sp>
      <p:sp>
        <p:nvSpPr>
          <p:cNvPr id="620" name="Google Shape;620;p69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Truly, Aggregation is a special kind of Association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Association: is-a relationship with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coupling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Aggregation: is-a relationship with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coupling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Association: bi-directional and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connection between classes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Aggregation: bi-directional and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asymmetric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connection between classes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630" name="Google Shape;630;p7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631" name="Google Shape;631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Association vs. Aggregation</a:t>
            </a:r>
            <a:endParaRPr/>
          </a:p>
        </p:txBody>
      </p:sp>
      <p:sp>
        <p:nvSpPr>
          <p:cNvPr id="632" name="Google Shape;632;p70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good heuristic test for whether a relationship is an aggregation is to ask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part moves, can one deduce that the whole moves with it?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3" name="Google Shape;633;p70"/>
          <p:cNvGrpSpPr/>
          <p:nvPr/>
        </p:nvGrpSpPr>
        <p:grpSpPr>
          <a:xfrm>
            <a:off x="2590800" y="3505200"/>
            <a:ext cx="3962400" cy="762000"/>
            <a:chOff x="240" y="3264"/>
            <a:chExt cx="2496" cy="480"/>
          </a:xfrm>
        </p:grpSpPr>
        <p:sp>
          <p:nvSpPr>
            <p:cNvPr id="634" name="Google Shape;634;p70"/>
            <p:cNvSpPr/>
            <p:nvPr/>
          </p:nvSpPr>
          <p:spPr>
            <a:xfrm>
              <a:off x="240" y="3337"/>
              <a:ext cx="607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People</a:t>
              </a:r>
              <a:endParaRPr/>
            </a:p>
          </p:txBody>
        </p:sp>
        <p:sp>
          <p:nvSpPr>
            <p:cNvPr id="635" name="Google Shape;635;p70"/>
            <p:cNvSpPr/>
            <p:nvPr/>
          </p:nvSpPr>
          <p:spPr>
            <a:xfrm>
              <a:off x="2129" y="3360"/>
              <a:ext cx="607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Company</a:t>
              </a:r>
              <a:endParaRPr/>
            </a:p>
          </p:txBody>
        </p:sp>
        <p:cxnSp>
          <p:nvCxnSpPr>
            <p:cNvPr id="636" name="Google Shape;636;p70"/>
            <p:cNvCxnSpPr/>
            <p:nvPr/>
          </p:nvCxnSpPr>
          <p:spPr>
            <a:xfrm>
              <a:off x="847" y="3529"/>
              <a:ext cx="1282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7" name="Google Shape;637;p70"/>
            <p:cNvSpPr txBox="1"/>
            <p:nvPr/>
          </p:nvSpPr>
          <p:spPr>
            <a:xfrm>
              <a:off x="839" y="3264"/>
              <a:ext cx="9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Is the MD</a:t>
              </a:r>
              <a:endParaRPr/>
            </a:p>
          </p:txBody>
        </p:sp>
        <p:sp>
          <p:nvSpPr>
            <p:cNvPr id="638" name="Google Shape;638;p70"/>
            <p:cNvSpPr/>
            <p:nvPr/>
          </p:nvSpPr>
          <p:spPr>
            <a:xfrm rot="5400000">
              <a:off x="1800" y="3336"/>
              <a:ext cx="144" cy="96"/>
            </a:xfrm>
            <a:prstGeom prst="flowChartExtra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70"/>
          <p:cNvGrpSpPr/>
          <p:nvPr/>
        </p:nvGrpSpPr>
        <p:grpSpPr>
          <a:xfrm>
            <a:off x="2667000" y="4876800"/>
            <a:ext cx="3935413" cy="725488"/>
            <a:chOff x="3024" y="3312"/>
            <a:chExt cx="2479" cy="457"/>
          </a:xfrm>
        </p:grpSpPr>
        <p:sp>
          <p:nvSpPr>
            <p:cNvPr id="640" name="Google Shape;640;p70"/>
            <p:cNvSpPr/>
            <p:nvPr/>
          </p:nvSpPr>
          <p:spPr>
            <a:xfrm>
              <a:off x="3024" y="3385"/>
              <a:ext cx="607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endParaRPr/>
            </a:p>
          </p:txBody>
        </p:sp>
        <p:sp>
          <p:nvSpPr>
            <p:cNvPr id="641" name="Google Shape;641;p70"/>
            <p:cNvSpPr/>
            <p:nvPr/>
          </p:nvSpPr>
          <p:spPr>
            <a:xfrm>
              <a:off x="4896" y="3360"/>
              <a:ext cx="607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</a:t>
              </a:r>
              <a:endParaRPr/>
            </a:p>
          </p:txBody>
        </p:sp>
        <p:cxnSp>
          <p:nvCxnSpPr>
            <p:cNvPr id="642" name="Google Shape;642;p70"/>
            <p:cNvCxnSpPr/>
            <p:nvPr/>
          </p:nvCxnSpPr>
          <p:spPr>
            <a:xfrm flipH="1" rot="10800000">
              <a:off x="3744" y="3578"/>
              <a:ext cx="1169" cy="2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3" name="Google Shape;643;p70"/>
            <p:cNvSpPr txBox="1"/>
            <p:nvPr/>
          </p:nvSpPr>
          <p:spPr>
            <a:xfrm>
              <a:off x="3623" y="3312"/>
              <a:ext cx="9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44" name="Google Shape;644;p70"/>
            <p:cNvSpPr txBox="1"/>
            <p:nvPr/>
          </p:nvSpPr>
          <p:spPr>
            <a:xfrm>
              <a:off x="4754" y="331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45" name="Google Shape;645;p70"/>
            <p:cNvSpPr/>
            <p:nvPr/>
          </p:nvSpPr>
          <p:spPr>
            <a:xfrm rot="5400000">
              <a:off x="4584" y="3384"/>
              <a:ext cx="144" cy="96"/>
            </a:xfrm>
            <a:prstGeom prst="flowChartExtra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0"/>
            <p:cNvSpPr/>
            <p:nvPr/>
          </p:nvSpPr>
          <p:spPr>
            <a:xfrm>
              <a:off x="3648" y="3504"/>
              <a:ext cx="96" cy="192"/>
            </a:xfrm>
            <a:prstGeom prst="flowChartDecision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656" name="Google Shape;656;p7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657" name="Google Shape;657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Composition</a:t>
            </a:r>
            <a:endParaRPr/>
          </a:p>
        </p:txBody>
      </p:sp>
      <p:sp>
        <p:nvSpPr>
          <p:cNvPr id="658" name="Google Shape;658;p71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Composition is a special case of aggregation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Attributes are particular case of aggregation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Attributes are physically contained in the aggregate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</p:txBody>
      </p:sp>
      <p:pic>
        <p:nvPicPr>
          <p:cNvPr id="659" name="Google Shape;65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429000"/>
            <a:ext cx="3962400" cy="222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665" name="Google Shape;665;p7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666" name="Google Shape;666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O-O Paradigms: Classification</a:t>
            </a:r>
            <a:endParaRPr/>
          </a:p>
        </p:txBody>
      </p:sp>
      <p:sp>
        <p:nvSpPr>
          <p:cNvPr id="667" name="Google Shape;667;p7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Class hierarchies (or classification) makes it possible to manage complexity by ordering the objects within trees or classes, with increase level of abstraction</a:t>
            </a:r>
            <a:endParaRPr/>
          </a:p>
          <a:p>
            <a:pPr indent="-139700" lvl="4" marL="205740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Generalization and specialization are the two point of views that are based on class hierarchy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668" name="Google Shape;668;p72"/>
          <p:cNvGrpSpPr/>
          <p:nvPr/>
        </p:nvGrpSpPr>
        <p:grpSpPr>
          <a:xfrm>
            <a:off x="1524000" y="3733800"/>
            <a:ext cx="6096000" cy="1905000"/>
            <a:chOff x="1152" y="2208"/>
            <a:chExt cx="3840" cy="1200"/>
          </a:xfrm>
        </p:grpSpPr>
        <p:sp>
          <p:nvSpPr>
            <p:cNvPr id="669" name="Google Shape;669;p72"/>
            <p:cNvSpPr/>
            <p:nvPr/>
          </p:nvSpPr>
          <p:spPr>
            <a:xfrm>
              <a:off x="1872" y="2352"/>
              <a:ext cx="960" cy="2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 class</a:t>
              </a:r>
              <a:endParaRPr/>
            </a:p>
          </p:txBody>
        </p:sp>
        <p:sp>
          <p:nvSpPr>
            <p:cNvPr id="670" name="Google Shape;670;p72"/>
            <p:cNvSpPr/>
            <p:nvPr/>
          </p:nvSpPr>
          <p:spPr>
            <a:xfrm>
              <a:off x="1440" y="3072"/>
              <a:ext cx="960" cy="2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 class</a:t>
              </a:r>
              <a:endParaRPr/>
            </a:p>
          </p:txBody>
        </p:sp>
        <p:cxnSp>
          <p:nvCxnSpPr>
            <p:cNvPr id="671" name="Google Shape;671;p72"/>
            <p:cNvCxnSpPr/>
            <p:nvPr/>
          </p:nvCxnSpPr>
          <p:spPr>
            <a:xfrm flipH="1" rot="10800000">
              <a:off x="1920" y="2592"/>
              <a:ext cx="432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672" name="Google Shape;672;p72"/>
            <p:cNvSpPr/>
            <p:nvPr/>
          </p:nvSpPr>
          <p:spPr>
            <a:xfrm rot="-5400000">
              <a:off x="3888" y="1776"/>
              <a:ext cx="336" cy="1296"/>
            </a:xfrm>
            <a:prstGeom prst="foldedCorner">
              <a:avLst>
                <a:gd fmla="val 125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2"/>
            <p:cNvSpPr txBox="1"/>
            <p:nvPr/>
          </p:nvSpPr>
          <p:spPr>
            <a:xfrm>
              <a:off x="3395" y="2255"/>
              <a:ext cx="1254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More Generalized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endParaRPr/>
            </a:p>
          </p:txBody>
        </p:sp>
        <p:sp>
          <p:nvSpPr>
            <p:cNvPr id="674" name="Google Shape;674;p72"/>
            <p:cNvSpPr/>
            <p:nvPr/>
          </p:nvSpPr>
          <p:spPr>
            <a:xfrm rot="-5400000">
              <a:off x="3864" y="2520"/>
              <a:ext cx="336" cy="1248"/>
            </a:xfrm>
            <a:prstGeom prst="foldedCorner">
              <a:avLst>
                <a:gd fmla="val 125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2"/>
            <p:cNvSpPr txBox="1"/>
            <p:nvPr/>
          </p:nvSpPr>
          <p:spPr>
            <a:xfrm>
              <a:off x="3394" y="2956"/>
              <a:ext cx="1206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More Specialized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endParaRPr/>
            </a:p>
          </p:txBody>
        </p:sp>
        <p:cxnSp>
          <p:nvCxnSpPr>
            <p:cNvPr id="676" name="Google Shape;676;p72"/>
            <p:cNvCxnSpPr/>
            <p:nvPr/>
          </p:nvCxnSpPr>
          <p:spPr>
            <a:xfrm>
              <a:off x="2832" y="2448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72"/>
            <p:cNvCxnSpPr/>
            <p:nvPr/>
          </p:nvCxnSpPr>
          <p:spPr>
            <a:xfrm>
              <a:off x="2400" y="3168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678" name="Google Shape;678;p72"/>
            <p:cNvSpPr/>
            <p:nvPr/>
          </p:nvSpPr>
          <p:spPr>
            <a:xfrm rot="-5400000">
              <a:off x="744" y="2712"/>
              <a:ext cx="1104" cy="288"/>
            </a:xfrm>
            <a:prstGeom prst="rightArrow">
              <a:avLst>
                <a:gd fmla="val 50000" name="adj1"/>
                <a:gd fmla="val 9583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Generalization</a:t>
              </a:r>
              <a:endParaRPr/>
            </a:p>
          </p:txBody>
        </p:sp>
        <p:sp>
          <p:nvSpPr>
            <p:cNvPr id="679" name="Google Shape;679;p72"/>
            <p:cNvSpPr/>
            <p:nvPr/>
          </p:nvSpPr>
          <p:spPr>
            <a:xfrm rot="-5400000">
              <a:off x="4248" y="2664"/>
              <a:ext cx="1200" cy="288"/>
            </a:xfrm>
            <a:prstGeom prst="leftArrow">
              <a:avLst>
                <a:gd fmla="val 50000" name="adj1"/>
                <a:gd fmla="val 10416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Specialization</a:t>
              </a: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685" name="Google Shape;685;p7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686" name="Google Shape;68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Classification: Generalization</a:t>
            </a:r>
            <a:endParaRPr/>
          </a:p>
        </p:txBody>
      </p:sp>
      <p:sp>
        <p:nvSpPr>
          <p:cNvPr id="687" name="Google Shape;687;p7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Generalization consists of factoring common elements (attributes, operations) within the set of classes into more general class called 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 class</a:t>
            </a:r>
            <a:endParaRPr/>
          </a:p>
          <a:p>
            <a:pPr indent="-114300" lvl="2" marL="11430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new class (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class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can be derived from the super class with some additional features in addition to the features in the super class</a:t>
            </a:r>
            <a:endParaRPr/>
          </a:p>
          <a:p>
            <a:pPr indent="-114300" lvl="2" marL="11430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Super class is an abstraction of its sub classes. Alternately, sub class is a detailed version than that of super class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198" name="Google Shape;198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199" name="Google Shape;19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Function-Oriented Design of LIS</a:t>
            </a:r>
            <a:b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View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76400"/>
            <a:ext cx="74485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693" name="Google Shape;693;p7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694" name="Google Shape;69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Generalization: An Example</a:t>
            </a:r>
            <a:endParaRPr/>
          </a:p>
        </p:txBody>
      </p:sp>
      <p:grpSp>
        <p:nvGrpSpPr>
          <p:cNvPr id="695" name="Google Shape;695;p74"/>
          <p:cNvGrpSpPr/>
          <p:nvPr/>
        </p:nvGrpSpPr>
        <p:grpSpPr>
          <a:xfrm>
            <a:off x="228600" y="2057400"/>
            <a:ext cx="8686800" cy="2652713"/>
            <a:chOff x="144" y="2304"/>
            <a:chExt cx="5472" cy="1671"/>
          </a:xfrm>
        </p:grpSpPr>
        <p:sp>
          <p:nvSpPr>
            <p:cNvPr id="696" name="Google Shape;696;p74"/>
            <p:cNvSpPr/>
            <p:nvPr/>
          </p:nvSpPr>
          <p:spPr>
            <a:xfrm>
              <a:off x="2448" y="2544"/>
              <a:ext cx="768" cy="19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Vehicle</a:t>
              </a:r>
              <a:endParaRPr/>
            </a:p>
          </p:txBody>
        </p:sp>
        <p:sp>
          <p:nvSpPr>
            <p:cNvPr id="697" name="Google Shape;697;p74"/>
            <p:cNvSpPr/>
            <p:nvPr/>
          </p:nvSpPr>
          <p:spPr>
            <a:xfrm>
              <a:off x="720" y="2928"/>
              <a:ext cx="864" cy="19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Land Vehicle</a:t>
              </a:r>
              <a:endParaRPr/>
            </a:p>
          </p:txBody>
        </p:sp>
        <p:sp>
          <p:nvSpPr>
            <p:cNvPr id="698" name="Google Shape;698;p74"/>
            <p:cNvSpPr/>
            <p:nvPr/>
          </p:nvSpPr>
          <p:spPr>
            <a:xfrm>
              <a:off x="2448" y="2928"/>
              <a:ext cx="912" cy="19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Water Vehicle</a:t>
              </a:r>
              <a:endParaRPr/>
            </a:p>
          </p:txBody>
        </p:sp>
        <p:sp>
          <p:nvSpPr>
            <p:cNvPr id="699" name="Google Shape;699;p74"/>
            <p:cNvSpPr/>
            <p:nvPr/>
          </p:nvSpPr>
          <p:spPr>
            <a:xfrm>
              <a:off x="4272" y="2928"/>
              <a:ext cx="768" cy="19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Air Vehicle</a:t>
              </a:r>
              <a:endParaRPr/>
            </a:p>
          </p:txBody>
        </p:sp>
        <p:sp>
          <p:nvSpPr>
            <p:cNvPr id="700" name="Google Shape;700;p74"/>
            <p:cNvSpPr/>
            <p:nvPr/>
          </p:nvSpPr>
          <p:spPr>
            <a:xfrm>
              <a:off x="240" y="3504"/>
              <a:ext cx="768" cy="2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endParaRPr/>
            </a:p>
          </p:txBody>
        </p:sp>
        <p:sp>
          <p:nvSpPr>
            <p:cNvPr id="701" name="Google Shape;701;p74"/>
            <p:cNvSpPr/>
            <p:nvPr/>
          </p:nvSpPr>
          <p:spPr>
            <a:xfrm>
              <a:off x="1104" y="3504"/>
              <a:ext cx="768" cy="2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Truck</a:t>
              </a:r>
              <a:endParaRPr/>
            </a:p>
          </p:txBody>
        </p:sp>
        <p:sp>
          <p:nvSpPr>
            <p:cNvPr id="702" name="Google Shape;702;p74"/>
            <p:cNvSpPr/>
            <p:nvPr/>
          </p:nvSpPr>
          <p:spPr>
            <a:xfrm>
              <a:off x="2112" y="3504"/>
              <a:ext cx="768" cy="2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Ship</a:t>
              </a:r>
              <a:endParaRPr/>
            </a:p>
          </p:txBody>
        </p:sp>
        <p:sp>
          <p:nvSpPr>
            <p:cNvPr id="703" name="Google Shape;703;p74"/>
            <p:cNvSpPr/>
            <p:nvPr/>
          </p:nvSpPr>
          <p:spPr>
            <a:xfrm>
              <a:off x="2976" y="3504"/>
              <a:ext cx="768" cy="2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Stemmer</a:t>
              </a:r>
              <a:endParaRPr/>
            </a:p>
          </p:txBody>
        </p:sp>
        <p:sp>
          <p:nvSpPr>
            <p:cNvPr id="704" name="Google Shape;704;p74"/>
            <p:cNvSpPr/>
            <p:nvPr/>
          </p:nvSpPr>
          <p:spPr>
            <a:xfrm>
              <a:off x="3984" y="3504"/>
              <a:ext cx="768" cy="2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Helicopter</a:t>
              </a:r>
              <a:endParaRPr/>
            </a:p>
          </p:txBody>
        </p:sp>
        <p:sp>
          <p:nvSpPr>
            <p:cNvPr id="705" name="Google Shape;705;p74"/>
            <p:cNvSpPr/>
            <p:nvPr/>
          </p:nvSpPr>
          <p:spPr>
            <a:xfrm>
              <a:off x="288" y="2496"/>
              <a:ext cx="5232" cy="81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4"/>
            <p:cNvSpPr/>
            <p:nvPr/>
          </p:nvSpPr>
          <p:spPr>
            <a:xfrm>
              <a:off x="624" y="2784"/>
              <a:ext cx="4464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4"/>
            <p:cNvSpPr/>
            <p:nvPr/>
          </p:nvSpPr>
          <p:spPr>
            <a:xfrm>
              <a:off x="144" y="3456"/>
              <a:ext cx="5472" cy="33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4"/>
            <p:cNvSpPr/>
            <p:nvPr/>
          </p:nvSpPr>
          <p:spPr>
            <a:xfrm>
              <a:off x="4848" y="3504"/>
              <a:ext cx="672" cy="2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/>
            </a:p>
          </p:txBody>
        </p:sp>
        <p:grpSp>
          <p:nvGrpSpPr>
            <p:cNvPr id="709" name="Google Shape;709;p74"/>
            <p:cNvGrpSpPr/>
            <p:nvPr/>
          </p:nvGrpSpPr>
          <p:grpSpPr>
            <a:xfrm rot="2194395">
              <a:off x="849" y="3067"/>
              <a:ext cx="96" cy="480"/>
              <a:chOff x="96" y="3216"/>
              <a:chExt cx="192" cy="288"/>
            </a:xfrm>
          </p:grpSpPr>
          <p:sp>
            <p:nvSpPr>
              <p:cNvPr id="710" name="Google Shape;710;p74"/>
              <p:cNvSpPr/>
              <p:nvPr/>
            </p:nvSpPr>
            <p:spPr>
              <a:xfrm>
                <a:off x="96" y="3216"/>
                <a:ext cx="192" cy="9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11" name="Google Shape;711;p74"/>
              <p:cNvCxnSpPr/>
              <p:nvPr/>
            </p:nvCxnSpPr>
            <p:spPr>
              <a:xfrm>
                <a:off x="192" y="3312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12" name="Google Shape;712;p74"/>
            <p:cNvGrpSpPr/>
            <p:nvPr/>
          </p:nvGrpSpPr>
          <p:grpSpPr>
            <a:xfrm rot="-2188323">
              <a:off x="1248" y="3072"/>
              <a:ext cx="86" cy="498"/>
              <a:chOff x="96" y="3216"/>
              <a:chExt cx="192" cy="288"/>
            </a:xfrm>
          </p:grpSpPr>
          <p:sp>
            <p:nvSpPr>
              <p:cNvPr id="713" name="Google Shape;713;p74"/>
              <p:cNvSpPr/>
              <p:nvPr/>
            </p:nvSpPr>
            <p:spPr>
              <a:xfrm>
                <a:off x="96" y="3216"/>
                <a:ext cx="192" cy="9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14" name="Google Shape;714;p74"/>
              <p:cNvCxnSpPr/>
              <p:nvPr/>
            </p:nvCxnSpPr>
            <p:spPr>
              <a:xfrm>
                <a:off x="192" y="3312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15" name="Google Shape;715;p74"/>
            <p:cNvGrpSpPr/>
            <p:nvPr/>
          </p:nvGrpSpPr>
          <p:grpSpPr>
            <a:xfrm rot="2194395">
              <a:off x="2592" y="3072"/>
              <a:ext cx="96" cy="480"/>
              <a:chOff x="96" y="3216"/>
              <a:chExt cx="192" cy="288"/>
            </a:xfrm>
          </p:grpSpPr>
          <p:sp>
            <p:nvSpPr>
              <p:cNvPr id="716" name="Google Shape;716;p74"/>
              <p:cNvSpPr/>
              <p:nvPr/>
            </p:nvSpPr>
            <p:spPr>
              <a:xfrm>
                <a:off x="96" y="3216"/>
                <a:ext cx="192" cy="9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17" name="Google Shape;717;p74"/>
              <p:cNvCxnSpPr/>
              <p:nvPr/>
            </p:nvCxnSpPr>
            <p:spPr>
              <a:xfrm>
                <a:off x="192" y="3312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18" name="Google Shape;718;p74"/>
            <p:cNvGrpSpPr/>
            <p:nvPr/>
          </p:nvGrpSpPr>
          <p:grpSpPr>
            <a:xfrm rot="2194395">
              <a:off x="4416" y="3072"/>
              <a:ext cx="96" cy="480"/>
              <a:chOff x="96" y="3216"/>
              <a:chExt cx="192" cy="288"/>
            </a:xfrm>
          </p:grpSpPr>
          <p:sp>
            <p:nvSpPr>
              <p:cNvPr id="719" name="Google Shape;719;p74"/>
              <p:cNvSpPr/>
              <p:nvPr/>
            </p:nvSpPr>
            <p:spPr>
              <a:xfrm>
                <a:off x="96" y="3216"/>
                <a:ext cx="192" cy="9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0" name="Google Shape;720;p74"/>
              <p:cNvCxnSpPr/>
              <p:nvPr/>
            </p:nvCxnSpPr>
            <p:spPr>
              <a:xfrm>
                <a:off x="192" y="3312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21" name="Google Shape;721;p74"/>
            <p:cNvGrpSpPr/>
            <p:nvPr/>
          </p:nvGrpSpPr>
          <p:grpSpPr>
            <a:xfrm rot="-2188323">
              <a:off x="3024" y="3072"/>
              <a:ext cx="86" cy="498"/>
              <a:chOff x="96" y="3216"/>
              <a:chExt cx="192" cy="288"/>
            </a:xfrm>
          </p:grpSpPr>
          <p:sp>
            <p:nvSpPr>
              <p:cNvPr id="722" name="Google Shape;722;p74"/>
              <p:cNvSpPr/>
              <p:nvPr/>
            </p:nvSpPr>
            <p:spPr>
              <a:xfrm>
                <a:off x="96" y="3216"/>
                <a:ext cx="192" cy="9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3" name="Google Shape;723;p74"/>
              <p:cNvCxnSpPr/>
              <p:nvPr/>
            </p:nvCxnSpPr>
            <p:spPr>
              <a:xfrm>
                <a:off x="192" y="3312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24" name="Google Shape;724;p74"/>
            <p:cNvGrpSpPr/>
            <p:nvPr/>
          </p:nvGrpSpPr>
          <p:grpSpPr>
            <a:xfrm rot="-2188323">
              <a:off x="4800" y="3072"/>
              <a:ext cx="86" cy="498"/>
              <a:chOff x="96" y="3216"/>
              <a:chExt cx="192" cy="288"/>
            </a:xfrm>
          </p:grpSpPr>
          <p:sp>
            <p:nvSpPr>
              <p:cNvPr id="725" name="Google Shape;725;p74"/>
              <p:cNvSpPr/>
              <p:nvPr/>
            </p:nvSpPr>
            <p:spPr>
              <a:xfrm>
                <a:off x="96" y="3216"/>
                <a:ext cx="192" cy="9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6" name="Google Shape;726;p74"/>
              <p:cNvCxnSpPr/>
              <p:nvPr/>
            </p:nvCxnSpPr>
            <p:spPr>
              <a:xfrm>
                <a:off x="192" y="3312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27" name="Google Shape;727;p74"/>
            <p:cNvGrpSpPr/>
            <p:nvPr/>
          </p:nvGrpSpPr>
          <p:grpSpPr>
            <a:xfrm>
              <a:off x="2784" y="2736"/>
              <a:ext cx="96" cy="192"/>
              <a:chOff x="96" y="3216"/>
              <a:chExt cx="192" cy="288"/>
            </a:xfrm>
          </p:grpSpPr>
          <p:sp>
            <p:nvSpPr>
              <p:cNvPr id="728" name="Google Shape;728;p74"/>
              <p:cNvSpPr/>
              <p:nvPr/>
            </p:nvSpPr>
            <p:spPr>
              <a:xfrm>
                <a:off x="96" y="3216"/>
                <a:ext cx="192" cy="9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9" name="Google Shape;729;p74"/>
              <p:cNvCxnSpPr/>
              <p:nvPr/>
            </p:nvCxnSpPr>
            <p:spPr>
              <a:xfrm>
                <a:off x="192" y="3312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30" name="Google Shape;730;p74"/>
            <p:cNvGrpSpPr/>
            <p:nvPr/>
          </p:nvGrpSpPr>
          <p:grpSpPr>
            <a:xfrm rot="-4760414">
              <a:off x="3720" y="2280"/>
              <a:ext cx="96" cy="1104"/>
              <a:chOff x="144" y="3216"/>
              <a:chExt cx="96" cy="1104"/>
            </a:xfrm>
          </p:grpSpPr>
          <p:sp>
            <p:nvSpPr>
              <p:cNvPr id="731" name="Google Shape;731;p74"/>
              <p:cNvSpPr/>
              <p:nvPr/>
            </p:nvSpPr>
            <p:spPr>
              <a:xfrm>
                <a:off x="144" y="3216"/>
                <a:ext cx="96" cy="144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32" name="Google Shape;732;p74"/>
              <p:cNvCxnSpPr/>
              <p:nvPr/>
            </p:nvCxnSpPr>
            <p:spPr>
              <a:xfrm>
                <a:off x="192" y="3360"/>
                <a:ext cx="0" cy="9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33" name="Google Shape;733;p74"/>
            <p:cNvGrpSpPr/>
            <p:nvPr/>
          </p:nvGrpSpPr>
          <p:grpSpPr>
            <a:xfrm rot="4495124">
              <a:off x="1969" y="2402"/>
              <a:ext cx="84" cy="872"/>
              <a:chOff x="144" y="3216"/>
              <a:chExt cx="96" cy="1104"/>
            </a:xfrm>
          </p:grpSpPr>
          <p:sp>
            <p:nvSpPr>
              <p:cNvPr id="734" name="Google Shape;734;p74"/>
              <p:cNvSpPr/>
              <p:nvPr/>
            </p:nvSpPr>
            <p:spPr>
              <a:xfrm>
                <a:off x="144" y="3216"/>
                <a:ext cx="96" cy="144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35" name="Google Shape;735;p74"/>
              <p:cNvCxnSpPr/>
              <p:nvPr/>
            </p:nvCxnSpPr>
            <p:spPr>
              <a:xfrm>
                <a:off x="192" y="3360"/>
                <a:ext cx="0" cy="9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36" name="Google Shape;736;p74"/>
            <p:cNvSpPr txBox="1"/>
            <p:nvPr/>
          </p:nvSpPr>
          <p:spPr>
            <a:xfrm>
              <a:off x="3696" y="3744"/>
              <a:ext cx="18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Extension by Specialization</a:t>
              </a:r>
              <a:endParaRPr/>
            </a:p>
          </p:txBody>
        </p:sp>
        <p:sp>
          <p:nvSpPr>
            <p:cNvPr id="737" name="Google Shape;737;p74"/>
            <p:cNvSpPr txBox="1"/>
            <p:nvPr/>
          </p:nvSpPr>
          <p:spPr>
            <a:xfrm>
              <a:off x="624" y="2592"/>
              <a:ext cx="13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General Abstraction</a:t>
              </a:r>
              <a:endParaRPr/>
            </a:p>
          </p:txBody>
        </p:sp>
        <p:sp>
          <p:nvSpPr>
            <p:cNvPr id="738" name="Google Shape;738;p74"/>
            <p:cNvSpPr txBox="1"/>
            <p:nvPr/>
          </p:nvSpPr>
          <p:spPr>
            <a:xfrm>
              <a:off x="4560" y="2304"/>
              <a:ext cx="105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More General Abstraction</a:t>
              </a: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744" name="Google Shape;744;p7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745" name="Google Shape;745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Classification: Specialization</a:t>
            </a:r>
            <a:endParaRPr/>
          </a:p>
        </p:txBody>
      </p:sp>
      <p:sp>
        <p:nvSpPr>
          <p:cNvPr id="746" name="Google Shape;746;p7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Specialization allows the capture of the specific features of a set of objects that have not been distinguished by the classes already identified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characteristics are represented by a new class , which is a subclass of the one of the existing classes</a:t>
            </a:r>
            <a:endParaRPr/>
          </a:p>
        </p:txBody>
      </p:sp>
      <p:grpSp>
        <p:nvGrpSpPr>
          <p:cNvPr id="747" name="Google Shape;747;p75"/>
          <p:cNvGrpSpPr/>
          <p:nvPr/>
        </p:nvGrpSpPr>
        <p:grpSpPr>
          <a:xfrm>
            <a:off x="1371600" y="3429000"/>
            <a:ext cx="6096000" cy="1905000"/>
            <a:chOff x="1152" y="2208"/>
            <a:chExt cx="3840" cy="1200"/>
          </a:xfrm>
        </p:grpSpPr>
        <p:sp>
          <p:nvSpPr>
            <p:cNvPr id="748" name="Google Shape;748;p75"/>
            <p:cNvSpPr/>
            <p:nvPr/>
          </p:nvSpPr>
          <p:spPr>
            <a:xfrm>
              <a:off x="1872" y="2352"/>
              <a:ext cx="960" cy="2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 class</a:t>
              </a:r>
              <a:endParaRPr/>
            </a:p>
          </p:txBody>
        </p:sp>
        <p:sp>
          <p:nvSpPr>
            <p:cNvPr id="749" name="Google Shape;749;p75"/>
            <p:cNvSpPr/>
            <p:nvPr/>
          </p:nvSpPr>
          <p:spPr>
            <a:xfrm>
              <a:off x="1440" y="3072"/>
              <a:ext cx="960" cy="2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 class</a:t>
              </a:r>
              <a:endParaRPr/>
            </a:p>
          </p:txBody>
        </p:sp>
        <p:cxnSp>
          <p:nvCxnSpPr>
            <p:cNvPr id="750" name="Google Shape;750;p75"/>
            <p:cNvCxnSpPr/>
            <p:nvPr/>
          </p:nvCxnSpPr>
          <p:spPr>
            <a:xfrm flipH="1" rot="10800000">
              <a:off x="1920" y="2592"/>
              <a:ext cx="432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751" name="Google Shape;751;p75"/>
            <p:cNvSpPr/>
            <p:nvPr/>
          </p:nvSpPr>
          <p:spPr>
            <a:xfrm rot="-5400000">
              <a:off x="3888" y="1776"/>
              <a:ext cx="336" cy="1296"/>
            </a:xfrm>
            <a:prstGeom prst="foldedCorner">
              <a:avLst>
                <a:gd fmla="val 125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5"/>
            <p:cNvSpPr txBox="1"/>
            <p:nvPr/>
          </p:nvSpPr>
          <p:spPr>
            <a:xfrm>
              <a:off x="3395" y="2255"/>
              <a:ext cx="1254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More Generalized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endParaRPr/>
            </a:p>
          </p:txBody>
        </p:sp>
        <p:sp>
          <p:nvSpPr>
            <p:cNvPr id="753" name="Google Shape;753;p75"/>
            <p:cNvSpPr/>
            <p:nvPr/>
          </p:nvSpPr>
          <p:spPr>
            <a:xfrm rot="-5400000">
              <a:off x="3864" y="2520"/>
              <a:ext cx="336" cy="1248"/>
            </a:xfrm>
            <a:prstGeom prst="foldedCorner">
              <a:avLst>
                <a:gd fmla="val 125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5"/>
            <p:cNvSpPr txBox="1"/>
            <p:nvPr/>
          </p:nvSpPr>
          <p:spPr>
            <a:xfrm>
              <a:off x="3394" y="2956"/>
              <a:ext cx="1206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More Specialized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endParaRPr/>
            </a:p>
          </p:txBody>
        </p:sp>
        <p:cxnSp>
          <p:nvCxnSpPr>
            <p:cNvPr id="755" name="Google Shape;755;p75"/>
            <p:cNvCxnSpPr/>
            <p:nvPr/>
          </p:nvCxnSpPr>
          <p:spPr>
            <a:xfrm>
              <a:off x="2832" y="2448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75"/>
            <p:cNvCxnSpPr/>
            <p:nvPr/>
          </p:nvCxnSpPr>
          <p:spPr>
            <a:xfrm>
              <a:off x="2400" y="3168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757" name="Google Shape;757;p75"/>
            <p:cNvSpPr/>
            <p:nvPr/>
          </p:nvSpPr>
          <p:spPr>
            <a:xfrm rot="-5400000">
              <a:off x="744" y="2712"/>
              <a:ext cx="1104" cy="288"/>
            </a:xfrm>
            <a:prstGeom prst="rightArrow">
              <a:avLst>
                <a:gd fmla="val 50000" name="adj1"/>
                <a:gd fmla="val 9583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Generalization</a:t>
              </a:r>
              <a:endParaRPr/>
            </a:p>
          </p:txBody>
        </p:sp>
        <p:sp>
          <p:nvSpPr>
            <p:cNvPr id="758" name="Google Shape;758;p75"/>
            <p:cNvSpPr/>
            <p:nvPr/>
          </p:nvSpPr>
          <p:spPr>
            <a:xfrm rot="-5400000">
              <a:off x="4248" y="2664"/>
              <a:ext cx="1200" cy="288"/>
            </a:xfrm>
            <a:prstGeom prst="leftArrow">
              <a:avLst>
                <a:gd fmla="val 50000" name="adj1"/>
                <a:gd fmla="val 10416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Specialization</a:t>
              </a: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764" name="Google Shape;764;p7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765" name="Google Shape;765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Classification with Relations</a:t>
            </a:r>
            <a:endParaRPr/>
          </a:p>
        </p:txBody>
      </p:sp>
      <p:sp>
        <p:nvSpPr>
          <p:cNvPr id="766" name="Google Shape;766;p7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Examples: Classification with Association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67" name="Google Shape;767;p76"/>
          <p:cNvGrpSpPr/>
          <p:nvPr/>
        </p:nvGrpSpPr>
        <p:grpSpPr>
          <a:xfrm>
            <a:off x="1143000" y="2209800"/>
            <a:ext cx="4495800" cy="1828800"/>
            <a:chOff x="1824" y="1152"/>
            <a:chExt cx="2832" cy="1152"/>
          </a:xfrm>
        </p:grpSpPr>
        <p:sp>
          <p:nvSpPr>
            <p:cNvPr id="768" name="Google Shape;768;p76"/>
            <p:cNvSpPr/>
            <p:nvPr/>
          </p:nvSpPr>
          <p:spPr>
            <a:xfrm>
              <a:off x="1824" y="1248"/>
              <a:ext cx="576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Butterfly</a:t>
              </a:r>
              <a:endParaRPr/>
            </a:p>
          </p:txBody>
        </p:sp>
        <p:sp>
          <p:nvSpPr>
            <p:cNvPr id="769" name="Google Shape;769;p76"/>
            <p:cNvSpPr/>
            <p:nvPr/>
          </p:nvSpPr>
          <p:spPr>
            <a:xfrm>
              <a:off x="3456" y="1248"/>
              <a:ext cx="432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Stage</a:t>
              </a:r>
              <a:endParaRPr/>
            </a:p>
          </p:txBody>
        </p:sp>
        <p:cxnSp>
          <p:nvCxnSpPr>
            <p:cNvPr id="770" name="Google Shape;770;p76"/>
            <p:cNvCxnSpPr/>
            <p:nvPr/>
          </p:nvCxnSpPr>
          <p:spPr>
            <a:xfrm>
              <a:off x="2400" y="1392"/>
              <a:ext cx="10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1" name="Google Shape;771;p76"/>
            <p:cNvSpPr/>
            <p:nvPr/>
          </p:nvSpPr>
          <p:spPr>
            <a:xfrm>
              <a:off x="4080" y="2016"/>
              <a:ext cx="576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Adult</a:t>
              </a:r>
              <a:endParaRPr/>
            </a:p>
          </p:txBody>
        </p:sp>
        <p:sp>
          <p:nvSpPr>
            <p:cNvPr id="772" name="Google Shape;772;p76"/>
            <p:cNvSpPr/>
            <p:nvPr/>
          </p:nvSpPr>
          <p:spPr>
            <a:xfrm>
              <a:off x="3264" y="2016"/>
              <a:ext cx="720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Caterpillar</a:t>
              </a:r>
              <a:endParaRPr/>
            </a:p>
          </p:txBody>
        </p:sp>
        <p:sp>
          <p:nvSpPr>
            <p:cNvPr id="773" name="Google Shape;773;p76"/>
            <p:cNvSpPr/>
            <p:nvPr/>
          </p:nvSpPr>
          <p:spPr>
            <a:xfrm>
              <a:off x="2592" y="2016"/>
              <a:ext cx="576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Larva</a:t>
              </a:r>
              <a:endParaRPr/>
            </a:p>
          </p:txBody>
        </p:sp>
        <p:grpSp>
          <p:nvGrpSpPr>
            <p:cNvPr id="774" name="Google Shape;774;p76"/>
            <p:cNvGrpSpPr/>
            <p:nvPr/>
          </p:nvGrpSpPr>
          <p:grpSpPr>
            <a:xfrm>
              <a:off x="3600" y="1537"/>
              <a:ext cx="96" cy="480"/>
              <a:chOff x="96" y="3216"/>
              <a:chExt cx="192" cy="288"/>
            </a:xfrm>
          </p:grpSpPr>
          <p:sp>
            <p:nvSpPr>
              <p:cNvPr id="775" name="Google Shape;775;p76"/>
              <p:cNvSpPr/>
              <p:nvPr/>
            </p:nvSpPr>
            <p:spPr>
              <a:xfrm>
                <a:off x="96" y="3216"/>
                <a:ext cx="192" cy="9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6" name="Google Shape;776;p76"/>
              <p:cNvCxnSpPr/>
              <p:nvPr/>
            </p:nvCxnSpPr>
            <p:spPr>
              <a:xfrm>
                <a:off x="192" y="3312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77" name="Google Shape;777;p76"/>
            <p:cNvGrpSpPr/>
            <p:nvPr/>
          </p:nvGrpSpPr>
          <p:grpSpPr>
            <a:xfrm rot="-352644">
              <a:off x="3791" y="1473"/>
              <a:ext cx="477" cy="560"/>
              <a:chOff x="4276" y="1607"/>
              <a:chExt cx="404" cy="514"/>
            </a:xfrm>
          </p:grpSpPr>
          <p:sp>
            <p:nvSpPr>
              <p:cNvPr id="778" name="Google Shape;778;p76"/>
              <p:cNvSpPr/>
              <p:nvPr/>
            </p:nvSpPr>
            <p:spPr>
              <a:xfrm rot="-2188323">
                <a:off x="4317" y="1616"/>
                <a:ext cx="86" cy="16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9" name="Google Shape;779;p76"/>
              <p:cNvCxnSpPr/>
              <p:nvPr/>
            </p:nvCxnSpPr>
            <p:spPr>
              <a:xfrm rot="-2188323">
                <a:off x="4539" y="1718"/>
                <a:ext cx="10" cy="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80" name="Google Shape;780;p76"/>
            <p:cNvGrpSpPr/>
            <p:nvPr/>
          </p:nvGrpSpPr>
          <p:grpSpPr>
            <a:xfrm rot="5008313">
              <a:off x="3028" y="1476"/>
              <a:ext cx="487" cy="588"/>
              <a:chOff x="4276" y="1607"/>
              <a:chExt cx="404" cy="514"/>
            </a:xfrm>
          </p:grpSpPr>
          <p:sp>
            <p:nvSpPr>
              <p:cNvPr id="781" name="Google Shape;781;p76"/>
              <p:cNvSpPr/>
              <p:nvPr/>
            </p:nvSpPr>
            <p:spPr>
              <a:xfrm rot="-2188323">
                <a:off x="4317" y="1616"/>
                <a:ext cx="86" cy="16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82" name="Google Shape;782;p76"/>
              <p:cNvCxnSpPr/>
              <p:nvPr/>
            </p:nvCxnSpPr>
            <p:spPr>
              <a:xfrm rot="-2188323">
                <a:off x="4539" y="1718"/>
                <a:ext cx="10" cy="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83" name="Google Shape;783;p76"/>
            <p:cNvSpPr/>
            <p:nvPr/>
          </p:nvSpPr>
          <p:spPr>
            <a:xfrm rot="5595531">
              <a:off x="3288" y="1224"/>
              <a:ext cx="192" cy="144"/>
            </a:xfrm>
            <a:prstGeom prst="flowChartExtra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76"/>
            <p:cNvSpPr txBox="1"/>
            <p:nvPr/>
          </p:nvSpPr>
          <p:spPr>
            <a:xfrm>
              <a:off x="2400" y="1152"/>
              <a:ext cx="8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appearance</a:t>
              </a:r>
              <a:endParaRPr/>
            </a:p>
          </p:txBody>
        </p:sp>
      </p:grpSp>
      <p:grpSp>
        <p:nvGrpSpPr>
          <p:cNvPr id="785" name="Google Shape;785;p76"/>
          <p:cNvGrpSpPr/>
          <p:nvPr/>
        </p:nvGrpSpPr>
        <p:grpSpPr>
          <a:xfrm>
            <a:off x="4191000" y="4267200"/>
            <a:ext cx="4267200" cy="1828800"/>
            <a:chOff x="1824" y="2496"/>
            <a:chExt cx="2688" cy="1152"/>
          </a:xfrm>
        </p:grpSpPr>
        <p:sp>
          <p:nvSpPr>
            <p:cNvPr id="786" name="Google Shape;786;p76"/>
            <p:cNvSpPr/>
            <p:nvPr/>
          </p:nvSpPr>
          <p:spPr>
            <a:xfrm>
              <a:off x="1824" y="2592"/>
              <a:ext cx="52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</a:t>
              </a:r>
              <a:endParaRPr/>
            </a:p>
          </p:txBody>
        </p:sp>
        <p:sp>
          <p:nvSpPr>
            <p:cNvPr id="787" name="Google Shape;787;p76"/>
            <p:cNvSpPr/>
            <p:nvPr/>
          </p:nvSpPr>
          <p:spPr>
            <a:xfrm>
              <a:off x="4032" y="3360"/>
              <a:ext cx="480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Adult</a:t>
              </a:r>
              <a:endParaRPr/>
            </a:p>
          </p:txBody>
        </p:sp>
        <p:sp>
          <p:nvSpPr>
            <p:cNvPr id="788" name="Google Shape;788;p76"/>
            <p:cNvSpPr/>
            <p:nvPr/>
          </p:nvSpPr>
          <p:spPr>
            <a:xfrm>
              <a:off x="3456" y="3360"/>
              <a:ext cx="480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Young</a:t>
              </a:r>
              <a:endParaRPr/>
            </a:p>
          </p:txBody>
        </p:sp>
        <p:sp>
          <p:nvSpPr>
            <p:cNvPr id="789" name="Google Shape;789;p76"/>
            <p:cNvSpPr/>
            <p:nvPr/>
          </p:nvSpPr>
          <p:spPr>
            <a:xfrm>
              <a:off x="2832" y="3360"/>
              <a:ext cx="52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Child</a:t>
              </a:r>
              <a:endParaRPr/>
            </a:p>
          </p:txBody>
        </p:sp>
        <p:sp>
          <p:nvSpPr>
            <p:cNvPr id="790" name="Google Shape;790;p76"/>
            <p:cNvSpPr/>
            <p:nvPr/>
          </p:nvSpPr>
          <p:spPr>
            <a:xfrm>
              <a:off x="3456" y="2592"/>
              <a:ext cx="480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Stage</a:t>
              </a:r>
              <a:endParaRPr/>
            </a:p>
          </p:txBody>
        </p:sp>
        <p:cxnSp>
          <p:nvCxnSpPr>
            <p:cNvPr id="791" name="Google Shape;791;p76"/>
            <p:cNvCxnSpPr/>
            <p:nvPr/>
          </p:nvCxnSpPr>
          <p:spPr>
            <a:xfrm>
              <a:off x="2352" y="2736"/>
              <a:ext cx="11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92" name="Google Shape;792;p76"/>
            <p:cNvGrpSpPr/>
            <p:nvPr/>
          </p:nvGrpSpPr>
          <p:grpSpPr>
            <a:xfrm>
              <a:off x="3648" y="2880"/>
              <a:ext cx="96" cy="480"/>
              <a:chOff x="96" y="3216"/>
              <a:chExt cx="192" cy="288"/>
            </a:xfrm>
          </p:grpSpPr>
          <p:sp>
            <p:nvSpPr>
              <p:cNvPr id="793" name="Google Shape;793;p76"/>
              <p:cNvSpPr/>
              <p:nvPr/>
            </p:nvSpPr>
            <p:spPr>
              <a:xfrm>
                <a:off x="96" y="3216"/>
                <a:ext cx="192" cy="9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4" name="Google Shape;794;p76"/>
              <p:cNvCxnSpPr/>
              <p:nvPr/>
            </p:nvCxnSpPr>
            <p:spPr>
              <a:xfrm>
                <a:off x="192" y="3312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95" name="Google Shape;795;p76"/>
            <p:cNvGrpSpPr/>
            <p:nvPr/>
          </p:nvGrpSpPr>
          <p:grpSpPr>
            <a:xfrm rot="-352644">
              <a:off x="3839" y="2816"/>
              <a:ext cx="477" cy="560"/>
              <a:chOff x="4276" y="1607"/>
              <a:chExt cx="404" cy="514"/>
            </a:xfrm>
          </p:grpSpPr>
          <p:sp>
            <p:nvSpPr>
              <p:cNvPr id="796" name="Google Shape;796;p76"/>
              <p:cNvSpPr/>
              <p:nvPr/>
            </p:nvSpPr>
            <p:spPr>
              <a:xfrm rot="-2188323">
                <a:off x="4317" y="1616"/>
                <a:ext cx="86" cy="16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76"/>
              <p:cNvCxnSpPr/>
              <p:nvPr/>
            </p:nvCxnSpPr>
            <p:spPr>
              <a:xfrm rot="-2188323">
                <a:off x="4539" y="1718"/>
                <a:ext cx="10" cy="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98" name="Google Shape;798;p76"/>
            <p:cNvGrpSpPr/>
            <p:nvPr/>
          </p:nvGrpSpPr>
          <p:grpSpPr>
            <a:xfrm rot="5008313">
              <a:off x="3076" y="2819"/>
              <a:ext cx="487" cy="588"/>
              <a:chOff x="4276" y="1607"/>
              <a:chExt cx="404" cy="514"/>
            </a:xfrm>
          </p:grpSpPr>
          <p:sp>
            <p:nvSpPr>
              <p:cNvPr id="799" name="Google Shape;799;p76"/>
              <p:cNvSpPr/>
              <p:nvPr/>
            </p:nvSpPr>
            <p:spPr>
              <a:xfrm rot="-2188323">
                <a:off x="4317" y="1616"/>
                <a:ext cx="86" cy="16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00" name="Google Shape;800;p76"/>
              <p:cNvCxnSpPr/>
              <p:nvPr/>
            </p:nvCxnSpPr>
            <p:spPr>
              <a:xfrm rot="-2188323">
                <a:off x="4539" y="1718"/>
                <a:ext cx="10" cy="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01" name="Google Shape;801;p76"/>
            <p:cNvSpPr/>
            <p:nvPr/>
          </p:nvSpPr>
          <p:spPr>
            <a:xfrm rot="5595531">
              <a:off x="3288" y="2568"/>
              <a:ext cx="192" cy="144"/>
            </a:xfrm>
            <a:prstGeom prst="flowChartExtra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76"/>
            <p:cNvSpPr txBox="1"/>
            <p:nvPr/>
          </p:nvSpPr>
          <p:spPr>
            <a:xfrm>
              <a:off x="2352" y="2496"/>
              <a:ext cx="8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appearance</a:t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808" name="Google Shape;808;p7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809" name="Google Shape;809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Classification with Relations</a:t>
            </a:r>
            <a:endParaRPr/>
          </a:p>
        </p:txBody>
      </p:sp>
      <p:sp>
        <p:nvSpPr>
          <p:cNvPr id="810" name="Google Shape;810;p7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Example: Classification with Aggregation</a:t>
            </a:r>
            <a:endParaRPr/>
          </a:p>
        </p:txBody>
      </p:sp>
      <p:grpSp>
        <p:nvGrpSpPr>
          <p:cNvPr id="811" name="Google Shape;811;p77"/>
          <p:cNvGrpSpPr/>
          <p:nvPr/>
        </p:nvGrpSpPr>
        <p:grpSpPr>
          <a:xfrm>
            <a:off x="914400" y="3124200"/>
            <a:ext cx="7315200" cy="1828800"/>
            <a:chOff x="576" y="2784"/>
            <a:chExt cx="4608" cy="1152"/>
          </a:xfrm>
        </p:grpSpPr>
        <p:sp>
          <p:nvSpPr>
            <p:cNvPr id="812" name="Google Shape;812;p77"/>
            <p:cNvSpPr txBox="1"/>
            <p:nvPr/>
          </p:nvSpPr>
          <p:spPr>
            <a:xfrm>
              <a:off x="1728" y="2784"/>
              <a:ext cx="8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implements</a:t>
              </a:r>
              <a:endParaRPr/>
            </a:p>
          </p:txBody>
        </p:sp>
        <p:sp>
          <p:nvSpPr>
            <p:cNvPr id="813" name="Google Shape;813;p77"/>
            <p:cNvSpPr/>
            <p:nvPr/>
          </p:nvSpPr>
          <p:spPr>
            <a:xfrm>
              <a:off x="576" y="2880"/>
              <a:ext cx="960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IEEE Member</a:t>
              </a:r>
              <a:endParaRPr/>
            </a:p>
          </p:txBody>
        </p:sp>
        <p:sp>
          <p:nvSpPr>
            <p:cNvPr id="814" name="Google Shape;814;p77"/>
            <p:cNvSpPr/>
            <p:nvPr/>
          </p:nvSpPr>
          <p:spPr>
            <a:xfrm>
              <a:off x="4224" y="3648"/>
              <a:ext cx="960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Life Member</a:t>
              </a:r>
              <a:endParaRPr/>
            </a:p>
          </p:txBody>
        </p:sp>
        <p:sp>
          <p:nvSpPr>
            <p:cNvPr id="815" name="Google Shape;815;p77"/>
            <p:cNvSpPr/>
            <p:nvPr/>
          </p:nvSpPr>
          <p:spPr>
            <a:xfrm>
              <a:off x="2640" y="3648"/>
              <a:ext cx="1392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Professional member</a:t>
              </a:r>
              <a:endParaRPr/>
            </a:p>
          </p:txBody>
        </p:sp>
        <p:sp>
          <p:nvSpPr>
            <p:cNvPr id="816" name="Google Shape;816;p77"/>
            <p:cNvSpPr/>
            <p:nvPr/>
          </p:nvSpPr>
          <p:spPr>
            <a:xfrm>
              <a:off x="1200" y="3648"/>
              <a:ext cx="1296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 Member</a:t>
              </a:r>
              <a:endParaRPr/>
            </a:p>
          </p:txBody>
        </p:sp>
        <p:sp>
          <p:nvSpPr>
            <p:cNvPr id="817" name="Google Shape;817;p77"/>
            <p:cNvSpPr/>
            <p:nvPr/>
          </p:nvSpPr>
          <p:spPr>
            <a:xfrm>
              <a:off x="2928" y="2880"/>
              <a:ext cx="960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Member Type</a:t>
              </a:r>
              <a:endParaRPr/>
            </a:p>
          </p:txBody>
        </p:sp>
        <p:cxnSp>
          <p:nvCxnSpPr>
            <p:cNvPr id="818" name="Google Shape;818;p77"/>
            <p:cNvCxnSpPr/>
            <p:nvPr/>
          </p:nvCxnSpPr>
          <p:spPr>
            <a:xfrm>
              <a:off x="1728" y="3024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19" name="Google Shape;819;p77"/>
            <p:cNvGrpSpPr/>
            <p:nvPr/>
          </p:nvGrpSpPr>
          <p:grpSpPr>
            <a:xfrm>
              <a:off x="3312" y="3168"/>
              <a:ext cx="96" cy="480"/>
              <a:chOff x="96" y="3216"/>
              <a:chExt cx="192" cy="288"/>
            </a:xfrm>
          </p:grpSpPr>
          <p:sp>
            <p:nvSpPr>
              <p:cNvPr id="820" name="Google Shape;820;p77"/>
              <p:cNvSpPr/>
              <p:nvPr/>
            </p:nvSpPr>
            <p:spPr>
              <a:xfrm>
                <a:off x="96" y="3216"/>
                <a:ext cx="192" cy="9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21" name="Google Shape;821;p77"/>
              <p:cNvCxnSpPr/>
              <p:nvPr/>
            </p:nvCxnSpPr>
            <p:spPr>
              <a:xfrm>
                <a:off x="192" y="3312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22" name="Google Shape;822;p77"/>
            <p:cNvGrpSpPr/>
            <p:nvPr/>
          </p:nvGrpSpPr>
          <p:grpSpPr>
            <a:xfrm rot="-352644">
              <a:off x="3741" y="3105"/>
              <a:ext cx="477" cy="560"/>
              <a:chOff x="4276" y="1607"/>
              <a:chExt cx="404" cy="514"/>
            </a:xfrm>
          </p:grpSpPr>
          <p:sp>
            <p:nvSpPr>
              <p:cNvPr id="823" name="Google Shape;823;p77"/>
              <p:cNvSpPr/>
              <p:nvPr/>
            </p:nvSpPr>
            <p:spPr>
              <a:xfrm rot="-2188323">
                <a:off x="4317" y="1616"/>
                <a:ext cx="86" cy="16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24" name="Google Shape;824;p77"/>
              <p:cNvCxnSpPr/>
              <p:nvPr/>
            </p:nvCxnSpPr>
            <p:spPr>
              <a:xfrm rot="-2188323">
                <a:off x="4539" y="1718"/>
                <a:ext cx="10" cy="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25" name="Google Shape;825;p77"/>
            <p:cNvGrpSpPr/>
            <p:nvPr/>
          </p:nvGrpSpPr>
          <p:grpSpPr>
            <a:xfrm rot="5008313">
              <a:off x="2503" y="3112"/>
              <a:ext cx="487" cy="588"/>
              <a:chOff x="4276" y="1607"/>
              <a:chExt cx="404" cy="514"/>
            </a:xfrm>
          </p:grpSpPr>
          <p:sp>
            <p:nvSpPr>
              <p:cNvPr id="826" name="Google Shape;826;p77"/>
              <p:cNvSpPr/>
              <p:nvPr/>
            </p:nvSpPr>
            <p:spPr>
              <a:xfrm rot="-2188323">
                <a:off x="4317" y="1616"/>
                <a:ext cx="86" cy="16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27" name="Google Shape;827;p77"/>
              <p:cNvCxnSpPr/>
              <p:nvPr/>
            </p:nvCxnSpPr>
            <p:spPr>
              <a:xfrm rot="-2188323">
                <a:off x="4539" y="1718"/>
                <a:ext cx="10" cy="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28" name="Google Shape;828;p77"/>
            <p:cNvSpPr/>
            <p:nvPr/>
          </p:nvSpPr>
          <p:spPr>
            <a:xfrm rot="5595531">
              <a:off x="2568" y="2856"/>
              <a:ext cx="192" cy="144"/>
            </a:xfrm>
            <a:prstGeom prst="flowChartExtra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77"/>
            <p:cNvSpPr/>
            <p:nvPr/>
          </p:nvSpPr>
          <p:spPr>
            <a:xfrm>
              <a:off x="1536" y="2928"/>
              <a:ext cx="192" cy="192"/>
            </a:xfrm>
            <a:prstGeom prst="flowChartDecision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77"/>
            <p:cNvSpPr txBox="1"/>
            <p:nvPr/>
          </p:nvSpPr>
          <p:spPr>
            <a:xfrm>
              <a:off x="2774" y="280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31" name="Google Shape;831;p77"/>
            <p:cNvSpPr txBox="1"/>
            <p:nvPr/>
          </p:nvSpPr>
          <p:spPr>
            <a:xfrm>
              <a:off x="1584" y="278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837" name="Google Shape;837;p7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838" name="Google Shape;838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Inheritance &amp; Delegation</a:t>
            </a:r>
            <a:endParaRPr/>
          </a:p>
        </p:txBody>
      </p:sp>
      <p:sp>
        <p:nvSpPr>
          <p:cNvPr id="839" name="Google Shape;839;p78"/>
          <p:cNvSpPr txBox="1"/>
          <p:nvPr>
            <p:ph idx="1" type="body"/>
          </p:nvPr>
        </p:nvSpPr>
        <p:spPr>
          <a:xfrm>
            <a:off x="457200" y="1600200"/>
            <a:ext cx="4267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Inheritance is the way to implement classification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Single inheritance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Multiple inheritance</a:t>
            </a:r>
            <a:endParaRPr/>
          </a:p>
          <a:p>
            <a:pPr indent="-158750" lvl="1" marL="74295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Delegation is the ability of an object to issue a message to another objects in response to a message</a:t>
            </a:r>
            <a:endParaRPr/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Delegation is an alternative to inheritance</a:t>
            </a:r>
            <a:endParaRPr/>
          </a:p>
        </p:txBody>
      </p:sp>
      <p:grpSp>
        <p:nvGrpSpPr>
          <p:cNvPr id="840" name="Google Shape;840;p78"/>
          <p:cNvGrpSpPr/>
          <p:nvPr/>
        </p:nvGrpSpPr>
        <p:grpSpPr>
          <a:xfrm>
            <a:off x="4394200" y="1295400"/>
            <a:ext cx="4749800" cy="4343400"/>
            <a:chOff x="2792" y="688"/>
            <a:chExt cx="2992" cy="2736"/>
          </a:xfrm>
        </p:grpSpPr>
        <p:grpSp>
          <p:nvGrpSpPr>
            <p:cNvPr id="841" name="Google Shape;841;p78"/>
            <p:cNvGrpSpPr/>
            <p:nvPr/>
          </p:nvGrpSpPr>
          <p:grpSpPr>
            <a:xfrm>
              <a:off x="3216" y="1152"/>
              <a:ext cx="2112" cy="1920"/>
              <a:chOff x="3216" y="1152"/>
              <a:chExt cx="2112" cy="1920"/>
            </a:xfrm>
          </p:grpSpPr>
          <p:sp>
            <p:nvSpPr>
              <p:cNvPr id="842" name="Google Shape;842;p78"/>
              <p:cNvSpPr/>
              <p:nvPr/>
            </p:nvSpPr>
            <p:spPr>
              <a:xfrm>
                <a:off x="3840" y="1152"/>
                <a:ext cx="816" cy="28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Person</a:t>
                </a:r>
                <a:endParaRPr/>
              </a:p>
            </p:txBody>
          </p:sp>
          <p:sp>
            <p:nvSpPr>
              <p:cNvPr id="843" name="Google Shape;843;p78"/>
              <p:cNvSpPr/>
              <p:nvPr/>
            </p:nvSpPr>
            <p:spPr>
              <a:xfrm>
                <a:off x="3936" y="2736"/>
                <a:ext cx="816" cy="33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Research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Scholar</a:t>
                </a:r>
                <a:endParaRPr/>
              </a:p>
            </p:txBody>
          </p:sp>
          <p:sp>
            <p:nvSpPr>
              <p:cNvPr id="844" name="Google Shape;844;p78"/>
              <p:cNvSpPr/>
              <p:nvPr/>
            </p:nvSpPr>
            <p:spPr>
              <a:xfrm>
                <a:off x="4512" y="1872"/>
                <a:ext cx="816" cy="28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Employee</a:t>
                </a:r>
                <a:endParaRPr/>
              </a:p>
            </p:txBody>
          </p:sp>
          <p:sp>
            <p:nvSpPr>
              <p:cNvPr id="845" name="Google Shape;845;p78"/>
              <p:cNvSpPr/>
              <p:nvPr/>
            </p:nvSpPr>
            <p:spPr>
              <a:xfrm>
                <a:off x="3216" y="1920"/>
                <a:ext cx="816" cy="28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Student</a:t>
                </a:r>
                <a:endParaRPr/>
              </a:p>
            </p:txBody>
          </p:sp>
          <p:grpSp>
            <p:nvGrpSpPr>
              <p:cNvPr id="846" name="Google Shape;846;p78"/>
              <p:cNvGrpSpPr/>
              <p:nvPr/>
            </p:nvGrpSpPr>
            <p:grpSpPr>
              <a:xfrm rot="-2353402">
                <a:off x="4416" y="1344"/>
                <a:ext cx="96" cy="576"/>
                <a:chOff x="3504" y="2640"/>
                <a:chExt cx="96" cy="624"/>
              </a:xfrm>
            </p:grpSpPr>
            <p:sp>
              <p:nvSpPr>
                <p:cNvPr id="847" name="Google Shape;847;p78"/>
                <p:cNvSpPr/>
                <p:nvPr/>
              </p:nvSpPr>
              <p:spPr>
                <a:xfrm>
                  <a:off x="3504" y="2640"/>
                  <a:ext cx="96" cy="160"/>
                </a:xfrm>
                <a:prstGeom prst="flowChartExtra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48" name="Google Shape;848;p78"/>
                <p:cNvCxnSpPr/>
                <p:nvPr/>
              </p:nvCxnSpPr>
              <p:spPr>
                <a:xfrm>
                  <a:off x="3552" y="2800"/>
                  <a:ext cx="0" cy="46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49" name="Google Shape;849;p78"/>
              <p:cNvGrpSpPr/>
              <p:nvPr/>
            </p:nvGrpSpPr>
            <p:grpSpPr>
              <a:xfrm rot="-2203247">
                <a:off x="3888" y="2160"/>
                <a:ext cx="96" cy="624"/>
                <a:chOff x="3504" y="2640"/>
                <a:chExt cx="96" cy="624"/>
              </a:xfrm>
            </p:grpSpPr>
            <p:sp>
              <p:nvSpPr>
                <p:cNvPr id="850" name="Google Shape;850;p78"/>
                <p:cNvSpPr/>
                <p:nvPr/>
              </p:nvSpPr>
              <p:spPr>
                <a:xfrm>
                  <a:off x="3504" y="2640"/>
                  <a:ext cx="96" cy="160"/>
                </a:xfrm>
                <a:prstGeom prst="flowChartExtra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51" name="Google Shape;851;p78"/>
                <p:cNvCxnSpPr/>
                <p:nvPr/>
              </p:nvCxnSpPr>
              <p:spPr>
                <a:xfrm>
                  <a:off x="3552" y="2800"/>
                  <a:ext cx="0" cy="46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52" name="Google Shape;852;p78"/>
              <p:cNvGrpSpPr/>
              <p:nvPr/>
            </p:nvGrpSpPr>
            <p:grpSpPr>
              <a:xfrm rot="1464079">
                <a:off x="4464" y="2160"/>
                <a:ext cx="96" cy="624"/>
                <a:chOff x="3504" y="2640"/>
                <a:chExt cx="96" cy="624"/>
              </a:xfrm>
            </p:grpSpPr>
            <p:sp>
              <p:nvSpPr>
                <p:cNvPr id="853" name="Google Shape;853;p78"/>
                <p:cNvSpPr/>
                <p:nvPr/>
              </p:nvSpPr>
              <p:spPr>
                <a:xfrm>
                  <a:off x="3504" y="2640"/>
                  <a:ext cx="96" cy="160"/>
                </a:xfrm>
                <a:prstGeom prst="flowChartExtra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54" name="Google Shape;854;p78"/>
                <p:cNvCxnSpPr/>
                <p:nvPr/>
              </p:nvCxnSpPr>
              <p:spPr>
                <a:xfrm>
                  <a:off x="3552" y="2800"/>
                  <a:ext cx="0" cy="46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55" name="Google Shape;855;p78"/>
              <p:cNvGrpSpPr/>
              <p:nvPr/>
            </p:nvGrpSpPr>
            <p:grpSpPr>
              <a:xfrm rot="2344197">
                <a:off x="3936" y="1344"/>
                <a:ext cx="96" cy="624"/>
                <a:chOff x="3504" y="2640"/>
                <a:chExt cx="96" cy="624"/>
              </a:xfrm>
            </p:grpSpPr>
            <p:sp>
              <p:nvSpPr>
                <p:cNvPr id="856" name="Google Shape;856;p78"/>
                <p:cNvSpPr/>
                <p:nvPr/>
              </p:nvSpPr>
              <p:spPr>
                <a:xfrm>
                  <a:off x="3504" y="2640"/>
                  <a:ext cx="96" cy="160"/>
                </a:xfrm>
                <a:prstGeom prst="flowChartExtra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57" name="Google Shape;857;p78"/>
                <p:cNvCxnSpPr/>
                <p:nvPr/>
              </p:nvCxnSpPr>
              <p:spPr>
                <a:xfrm>
                  <a:off x="3552" y="2800"/>
                  <a:ext cx="0" cy="46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858" name="Google Shape;858;p78"/>
            <p:cNvSpPr/>
            <p:nvPr/>
          </p:nvSpPr>
          <p:spPr>
            <a:xfrm>
              <a:off x="2920" y="688"/>
              <a:ext cx="1936" cy="2368"/>
            </a:xfrm>
            <a:custGeom>
              <a:rect b="b" l="l" r="r" t="t"/>
              <a:pathLst>
                <a:path extrusionOk="0" h="2368" w="1936">
                  <a:moveTo>
                    <a:pt x="392" y="320"/>
                  </a:moveTo>
                  <a:cubicBezTo>
                    <a:pt x="696" y="192"/>
                    <a:pt x="1824" y="0"/>
                    <a:pt x="1880" y="320"/>
                  </a:cubicBezTo>
                  <a:cubicBezTo>
                    <a:pt x="1936" y="640"/>
                    <a:pt x="1032" y="2112"/>
                    <a:pt x="728" y="2240"/>
                  </a:cubicBezTo>
                  <a:cubicBezTo>
                    <a:pt x="424" y="2368"/>
                    <a:pt x="112" y="1408"/>
                    <a:pt x="56" y="1088"/>
                  </a:cubicBezTo>
                  <a:cubicBezTo>
                    <a:pt x="0" y="768"/>
                    <a:pt x="88" y="448"/>
                    <a:pt x="392" y="32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8"/>
            <p:cNvSpPr txBox="1"/>
            <p:nvPr/>
          </p:nvSpPr>
          <p:spPr>
            <a:xfrm rot="-3034332">
              <a:off x="2816" y="1318"/>
              <a:ext cx="12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Single inheritance</a:t>
              </a:r>
              <a:endParaRPr/>
            </a:p>
          </p:txBody>
        </p:sp>
        <p:sp>
          <p:nvSpPr>
            <p:cNvPr id="860" name="Google Shape;860;p78"/>
            <p:cNvSpPr/>
            <p:nvPr/>
          </p:nvSpPr>
          <p:spPr>
            <a:xfrm>
              <a:off x="2792" y="1616"/>
              <a:ext cx="2992" cy="1808"/>
            </a:xfrm>
            <a:custGeom>
              <a:rect b="b" l="l" r="r" t="t"/>
              <a:pathLst>
                <a:path extrusionOk="0" h="1808" w="2992">
                  <a:moveTo>
                    <a:pt x="1000" y="1600"/>
                  </a:moveTo>
                  <a:cubicBezTo>
                    <a:pt x="1312" y="1808"/>
                    <a:pt x="1872" y="1784"/>
                    <a:pt x="2152" y="1552"/>
                  </a:cubicBezTo>
                  <a:cubicBezTo>
                    <a:pt x="2432" y="1320"/>
                    <a:pt x="2992" y="416"/>
                    <a:pt x="2680" y="208"/>
                  </a:cubicBezTo>
                  <a:cubicBezTo>
                    <a:pt x="2368" y="0"/>
                    <a:pt x="560" y="72"/>
                    <a:pt x="280" y="304"/>
                  </a:cubicBezTo>
                  <a:cubicBezTo>
                    <a:pt x="0" y="536"/>
                    <a:pt x="688" y="1392"/>
                    <a:pt x="1000" y="16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8"/>
            <p:cNvSpPr txBox="1"/>
            <p:nvPr/>
          </p:nvSpPr>
          <p:spPr>
            <a:xfrm rot="-3648151">
              <a:off x="4474" y="2486"/>
              <a:ext cx="13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Multiple Inheritance</a:t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7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867" name="Google Shape;867;p7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868" name="Google Shape;868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Inheritance: An Example</a:t>
            </a:r>
            <a:endParaRPr/>
          </a:p>
        </p:txBody>
      </p:sp>
      <p:grpSp>
        <p:nvGrpSpPr>
          <p:cNvPr id="869" name="Google Shape;869;p79"/>
          <p:cNvGrpSpPr/>
          <p:nvPr/>
        </p:nvGrpSpPr>
        <p:grpSpPr>
          <a:xfrm>
            <a:off x="762000" y="1219200"/>
            <a:ext cx="7912100" cy="5410200"/>
            <a:chOff x="480" y="768"/>
            <a:chExt cx="4984" cy="3408"/>
          </a:xfrm>
        </p:grpSpPr>
        <p:grpSp>
          <p:nvGrpSpPr>
            <p:cNvPr id="870" name="Google Shape;870;p79"/>
            <p:cNvGrpSpPr/>
            <p:nvPr/>
          </p:nvGrpSpPr>
          <p:grpSpPr>
            <a:xfrm>
              <a:off x="480" y="768"/>
              <a:ext cx="4272" cy="3408"/>
              <a:chOff x="480" y="816"/>
              <a:chExt cx="4272" cy="3408"/>
            </a:xfrm>
          </p:grpSpPr>
          <p:grpSp>
            <p:nvGrpSpPr>
              <p:cNvPr id="871" name="Google Shape;871;p79"/>
              <p:cNvGrpSpPr/>
              <p:nvPr/>
            </p:nvGrpSpPr>
            <p:grpSpPr>
              <a:xfrm>
                <a:off x="2016" y="816"/>
                <a:ext cx="1152" cy="1104"/>
                <a:chOff x="1968" y="1488"/>
                <a:chExt cx="1152" cy="1104"/>
              </a:xfrm>
            </p:grpSpPr>
            <p:sp>
              <p:nvSpPr>
                <p:cNvPr id="872" name="Google Shape;872;p79"/>
                <p:cNvSpPr/>
                <p:nvPr/>
              </p:nvSpPr>
              <p:spPr>
                <a:xfrm>
                  <a:off x="1968" y="1488"/>
                  <a:ext cx="1152" cy="110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US" sz="1800" u="sng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Person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name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idno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dob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getInfo()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printInfo()</a:t>
                  </a:r>
                  <a:endParaRPr/>
                </a:p>
              </p:txBody>
            </p:sp>
            <p:cxnSp>
              <p:nvCxnSpPr>
                <p:cNvPr id="873" name="Google Shape;873;p79"/>
                <p:cNvCxnSpPr/>
                <p:nvPr/>
              </p:nvCxnSpPr>
              <p:spPr>
                <a:xfrm>
                  <a:off x="1968" y="1728"/>
                  <a:ext cx="115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4" name="Google Shape;874;p79"/>
                <p:cNvCxnSpPr/>
                <p:nvPr/>
              </p:nvCxnSpPr>
              <p:spPr>
                <a:xfrm>
                  <a:off x="1968" y="2208"/>
                  <a:ext cx="115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75" name="Google Shape;875;p79"/>
              <p:cNvGrpSpPr/>
              <p:nvPr/>
            </p:nvGrpSpPr>
            <p:grpSpPr>
              <a:xfrm>
                <a:off x="480" y="2016"/>
                <a:ext cx="1152" cy="1440"/>
                <a:chOff x="480" y="2496"/>
                <a:chExt cx="1152" cy="1440"/>
              </a:xfrm>
            </p:grpSpPr>
            <p:sp>
              <p:nvSpPr>
                <p:cNvPr id="876" name="Google Shape;876;p79"/>
                <p:cNvSpPr/>
                <p:nvPr/>
              </p:nvSpPr>
              <p:spPr>
                <a:xfrm>
                  <a:off x="480" y="2496"/>
                  <a:ext cx="1152" cy="144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US" sz="1800" u="sng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Student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branch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program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grade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biodata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rollno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getRegn()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courseRegn()</a:t>
                  </a:r>
                  <a:endParaRPr/>
                </a:p>
              </p:txBody>
            </p:sp>
            <p:cxnSp>
              <p:nvCxnSpPr>
                <p:cNvPr id="877" name="Google Shape;877;p79"/>
                <p:cNvCxnSpPr/>
                <p:nvPr/>
              </p:nvCxnSpPr>
              <p:spPr>
                <a:xfrm>
                  <a:off x="480" y="2736"/>
                  <a:ext cx="115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8" name="Google Shape;878;p79"/>
                <p:cNvCxnSpPr/>
                <p:nvPr/>
              </p:nvCxnSpPr>
              <p:spPr>
                <a:xfrm>
                  <a:off x="480" y="3552"/>
                  <a:ext cx="115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79" name="Google Shape;879;p79"/>
              <p:cNvGrpSpPr/>
              <p:nvPr/>
            </p:nvGrpSpPr>
            <p:grpSpPr>
              <a:xfrm>
                <a:off x="2016" y="2352"/>
                <a:ext cx="1152" cy="1584"/>
                <a:chOff x="2304" y="2304"/>
                <a:chExt cx="1152" cy="1584"/>
              </a:xfrm>
            </p:grpSpPr>
            <p:sp>
              <p:nvSpPr>
                <p:cNvPr id="880" name="Google Shape;880;p79"/>
                <p:cNvSpPr/>
                <p:nvPr/>
              </p:nvSpPr>
              <p:spPr>
                <a:xfrm>
                  <a:off x="2304" y="2304"/>
                  <a:ext cx="1152" cy="158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US" sz="1800" u="sng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Staff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designation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doj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doPromotion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empCode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biodata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updateRecord()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getLoan()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getPayslip()</a:t>
                  </a:r>
                  <a:endParaRPr/>
                </a:p>
              </p:txBody>
            </p:sp>
            <p:cxnSp>
              <p:nvCxnSpPr>
                <p:cNvPr id="881" name="Google Shape;881;p79"/>
                <p:cNvCxnSpPr/>
                <p:nvPr/>
              </p:nvCxnSpPr>
              <p:spPr>
                <a:xfrm>
                  <a:off x="2304" y="2496"/>
                  <a:ext cx="115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2" name="Google Shape;882;p79"/>
                <p:cNvCxnSpPr/>
                <p:nvPr/>
              </p:nvCxnSpPr>
              <p:spPr>
                <a:xfrm>
                  <a:off x="2304" y="3360"/>
                  <a:ext cx="115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83" name="Google Shape;883;p79"/>
              <p:cNvGrpSpPr/>
              <p:nvPr/>
            </p:nvGrpSpPr>
            <p:grpSpPr>
              <a:xfrm>
                <a:off x="3600" y="1968"/>
                <a:ext cx="1152" cy="2256"/>
                <a:chOff x="4368" y="1728"/>
                <a:chExt cx="1152" cy="2256"/>
              </a:xfrm>
            </p:grpSpPr>
            <p:sp>
              <p:nvSpPr>
                <p:cNvPr id="884" name="Google Shape;884;p79"/>
                <p:cNvSpPr/>
                <p:nvPr/>
              </p:nvSpPr>
              <p:spPr>
                <a:xfrm>
                  <a:off x="4368" y="1728"/>
                  <a:ext cx="1152" cy="2256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US" sz="1800" u="sng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Faculty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designation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doj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doPromotion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empCode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biodata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qualification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specialization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noOfResearchers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noOfProjects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updateRecord()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tourAdv()</a:t>
                  </a:r>
                  <a:endParaRPr/>
                </a:p>
                <a:p>
                  <a:pPr indent="-11430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</a:pPr>
                  <a:r>
                    <a:rPr b="0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payAdv()</a:t>
                  </a:r>
                  <a:endParaRPr/>
                </a:p>
              </p:txBody>
            </p:sp>
            <p:cxnSp>
              <p:nvCxnSpPr>
                <p:cNvPr id="885" name="Google Shape;885;p79"/>
                <p:cNvCxnSpPr/>
                <p:nvPr/>
              </p:nvCxnSpPr>
              <p:spPr>
                <a:xfrm>
                  <a:off x="4368" y="1920"/>
                  <a:ext cx="115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6" name="Google Shape;886;p79"/>
                <p:cNvCxnSpPr/>
                <p:nvPr/>
              </p:nvCxnSpPr>
              <p:spPr>
                <a:xfrm>
                  <a:off x="4368" y="3456"/>
                  <a:ext cx="115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87" name="Google Shape;887;p79"/>
              <p:cNvGrpSpPr/>
              <p:nvPr/>
            </p:nvGrpSpPr>
            <p:grpSpPr>
              <a:xfrm>
                <a:off x="2544" y="1920"/>
                <a:ext cx="96" cy="480"/>
                <a:chOff x="96" y="3216"/>
                <a:chExt cx="192" cy="288"/>
              </a:xfrm>
            </p:grpSpPr>
            <p:sp>
              <p:nvSpPr>
                <p:cNvPr id="888" name="Google Shape;888;p79"/>
                <p:cNvSpPr/>
                <p:nvPr/>
              </p:nvSpPr>
              <p:spPr>
                <a:xfrm>
                  <a:off x="96" y="3216"/>
                  <a:ext cx="192" cy="96"/>
                </a:xfrm>
                <a:prstGeom prst="flowChartExtra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89" name="Google Shape;889;p79"/>
                <p:cNvCxnSpPr/>
                <p:nvPr/>
              </p:nvCxnSpPr>
              <p:spPr>
                <a:xfrm>
                  <a:off x="192" y="3312"/>
                  <a:ext cx="0" cy="19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0" name="Google Shape;890;p79"/>
              <p:cNvGrpSpPr/>
              <p:nvPr/>
            </p:nvGrpSpPr>
            <p:grpSpPr>
              <a:xfrm rot="3131763">
                <a:off x="1704" y="1416"/>
                <a:ext cx="96" cy="720"/>
                <a:chOff x="1056" y="1536"/>
                <a:chExt cx="96" cy="720"/>
              </a:xfrm>
            </p:grpSpPr>
            <p:sp>
              <p:nvSpPr>
                <p:cNvPr id="891" name="Google Shape;891;p79"/>
                <p:cNvSpPr/>
                <p:nvPr/>
              </p:nvSpPr>
              <p:spPr>
                <a:xfrm>
                  <a:off x="1056" y="1536"/>
                  <a:ext cx="96" cy="160"/>
                </a:xfrm>
                <a:prstGeom prst="flowChartExtra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92" name="Google Shape;892;p79"/>
                <p:cNvCxnSpPr/>
                <p:nvPr/>
              </p:nvCxnSpPr>
              <p:spPr>
                <a:xfrm>
                  <a:off x="1104" y="1696"/>
                  <a:ext cx="0" cy="5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3" name="Google Shape;893;p79"/>
              <p:cNvGrpSpPr/>
              <p:nvPr/>
            </p:nvGrpSpPr>
            <p:grpSpPr>
              <a:xfrm rot="-3359966">
                <a:off x="3432" y="1416"/>
                <a:ext cx="96" cy="720"/>
                <a:chOff x="1056" y="1536"/>
                <a:chExt cx="96" cy="720"/>
              </a:xfrm>
            </p:grpSpPr>
            <p:sp>
              <p:nvSpPr>
                <p:cNvPr id="894" name="Google Shape;894;p79"/>
                <p:cNvSpPr/>
                <p:nvPr/>
              </p:nvSpPr>
              <p:spPr>
                <a:xfrm>
                  <a:off x="1056" y="1536"/>
                  <a:ext cx="96" cy="160"/>
                </a:xfrm>
                <a:prstGeom prst="flowChartExtra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95" name="Google Shape;895;p79"/>
                <p:cNvCxnSpPr/>
                <p:nvPr/>
              </p:nvCxnSpPr>
              <p:spPr>
                <a:xfrm>
                  <a:off x="1104" y="1696"/>
                  <a:ext cx="0" cy="5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896" name="Google Shape;896;p79"/>
            <p:cNvSpPr/>
            <p:nvPr/>
          </p:nvSpPr>
          <p:spPr>
            <a:xfrm>
              <a:off x="1680" y="1296"/>
              <a:ext cx="3784" cy="2016"/>
            </a:xfrm>
            <a:custGeom>
              <a:rect b="b" l="l" r="r" t="t"/>
              <a:pathLst>
                <a:path extrusionOk="0" h="2016" w="3784">
                  <a:moveTo>
                    <a:pt x="240" y="1832"/>
                  </a:moveTo>
                  <a:cubicBezTo>
                    <a:pt x="480" y="2016"/>
                    <a:pt x="1408" y="1936"/>
                    <a:pt x="1680" y="1880"/>
                  </a:cubicBezTo>
                  <a:cubicBezTo>
                    <a:pt x="1952" y="1824"/>
                    <a:pt x="1552" y="1560"/>
                    <a:pt x="1872" y="1496"/>
                  </a:cubicBezTo>
                  <a:cubicBezTo>
                    <a:pt x="2192" y="1432"/>
                    <a:pt x="3416" y="1728"/>
                    <a:pt x="3600" y="1496"/>
                  </a:cubicBezTo>
                  <a:cubicBezTo>
                    <a:pt x="3784" y="1264"/>
                    <a:pt x="3400" y="208"/>
                    <a:pt x="2976" y="104"/>
                  </a:cubicBezTo>
                  <a:cubicBezTo>
                    <a:pt x="2552" y="0"/>
                    <a:pt x="1512" y="760"/>
                    <a:pt x="1056" y="872"/>
                  </a:cubicBezTo>
                  <a:cubicBezTo>
                    <a:pt x="600" y="984"/>
                    <a:pt x="376" y="616"/>
                    <a:pt x="240" y="776"/>
                  </a:cubicBezTo>
                  <a:cubicBezTo>
                    <a:pt x="104" y="936"/>
                    <a:pt x="0" y="1648"/>
                    <a:pt x="240" y="18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79"/>
            <p:cNvSpPr txBox="1"/>
            <p:nvPr/>
          </p:nvSpPr>
          <p:spPr>
            <a:xfrm rot="498786">
              <a:off x="3792" y="1632"/>
              <a:ext cx="14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Maybe a super class</a:t>
              </a:r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903" name="Google Shape;903;p8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904" name="Google Shape;904;p80"/>
          <p:cNvSpPr txBox="1"/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Polymorphism</a:t>
            </a:r>
            <a:endParaRPr/>
          </a:p>
        </p:txBody>
      </p:sp>
      <p:sp>
        <p:nvSpPr>
          <p:cNvPr id="905" name="Google Shape;905;p80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Poly = many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	Morphism = form</a:t>
            </a:r>
            <a:endParaRPr/>
          </a:p>
          <a:p>
            <a:pPr indent="-285750" lvl="1" marL="74295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 object (as well as attributes and operations) may be viewed with many forms</a:t>
            </a:r>
            <a:endParaRPr/>
          </a:p>
          <a:p>
            <a:pPr indent="-114300" lvl="4" marL="2057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 :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Real world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Water has two forms: solid (ice) and liquid (water)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Algebra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pic>
        <p:nvPicPr>
          <p:cNvPr id="906" name="Google Shape;90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4876800"/>
            <a:ext cx="3460750" cy="147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8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912" name="Google Shape;912;p8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913" name="Google Shape;913;p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Polymorphism: An Example</a:t>
            </a:r>
            <a:endParaRPr/>
          </a:p>
        </p:txBody>
      </p:sp>
      <p:grpSp>
        <p:nvGrpSpPr>
          <p:cNvPr id="914" name="Google Shape;914;p81"/>
          <p:cNvGrpSpPr/>
          <p:nvPr/>
        </p:nvGrpSpPr>
        <p:grpSpPr>
          <a:xfrm>
            <a:off x="914400" y="1219200"/>
            <a:ext cx="7315200" cy="5113338"/>
            <a:chOff x="576" y="768"/>
            <a:chExt cx="4608" cy="3221"/>
          </a:xfrm>
        </p:grpSpPr>
        <p:grpSp>
          <p:nvGrpSpPr>
            <p:cNvPr id="915" name="Google Shape;915;p81"/>
            <p:cNvGrpSpPr/>
            <p:nvPr/>
          </p:nvGrpSpPr>
          <p:grpSpPr>
            <a:xfrm>
              <a:off x="2400" y="768"/>
              <a:ext cx="1056" cy="917"/>
              <a:chOff x="2400" y="960"/>
              <a:chExt cx="1056" cy="917"/>
            </a:xfrm>
          </p:grpSpPr>
          <p:sp>
            <p:nvSpPr>
              <p:cNvPr id="916" name="Google Shape;916;p81"/>
              <p:cNvSpPr/>
              <p:nvPr/>
            </p:nvSpPr>
            <p:spPr>
              <a:xfrm>
                <a:off x="2400" y="960"/>
                <a:ext cx="1056" cy="91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17" name="Google Shape;917;p81"/>
              <p:cNvCxnSpPr/>
              <p:nvPr/>
            </p:nvCxnSpPr>
            <p:spPr>
              <a:xfrm>
                <a:off x="2400" y="1200"/>
                <a:ext cx="105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8" name="Google Shape;918;p81"/>
              <p:cNvCxnSpPr/>
              <p:nvPr/>
            </p:nvCxnSpPr>
            <p:spPr>
              <a:xfrm>
                <a:off x="2400" y="1536"/>
                <a:ext cx="105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9" name="Google Shape;919;p81"/>
              <p:cNvSpPr txBox="1"/>
              <p:nvPr/>
            </p:nvSpPr>
            <p:spPr>
              <a:xfrm>
                <a:off x="2400" y="960"/>
                <a:ext cx="103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IEEE Member</a:t>
                </a:r>
                <a:endParaRPr/>
              </a:p>
            </p:txBody>
          </p:sp>
          <p:sp>
            <p:nvSpPr>
              <p:cNvPr id="920" name="Google Shape;920;p81"/>
              <p:cNvSpPr txBox="1"/>
              <p:nvPr/>
            </p:nvSpPr>
            <p:spPr>
              <a:xfrm>
                <a:off x="2438" y="1127"/>
                <a:ext cx="156" cy="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/>
              </a:p>
            </p:txBody>
          </p:sp>
        </p:grpSp>
        <p:sp>
          <p:nvSpPr>
            <p:cNvPr id="921" name="Google Shape;921;p81"/>
            <p:cNvSpPr/>
            <p:nvPr/>
          </p:nvSpPr>
          <p:spPr>
            <a:xfrm>
              <a:off x="3312" y="3072"/>
              <a:ext cx="1056" cy="91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2" name="Google Shape;922;p81"/>
            <p:cNvCxnSpPr/>
            <p:nvPr/>
          </p:nvCxnSpPr>
          <p:spPr>
            <a:xfrm>
              <a:off x="3312" y="3312"/>
              <a:ext cx="10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81"/>
            <p:cNvCxnSpPr/>
            <p:nvPr/>
          </p:nvCxnSpPr>
          <p:spPr>
            <a:xfrm>
              <a:off x="3312" y="3648"/>
              <a:ext cx="10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4" name="Google Shape;924;p81"/>
            <p:cNvSpPr txBox="1"/>
            <p:nvPr/>
          </p:nvSpPr>
          <p:spPr>
            <a:xfrm>
              <a:off x="3264" y="3072"/>
              <a:ext cx="1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IEEE Executive</a:t>
              </a:r>
              <a:endParaRPr/>
            </a:p>
          </p:txBody>
        </p:sp>
        <p:sp>
          <p:nvSpPr>
            <p:cNvPr id="925" name="Google Shape;925;p81"/>
            <p:cNvSpPr txBox="1"/>
            <p:nvPr/>
          </p:nvSpPr>
          <p:spPr>
            <a:xfrm>
              <a:off x="3350" y="3239"/>
              <a:ext cx="700" cy="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.Profile()</a:t>
              </a:r>
              <a:endParaRPr/>
            </a:p>
          </p:txBody>
        </p:sp>
        <p:grpSp>
          <p:nvGrpSpPr>
            <p:cNvPr id="926" name="Google Shape;926;p81"/>
            <p:cNvGrpSpPr/>
            <p:nvPr/>
          </p:nvGrpSpPr>
          <p:grpSpPr>
            <a:xfrm>
              <a:off x="576" y="1968"/>
              <a:ext cx="1056" cy="912"/>
              <a:chOff x="288" y="2112"/>
              <a:chExt cx="1056" cy="912"/>
            </a:xfrm>
          </p:grpSpPr>
          <p:sp>
            <p:nvSpPr>
              <p:cNvPr id="927" name="Google Shape;927;p81"/>
              <p:cNvSpPr/>
              <p:nvPr/>
            </p:nvSpPr>
            <p:spPr>
              <a:xfrm>
                <a:off x="288" y="2112"/>
                <a:ext cx="1056" cy="91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28" name="Google Shape;928;p81"/>
              <p:cNvCxnSpPr/>
              <p:nvPr/>
            </p:nvCxnSpPr>
            <p:spPr>
              <a:xfrm>
                <a:off x="288" y="2352"/>
                <a:ext cx="105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9" name="Google Shape;929;p81"/>
              <p:cNvCxnSpPr/>
              <p:nvPr/>
            </p:nvCxnSpPr>
            <p:spPr>
              <a:xfrm>
                <a:off x="288" y="2688"/>
                <a:ext cx="105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0" name="Google Shape;930;p81"/>
              <p:cNvSpPr txBox="1"/>
              <p:nvPr/>
            </p:nvSpPr>
            <p:spPr>
              <a:xfrm>
                <a:off x="528" y="2112"/>
                <a:ext cx="65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Student</a:t>
                </a:r>
                <a:endParaRPr/>
              </a:p>
            </p:txBody>
          </p:sp>
          <p:sp>
            <p:nvSpPr>
              <p:cNvPr id="931" name="Google Shape;931;p81"/>
              <p:cNvSpPr txBox="1"/>
              <p:nvPr/>
            </p:nvSpPr>
            <p:spPr>
              <a:xfrm>
                <a:off x="326" y="2279"/>
                <a:ext cx="156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/>
              </a:p>
            </p:txBody>
          </p:sp>
          <p:sp>
            <p:nvSpPr>
              <p:cNvPr id="932" name="Google Shape;932;p81"/>
              <p:cNvSpPr txBox="1"/>
              <p:nvPr/>
            </p:nvSpPr>
            <p:spPr>
              <a:xfrm>
                <a:off x="336" y="2688"/>
                <a:ext cx="70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.Profile()</a:t>
                </a:r>
                <a:endParaRPr/>
              </a:p>
            </p:txBody>
          </p:sp>
        </p:grpSp>
        <p:grpSp>
          <p:nvGrpSpPr>
            <p:cNvPr id="933" name="Google Shape;933;p81"/>
            <p:cNvGrpSpPr/>
            <p:nvPr/>
          </p:nvGrpSpPr>
          <p:grpSpPr>
            <a:xfrm>
              <a:off x="4128" y="1968"/>
              <a:ext cx="1056" cy="912"/>
              <a:chOff x="4464" y="1968"/>
              <a:chExt cx="1056" cy="912"/>
            </a:xfrm>
          </p:grpSpPr>
          <p:sp>
            <p:nvSpPr>
              <p:cNvPr id="934" name="Google Shape;934;p81"/>
              <p:cNvSpPr/>
              <p:nvPr/>
            </p:nvSpPr>
            <p:spPr>
              <a:xfrm>
                <a:off x="4464" y="1968"/>
                <a:ext cx="1056" cy="91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5" name="Google Shape;935;p81"/>
              <p:cNvCxnSpPr/>
              <p:nvPr/>
            </p:nvCxnSpPr>
            <p:spPr>
              <a:xfrm>
                <a:off x="4464" y="2208"/>
                <a:ext cx="105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6" name="Google Shape;936;p81"/>
              <p:cNvCxnSpPr/>
              <p:nvPr/>
            </p:nvCxnSpPr>
            <p:spPr>
              <a:xfrm>
                <a:off x="4464" y="2544"/>
                <a:ext cx="105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7" name="Google Shape;937;p81"/>
              <p:cNvSpPr txBox="1"/>
              <p:nvPr/>
            </p:nvSpPr>
            <p:spPr>
              <a:xfrm>
                <a:off x="4704" y="1968"/>
                <a:ext cx="62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Special</a:t>
                </a:r>
                <a:endParaRPr/>
              </a:p>
            </p:txBody>
          </p:sp>
          <p:sp>
            <p:nvSpPr>
              <p:cNvPr id="938" name="Google Shape;938;p81"/>
              <p:cNvSpPr txBox="1"/>
              <p:nvPr/>
            </p:nvSpPr>
            <p:spPr>
              <a:xfrm>
                <a:off x="4502" y="2135"/>
                <a:ext cx="156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/>
              </a:p>
            </p:txBody>
          </p:sp>
          <p:sp>
            <p:nvSpPr>
              <p:cNvPr id="939" name="Google Shape;939;p81"/>
              <p:cNvSpPr txBox="1"/>
              <p:nvPr/>
            </p:nvSpPr>
            <p:spPr>
              <a:xfrm>
                <a:off x="4512" y="2544"/>
                <a:ext cx="70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.Profile()</a:t>
                </a:r>
                <a:endParaRPr/>
              </a:p>
            </p:txBody>
          </p:sp>
        </p:grpSp>
        <p:grpSp>
          <p:nvGrpSpPr>
            <p:cNvPr id="940" name="Google Shape;940;p81"/>
            <p:cNvGrpSpPr/>
            <p:nvPr/>
          </p:nvGrpSpPr>
          <p:grpSpPr>
            <a:xfrm>
              <a:off x="2112" y="1968"/>
              <a:ext cx="1056" cy="912"/>
              <a:chOff x="2112" y="1968"/>
              <a:chExt cx="1056" cy="912"/>
            </a:xfrm>
          </p:grpSpPr>
          <p:sp>
            <p:nvSpPr>
              <p:cNvPr id="941" name="Google Shape;941;p81"/>
              <p:cNvSpPr/>
              <p:nvPr/>
            </p:nvSpPr>
            <p:spPr>
              <a:xfrm>
                <a:off x="2112" y="1968"/>
                <a:ext cx="1056" cy="91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42" name="Google Shape;942;p81"/>
              <p:cNvCxnSpPr/>
              <p:nvPr/>
            </p:nvCxnSpPr>
            <p:spPr>
              <a:xfrm>
                <a:off x="2112" y="2208"/>
                <a:ext cx="105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3" name="Google Shape;943;p81"/>
              <p:cNvCxnSpPr/>
              <p:nvPr/>
            </p:nvCxnSpPr>
            <p:spPr>
              <a:xfrm>
                <a:off x="2112" y="2544"/>
                <a:ext cx="105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4" name="Google Shape;944;p81"/>
              <p:cNvSpPr txBox="1"/>
              <p:nvPr/>
            </p:nvSpPr>
            <p:spPr>
              <a:xfrm>
                <a:off x="2160" y="1968"/>
                <a:ext cx="98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Professional</a:t>
                </a:r>
                <a:endParaRPr/>
              </a:p>
            </p:txBody>
          </p:sp>
          <p:sp>
            <p:nvSpPr>
              <p:cNvPr id="945" name="Google Shape;945;p81"/>
              <p:cNvSpPr txBox="1"/>
              <p:nvPr/>
            </p:nvSpPr>
            <p:spPr>
              <a:xfrm>
                <a:off x="2150" y="2135"/>
                <a:ext cx="156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/>
              </a:p>
            </p:txBody>
          </p:sp>
          <p:sp>
            <p:nvSpPr>
              <p:cNvPr id="946" name="Google Shape;946;p81"/>
              <p:cNvSpPr txBox="1"/>
              <p:nvPr/>
            </p:nvSpPr>
            <p:spPr>
              <a:xfrm>
                <a:off x="2160" y="2544"/>
                <a:ext cx="70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.Profile()</a:t>
                </a:r>
                <a:endParaRPr/>
              </a:p>
            </p:txBody>
          </p:sp>
        </p:grpSp>
        <p:grpSp>
          <p:nvGrpSpPr>
            <p:cNvPr id="947" name="Google Shape;947;p81"/>
            <p:cNvGrpSpPr/>
            <p:nvPr/>
          </p:nvGrpSpPr>
          <p:grpSpPr>
            <a:xfrm rot="4627092">
              <a:off x="1824" y="1296"/>
              <a:ext cx="96" cy="1056"/>
              <a:chOff x="1440" y="1488"/>
              <a:chExt cx="96" cy="1056"/>
            </a:xfrm>
          </p:grpSpPr>
          <p:sp>
            <p:nvSpPr>
              <p:cNvPr id="948" name="Google Shape;948;p81"/>
              <p:cNvSpPr/>
              <p:nvPr/>
            </p:nvSpPr>
            <p:spPr>
              <a:xfrm>
                <a:off x="1440" y="1488"/>
                <a:ext cx="96" cy="160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49" name="Google Shape;949;p81"/>
              <p:cNvCxnSpPr/>
              <p:nvPr/>
            </p:nvCxnSpPr>
            <p:spPr>
              <a:xfrm>
                <a:off x="1488" y="1648"/>
                <a:ext cx="0" cy="8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50" name="Google Shape;950;p81"/>
            <p:cNvGrpSpPr/>
            <p:nvPr/>
          </p:nvGrpSpPr>
          <p:grpSpPr>
            <a:xfrm rot="-3829343">
              <a:off x="3312" y="2736"/>
              <a:ext cx="96" cy="480"/>
              <a:chOff x="96" y="3216"/>
              <a:chExt cx="192" cy="288"/>
            </a:xfrm>
          </p:grpSpPr>
          <p:sp>
            <p:nvSpPr>
              <p:cNvPr id="951" name="Google Shape;951;p81"/>
              <p:cNvSpPr/>
              <p:nvPr/>
            </p:nvSpPr>
            <p:spPr>
              <a:xfrm>
                <a:off x="96" y="3216"/>
                <a:ext cx="192" cy="9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52" name="Google Shape;952;p81"/>
              <p:cNvCxnSpPr/>
              <p:nvPr/>
            </p:nvCxnSpPr>
            <p:spPr>
              <a:xfrm>
                <a:off x="192" y="3312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53" name="Google Shape;953;p81"/>
            <p:cNvGrpSpPr/>
            <p:nvPr/>
          </p:nvGrpSpPr>
          <p:grpSpPr>
            <a:xfrm rot="-4503426">
              <a:off x="3936" y="1296"/>
              <a:ext cx="96" cy="1056"/>
              <a:chOff x="1440" y="1488"/>
              <a:chExt cx="96" cy="1056"/>
            </a:xfrm>
          </p:grpSpPr>
          <p:sp>
            <p:nvSpPr>
              <p:cNvPr id="954" name="Google Shape;954;p81"/>
              <p:cNvSpPr/>
              <p:nvPr/>
            </p:nvSpPr>
            <p:spPr>
              <a:xfrm>
                <a:off x="1440" y="1488"/>
                <a:ext cx="96" cy="160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55" name="Google Shape;955;p81"/>
              <p:cNvCxnSpPr/>
              <p:nvPr/>
            </p:nvCxnSpPr>
            <p:spPr>
              <a:xfrm>
                <a:off x="1488" y="1648"/>
                <a:ext cx="0" cy="8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56" name="Google Shape;956;p81"/>
            <p:cNvGrpSpPr/>
            <p:nvPr/>
          </p:nvGrpSpPr>
          <p:grpSpPr>
            <a:xfrm>
              <a:off x="2832" y="1632"/>
              <a:ext cx="96" cy="336"/>
              <a:chOff x="1728" y="2784"/>
              <a:chExt cx="96" cy="384"/>
            </a:xfrm>
          </p:grpSpPr>
          <p:sp>
            <p:nvSpPr>
              <p:cNvPr id="957" name="Google Shape;957;p81"/>
              <p:cNvSpPr/>
              <p:nvPr/>
            </p:nvSpPr>
            <p:spPr>
              <a:xfrm>
                <a:off x="1728" y="2784"/>
                <a:ext cx="96" cy="160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58" name="Google Shape;958;p81"/>
              <p:cNvCxnSpPr/>
              <p:nvPr/>
            </p:nvCxnSpPr>
            <p:spPr>
              <a:xfrm>
                <a:off x="1776" y="2944"/>
                <a:ext cx="0" cy="2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59" name="Google Shape;959;p81"/>
            <p:cNvGrpSpPr/>
            <p:nvPr/>
          </p:nvGrpSpPr>
          <p:grpSpPr>
            <a:xfrm rot="3887102">
              <a:off x="4224" y="2736"/>
              <a:ext cx="96" cy="480"/>
              <a:chOff x="96" y="3216"/>
              <a:chExt cx="192" cy="288"/>
            </a:xfrm>
          </p:grpSpPr>
          <p:sp>
            <p:nvSpPr>
              <p:cNvPr id="960" name="Google Shape;960;p81"/>
              <p:cNvSpPr/>
              <p:nvPr/>
            </p:nvSpPr>
            <p:spPr>
              <a:xfrm>
                <a:off x="96" y="3216"/>
                <a:ext cx="192" cy="96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61" name="Google Shape;961;p81"/>
              <p:cNvCxnSpPr/>
              <p:nvPr/>
            </p:nvCxnSpPr>
            <p:spPr>
              <a:xfrm>
                <a:off x="192" y="3312"/>
                <a:ext cx="0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967" name="Google Shape;967;p8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968" name="Google Shape;968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Binding</a:t>
            </a:r>
            <a:endParaRPr/>
          </a:p>
        </p:txBody>
      </p:sp>
      <p:sp>
        <p:nvSpPr>
          <p:cNvPr id="969" name="Google Shape;969;p8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Binding closely related to Polymorphism</a:t>
            </a:r>
            <a:endParaRPr/>
          </a:p>
          <a:p>
            <a:pPr indent="-127000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Static binding (early binding)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Resolve during compile time</a:t>
            </a:r>
            <a:endParaRPr/>
          </a:p>
          <a:p>
            <a: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Dynamic binding (late binding)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Resolve during run time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8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975" name="Google Shape;975;p8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976" name="Google Shape;976;p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Static Binding</a:t>
            </a:r>
            <a:endParaRPr/>
          </a:p>
        </p:txBody>
      </p:sp>
      <p:sp>
        <p:nvSpPr>
          <p:cNvPr id="977" name="Google Shape;977;p8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the case of static binding, the scope is required to be specified explicitly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C++, Java scope resolution operator(::) is used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78" name="Google Shape;978;p83"/>
          <p:cNvGrpSpPr/>
          <p:nvPr/>
        </p:nvGrpSpPr>
        <p:grpSpPr>
          <a:xfrm>
            <a:off x="838200" y="3810000"/>
            <a:ext cx="7162800" cy="2209800"/>
            <a:chOff x="384" y="2688"/>
            <a:chExt cx="4512" cy="1392"/>
          </a:xfrm>
        </p:grpSpPr>
        <p:grpSp>
          <p:nvGrpSpPr>
            <p:cNvPr id="979" name="Google Shape;979;p83"/>
            <p:cNvGrpSpPr/>
            <p:nvPr/>
          </p:nvGrpSpPr>
          <p:grpSpPr>
            <a:xfrm>
              <a:off x="384" y="2688"/>
              <a:ext cx="1539" cy="491"/>
              <a:chOff x="768" y="2448"/>
              <a:chExt cx="1392" cy="576"/>
            </a:xfrm>
          </p:grpSpPr>
          <p:sp>
            <p:nvSpPr>
              <p:cNvPr id="980" name="Google Shape;980;p83"/>
              <p:cNvSpPr/>
              <p:nvPr/>
            </p:nvSpPr>
            <p:spPr>
              <a:xfrm>
                <a:off x="768" y="2448"/>
                <a:ext cx="1392" cy="57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B1</a:t>
                </a:r>
                <a:endParaRPr/>
              </a:p>
              <a:p>
                <a:pPr indent="-11430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</a:t>
                </a:r>
                <a:endParaRPr/>
              </a:p>
              <a:p>
                <a:pPr indent="-11430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display(&lt;&lt;name&gt;&gt;)</a:t>
                </a:r>
                <a:endParaRPr/>
              </a:p>
            </p:txBody>
          </p:sp>
          <p:cxnSp>
            <p:nvCxnSpPr>
              <p:cNvPr id="981" name="Google Shape;981;p83"/>
              <p:cNvCxnSpPr/>
              <p:nvPr/>
            </p:nvCxnSpPr>
            <p:spPr>
              <a:xfrm>
                <a:off x="768" y="2640"/>
                <a:ext cx="13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2" name="Google Shape;982;p83"/>
              <p:cNvCxnSpPr/>
              <p:nvPr/>
            </p:nvCxnSpPr>
            <p:spPr>
              <a:xfrm>
                <a:off x="768" y="2832"/>
                <a:ext cx="13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83" name="Google Shape;983;p83"/>
            <p:cNvGrpSpPr/>
            <p:nvPr/>
          </p:nvGrpSpPr>
          <p:grpSpPr>
            <a:xfrm>
              <a:off x="2401" y="2688"/>
              <a:ext cx="1540" cy="491"/>
              <a:chOff x="768" y="2448"/>
              <a:chExt cx="1392" cy="576"/>
            </a:xfrm>
          </p:grpSpPr>
          <p:sp>
            <p:nvSpPr>
              <p:cNvPr id="984" name="Google Shape;984;p83"/>
              <p:cNvSpPr/>
              <p:nvPr/>
            </p:nvSpPr>
            <p:spPr>
              <a:xfrm>
                <a:off x="768" y="2448"/>
                <a:ext cx="1392" cy="57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B2</a:t>
                </a:r>
                <a:endParaRPr/>
              </a:p>
              <a:p>
                <a:pPr indent="-11430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</a:t>
                </a:r>
                <a:endParaRPr/>
              </a:p>
              <a:p>
                <a:pPr indent="-11430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display(&lt;&lt;name&gt;&gt;)</a:t>
                </a:r>
                <a:endParaRPr/>
              </a:p>
            </p:txBody>
          </p:sp>
          <p:cxnSp>
            <p:nvCxnSpPr>
              <p:cNvPr id="985" name="Google Shape;985;p83"/>
              <p:cNvCxnSpPr/>
              <p:nvPr/>
            </p:nvCxnSpPr>
            <p:spPr>
              <a:xfrm>
                <a:off x="768" y="2640"/>
                <a:ext cx="13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6" name="Google Shape;986;p83"/>
              <p:cNvCxnSpPr/>
              <p:nvPr/>
            </p:nvCxnSpPr>
            <p:spPr>
              <a:xfrm>
                <a:off x="768" y="2832"/>
                <a:ext cx="13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87" name="Google Shape;987;p83"/>
            <p:cNvGrpSpPr/>
            <p:nvPr/>
          </p:nvGrpSpPr>
          <p:grpSpPr>
            <a:xfrm>
              <a:off x="1605" y="3425"/>
              <a:ext cx="1008" cy="491"/>
              <a:chOff x="768" y="2448"/>
              <a:chExt cx="1392" cy="576"/>
            </a:xfrm>
          </p:grpSpPr>
          <p:sp>
            <p:nvSpPr>
              <p:cNvPr id="988" name="Google Shape;988;p83"/>
              <p:cNvSpPr/>
              <p:nvPr/>
            </p:nvSpPr>
            <p:spPr>
              <a:xfrm>
                <a:off x="768" y="2448"/>
                <a:ext cx="1392" cy="57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  <a:p>
                <a:pPr indent="-11430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regnNo</a:t>
                </a:r>
                <a:endParaRPr/>
              </a:p>
              <a:p>
                <a:pPr indent="-11430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display()</a:t>
                </a:r>
                <a:endParaRPr/>
              </a:p>
            </p:txBody>
          </p:sp>
          <p:cxnSp>
            <p:nvCxnSpPr>
              <p:cNvPr id="989" name="Google Shape;989;p83"/>
              <p:cNvCxnSpPr/>
              <p:nvPr/>
            </p:nvCxnSpPr>
            <p:spPr>
              <a:xfrm>
                <a:off x="768" y="2640"/>
                <a:ext cx="13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0" name="Google Shape;990;p83"/>
              <p:cNvCxnSpPr/>
              <p:nvPr/>
            </p:nvCxnSpPr>
            <p:spPr>
              <a:xfrm>
                <a:off x="768" y="2832"/>
                <a:ext cx="13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91" name="Google Shape;991;p83"/>
            <p:cNvSpPr/>
            <p:nvPr/>
          </p:nvSpPr>
          <p:spPr>
            <a:xfrm rot="-5400000">
              <a:off x="3823" y="3007"/>
              <a:ext cx="819" cy="1327"/>
            </a:xfrm>
            <a:prstGeom prst="foldedCorner">
              <a:avLst>
                <a:gd fmla="val 125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83"/>
            <p:cNvSpPr txBox="1"/>
            <p:nvPr/>
          </p:nvSpPr>
          <p:spPr>
            <a:xfrm>
              <a:off x="3546" y="3254"/>
              <a:ext cx="1225" cy="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display(){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print “regnNo”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B1::display()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print “B2::name”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grpSp>
          <p:nvGrpSpPr>
            <p:cNvPr id="993" name="Google Shape;993;p83"/>
            <p:cNvGrpSpPr/>
            <p:nvPr/>
          </p:nvGrpSpPr>
          <p:grpSpPr>
            <a:xfrm rot="2600625">
              <a:off x="2322" y="3159"/>
              <a:ext cx="106" cy="286"/>
              <a:chOff x="1728" y="2784"/>
              <a:chExt cx="96" cy="384"/>
            </a:xfrm>
          </p:grpSpPr>
          <p:sp>
            <p:nvSpPr>
              <p:cNvPr id="994" name="Google Shape;994;p83"/>
              <p:cNvSpPr/>
              <p:nvPr/>
            </p:nvSpPr>
            <p:spPr>
              <a:xfrm>
                <a:off x="1728" y="2784"/>
                <a:ext cx="96" cy="160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95" name="Google Shape;995;p83"/>
              <p:cNvCxnSpPr/>
              <p:nvPr/>
            </p:nvCxnSpPr>
            <p:spPr>
              <a:xfrm>
                <a:off x="1776" y="2944"/>
                <a:ext cx="0" cy="2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96" name="Google Shape;996;p83"/>
            <p:cNvGrpSpPr/>
            <p:nvPr/>
          </p:nvGrpSpPr>
          <p:grpSpPr>
            <a:xfrm rot="-2205962">
              <a:off x="1870" y="3138"/>
              <a:ext cx="106" cy="287"/>
              <a:chOff x="1728" y="2784"/>
              <a:chExt cx="96" cy="384"/>
            </a:xfrm>
          </p:grpSpPr>
          <p:sp>
            <p:nvSpPr>
              <p:cNvPr id="997" name="Google Shape;997;p83"/>
              <p:cNvSpPr/>
              <p:nvPr/>
            </p:nvSpPr>
            <p:spPr>
              <a:xfrm>
                <a:off x="1728" y="2784"/>
                <a:ext cx="96" cy="160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98" name="Google Shape;998;p83"/>
              <p:cNvCxnSpPr/>
              <p:nvPr/>
            </p:nvCxnSpPr>
            <p:spPr>
              <a:xfrm>
                <a:off x="1776" y="2944"/>
                <a:ext cx="0" cy="2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99" name="Google Shape;999;p83"/>
            <p:cNvCxnSpPr/>
            <p:nvPr/>
          </p:nvCxnSpPr>
          <p:spPr>
            <a:xfrm flipH="1" rot="10800000">
              <a:off x="2348" y="3302"/>
              <a:ext cx="1221" cy="5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206" name="Google Shape;206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207" name="Google Shape;20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Function-Oriented Design of LIS</a:t>
            </a:r>
            <a:b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View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075" y="1708150"/>
            <a:ext cx="7629525" cy="36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8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1005" name="Google Shape;1005;p8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1006" name="Google Shape;1006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Dynamic Binding</a:t>
            </a:r>
            <a:endParaRPr/>
          </a:p>
        </p:txBody>
      </p:sp>
      <p:sp>
        <p:nvSpPr>
          <p:cNvPr id="1007" name="Google Shape;1007;p84"/>
          <p:cNvSpPr txBox="1"/>
          <p:nvPr>
            <p:ph idx="1" type="body"/>
          </p:nvPr>
        </p:nvSpPr>
        <p:spPr>
          <a:xfrm>
            <a:off x="457200" y="1600200"/>
            <a:ext cx="3505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resolve during run time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d1.display ( ): name from d1, regnNo from B</a:t>
            </a:r>
            <a:endParaRPr/>
          </a:p>
          <a:p>
            <a:pPr indent="-127000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d2.display ( ): name from D1, regnNo from D2</a:t>
            </a:r>
            <a:endParaRPr/>
          </a:p>
          <a:p>
            <a:pPr indent="-127000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Note: here d1, d2 are object of D1, D2 classes respectively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08" name="Google Shape;1008;p84"/>
          <p:cNvGrpSpPr/>
          <p:nvPr/>
        </p:nvGrpSpPr>
        <p:grpSpPr>
          <a:xfrm>
            <a:off x="5943600" y="1295400"/>
            <a:ext cx="1676400" cy="5410200"/>
            <a:chOff x="3744" y="816"/>
            <a:chExt cx="1056" cy="3408"/>
          </a:xfrm>
        </p:grpSpPr>
        <p:grpSp>
          <p:nvGrpSpPr>
            <p:cNvPr id="1009" name="Google Shape;1009;p84"/>
            <p:cNvGrpSpPr/>
            <p:nvPr/>
          </p:nvGrpSpPr>
          <p:grpSpPr>
            <a:xfrm>
              <a:off x="3792" y="816"/>
              <a:ext cx="1008" cy="1296"/>
              <a:chOff x="1152" y="1536"/>
              <a:chExt cx="1539" cy="1296"/>
            </a:xfrm>
          </p:grpSpPr>
          <p:sp>
            <p:nvSpPr>
              <p:cNvPr id="1010" name="Google Shape;1010;p84"/>
              <p:cNvSpPr/>
              <p:nvPr/>
            </p:nvSpPr>
            <p:spPr>
              <a:xfrm>
                <a:off x="1152" y="1536"/>
                <a:ext cx="1539" cy="129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B1</a:t>
                </a:r>
                <a:endParaRPr/>
              </a:p>
              <a:p>
                <a:pPr indent="-11430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</a:t>
                </a:r>
                <a:endParaRPr/>
              </a:p>
              <a:p>
                <a:pPr indent="-11430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regnNo</a:t>
                </a:r>
                <a:endParaRPr/>
              </a:p>
              <a:p>
                <a:pPr indent="-11430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display(){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print (name)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print (regnNo)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}</a:t>
                </a:r>
                <a:endParaRPr/>
              </a:p>
            </p:txBody>
          </p:sp>
          <p:cxnSp>
            <p:nvCxnSpPr>
              <p:cNvPr id="1011" name="Google Shape;1011;p84"/>
              <p:cNvCxnSpPr/>
              <p:nvPr/>
            </p:nvCxnSpPr>
            <p:spPr>
              <a:xfrm>
                <a:off x="1152" y="1776"/>
                <a:ext cx="153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2" name="Google Shape;1012;p84"/>
              <p:cNvCxnSpPr/>
              <p:nvPr/>
            </p:nvCxnSpPr>
            <p:spPr>
              <a:xfrm>
                <a:off x="1152" y="2112"/>
                <a:ext cx="153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13" name="Google Shape;1013;p84"/>
            <p:cNvGrpSpPr/>
            <p:nvPr/>
          </p:nvGrpSpPr>
          <p:grpSpPr>
            <a:xfrm>
              <a:off x="3744" y="2544"/>
              <a:ext cx="1056" cy="576"/>
              <a:chOff x="912" y="1872"/>
              <a:chExt cx="1056" cy="576"/>
            </a:xfrm>
          </p:grpSpPr>
          <p:sp>
            <p:nvSpPr>
              <p:cNvPr id="1014" name="Google Shape;1014;p84"/>
              <p:cNvSpPr/>
              <p:nvPr/>
            </p:nvSpPr>
            <p:spPr>
              <a:xfrm>
                <a:off x="912" y="1872"/>
                <a:ext cx="1056" cy="57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D1</a:t>
                </a:r>
                <a:endParaRPr/>
              </a:p>
              <a:p>
                <a:pPr indent="-11430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</a:t>
                </a:r>
                <a:endParaRPr/>
              </a:p>
              <a:p>
                <a:pPr indent="-11430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display()</a:t>
                </a:r>
                <a:endParaRPr/>
              </a:p>
            </p:txBody>
          </p:sp>
          <p:cxnSp>
            <p:nvCxnSpPr>
              <p:cNvPr id="1015" name="Google Shape;1015;p84"/>
              <p:cNvCxnSpPr/>
              <p:nvPr/>
            </p:nvCxnSpPr>
            <p:spPr>
              <a:xfrm>
                <a:off x="912" y="2064"/>
                <a:ext cx="105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6" name="Google Shape;1016;p84"/>
              <p:cNvCxnSpPr/>
              <p:nvPr/>
            </p:nvCxnSpPr>
            <p:spPr>
              <a:xfrm>
                <a:off x="912" y="2256"/>
                <a:ext cx="105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17" name="Google Shape;1017;p84"/>
            <p:cNvGrpSpPr/>
            <p:nvPr/>
          </p:nvGrpSpPr>
          <p:grpSpPr>
            <a:xfrm>
              <a:off x="3744" y="3648"/>
              <a:ext cx="1056" cy="576"/>
              <a:chOff x="912" y="1872"/>
              <a:chExt cx="1056" cy="576"/>
            </a:xfrm>
          </p:grpSpPr>
          <p:sp>
            <p:nvSpPr>
              <p:cNvPr id="1018" name="Google Shape;1018;p84"/>
              <p:cNvSpPr/>
              <p:nvPr/>
            </p:nvSpPr>
            <p:spPr>
              <a:xfrm>
                <a:off x="912" y="1872"/>
                <a:ext cx="1056" cy="57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D2</a:t>
                </a:r>
                <a:endParaRPr/>
              </a:p>
              <a:p>
                <a:pPr indent="-11430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regnNo</a:t>
                </a:r>
                <a:endParaRPr/>
              </a:p>
              <a:p>
                <a:pPr indent="-11430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b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enroll()</a:t>
                </a:r>
                <a:endParaRPr/>
              </a:p>
            </p:txBody>
          </p:sp>
          <p:cxnSp>
            <p:nvCxnSpPr>
              <p:cNvPr id="1019" name="Google Shape;1019;p84"/>
              <p:cNvCxnSpPr/>
              <p:nvPr/>
            </p:nvCxnSpPr>
            <p:spPr>
              <a:xfrm>
                <a:off x="912" y="2064"/>
                <a:ext cx="105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0" name="Google Shape;1020;p84"/>
              <p:cNvCxnSpPr/>
              <p:nvPr/>
            </p:nvCxnSpPr>
            <p:spPr>
              <a:xfrm>
                <a:off x="912" y="2256"/>
                <a:ext cx="105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21" name="Google Shape;1021;p84"/>
            <p:cNvGrpSpPr/>
            <p:nvPr/>
          </p:nvGrpSpPr>
          <p:grpSpPr>
            <a:xfrm>
              <a:off x="4128" y="2112"/>
              <a:ext cx="96" cy="432"/>
              <a:chOff x="1870" y="3138"/>
              <a:chExt cx="106" cy="510"/>
            </a:xfrm>
          </p:grpSpPr>
          <p:sp>
            <p:nvSpPr>
              <p:cNvPr id="1022" name="Google Shape;1022;p84"/>
              <p:cNvSpPr/>
              <p:nvPr/>
            </p:nvSpPr>
            <p:spPr>
              <a:xfrm>
                <a:off x="1870" y="3138"/>
                <a:ext cx="106" cy="120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23" name="Google Shape;1023;p84"/>
              <p:cNvCxnSpPr/>
              <p:nvPr/>
            </p:nvCxnSpPr>
            <p:spPr>
              <a:xfrm flipH="1">
                <a:off x="1920" y="3258"/>
                <a:ext cx="3" cy="3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24" name="Google Shape;1024;p84"/>
            <p:cNvGrpSpPr/>
            <p:nvPr/>
          </p:nvGrpSpPr>
          <p:grpSpPr>
            <a:xfrm>
              <a:off x="4128" y="3120"/>
              <a:ext cx="96" cy="528"/>
              <a:chOff x="1870" y="3138"/>
              <a:chExt cx="106" cy="510"/>
            </a:xfrm>
          </p:grpSpPr>
          <p:sp>
            <p:nvSpPr>
              <p:cNvPr id="1025" name="Google Shape;1025;p84"/>
              <p:cNvSpPr/>
              <p:nvPr/>
            </p:nvSpPr>
            <p:spPr>
              <a:xfrm>
                <a:off x="1870" y="3138"/>
                <a:ext cx="106" cy="120"/>
              </a:xfrm>
              <a:prstGeom prst="flowChartExtra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26" name="Google Shape;1026;p84"/>
              <p:cNvCxnSpPr/>
              <p:nvPr/>
            </p:nvCxnSpPr>
            <p:spPr>
              <a:xfrm flipH="1">
                <a:off x="1920" y="3258"/>
                <a:ext cx="3" cy="3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8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1032" name="Google Shape;1032;p8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1033" name="Google Shape;1033;p85"/>
          <p:cNvSpPr txBox="1"/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Problem to Ponder</a:t>
            </a:r>
            <a:endParaRPr/>
          </a:p>
        </p:txBody>
      </p:sp>
      <p:pic>
        <p:nvPicPr>
          <p:cNvPr id="1034" name="Google Shape;103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143000"/>
            <a:ext cx="2779713" cy="306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3713163"/>
            <a:ext cx="2665413" cy="242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0" y="3810000"/>
            <a:ext cx="3021013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214" name="Google Shape;214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4572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Design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225" name="Google Shape;225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226" name="Google Shape;22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Design of LIS</a:t>
            </a:r>
            <a:b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View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524000"/>
            <a:ext cx="5105400" cy="44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January, 2018</a:t>
            </a:r>
            <a:endParaRPr/>
          </a:p>
        </p:txBody>
      </p:sp>
      <p:sp>
        <p:nvSpPr>
          <p:cNvPr id="233" name="Google Shape;233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EngineeringCS20006 Spring 2019</a:t>
            </a:r>
            <a:endParaRPr/>
          </a:p>
        </p:txBody>
      </p:sp>
      <p:sp>
        <p:nvSpPr>
          <p:cNvPr id="234" name="Google Shape;23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Design of LIS</a:t>
            </a:r>
            <a:b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View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(cont’d)</a:t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371600"/>
            <a:ext cx="3940175" cy="48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