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914400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#06</a:t>
            </a:r>
            <a:endParaRPr/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87" name="Google Shape;87;p1:notes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CS20006 D. Samanta, CSE, IIT Kharagpur</a:t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:notes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#06</a:t>
            </a:r>
            <a:endParaRPr/>
          </a:p>
        </p:txBody>
      </p:sp>
      <p:sp>
        <p:nvSpPr>
          <p:cNvPr id="319" name="Google Shape;319;p29:notes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320" name="Google Shape;320;p29:notes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CS20006 D. Samanta, CSE, IIT Kharagpur</a:t>
            </a:r>
            <a:endParaRPr/>
          </a:p>
        </p:txBody>
      </p:sp>
      <p:sp>
        <p:nvSpPr>
          <p:cNvPr id="321" name="Google Shape;321;p29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9:notes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29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31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:notes"/>
          <p:cNvSpPr txBox="1"/>
          <p:nvPr>
            <p:ph idx="3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#06</a:t>
            </a:r>
            <a:endParaRPr/>
          </a:p>
        </p:txBody>
      </p:sp>
      <p:sp>
        <p:nvSpPr>
          <p:cNvPr id="341" name="Google Shape;341;p31:notes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342" name="Google Shape;342;p31:notes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CS20006 D. Samanta, CSE, IIT Kharagpur</a:t>
            </a:r>
            <a:endParaRPr/>
          </a:p>
        </p:txBody>
      </p:sp>
      <p:sp>
        <p:nvSpPr>
          <p:cNvPr id="343" name="Google Shape;343;p31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2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3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5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7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8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 txBox="1"/>
          <p:nvPr>
            <p:ph idx="3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#06</a:t>
            </a:r>
            <a:endParaRPr/>
          </a:p>
        </p:txBody>
      </p:sp>
      <p:sp>
        <p:nvSpPr>
          <p:cNvPr id="138" name="Google Shape;138;p7:notes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139" name="Google Shape;139;p7:notes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CS20006 D. Samanta, CSE, IIT Kharagpur</a:t>
            </a:r>
            <a:endParaRPr/>
          </a:p>
        </p:txBody>
      </p:sp>
      <p:sp>
        <p:nvSpPr>
          <p:cNvPr id="140" name="Google Shape;140;p7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omg.org/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838200" y="1066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CS20006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1066800" y="3429000"/>
            <a:ext cx="716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6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Unified Modeling Language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167" name="Google Shape;167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457200" y="304800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of UML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174" name="Google Shape;174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Definition of UML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The UML is a language for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Visualizing</a:t>
            </a:r>
            <a:endParaRPr/>
          </a:p>
          <a:p>
            <a:pPr indent="-101600" lvl="4" marL="2057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Specifying</a:t>
            </a:r>
            <a:endParaRPr/>
          </a:p>
          <a:p>
            <a:pPr indent="-101600" lvl="4" marL="2057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Constructing</a:t>
            </a:r>
            <a:endParaRPr/>
          </a:p>
          <a:p>
            <a:pPr indent="-101600" lvl="4" marL="2057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Documenting</a:t>
            </a:r>
            <a:endParaRPr/>
          </a:p>
          <a:p>
            <a:pPr indent="-101600" lvl="4" marL="2057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the artifacts of a software-intensive system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182" name="Google Shape;182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183" name="Google Shape;18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Definition of UML : Visualizing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Visualizing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UML models a system  to facilitate communication for all range of people</a:t>
            </a:r>
            <a:endParaRPr/>
          </a:p>
          <a:p>
            <a:pPr indent="-127000" lvl="4" marL="2057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190" name="Google Shape;190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191" name="Google Shape;19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Definition of UML : Specifying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4" marL="2057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Specifying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UML builds models that are precise, unambiguous and complete. 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In particular, UML addresses the specification of all the important </a:t>
            </a:r>
            <a:r>
              <a:rPr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decision that must be made in developing and deploying a software system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198" name="Google Shape;198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199" name="Google Shape;19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Definition of UML : Constructing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Constructing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UML models can be directly mapped to </a:t>
            </a:r>
            <a:endParaRPr/>
          </a:p>
          <a:p>
            <a:pPr indent="-228600" lvl="2" marL="11430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object oriented programming language such as C++, Java or Visual Basic </a:t>
            </a:r>
            <a:endParaRPr/>
          </a:p>
          <a:p>
            <a:pPr indent="-228600" lvl="2" marL="11430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Tables in relational database </a:t>
            </a:r>
            <a:endParaRPr/>
          </a:p>
          <a:p>
            <a:pPr indent="-228600" lvl="2" marL="11430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Persistent store of an object-oriented database</a:t>
            </a:r>
            <a:endParaRPr/>
          </a:p>
          <a:p>
            <a:pPr indent="-101600" lvl="4" marL="20574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permits </a:t>
            </a:r>
            <a:r>
              <a:rPr lang="en-US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engineering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the generation of  a code from a UML model into a programming language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206" name="Google Shape;206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Definition of UML : Constructing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also permits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 engineering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One can reconstruct a model from an implementation back into the UML</a:t>
            </a:r>
            <a:endParaRPr/>
          </a:p>
          <a:p>
            <a:pPr indent="-177800" lvl="4" marL="2057400" rtl="0" algn="just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Reverse engineering requires tools support with human intervention</a:t>
            </a:r>
            <a:endParaRPr/>
          </a:p>
          <a:p>
            <a:pPr indent="-1333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Times New Roman"/>
              <a:buChar char="–"/>
            </a:pP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Roundtrip engineering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combining the two paths of forward code generation and reverse engineering</a:t>
            </a:r>
            <a:endParaRPr/>
          </a:p>
          <a:p>
            <a:pPr indent="-177800" lvl="4" marL="2057400" rtl="0" algn="just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Meaning the ability to work in either a graphical or technical view</a:t>
            </a:r>
            <a:endParaRPr/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UML keeps two views consistent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214" name="Google Shape;214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215" name="Google Shape;21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Definition of UML : Documenting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Documenting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UML facilitates all sorts of system artifacts like requirements, design, project planning, coding, testing, prototyping, maintenance, release, etc.</a:t>
            </a:r>
            <a:endParaRPr/>
          </a:p>
          <a:p>
            <a:pPr indent="-228600" lvl="2" marL="11430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These artifacts not only the deliverables of a project, they also in </a:t>
            </a:r>
            <a:r>
              <a:rPr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controlling, measuring and communicating  about a system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during its development and after its deployment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222" name="Google Shape;222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457200" y="304800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UML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229" name="Google Shape;229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Learning UML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There are three major  elements in UML</a:t>
            </a:r>
            <a:endParaRPr/>
          </a:p>
          <a:p>
            <a:pPr indent="-279400" lvl="3" marL="17526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Basic building blocks (vocabulary of the language)</a:t>
            </a:r>
            <a:endParaRPr/>
          </a:p>
          <a:p>
            <a:pPr indent="-266700" lvl="4" marL="22098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rules how these building blocks can be put together</a:t>
            </a:r>
            <a:endParaRPr/>
          </a:p>
          <a:p>
            <a:pPr indent="-266700" lvl="4" marL="22098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Some common mechanism that can be applied throughout the UML</a:t>
            </a:r>
            <a:endParaRPr/>
          </a:p>
          <a:p>
            <a:pPr indent="-457200" lvl="0" marL="6096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237" name="Google Shape;237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238" name="Google Shape;23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Basic Building Blocks in UML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Vocabulary of the UML encompasses three kinds of building blocks</a:t>
            </a:r>
            <a:endParaRPr/>
          </a:p>
          <a:p>
            <a:pPr indent="-279400" lvl="4" marL="2209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l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Char char="–"/>
            </a:pPr>
            <a:r>
              <a:rPr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Things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Things are abstractions in a model</a:t>
            </a:r>
            <a:endParaRPr/>
          </a:p>
          <a:p>
            <a:pPr indent="-266700" lvl="4" marL="2209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l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Char char="–"/>
            </a:pPr>
            <a:r>
              <a:rPr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Relationships tie the things together</a:t>
            </a:r>
            <a:endParaRPr/>
          </a:p>
          <a:p>
            <a:pPr indent="-330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l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Char char="–"/>
            </a:pPr>
            <a:r>
              <a:rPr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Diagrams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Diagrams group relevant collection of things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Lecture #07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Unified Modeling Language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UML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Applications of UML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UML Definition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Learning UML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Things in UML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Structural Things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Behavioral Things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Grouping Things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Annotational Things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Relationships in UML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Diagrams in UML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245" name="Google Shape;245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246" name="Google Shape;24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Basic Building Blocks: Things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There are four kinds of </a:t>
            </a:r>
            <a:r>
              <a:rPr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in the UML</a:t>
            </a:r>
            <a:endParaRPr/>
          </a:p>
          <a:p>
            <a:pPr indent="-609600" lvl="0" marL="609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Structural things</a:t>
            </a:r>
            <a:endParaRPr/>
          </a:p>
          <a:p>
            <a:pPr indent="-266700" lvl="4" marL="2209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Behavioral things </a:t>
            </a:r>
            <a:endParaRPr/>
          </a:p>
          <a:p>
            <a:pPr indent="-266700" lvl="4" marL="2209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Grouping things </a:t>
            </a:r>
            <a:endParaRPr/>
          </a:p>
          <a:p>
            <a:pPr indent="-266700" lvl="4" marL="2209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Annotational things</a:t>
            </a:r>
            <a:endParaRPr/>
          </a:p>
          <a:p>
            <a:pPr indent="-457200" lvl="0" marL="609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253" name="Google Shape;253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457200" y="304800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Things in UML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260" name="Google Shape;260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Structural Things in UML</a:t>
            </a:r>
            <a:endParaRPr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Relevant things that are either conceptual or physical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Examples: class, object, etc.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things are nouns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the UML model</a:t>
            </a:r>
            <a:endParaRPr/>
          </a:p>
          <a:p>
            <a:pPr indent="-279400" lvl="4" marL="22098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There are seven structural things in UML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Active class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Component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Collaboration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268" name="Google Shape;268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Structural Things: Class</a:t>
            </a:r>
            <a:endParaRPr/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endParaRPr/>
          </a:p>
          <a:p>
            <a:pPr indent="-533400" lvl="1" marL="9906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class is a description of a set of objects ( or an abstraction of object)</a:t>
            </a:r>
            <a:endParaRPr/>
          </a:p>
          <a:p>
            <a:pPr indent="-533400" lvl="1" marL="9906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Graphically a class is represented as a rectangle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including its name, attributes, and operations</a:t>
            </a:r>
            <a:endParaRPr/>
          </a:p>
          <a:p>
            <a:pPr indent="-609600" lvl="0" marL="6096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457200" lvl="0" marL="609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3962400"/>
            <a:ext cx="17526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277" name="Google Shape;277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278" name="Google Shape;27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Structural Things: Active Class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457200" y="1371600"/>
            <a:ext cx="5029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Active Class </a:t>
            </a:r>
            <a:endParaRPr/>
          </a:p>
          <a:p>
            <a:pPr indent="-533400" lvl="1" marL="990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 active class is just like a class expect that its object represent element </a:t>
            </a:r>
            <a:r>
              <a:rPr lang="en-US" sz="20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whose behavior is concurrent with other elements</a:t>
            </a:r>
            <a:endParaRPr/>
          </a:p>
          <a:p>
            <a:pPr indent="-254000" lvl="3" marL="1752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 object of an active class owns one or more processes or threads and therefore initiate control activity</a:t>
            </a:r>
            <a:endParaRPr/>
          </a:p>
          <a:p>
            <a:pPr indent="-254000" lvl="4" marL="22098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Graphically, an active class is denoted just like a class, </a:t>
            </a:r>
            <a:r>
              <a:rPr lang="en-US" sz="20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 with a heavy line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usually including its name, attributes, and operations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2514600"/>
            <a:ext cx="16986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286" name="Google Shape;286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287" name="Google Shape;28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Structural Things: Component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457200" y="1371600"/>
            <a:ext cx="457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Component </a:t>
            </a:r>
            <a:endParaRPr/>
          </a:p>
          <a:p>
            <a:pPr indent="-533400" lvl="1" marL="9906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Component of a system is to conform with the realization of a set of interfaces</a:t>
            </a:r>
            <a:endParaRPr/>
          </a:p>
          <a:p>
            <a:pPr indent="-317500" lvl="4" marL="220980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Example: An applet, component, Java bean or ASP file. In fact, a component is typically represents </a:t>
            </a:r>
            <a:r>
              <a:rPr lang="en-US" sz="18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physical package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of otherwise logical elements such as classes, interfaces and collaborations</a:t>
            </a:r>
            <a:endParaRPr/>
          </a:p>
          <a:p>
            <a:pPr indent="-317500" lvl="4" marL="220980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Graphically a component denoted as a rectangle with tabs, usually including only its name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2590800"/>
            <a:ext cx="19050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295" name="Google Shape;295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296" name="Google Shape;29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Structural Things: Interface</a:t>
            </a:r>
            <a:endParaRPr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457200" y="1371600"/>
            <a:ext cx="457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endParaRPr/>
          </a:p>
          <a:p>
            <a:pPr indent="-533400" lvl="1" marL="9906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 interface is a collection of operators that specify a service of a class or a component</a:t>
            </a:r>
            <a:endParaRPr/>
          </a:p>
          <a:p>
            <a:pPr indent="-317500" lvl="4" marL="220980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UML, Interfaces are used to model the seams (layers) in a system</a:t>
            </a:r>
            <a:endParaRPr/>
          </a:p>
          <a:p>
            <a:pPr indent="-317500" lvl="4" marL="220980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Graphically, an interface rendered as a circle together with its name</a:t>
            </a:r>
            <a:endParaRPr/>
          </a:p>
          <a:p>
            <a:pPr indent="-317500" lvl="3" marL="175260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Note: An interface rarely stands alone, rather it is attached to a class or component</a:t>
            </a:r>
            <a:endParaRPr/>
          </a:p>
        </p:txBody>
      </p:sp>
      <p:pic>
        <p:nvPicPr>
          <p:cNvPr id="298" name="Google Shape;29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2362200"/>
            <a:ext cx="3581400" cy="284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304" name="Google Shape;304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305" name="Google Shape;30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Structural Things: Use case</a:t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457200" y="1371600"/>
            <a:ext cx="457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endParaRPr/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case represents a </a:t>
            </a:r>
            <a:r>
              <a:rPr lang="en-US" sz="20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component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a model</a:t>
            </a:r>
            <a:endParaRPr/>
          </a:p>
          <a:p>
            <a:pPr indent="-330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Graphically, a use case is represented by an ellipse including only its name</a:t>
            </a:r>
            <a:endParaRPr/>
          </a:p>
          <a:p>
            <a:pPr indent="-482600" lvl="0" marL="6096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7" name="Google Shape;3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2362200"/>
            <a:ext cx="2286000" cy="21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313" name="Google Shape;313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314" name="Google Shape;31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Structural Things: Collaboration</a:t>
            </a:r>
            <a:endParaRPr/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457200" y="1371600"/>
            <a:ext cx="5029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Collaboration</a:t>
            </a:r>
            <a:endParaRPr/>
          </a:p>
          <a:p>
            <a:pPr indent="-533400" lvl="1" marL="9906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collaboration names </a:t>
            </a:r>
            <a:r>
              <a:rPr lang="en-US" sz="18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society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of classes, interfaces, and other components </a:t>
            </a:r>
            <a:r>
              <a:rPr lang="en-US" sz="18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work together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 provide cooperative behavior that is bigger than the sum of its individual parts</a:t>
            </a:r>
            <a:endParaRPr/>
          </a:p>
          <a:p>
            <a:pPr indent="-292100" lvl="4" marL="2209800" rtl="0" algn="just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Example:</a:t>
            </a:r>
            <a:endParaRPr/>
          </a:p>
          <a:p>
            <a:pPr indent="-533400" lvl="1" marL="9906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A big building (world trade center) is a collaboration of some structural construction, electrical wiring system, telephone connectivity, internet connectivity, water supply system, etc.</a:t>
            </a:r>
            <a:endParaRPr/>
          </a:p>
          <a:p>
            <a:pPr indent="-533400" lvl="1" marL="9906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-533400" lvl="1" marL="9906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Graphically, a collaboration is rendered as an ellipse with dashed line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6" name="Google Shape;31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3124200"/>
            <a:ext cx="2667000" cy="94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326" name="Google Shape;326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327" name="Google Shape;32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Structural Things: Node</a:t>
            </a:r>
            <a:endParaRPr/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457200" y="1371600"/>
            <a:ext cx="5029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/>
          </a:p>
          <a:p>
            <a:pPr indent="-457200" lvl="2" marL="13716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Node is a </a:t>
            </a:r>
            <a:r>
              <a:rPr lang="en-US" sz="20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element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and represent a computational resource, generally having same memory and processing compatibility</a:t>
            </a:r>
            <a:endParaRPr/>
          </a:p>
          <a:p>
            <a:pPr indent="-330200" lvl="2" marL="13716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Graphically, a node is denoted by a cube, usually includes its name</a:t>
            </a:r>
            <a:endParaRPr/>
          </a:p>
        </p:txBody>
      </p:sp>
      <p:pic>
        <p:nvPicPr>
          <p:cNvPr id="329" name="Google Shape;32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8194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57200" y="289560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UML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335" name="Google Shape;335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336" name="Google Shape;336;p42"/>
          <p:cNvSpPr/>
          <p:nvPr/>
        </p:nvSpPr>
        <p:spPr>
          <a:xfrm>
            <a:off x="457200" y="304800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Behavioral Things in UML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346" name="Google Shape;346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347" name="Google Shape;347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Behavioral Things in UML</a:t>
            </a:r>
            <a:endParaRPr/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Unlike structural things, behavioral things are to represent dynamic parts of UML models. Structural things are the mostly </a:t>
            </a:r>
            <a:r>
              <a:rPr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parts of the model and are the nouns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of the UML model</a:t>
            </a:r>
            <a:endParaRPr/>
          </a:p>
          <a:p>
            <a:pPr indent="-127000" lvl="4" marL="20574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the contrary, </a:t>
            </a:r>
            <a:r>
              <a:rPr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behavioral things are the verbs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of UML models</a:t>
            </a:r>
            <a:endParaRPr/>
          </a:p>
          <a:p>
            <a:pPr indent="-127000" lvl="4" marL="20574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There are two primary kind of behavioral things in the UML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Interaction 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State machine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354" name="Google Shape;354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355" name="Google Shape;35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Behavioral Things: Interaction</a:t>
            </a:r>
            <a:endParaRPr/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Interaction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interaction is a behavior that comprises a set of messages exchanged among a set of objects within a context to accomplish a purpose</a:t>
            </a:r>
            <a:endParaRPr/>
          </a:p>
          <a:p>
            <a:pPr indent="-101600" lvl="4" marL="20574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Basically, interaction used to link two instances of classes (objects), and through which one object  can send a message to the other object</a:t>
            </a:r>
            <a:endParaRPr/>
          </a:p>
          <a:p>
            <a:pPr indent="-101600" lvl="4" marL="20574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362" name="Google Shape;362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363" name="Google Shape;36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Behavioral Things: Interaction</a:t>
            </a:r>
            <a:endParaRPr/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Graphically, an interaction is represented as a directed line, usually including the name of its operation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5" name="Google Shape;36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438400"/>
            <a:ext cx="5181600" cy="20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4724400"/>
            <a:ext cx="5638800" cy="681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372" name="Google Shape;372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373" name="Google Shape;37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Behavioral Things: State Machine</a:t>
            </a:r>
            <a:endParaRPr/>
          </a:p>
        </p:txBody>
      </p:sp>
      <p:sp>
        <p:nvSpPr>
          <p:cNvPr id="374" name="Google Shape;374;p46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State machine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an interaction one can model the behavior of a society of objects that work together</a:t>
            </a:r>
            <a:endParaRPr/>
          </a:p>
          <a:p>
            <a:pPr indent="-101600" lvl="4" marL="20574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 the other hand, using a state  machine one can model </a:t>
            </a:r>
            <a:r>
              <a:rPr lang="en-US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behavior of an individual object</a:t>
            </a:r>
            <a:endParaRPr/>
          </a:p>
          <a:p>
            <a:pPr indent="-101600" lvl="4" marL="20574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state machine is a behavior that specifies the sequence of states of an object goes through during its life time in response to a message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380" name="Google Shape;380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381" name="Google Shape;38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Behavioral Things: State Machine</a:t>
            </a:r>
            <a:endParaRPr/>
          </a:p>
        </p:txBody>
      </p:sp>
      <p:sp>
        <p:nvSpPr>
          <p:cNvPr id="382" name="Google Shape;382;p47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Graphically, a state is denoted by a rounded rectangle, including its name and its states, if any</a:t>
            </a:r>
            <a:endParaRPr/>
          </a:p>
          <a:p>
            <a:pPr indent="-133350" lvl="1" marL="7429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two behavioral things are usually connected though various structural elements like classes, collaborations, objects,  etc.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3" name="Google Shape;38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362200"/>
            <a:ext cx="4495800" cy="2481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389" name="Google Shape;389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390" name="Google Shape;390;p48"/>
          <p:cNvSpPr/>
          <p:nvPr/>
        </p:nvSpPr>
        <p:spPr>
          <a:xfrm>
            <a:off x="457200" y="304800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Grouping Things in UML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396" name="Google Shape;396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397" name="Google Shape;397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Grouping Things in UML</a:t>
            </a:r>
            <a:endParaRPr/>
          </a:p>
        </p:txBody>
      </p:sp>
      <p:sp>
        <p:nvSpPr>
          <p:cNvPr id="398" name="Google Shape;398;p49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Visualizing, specifying, constructing and documenting large systems  involves manipulating potentially large members of classes, interfaces, components, nodes, diagrams, and other elements</a:t>
            </a:r>
            <a:endParaRPr/>
          </a:p>
          <a:p>
            <a:pPr indent="-1905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therefore necessary to organize these things  into larger chunks</a:t>
            </a:r>
            <a:endParaRPr/>
          </a:p>
          <a:p>
            <a:pPr indent="-1905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UML, grouping things have been planned for this purpose</a:t>
            </a:r>
            <a:endParaRPr/>
          </a:p>
          <a:p>
            <a:pPr indent="-1905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all, there is one primary kind of grouping things, namely, package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404" name="Google Shape;404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405" name="Google Shape;40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Grouping Things: Package</a:t>
            </a:r>
            <a:endParaRPr/>
          </a:p>
        </p:txBody>
      </p:sp>
      <p:sp>
        <p:nvSpPr>
          <p:cNvPr id="406" name="Google Shape;406;p50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Package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package is a general purpose mechanism for organizing elements into groups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Graphically, package is rendered as a tabbed folder, usually including only the name, sometimes references to its contents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7" name="Google Shape;40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114800"/>
            <a:ext cx="2286000" cy="14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413" name="Google Shape;413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414" name="Google Shape;414;p51"/>
          <p:cNvSpPr/>
          <p:nvPr/>
        </p:nvSpPr>
        <p:spPr>
          <a:xfrm>
            <a:off x="457200" y="304800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Annotational Things in UML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Introduction to UML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UML is an abbreviation of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nified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odelling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anguage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UM</a:t>
            </a:r>
            <a:r>
              <a:rPr b="1"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has a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vocabulary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(like rectangles, lines, ellipses etc.) and the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for combining words in that vocabulary for the purpose of communication</a:t>
            </a:r>
            <a:endParaRPr/>
          </a:p>
          <a:p>
            <a:pPr indent="-114300" lvl="4" marL="2057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–"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ML is a graphical language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667000"/>
            <a:ext cx="4597400" cy="97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420" name="Google Shape;420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421" name="Google Shape;421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Annotational Things in UML</a:t>
            </a:r>
            <a:endParaRPr/>
          </a:p>
        </p:txBody>
      </p:sp>
      <p:sp>
        <p:nvSpPr>
          <p:cNvPr id="422" name="Google Shape;422;p52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Annotational things are the explanation parts of UML models</a:t>
            </a:r>
            <a:endParaRPr/>
          </a:p>
          <a:p>
            <a:pPr indent="-114300" lvl="4" marL="20574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Designers follows these to describe, illuminate, and remark about any elements in a model</a:t>
            </a:r>
            <a:endParaRPr/>
          </a:p>
          <a:p>
            <a:pPr indent="-114300" lvl="4" marL="20574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There is one primary kind of annotational things called note</a:t>
            </a:r>
            <a:endParaRPr/>
          </a:p>
          <a:p>
            <a:pPr indent="-114300" lvl="4" marL="205740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 note is simply a symbol for renders a comment has no semantic impact, means, its contents has no effect on models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428" name="Google Shape;428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429" name="Google Shape;42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Annotational Things: Note</a:t>
            </a:r>
            <a:endParaRPr/>
          </a:p>
        </p:txBody>
      </p:sp>
      <p:sp>
        <p:nvSpPr>
          <p:cNvPr id="430" name="Google Shape;430;p53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Graphically a note is rendered as a rectangle with a “dog earned” corner, together with a textual or graphical comment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1" name="Google Shape;43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819400"/>
            <a:ext cx="5334000" cy="28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437" name="Google Shape;437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438" name="Google Shape;438;p54"/>
          <p:cNvSpPr/>
          <p:nvPr/>
        </p:nvSpPr>
        <p:spPr>
          <a:xfrm>
            <a:off x="457200" y="304800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 in UML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444" name="Google Shape;444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445" name="Google Shape;445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Relationships in UML</a:t>
            </a:r>
            <a:endParaRPr/>
          </a:p>
        </p:txBody>
      </p:sp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relationship is a concern among things</a:t>
            </a:r>
            <a:endParaRPr/>
          </a:p>
          <a:p>
            <a: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There are four relationships in the UML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Dependency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Association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Generalization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Realization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452" name="Google Shape;452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453" name="Google Shape;453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Relationships: Dependency</a:t>
            </a:r>
            <a:endParaRPr/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Dependency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dependency is a semantic relation between two things in which a change to one thing (the independent thing) may affect another thing that use it, but not necessarily the reverse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5" name="Google Shape;45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354388"/>
            <a:ext cx="46482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461" name="Google Shape;461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462" name="Google Shape;462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Relationships: Association</a:t>
            </a:r>
            <a:endParaRPr/>
          </a:p>
        </p:txBody>
      </p:sp>
      <p:sp>
        <p:nvSpPr>
          <p:cNvPr id="463" name="Google Shape;463;p57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Association</a:t>
            </a:r>
            <a:endParaRPr/>
          </a:p>
          <a:p>
            <a:pPr indent="-127000" lvl="4" marL="20574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 association is a structural relationship that describe a set of links, a link being a connection among objects</a:t>
            </a:r>
            <a:endParaRPr/>
          </a:p>
          <a:p>
            <a:pPr indent="-1333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Aggregation is a special kind of association, representing a structural relationship between a whole and its parts</a:t>
            </a:r>
            <a:endParaRPr/>
          </a:p>
          <a:p>
            <a:pPr indent="-1333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469" name="Google Shape;469;p5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470" name="Google Shape;470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Relationships: Association</a:t>
            </a:r>
            <a:endParaRPr/>
          </a:p>
        </p:txBody>
      </p:sp>
      <p:sp>
        <p:nvSpPr>
          <p:cNvPr id="471" name="Google Shape;471;p58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Graphically, association/aggregation is denoted with solid/diamond-edged line with label and multiplicities at both ends of line</a:t>
            </a:r>
            <a:endParaRPr/>
          </a:p>
          <a:p>
            <a:pPr indent="-1333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2" name="Google Shape;47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3200400"/>
            <a:ext cx="5627688" cy="27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478" name="Google Shape;478;p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479" name="Google Shape;479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Relationships: Generalization</a:t>
            </a:r>
            <a:endParaRPr/>
          </a:p>
        </p:txBody>
      </p:sp>
      <p:sp>
        <p:nvSpPr>
          <p:cNvPr id="480" name="Google Shape;480;p59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Generalization 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generalization is a generalized/specialized relationship in which objects of the specialized elements (the child), are suitable for objects of the generalized elements (the parent)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1" name="Google Shape;48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3352800"/>
            <a:ext cx="2940050" cy="20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487" name="Google Shape;487;p6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488" name="Google Shape;488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Relationships: Realization</a:t>
            </a:r>
            <a:endParaRPr/>
          </a:p>
        </p:txBody>
      </p:sp>
      <p:sp>
        <p:nvSpPr>
          <p:cNvPr id="489" name="Google Shape;489;p60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Realization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realization is a semantic connection </a:t>
            </a:r>
            <a:endParaRPr/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between two things: interface, class, component</a:t>
            </a:r>
            <a:endParaRPr/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between use-case and collaboration </a:t>
            </a:r>
            <a:endParaRPr/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etc.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0" name="Google Shape;49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3429000"/>
            <a:ext cx="54864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496" name="Google Shape;496;p6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497" name="Google Shape;497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Diagrams in UML</a:t>
            </a:r>
            <a:endParaRPr/>
          </a:p>
        </p:txBody>
      </p:sp>
      <p:sp>
        <p:nvSpPr>
          <p:cNvPr id="498" name="Google Shape;498;p61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Any system can be viewed with five </a:t>
            </a:r>
            <a:r>
              <a:rPr b="1"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interrelated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views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9" name="Google Shape;49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362200"/>
            <a:ext cx="5943600" cy="3198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123" name="Google Shape;123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Introduction to UML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en-US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lang="en-US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endParaRPr/>
          </a:p>
          <a:p>
            <a: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UML is a language to create models (software blue prints) of software intensive systems</a:t>
            </a:r>
            <a:endParaRPr/>
          </a:p>
          <a:p>
            <a:pPr indent="-114300" lvl="4" marL="2057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UML focuses on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conceptual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representation of a system</a:t>
            </a:r>
            <a:endParaRPr sz="2400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505" name="Google Shape;505;p6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506" name="Google Shape;506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Diagrams in UML</a:t>
            </a:r>
            <a:endParaRPr/>
          </a:p>
        </p:txBody>
      </p:sp>
      <p:sp>
        <p:nvSpPr>
          <p:cNvPr id="507" name="Google Shape;507;p62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represent each view, UML provides nine diagrams, popularly termed as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diagrams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artifacts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3181350" y="26098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362200"/>
            <a:ext cx="64008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Introduction to UML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Times New Roman"/>
              <a:buChar char="•"/>
            </a:pPr>
            <a:r>
              <a:rPr b="1" lang="en-US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lang="en-US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provides a </a:t>
            </a:r>
            <a:r>
              <a:rPr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for modeling a system, the standard was derived from previously exercised methodologies such as </a:t>
            </a:r>
            <a:endParaRPr/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Booch’s Methodology</a:t>
            </a:r>
            <a:endParaRPr/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by Grady Booch (1991)</a:t>
            </a:r>
            <a:endParaRPr/>
          </a:p>
          <a:p>
            <a:pPr indent="-228600" lvl="2" marL="1143000" rtl="0" algn="just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/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Object Modeling Technique (OMT)</a:t>
            </a:r>
            <a:endParaRPr/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	by  James Rumbaugh (1991)</a:t>
            </a:r>
            <a:endParaRPr/>
          </a:p>
          <a:p>
            <a:pPr indent="-228600" lvl="2" marL="1143000" rtl="0" algn="just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/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Object Oriented Software Engineering (OOSE)</a:t>
            </a:r>
            <a:endParaRPr/>
          </a:p>
          <a:p>
            <a:pPr indent="-228600" lvl="2" marL="11430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by Ivar Jacobson (1992)</a:t>
            </a:r>
            <a:endParaRPr sz="2000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143" name="Google Shape;143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Introduction to UML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Times New Roman"/>
              <a:buChar char="•"/>
            </a:pPr>
            <a:r>
              <a:rPr lang="en-US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lang="en-US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endParaRPr/>
          </a:p>
          <a:p>
            <a:pPr indent="-101600" lvl="4" marL="2057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UML is developed by Grady Booch, James Rumbaugh and Ivar Jacobson towards the direction of an 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unification effort</a:t>
            </a:r>
            <a:endParaRPr/>
          </a:p>
          <a:p>
            <a:pPr indent="-127000" lvl="4" marL="205740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UML was adopted by Object Management Group (OMG) and became a </a:t>
            </a:r>
            <a:r>
              <a:rPr i="1" lang="en-US" sz="20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facto</a:t>
            </a:r>
            <a:r>
              <a:rPr lang="en-US" sz="20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standard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1997</a:t>
            </a:r>
            <a:endParaRPr/>
          </a:p>
          <a:p>
            <a:pPr indent="-127000" lvl="3" marL="160020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3" marL="160020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3" marL="160020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3" marL="160020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3" marL="160020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3" marL="160020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Details on UML and its evolution can be seen in </a:t>
            </a: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www.omg.org</a:t>
            </a:r>
            <a:endParaRPr sz="2000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3810000"/>
            <a:ext cx="32004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152" name="Google Shape;152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457200" y="3048000"/>
            <a:ext cx="82296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UML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 February, 2019</a:t>
            </a:r>
            <a:endParaRPr/>
          </a:p>
        </p:txBody>
      </p:sp>
      <p:sp>
        <p:nvSpPr>
          <p:cNvPr id="159" name="Google Shape;159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(CS20006), Spring-2019</a:t>
            </a:r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Applications of UML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UML is appropriate for modeling systems ranging from enterprise systems to distributed web based applications and even to hardcore real time embedded systems</a:t>
            </a:r>
            <a:endParaRPr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UML follows object oriented approach and hence the best deals with object oriented analysis and design (OOA&amp;D) of systems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