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86" name="Google Shape;86;p1: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87" name="Google Shape;87;p1: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88" name="Google Shape;88;p1: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1: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1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96" name="Google Shape;96;p2: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97" name="Google Shape;97;p2: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98" name="Google Shape;98;p2: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2: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2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2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0" name="Google Shape;280;p2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4:notes"/>
          <p:cNvSpPr txBox="1"/>
          <p:nvPr>
            <p:ph idx="2"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289" name="Google Shape;289;p24: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290" name="Google Shape;290;p24: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291" name="Google Shape;291;p24: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24:notes"/>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4: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2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2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2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7" name="Google Shape;337;p2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3:notes"/>
          <p:cNvSpPr txBox="1"/>
          <p:nvPr>
            <p:ph idx="1" type="body"/>
          </p:nvPr>
        </p:nvSpPr>
        <p:spPr>
          <a:xfrm>
            <a:off x="679768" y="4715907"/>
            <a:ext cx="5438140" cy="44677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txBox="1"/>
          <p:nvPr>
            <p:ph idx="3" type="hdr"/>
          </p:nvPr>
        </p:nvSpPr>
        <p:spPr>
          <a:xfrm>
            <a:off x="0" y="0"/>
            <a:ext cx="2945659" cy="496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#7: CS60002</a:t>
            </a:r>
            <a:endParaRPr/>
          </a:p>
        </p:txBody>
      </p:sp>
      <p:sp>
        <p:nvSpPr>
          <p:cNvPr id="110" name="Google Shape;110;p3:notes"/>
          <p:cNvSpPr txBox="1"/>
          <p:nvPr>
            <p:ph idx="10" type="dt"/>
          </p:nvPr>
        </p:nvSpPr>
        <p:spPr>
          <a:xfrm>
            <a:off x="3850443" y="0"/>
            <a:ext cx="2945659" cy="49641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07February, 2019</a:t>
            </a:r>
            <a:endParaRPr/>
          </a:p>
        </p:txBody>
      </p:sp>
      <p:sp>
        <p:nvSpPr>
          <p:cNvPr id="111" name="Google Shape;111;p3:notes"/>
          <p:cNvSpPr txBox="1"/>
          <p:nvPr>
            <p:ph idx="11" type="ftr"/>
          </p:nvPr>
        </p:nvSpPr>
        <p:spPr>
          <a:xfrm>
            <a:off x="0" y="9430091"/>
            <a:ext cx="2945659" cy="49641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D. Samanta, CSE, IIT Kharagpur</a:t>
            </a:r>
            <a:endParaRPr/>
          </a:p>
        </p:txBody>
      </p:sp>
      <p:sp>
        <p:nvSpPr>
          <p:cNvPr id="112" name="Google Shape;112;p3:notes"/>
          <p:cNvSpPr txBox="1"/>
          <p:nvPr>
            <p:ph idx="12" type="sldNum"/>
          </p:nvPr>
        </p:nvSpPr>
        <p:spPr>
          <a:xfrm>
            <a:off x="3850443" y="9430091"/>
            <a:ext cx="2945659" cy="49641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30: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31: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4: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6: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7: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8: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79768" y="4715907"/>
            <a:ext cx="5438140" cy="4467701"/>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9: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p:nvPr/>
        </p:nvSpPr>
        <p:spPr>
          <a:xfrm>
            <a:off x="838200" y="1066800"/>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Times New Roman"/>
                <a:ea typeface="Times New Roman"/>
                <a:cs typeface="Times New Roman"/>
                <a:sym typeface="Times New Roman"/>
              </a:rPr>
              <a:t>Software Engineering</a:t>
            </a:r>
            <a:br>
              <a:rPr b="0" i="0" lang="en-US" sz="4400" u="none" cap="none" strike="noStrike">
                <a:solidFill>
                  <a:schemeClr val="dk2"/>
                </a:solidFill>
                <a:latin typeface="Times New Roman"/>
                <a:ea typeface="Times New Roman"/>
                <a:cs typeface="Times New Roman"/>
                <a:sym typeface="Times New Roman"/>
              </a:rPr>
            </a:br>
            <a:r>
              <a:rPr b="0" i="0" lang="en-US" sz="4000" u="none" cap="none" strike="noStrike">
                <a:solidFill>
                  <a:schemeClr val="dk2"/>
                </a:solidFill>
                <a:latin typeface="Times New Roman"/>
                <a:ea typeface="Times New Roman"/>
                <a:cs typeface="Times New Roman"/>
                <a:sym typeface="Times New Roman"/>
              </a:rPr>
              <a:t>CS20006</a:t>
            </a:r>
            <a:endParaRPr b="0" i="0" sz="4000" u="none" cap="none" strike="noStrike">
              <a:solidFill>
                <a:schemeClr val="dk2"/>
              </a:solidFill>
              <a:latin typeface="Times New Roman"/>
              <a:ea typeface="Times New Roman"/>
              <a:cs typeface="Times New Roman"/>
              <a:sym typeface="Times New Roman"/>
            </a:endParaRPr>
          </a:p>
        </p:txBody>
      </p:sp>
      <p:sp>
        <p:nvSpPr>
          <p:cNvPr id="93" name="Google Shape;93;p13"/>
          <p:cNvSpPr/>
          <p:nvPr/>
        </p:nvSpPr>
        <p:spPr>
          <a:xfrm>
            <a:off x="1066800" y="3429000"/>
            <a:ext cx="7162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a:ea typeface="Arial"/>
                <a:cs typeface="Arial"/>
                <a:sym typeface="Arial"/>
              </a:rPr>
              <a:t>Lecture 7</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56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ctr">
              <a:lnSpc>
                <a:spcPct val="90000"/>
              </a:lnSpc>
              <a:spcBef>
                <a:spcPts val="640"/>
              </a:spcBef>
              <a:spcAft>
                <a:spcPts val="0"/>
              </a:spcAft>
              <a:buNone/>
            </a:pPr>
            <a:r>
              <a:rPr b="1" i="0" lang="en-US" sz="3200" u="none" cap="none" strike="noStrike">
                <a:solidFill>
                  <a:schemeClr val="dk1"/>
                </a:solidFill>
                <a:latin typeface="Times New Roman"/>
                <a:ea typeface="Times New Roman"/>
                <a:cs typeface="Times New Roman"/>
                <a:sym typeface="Times New Roman"/>
              </a:rPr>
              <a:t>Use Case Diagrams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75" name="Google Shape;17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76" name="Google Shape;176;p2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Association in Use Case Diagram</a:t>
            </a:r>
            <a:endParaRPr/>
          </a:p>
        </p:txBody>
      </p:sp>
      <p:sp>
        <p:nvSpPr>
          <p:cNvPr id="177" name="Google Shape;177;p22"/>
          <p:cNvSpPr txBox="1"/>
          <p:nvPr>
            <p:ph idx="1" type="body"/>
          </p:nvPr>
        </p:nvSpPr>
        <p:spPr>
          <a:xfrm>
            <a:off x="457200" y="1219200"/>
            <a:ext cx="77724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Association</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Associations between actors and use cases are indicated in use case diagrams by solid lines. An association exists whenever actor involved with an interaction described by the use case</a:t>
            </a:r>
            <a:endParaRPr/>
          </a:p>
          <a:p>
            <a:pPr indent="-177800" lvl="4" marL="2057400" rtl="0" algn="just">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Associations are modeled as lines connecting use cases and actor to one another, with optional arrowhead on one end of the line. The arrowhead is used to indicating the direction of the relationship or to indicate the primary actor within the use case</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id="178" name="Google Shape;178;p22"/>
          <p:cNvPicPr preferRelativeResize="0"/>
          <p:nvPr/>
        </p:nvPicPr>
        <p:blipFill rotWithShape="1">
          <a:blip r:embed="rId3">
            <a:alphaModFix/>
          </a:blip>
          <a:srcRect b="0" l="0" r="0" t="0"/>
          <a:stretch/>
        </p:blipFill>
        <p:spPr>
          <a:xfrm>
            <a:off x="1524000" y="4800600"/>
            <a:ext cx="6324600" cy="113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84" name="Google Shape;18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85" name="Google Shape;185;p23"/>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System Boundary Box in</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 Use Case Diagram</a:t>
            </a:r>
            <a:endParaRPr/>
          </a:p>
        </p:txBody>
      </p:sp>
      <p:sp>
        <p:nvSpPr>
          <p:cNvPr id="186" name="Google Shape;186;p23"/>
          <p:cNvSpPr txBox="1"/>
          <p:nvPr>
            <p:ph idx="1" type="body"/>
          </p:nvPr>
        </p:nvSpPr>
        <p:spPr>
          <a:xfrm>
            <a:off x="457200" y="1371600"/>
            <a:ext cx="32766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boundary boxes</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It is an optional thing in a use case diagram to draw a rectangle around the use cases and to indicate the scope of the system</a:t>
            </a:r>
            <a:endParaRPr/>
          </a:p>
          <a:p>
            <a:pPr indent="-139700" lvl="4" marL="2057400" rtl="0" algn="just">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Notation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id="187" name="Google Shape;187;p23"/>
          <p:cNvPicPr preferRelativeResize="0"/>
          <p:nvPr/>
        </p:nvPicPr>
        <p:blipFill rotWithShape="1">
          <a:blip r:embed="rId3">
            <a:alphaModFix/>
          </a:blip>
          <a:srcRect b="0" l="0" r="0" t="0"/>
          <a:stretch/>
        </p:blipFill>
        <p:spPr>
          <a:xfrm>
            <a:off x="3886200" y="1600200"/>
            <a:ext cx="5037138" cy="4602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93" name="Google Shape;193;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94" name="Google Shape;194;p2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Packages in Use Case Diagram</a:t>
            </a:r>
            <a:endParaRPr/>
          </a:p>
        </p:txBody>
      </p:sp>
      <p:sp>
        <p:nvSpPr>
          <p:cNvPr id="195" name="Google Shape;195;p24"/>
          <p:cNvSpPr txBox="1"/>
          <p:nvPr>
            <p:ph idx="1" type="body"/>
          </p:nvPr>
        </p:nvSpPr>
        <p:spPr>
          <a:xfrm>
            <a:off x="457200" y="1371600"/>
            <a:ext cx="8077200" cy="47545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Times New Roman"/>
              <a:buChar char="•"/>
            </a:pPr>
            <a:r>
              <a:rPr b="1" lang="en-US" sz="2800">
                <a:latin typeface="Times New Roman"/>
                <a:ea typeface="Times New Roman"/>
                <a:cs typeface="Times New Roman"/>
                <a:sym typeface="Times New Roman"/>
              </a:rPr>
              <a:t>Packages</a:t>
            </a:r>
            <a:endParaRPr/>
          </a:p>
          <a:p>
            <a:pPr indent="-285750" lvl="1" marL="742950" rtl="0" algn="just">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Packages enable to organize model elements into groups</a:t>
            </a:r>
            <a:endParaRPr/>
          </a:p>
          <a:p>
            <a:pPr indent="-171450" lvl="4" marL="2057400" rtl="0" algn="just">
              <a:lnSpc>
                <a:spcPct val="9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endParaRPr/>
          </a:p>
          <a:p>
            <a:pPr indent="-342900" lvl="0" marL="3429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Packages are depicted as a file folders and can be used on any of the UML diagrams, including both use case diagrams, class diagrams etc.</a:t>
            </a:r>
            <a:endParaRPr/>
          </a:p>
          <a:p>
            <a:pPr indent="-76200" lvl="4" marL="2057400" rtl="0" algn="just">
              <a:lnSpc>
                <a:spcPct val="9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114300" lvl="4" marL="205740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just">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Note: Usually package can be used when a UML diagram is quite large and can not be accommodated on a single page, or organize a large diagram into smaller ones</a:t>
            </a:r>
            <a:endParaRPr/>
          </a:p>
        </p:txBody>
      </p:sp>
      <p:pic>
        <p:nvPicPr>
          <p:cNvPr id="196" name="Google Shape;196;p24"/>
          <p:cNvPicPr preferRelativeResize="0"/>
          <p:nvPr/>
        </p:nvPicPr>
        <p:blipFill rotWithShape="1">
          <a:blip r:embed="rId3">
            <a:alphaModFix/>
          </a:blip>
          <a:srcRect b="0" l="0" r="0" t="0"/>
          <a:stretch/>
        </p:blipFill>
        <p:spPr>
          <a:xfrm>
            <a:off x="3886200" y="3733800"/>
            <a:ext cx="1981200" cy="102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02" name="Google Shape;202;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03" name="Google Shape;203;p2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Packages in Use Case Diagram</a:t>
            </a:r>
            <a:endParaRPr/>
          </a:p>
        </p:txBody>
      </p:sp>
      <p:sp>
        <p:nvSpPr>
          <p:cNvPr id="204" name="Google Shape;204;p25"/>
          <p:cNvSpPr txBox="1"/>
          <p:nvPr>
            <p:ph idx="1" type="body"/>
          </p:nvPr>
        </p:nvSpPr>
        <p:spPr>
          <a:xfrm>
            <a:off x="457200" y="1371600"/>
            <a:ext cx="8077200" cy="4754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Font typeface="Times New Roman"/>
              <a:buChar char="•"/>
            </a:pPr>
            <a:r>
              <a:rPr b="1" lang="en-US" sz="2800">
                <a:latin typeface="Times New Roman"/>
                <a:ea typeface="Times New Roman"/>
                <a:cs typeface="Times New Roman"/>
                <a:sym typeface="Times New Roman"/>
              </a:rPr>
              <a:t>Example</a:t>
            </a:r>
            <a:endParaRPr/>
          </a:p>
        </p:txBody>
      </p:sp>
      <p:pic>
        <p:nvPicPr>
          <p:cNvPr id="205" name="Google Shape;205;p25"/>
          <p:cNvPicPr preferRelativeResize="0"/>
          <p:nvPr/>
        </p:nvPicPr>
        <p:blipFill rotWithShape="1">
          <a:blip r:embed="rId3">
            <a:alphaModFix/>
          </a:blip>
          <a:srcRect b="0" l="0" r="0" t="0"/>
          <a:stretch/>
        </p:blipFill>
        <p:spPr>
          <a:xfrm>
            <a:off x="1447800" y="2514600"/>
            <a:ext cx="6248400" cy="2595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11" name="Google Shape;21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12" name="Google Shape;21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Scenario and Use Case</a:t>
            </a:r>
            <a:endParaRPr/>
          </a:p>
        </p:txBody>
      </p:sp>
      <p:sp>
        <p:nvSpPr>
          <p:cNvPr id="213" name="Google Shape;213;p26"/>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Scenario</a:t>
            </a:r>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 scenario is a  sequence of steps describing an interaction between a user and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Corresponding to a use case, there is a number of scenarios. All scenario are described by means of a textual description or other artifacts</a:t>
            </a:r>
            <a:endParaRPr/>
          </a:p>
          <a:p>
            <a:pPr indent="-285750" lvl="1" marL="742950" rtl="0" algn="just">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19" name="Google Shape;21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20" name="Google Shape;22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Scenario and Use Case</a:t>
            </a:r>
            <a:endParaRPr/>
          </a:p>
        </p:txBody>
      </p:sp>
      <p:sp>
        <p:nvSpPr>
          <p:cNvPr id="221" name="Google Shape;221;p2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609600" lvl="0" marL="609600" rtl="0" algn="just">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Example: In </a:t>
            </a:r>
            <a:r>
              <a:rPr b="1" lang="en-US" sz="2800">
                <a:latin typeface="Times New Roman"/>
                <a:ea typeface="Times New Roman"/>
                <a:cs typeface="Times New Roman"/>
                <a:sym typeface="Times New Roman"/>
              </a:rPr>
              <a:t>OLP</a:t>
            </a:r>
            <a:r>
              <a:rPr lang="en-US" sz="2800">
                <a:latin typeface="Times New Roman"/>
                <a:ea typeface="Times New Roman"/>
                <a:cs typeface="Times New Roman"/>
                <a:sym typeface="Times New Roman"/>
              </a:rPr>
              <a:t> system</a:t>
            </a:r>
            <a:endParaRPr/>
          </a:p>
          <a:p>
            <a:pPr indent="-609600" lvl="0" marL="609600" rtl="0" algn="just">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Some scenarios are</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browses though a catalog and select the items</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options for check out</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fills shipping information ( address, date of delivery, email, etc.)</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present full pricing information, date of delivery, etc.</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Customer fills credit card information</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authorizes purchase</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confirms sales immediately</a:t>
            </a:r>
            <a:endParaRPr/>
          </a:p>
          <a:p>
            <a:pPr indent="-457200" lvl="2" marL="1371600" rtl="0" algn="l">
              <a:lnSpc>
                <a:spcPct val="90000"/>
              </a:lnSpc>
              <a:spcBef>
                <a:spcPts val="400"/>
              </a:spcBef>
              <a:spcAft>
                <a:spcPts val="0"/>
              </a:spcAft>
              <a:buClr>
                <a:schemeClr val="dk1"/>
              </a:buClr>
              <a:buSzPts val="2000"/>
              <a:buFont typeface="Times New Roman"/>
              <a:buAutoNum type="arabicPeriod"/>
            </a:pPr>
            <a:r>
              <a:rPr lang="en-US" sz="2000">
                <a:latin typeface="Times New Roman"/>
                <a:ea typeface="Times New Roman"/>
                <a:cs typeface="Times New Roman"/>
                <a:sym typeface="Times New Roman"/>
              </a:rPr>
              <a:t>System confirm sale by sending email by customer</a:t>
            </a:r>
            <a:endParaRPr/>
          </a:p>
          <a:p>
            <a:pPr indent="-330200" lvl="2" marL="137160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609600" lvl="0" marL="609600" rtl="0" algn="just">
              <a:lnSpc>
                <a:spcPct val="90000"/>
              </a:lnSpc>
              <a:spcBef>
                <a:spcPts val="360"/>
              </a:spcBef>
              <a:spcAft>
                <a:spcPts val="0"/>
              </a:spcAft>
              <a:buClr>
                <a:srgbClr val="0033CC"/>
              </a:buClr>
              <a:buSzPts val="1800"/>
              <a:buFont typeface="Times New Roman"/>
              <a:buNone/>
            </a:pPr>
            <a:r>
              <a:rPr lang="en-US" sz="1800">
                <a:solidFill>
                  <a:srgbClr val="0033CC"/>
                </a:solidFill>
                <a:latin typeface="Times New Roman"/>
                <a:ea typeface="Times New Roman"/>
                <a:cs typeface="Times New Roman"/>
                <a:sym typeface="Times New Roman"/>
              </a:rPr>
              <a:t>Note: From one scenario, another scenario can arise. For example: at 3 incomplete information, at 6 authorization fails etc.</a:t>
            </a:r>
            <a:endParaRPr sz="1800">
              <a:solidFill>
                <a:srgbClr val="0033CC"/>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27" name="Google Shape;227;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28" name="Google Shape;22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How to Create a Use Case Diagram?</a:t>
            </a:r>
            <a:endParaRPr/>
          </a:p>
        </p:txBody>
      </p:sp>
      <p:sp>
        <p:nvSpPr>
          <p:cNvPr id="229" name="Google Shape;229;p28"/>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Three steps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Identify all actors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Identify all use cases</a:t>
            </a:r>
            <a:endParaRPr/>
          </a:p>
          <a:p>
            <a:pPr indent="-285750" lvl="1" marL="742950" rtl="0" algn="l">
              <a:spcBef>
                <a:spcPts val="560"/>
              </a:spcBef>
              <a:spcAft>
                <a:spcPts val="0"/>
              </a:spcAft>
              <a:buClr>
                <a:schemeClr val="dk1"/>
              </a:buClr>
              <a:buSzPts val="2800"/>
              <a:buFont typeface="Times New Roman"/>
              <a:buAutoNum type="arabicPeriod"/>
            </a:pPr>
            <a:r>
              <a:rPr lang="en-US">
                <a:latin typeface="Times New Roman"/>
                <a:ea typeface="Times New Roman"/>
                <a:cs typeface="Times New Roman"/>
                <a:sym typeface="Times New Roman"/>
              </a:rPr>
              <a:t>   All associations between actors and use cases</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Study carefully the requirement analysis and specification (SRS) to identify all these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35" name="Google Shape;235;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36" name="Google Shape;23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Actors</a:t>
            </a:r>
            <a:endParaRPr/>
          </a:p>
        </p:txBody>
      </p:sp>
      <p:sp>
        <p:nvSpPr>
          <p:cNvPr id="237" name="Google Shape;237;p29"/>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The following questions may be used to help identify the actors for a system</a:t>
            </a:r>
            <a:endParaRPr/>
          </a:p>
          <a:p>
            <a:pPr indent="-165100" lvl="3" marL="1600200" rtl="0" algn="l">
              <a:lnSpc>
                <a:spcPct val="90000"/>
              </a:lnSpc>
              <a:spcBef>
                <a:spcPts val="200"/>
              </a:spcBef>
              <a:spcAft>
                <a:spcPts val="0"/>
              </a:spcAft>
              <a:buClr>
                <a:schemeClr val="dk1"/>
              </a:buClr>
              <a:buSzPts val="1000"/>
              <a:buFont typeface="Arial"/>
              <a:buNone/>
            </a:pPr>
            <a:r>
              <a:t/>
            </a:r>
            <a:endParaRPr b="1" sz="10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use the system?</a:t>
            </a:r>
            <a:endParaRPr/>
          </a:p>
          <a:p>
            <a:pPr indent="-171450" lvl="4" marL="2057400" rtl="0" algn="l">
              <a:lnSpc>
                <a:spcPct val="90000"/>
              </a:lnSpc>
              <a:spcBef>
                <a:spcPts val="180"/>
              </a:spcBef>
              <a:spcAft>
                <a:spcPts val="0"/>
              </a:spcAft>
              <a:buClr>
                <a:schemeClr val="dk1"/>
              </a:buClr>
              <a:buSzPts val="900"/>
              <a:buFont typeface="Arial"/>
              <a:buNone/>
            </a:pPr>
            <a:r>
              <a:t/>
            </a:r>
            <a:endParaRPr sz="9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Where in the organization in the system used?</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supply, use, update the information in the system?</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Who will support and maintain the system?</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the system use external resource?</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one person play several roles?</a:t>
            </a:r>
            <a:endParaRPr/>
          </a:p>
          <a:p>
            <a:pPr indent="-177800" lvl="4" marL="2057400" rtl="0" algn="l">
              <a:lnSpc>
                <a:spcPct val="90000"/>
              </a:lnSpc>
              <a:spcBef>
                <a:spcPts val="160"/>
              </a:spcBef>
              <a:spcAft>
                <a:spcPts val="0"/>
              </a:spcAft>
              <a:buClr>
                <a:schemeClr val="dk1"/>
              </a:buClr>
              <a:buSzPts val="800"/>
              <a:buFont typeface="Arial"/>
              <a:buNone/>
            </a:pPr>
            <a:r>
              <a:t/>
            </a:r>
            <a:endParaRPr sz="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Does several persons play several roles ?  </a:t>
            </a:r>
            <a:endParaRPr/>
          </a:p>
          <a:p>
            <a:pPr indent="-171450" lvl="1" marL="742950" rtl="0" algn="l">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etc.</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43" name="Google Shape;243;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44" name="Google Shape;24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Use Cases</a:t>
            </a:r>
            <a:endParaRPr/>
          </a:p>
        </p:txBody>
      </p:sp>
      <p:sp>
        <p:nvSpPr>
          <p:cNvPr id="245" name="Google Shape;245;p30"/>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The following questions may be used to help identify the actors for a system</a:t>
            </a:r>
            <a:endParaRPr/>
          </a:p>
          <a:p>
            <a:pPr indent="-165100" lvl="3" marL="1600200" rtl="0" algn="l">
              <a:spcBef>
                <a:spcPts val="200"/>
              </a:spcBef>
              <a:spcAft>
                <a:spcPts val="0"/>
              </a:spcAft>
              <a:buClr>
                <a:schemeClr val="dk1"/>
              </a:buClr>
              <a:buSzPts val="1000"/>
              <a:buFont typeface="Arial"/>
              <a:buNone/>
            </a:pPr>
            <a:r>
              <a:t/>
            </a:r>
            <a:endParaRPr b="1" sz="10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are the functional requirements?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are the tasks of each actor?</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Will any actor create, change, store, remove, or read information in the system?</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What use case will accomplish the actors requirements?</a:t>
            </a:r>
            <a:endParaRPr/>
          </a:p>
          <a:p>
            <a:pPr indent="-127000" lvl="2" marL="11430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….etc.</a:t>
            </a:r>
            <a:endParaRPr/>
          </a:p>
          <a:p>
            <a:pPr indent="-285750" lvl="1" marL="74295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51" name="Google Shape;251;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52" name="Google Shape;25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Identifying all Associations</a:t>
            </a:r>
            <a:endParaRPr/>
          </a:p>
        </p:txBody>
      </p:sp>
      <p:sp>
        <p:nvSpPr>
          <p:cNvPr id="253" name="Google Shape;253;p3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There will be an association between an actor and a use case, if there is</a:t>
            </a:r>
            <a:endParaRPr/>
          </a:p>
          <a:p>
            <a:pPr indent="-127000" lvl="3" marL="1600200" rtl="0" algn="l">
              <a:spcBef>
                <a:spcPts val="320"/>
              </a:spcBef>
              <a:spcAft>
                <a:spcPts val="0"/>
              </a:spcAft>
              <a:buClr>
                <a:schemeClr val="dk1"/>
              </a:buClr>
              <a:buSzPts val="1600"/>
              <a:buFont typeface="Arial"/>
              <a:buNone/>
            </a:pPr>
            <a:r>
              <a:t/>
            </a:r>
            <a:endParaRPr b="1" sz="16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any correspondence/communication between the two</a:t>
            </a:r>
            <a:endParaRPr/>
          </a:p>
          <a:p>
            <a:pPr indent="-114300" lvl="4" marL="20574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information storing/updating</a:t>
            </a:r>
            <a:endParaRPr/>
          </a:p>
          <a:p>
            <a:pPr indent="-133350" lvl="1" marL="74295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285750" lvl="1" marL="742950" rtl="0" algn="just">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….etc.</a:t>
            </a:r>
            <a:endParaRPr/>
          </a:p>
          <a:p>
            <a:pPr indent="-285750" lvl="1" marL="74295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03" name="Google Shape;10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04" name="Google Shape;104;p14"/>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Lecture #7</a:t>
            </a:r>
            <a:endParaRPr b="1">
              <a:latin typeface="Times New Roman"/>
              <a:ea typeface="Times New Roman"/>
              <a:cs typeface="Times New Roman"/>
              <a:sym typeface="Times New Roman"/>
            </a:endParaRPr>
          </a:p>
        </p:txBody>
      </p:sp>
      <p:sp>
        <p:nvSpPr>
          <p:cNvPr id="105" name="Google Shape;105;p1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What is a use-case diagram?</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Example: On-line purchase (OLP) system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Use-case diagram of OLP system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Different components in a use-case diagram and their notations</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use-case and its corresponding scenario</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How to create a use case diagram?</a:t>
            </a:r>
            <a:endParaRPr/>
          </a:p>
          <a:p>
            <a:pPr indent="-139700" lvl="3" marL="16002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 case relationships</a:t>
            </a:r>
            <a:endParaRPr/>
          </a:p>
          <a:p>
            <a:pPr indent="-139700" lvl="4" marL="2057400" rtl="0" algn="l">
              <a:spcBef>
                <a:spcPts val="28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Use case packaging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59" name="Google Shape;25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60" name="Google Shape;26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Relationships</a:t>
            </a:r>
            <a:endParaRPr/>
          </a:p>
        </p:txBody>
      </p:sp>
      <p:sp>
        <p:nvSpPr>
          <p:cNvPr id="261" name="Google Shape;261;p32"/>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addition to association relationship ( which may exist between an actor and use-case) to represents a communication between an actor and a use-case, there are other three types of relationships may exist between use-cases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Include </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Extend</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Generalization</a:t>
            </a:r>
            <a:endParaRPr/>
          </a:p>
          <a:p>
            <a:pPr indent="-285750" lvl="1" marL="74295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67" name="Google Shape;267;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68" name="Google Shape;26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Include Relationship</a:t>
            </a:r>
            <a:endParaRPr/>
          </a:p>
        </p:txBody>
      </p:sp>
      <p:sp>
        <p:nvSpPr>
          <p:cNvPr id="269" name="Google Shape;26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A use case in UML is same as the function in structured design</a:t>
            </a:r>
            <a:endParaRPr/>
          </a:p>
          <a:p>
            <a:pPr indent="-101600" lvl="3" marL="16002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Like structured design, a use case can be decomposed into sub use cases</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Include</a:t>
            </a:r>
            <a:endParaRPr/>
          </a:p>
          <a:p>
            <a:pPr indent="-228600" lvl="2" marL="1143000" rtl="0" algn="just">
              <a:spcBef>
                <a:spcPts val="480"/>
              </a:spcBef>
              <a:spcAft>
                <a:spcPts val="0"/>
              </a:spcAft>
              <a:buClr>
                <a:schemeClr val="dk1"/>
              </a:buClr>
              <a:buSzPts val="2400"/>
              <a:buFont typeface="Times New Roman"/>
              <a:buChar char="•"/>
            </a:pPr>
            <a:r>
              <a:rPr lang="en-US">
                <a:latin typeface="Times New Roman"/>
                <a:ea typeface="Times New Roman"/>
                <a:cs typeface="Times New Roman"/>
                <a:sym typeface="Times New Roman"/>
              </a:rPr>
              <a:t>To represent that a use case is composed of (reuse)</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75" name="Google Shape;275;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76" name="Google Shape;27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Include Relationship</a:t>
            </a:r>
            <a:endParaRPr/>
          </a:p>
        </p:txBody>
      </p:sp>
      <p:sp>
        <p:nvSpPr>
          <p:cNvPr id="277" name="Google Shape;27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Further</a:t>
            </a:r>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Multiple use cases may share a piece of some common functionality. This functionality is placed in a separate use case rather than documenting it in every use case that needs it</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Include relationships are created between the new use case and any other use case that “uses” its functionality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83" name="Google Shape;283;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84" name="Google Shape;28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Include Relationship</a:t>
            </a:r>
            <a:endParaRPr/>
          </a:p>
        </p:txBody>
      </p:sp>
      <p:pic>
        <p:nvPicPr>
          <p:cNvPr id="285" name="Google Shape;285;p35"/>
          <p:cNvPicPr preferRelativeResize="0"/>
          <p:nvPr/>
        </p:nvPicPr>
        <p:blipFill rotWithShape="1">
          <a:blip r:embed="rId3">
            <a:alphaModFix/>
          </a:blip>
          <a:srcRect b="0" l="0" r="0" t="0"/>
          <a:stretch/>
        </p:blipFill>
        <p:spPr>
          <a:xfrm>
            <a:off x="1676400" y="1905000"/>
            <a:ext cx="5867400" cy="623888"/>
          </a:xfrm>
          <a:prstGeom prst="rect">
            <a:avLst/>
          </a:prstGeom>
          <a:noFill/>
          <a:ln>
            <a:noFill/>
          </a:ln>
        </p:spPr>
      </p:pic>
      <p:pic>
        <p:nvPicPr>
          <p:cNvPr id="286" name="Google Shape;286;p35"/>
          <p:cNvPicPr preferRelativeResize="0"/>
          <p:nvPr/>
        </p:nvPicPr>
        <p:blipFill rotWithShape="1">
          <a:blip r:embed="rId4">
            <a:alphaModFix/>
          </a:blip>
          <a:srcRect b="0" l="0" r="0" t="0"/>
          <a:stretch/>
        </p:blipFill>
        <p:spPr>
          <a:xfrm>
            <a:off x="1600200" y="3352800"/>
            <a:ext cx="5446713" cy="2500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296" name="Google Shape;296;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297" name="Google Shape;29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Extend Relationship</a:t>
            </a:r>
            <a:endParaRPr/>
          </a:p>
        </p:txBody>
      </p:sp>
      <p:sp>
        <p:nvSpPr>
          <p:cNvPr id="298" name="Google Shape;29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extended relationship is used to describe a variation on normal behavior and one wish to use the more controlled form. Usually extended relationship is considered to depict the following situations</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Optional behavior</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Behavior that run only under certain consideration</a:t>
            </a:r>
            <a:endParaRPr/>
          </a:p>
          <a:p>
            <a:pPr indent="-114300" lvl="4" marL="20574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Several control flows may be run based on actor selection</a:t>
            </a:r>
            <a:endParaRPr/>
          </a:p>
          <a:p>
            <a:pPr indent="-133350" lvl="1" marL="74295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04" name="Google Shape;304;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05" name="Google Shape;30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Extend Relationship</a:t>
            </a:r>
            <a:endParaRPr/>
          </a:p>
        </p:txBody>
      </p:sp>
      <p:pic>
        <p:nvPicPr>
          <p:cNvPr id="306" name="Google Shape;306;p37"/>
          <p:cNvPicPr preferRelativeResize="0"/>
          <p:nvPr/>
        </p:nvPicPr>
        <p:blipFill rotWithShape="1">
          <a:blip r:embed="rId3">
            <a:alphaModFix/>
          </a:blip>
          <a:srcRect b="0" l="0" r="0" t="0"/>
          <a:stretch/>
        </p:blipFill>
        <p:spPr>
          <a:xfrm>
            <a:off x="2286000" y="1828800"/>
            <a:ext cx="4740275" cy="1293813"/>
          </a:xfrm>
          <a:prstGeom prst="rect">
            <a:avLst/>
          </a:prstGeom>
          <a:noFill/>
          <a:ln>
            <a:noFill/>
          </a:ln>
        </p:spPr>
      </p:pic>
      <p:pic>
        <p:nvPicPr>
          <p:cNvPr id="307" name="Google Shape;307;p37"/>
          <p:cNvPicPr preferRelativeResize="0"/>
          <p:nvPr/>
        </p:nvPicPr>
        <p:blipFill rotWithShape="1">
          <a:blip r:embed="rId4">
            <a:alphaModFix/>
          </a:blip>
          <a:srcRect b="0" l="0" r="0" t="0"/>
          <a:stretch/>
        </p:blipFill>
        <p:spPr>
          <a:xfrm>
            <a:off x="1143000" y="3886200"/>
            <a:ext cx="7239000" cy="16906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13" name="Google Shape;313;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14" name="Google Shape;31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Extend Relationship</a:t>
            </a:r>
            <a:endParaRPr/>
          </a:p>
        </p:txBody>
      </p:sp>
      <p:pic>
        <p:nvPicPr>
          <p:cNvPr id="315" name="Google Shape;315;p38"/>
          <p:cNvPicPr preferRelativeResize="0"/>
          <p:nvPr/>
        </p:nvPicPr>
        <p:blipFill rotWithShape="1">
          <a:blip r:embed="rId3">
            <a:alphaModFix/>
          </a:blip>
          <a:srcRect b="0" l="0" r="0" t="0"/>
          <a:stretch/>
        </p:blipFill>
        <p:spPr>
          <a:xfrm>
            <a:off x="533400" y="1447800"/>
            <a:ext cx="2776538" cy="2493963"/>
          </a:xfrm>
          <a:prstGeom prst="rect">
            <a:avLst/>
          </a:prstGeom>
          <a:noFill/>
          <a:ln>
            <a:noFill/>
          </a:ln>
        </p:spPr>
      </p:pic>
      <p:pic>
        <p:nvPicPr>
          <p:cNvPr id="316" name="Google Shape;316;p38"/>
          <p:cNvPicPr preferRelativeResize="0"/>
          <p:nvPr/>
        </p:nvPicPr>
        <p:blipFill rotWithShape="1">
          <a:blip r:embed="rId4">
            <a:alphaModFix/>
          </a:blip>
          <a:srcRect b="0" l="0" r="0" t="0"/>
          <a:stretch/>
        </p:blipFill>
        <p:spPr>
          <a:xfrm>
            <a:off x="3048000" y="3048000"/>
            <a:ext cx="5768975" cy="263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22" name="Google Shape;322;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23" name="Google Shape;32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Generalization Relationship</a:t>
            </a:r>
            <a:endParaRPr/>
          </a:p>
        </p:txBody>
      </p:sp>
      <p:sp>
        <p:nvSpPr>
          <p:cNvPr id="324" name="Google Shape;32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Generalization relationship is very similar to the inheritance relationship as in classes</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Inheritance relationship is used to model generalization/ specialization of use case or actors</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325" name="Google Shape;325;p39"/>
          <p:cNvPicPr preferRelativeResize="0"/>
          <p:nvPr/>
        </p:nvPicPr>
        <p:blipFill rotWithShape="1">
          <a:blip r:embed="rId3">
            <a:alphaModFix/>
          </a:blip>
          <a:srcRect b="0" l="0" r="0" t="0"/>
          <a:stretch/>
        </p:blipFill>
        <p:spPr>
          <a:xfrm>
            <a:off x="1676400" y="3886200"/>
            <a:ext cx="5867400" cy="1774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31" name="Google Shape;33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32" name="Google Shape;33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Generalization Relationship</a:t>
            </a:r>
            <a:endParaRPr/>
          </a:p>
        </p:txBody>
      </p:sp>
      <p:sp>
        <p:nvSpPr>
          <p:cNvPr id="333" name="Google Shape;33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generalization relationship can also be extended to actor</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334" name="Google Shape;334;p40"/>
          <p:cNvPicPr preferRelativeResize="0"/>
          <p:nvPr/>
        </p:nvPicPr>
        <p:blipFill rotWithShape="1">
          <a:blip r:embed="rId3">
            <a:alphaModFix/>
          </a:blip>
          <a:srcRect b="0" l="0" r="0" t="0"/>
          <a:stretch/>
        </p:blipFill>
        <p:spPr>
          <a:xfrm>
            <a:off x="685800" y="2743200"/>
            <a:ext cx="7370763" cy="25161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40" name="Google Shape;340;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41" name="Google Shape;34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Packaging</a:t>
            </a:r>
            <a:endParaRPr/>
          </a:p>
        </p:txBody>
      </p:sp>
      <p:sp>
        <p:nvSpPr>
          <p:cNvPr id="342" name="Google Shape;342;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Packaging is the mechanism in UML to manage complexity</a:t>
            </a:r>
            <a:endParaRPr/>
          </a:p>
          <a:p>
            <a:pPr indent="-127000" lvl="3" marL="1600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When there are too many use cases in the use case diagram, it is better to package the related use cases so that it can be better documented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15" name="Google Shape;115;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16" name="Google Shape;11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What is a Use Case Diagram?</a:t>
            </a:r>
            <a:endParaRPr/>
          </a:p>
        </p:txBody>
      </p:sp>
      <p:sp>
        <p:nvSpPr>
          <p:cNvPr id="117" name="Google Shape;117;p15"/>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use case diagram is a diagram to model the use case view of a system. The </a:t>
            </a:r>
            <a:r>
              <a:rPr lang="en-US" sz="2400">
                <a:solidFill>
                  <a:srgbClr val="CC3300"/>
                </a:solidFill>
                <a:latin typeface="Times New Roman"/>
                <a:ea typeface="Times New Roman"/>
                <a:cs typeface="Times New Roman"/>
                <a:sym typeface="Times New Roman"/>
              </a:rPr>
              <a:t>behavior</a:t>
            </a:r>
            <a:r>
              <a:rPr lang="en-US" sz="2400">
                <a:latin typeface="Times New Roman"/>
                <a:ea typeface="Times New Roman"/>
                <a:cs typeface="Times New Roman"/>
                <a:sym typeface="Times New Roman"/>
              </a:rPr>
              <a:t> of the system under development (i.e., what functionality must be provided by the system) is documented in a use case diagram</a:t>
            </a:r>
            <a:endParaRPr/>
          </a:p>
          <a:p>
            <a:pPr indent="-127000" lvl="4" marL="20574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Use case diagram illustrates the systems intended functions, its surroundings and relationship between the functions and surroundings</a:t>
            </a:r>
            <a:endParaRPr/>
          </a:p>
          <a:p>
            <a:pPr indent="-127000" lvl="3" marL="16002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Example: </a:t>
            </a:r>
            <a:endParaRPr/>
          </a:p>
          <a:p>
            <a:pPr indent="-285750" lvl="1" marL="74295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On-line purchase (OLP) system</a:t>
            </a:r>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48" name="Google Shape;348;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49" name="Google Shape;34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Example: Use Case Packaging</a:t>
            </a:r>
            <a:endParaRPr/>
          </a:p>
        </p:txBody>
      </p:sp>
      <p:pic>
        <p:nvPicPr>
          <p:cNvPr id="350" name="Google Shape;350;p42"/>
          <p:cNvPicPr preferRelativeResize="0"/>
          <p:nvPr/>
        </p:nvPicPr>
        <p:blipFill rotWithShape="1">
          <a:blip r:embed="rId3">
            <a:alphaModFix/>
          </a:blip>
          <a:srcRect b="0" l="0" r="0" t="0"/>
          <a:stretch/>
        </p:blipFill>
        <p:spPr>
          <a:xfrm>
            <a:off x="2362200" y="1524000"/>
            <a:ext cx="4724400" cy="461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356" name="Google Shape;356;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357" name="Google Shape;3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Problems to Ponder</a:t>
            </a:r>
            <a:endParaRPr/>
          </a:p>
        </p:txBody>
      </p:sp>
      <p:sp>
        <p:nvSpPr>
          <p:cNvPr id="358" name="Google Shape;358;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Draw the use case diagram for</a:t>
            </a:r>
            <a:endParaRPr/>
          </a:p>
          <a:p>
            <a:pPr indent="-139700" lvl="0" marL="34290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Library Information System</a:t>
            </a:r>
            <a:endParaRPr/>
          </a:p>
          <a:p>
            <a:pPr indent="-285750" lvl="1" marL="74295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Bank ATM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23" name="Google Shape;123;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24" name="Google Shape;12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On-Line Purchase (OLP) System</a:t>
            </a:r>
            <a:endParaRPr/>
          </a:p>
        </p:txBody>
      </p:sp>
      <p:sp>
        <p:nvSpPr>
          <p:cNvPr id="125" name="Google Shape;12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Intended functions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Search items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Place order</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Process order</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Control inventory</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Help on-line</a:t>
            </a:r>
            <a:endParaRPr/>
          </a:p>
        </p:txBody>
      </p:sp>
      <p:sp>
        <p:nvSpPr>
          <p:cNvPr id="126" name="Google Shape;126;p16"/>
          <p:cNvSpPr/>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Its surroundings</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Customer</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Manager</a:t>
            </a:r>
            <a:endParaRPr/>
          </a:p>
          <a:p>
            <a:pPr indent="-285750" lvl="1" marL="742950" marR="0" rtl="0" algn="l">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Payment processor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32" name="Google Shape;132;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33" name="Google Shape;13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Use Case Diagram of OLP System</a:t>
            </a:r>
            <a:endParaRPr/>
          </a:p>
        </p:txBody>
      </p:sp>
      <p:pic>
        <p:nvPicPr>
          <p:cNvPr id="134" name="Google Shape;134;p17"/>
          <p:cNvPicPr preferRelativeResize="0"/>
          <p:nvPr/>
        </p:nvPicPr>
        <p:blipFill rotWithShape="1">
          <a:blip r:embed="rId3">
            <a:alphaModFix/>
          </a:blip>
          <a:srcRect b="0" l="0" r="0" t="0"/>
          <a:stretch/>
        </p:blipFill>
        <p:spPr>
          <a:xfrm>
            <a:off x="1143000" y="1676400"/>
            <a:ext cx="67056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40" name="Google Shape;140;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Usage of Use Case Diagrams</a:t>
            </a:r>
            <a:endParaRPr/>
          </a:p>
        </p:txBody>
      </p:sp>
      <p:sp>
        <p:nvSpPr>
          <p:cNvPr id="142" name="Google Shape;142;p18"/>
          <p:cNvSpPr txBox="1"/>
          <p:nvPr>
            <p:ph idx="1" type="body"/>
          </p:nvPr>
        </p:nvSpPr>
        <p:spPr>
          <a:xfrm>
            <a:off x="457200" y="1447800"/>
            <a:ext cx="4495800" cy="4678363"/>
          </a:xfrm>
          <a:prstGeom prst="rect">
            <a:avLst/>
          </a:prstGeom>
          <a:noFill/>
          <a:ln>
            <a:noFill/>
          </a:ln>
        </p:spPr>
        <p:txBody>
          <a:bodyPr anchorCtr="0" anchor="t" bIns="45700" lIns="91425" spcFirstLastPara="1" rIns="91425" wrap="square" tIns="45700">
            <a:noAutofit/>
          </a:bodyPr>
          <a:lstStyle/>
          <a:p>
            <a:pPr indent="-533400" lvl="1" marL="990600" rtl="0" algn="just">
              <a:spcBef>
                <a:spcPts val="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depicts the desirable functionalities (</a:t>
            </a:r>
            <a:r>
              <a:rPr lang="en-US" sz="1800">
                <a:solidFill>
                  <a:srgbClr val="CC3300"/>
                </a:solidFill>
                <a:latin typeface="Times New Roman"/>
                <a:ea typeface="Times New Roman"/>
                <a:cs typeface="Times New Roman"/>
                <a:sym typeface="Times New Roman"/>
              </a:rPr>
              <a:t>dynamic aspects</a:t>
            </a:r>
            <a:r>
              <a:rPr lang="en-US" sz="1800">
                <a:latin typeface="Times New Roman"/>
                <a:ea typeface="Times New Roman"/>
                <a:cs typeface="Times New Roman"/>
                <a:sym typeface="Times New Roman"/>
              </a:rPr>
              <a:t>) of an information system</a:t>
            </a:r>
            <a:endParaRPr/>
          </a:p>
          <a:p>
            <a:pPr indent="-419100" lvl="1" marL="9906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533400" lvl="1" marL="990600" rtl="0" algn="just">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very much resembles with the function oriented concepts (functional decomposition) of a system</a:t>
            </a:r>
            <a:endParaRPr/>
          </a:p>
          <a:p>
            <a:pPr indent="-419100" lvl="1" marL="99060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533400" lvl="1" marL="990600" rtl="0" algn="just">
              <a:spcBef>
                <a:spcPts val="36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Use case diagram is considered as the central part of the system model and provides vehicle used by the customer (or end users) and the developer discuss the system’s functionality and the behavior</a:t>
            </a:r>
            <a:endParaRPr sz="1800">
              <a:solidFill>
                <a:schemeClr val="accent2"/>
              </a:solidFill>
              <a:latin typeface="Times New Roman"/>
              <a:ea typeface="Times New Roman"/>
              <a:cs typeface="Times New Roman"/>
              <a:sym typeface="Times New Roman"/>
            </a:endParaRPr>
          </a:p>
        </p:txBody>
      </p:sp>
      <p:pic>
        <p:nvPicPr>
          <p:cNvPr id="143" name="Google Shape;143;p18"/>
          <p:cNvPicPr preferRelativeResize="0"/>
          <p:nvPr/>
        </p:nvPicPr>
        <p:blipFill rotWithShape="1">
          <a:blip r:embed="rId3">
            <a:alphaModFix/>
          </a:blip>
          <a:srcRect b="0" l="0" r="0" t="0"/>
          <a:stretch/>
        </p:blipFill>
        <p:spPr>
          <a:xfrm>
            <a:off x="4800600" y="2057400"/>
            <a:ext cx="4343400" cy="26654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49" name="Google Shape;149;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50" name="Google Shape;1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Different Components in the </a:t>
            </a:r>
            <a:br>
              <a:rPr b="1"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Use Case Diagram</a:t>
            </a:r>
            <a:endParaRPr/>
          </a:p>
        </p:txBody>
      </p:sp>
      <p:sp>
        <p:nvSpPr>
          <p:cNvPr id="151" name="Google Shape;151;p19"/>
          <p:cNvSpPr txBox="1"/>
          <p:nvPr>
            <p:ph idx="1" type="body"/>
          </p:nvPr>
        </p:nvSpPr>
        <p:spPr>
          <a:xfrm>
            <a:off x="457200" y="2057400"/>
            <a:ext cx="8229600" cy="4068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Basic components in a use case diagram are</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Use cases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Actors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Associations</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boundary boxes (optional)</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Packages (optional)</a:t>
            </a:r>
            <a:endParaRPr/>
          </a:p>
          <a:p>
            <a:pPr indent="-285750" lvl="1" marL="74295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57" name="Google Shape;157;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58" name="Google Shape;158;p20"/>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Use Case in Use Case Diagram</a:t>
            </a:r>
            <a:endParaRPr/>
          </a:p>
        </p:txBody>
      </p:sp>
      <p:sp>
        <p:nvSpPr>
          <p:cNvPr id="159" name="Google Shape;159;p2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Use case</a:t>
            </a:r>
            <a:endParaRPr sz="2400">
              <a:latin typeface="Times New Roman"/>
              <a:ea typeface="Times New Roman"/>
              <a:cs typeface="Times New Roman"/>
              <a:sym typeface="Times New Roman"/>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 case describes a functionality provided by the system. The collection of use-cases for a system constitute all the defined ways the system may be used</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Formal definition</a:t>
            </a:r>
            <a:endParaRPr/>
          </a:p>
          <a:p>
            <a:pPr indent="-228600" lvl="2" marL="11430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use case is a sequence of transactions performed by the system that yields a measurable result of values for a particular user (actor)</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285750" lvl="1" marL="742950" rtl="0" algn="just">
              <a:spcBef>
                <a:spcPts val="56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a:t>
            </a:r>
            <a:r>
              <a:rPr lang="en-US">
                <a:latin typeface="Times New Roman"/>
                <a:ea typeface="Times New Roman"/>
                <a:cs typeface="Times New Roman"/>
                <a:sym typeface="Times New Roman"/>
              </a:rPr>
              <a:t> A use case is  represented by an oval</a:t>
            </a:r>
            <a:endParaRPr/>
          </a:p>
          <a:p>
            <a:pPr indent="-285750" lvl="1" marL="742950" rtl="0" algn="just">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pic>
        <p:nvPicPr>
          <p:cNvPr id="160" name="Google Shape;160;p20"/>
          <p:cNvPicPr preferRelativeResize="0"/>
          <p:nvPr/>
        </p:nvPicPr>
        <p:blipFill rotWithShape="1">
          <a:blip r:embed="rId3">
            <a:alphaModFix/>
          </a:blip>
          <a:srcRect b="0" l="0" r="0" t="0"/>
          <a:stretch/>
        </p:blipFill>
        <p:spPr>
          <a:xfrm>
            <a:off x="3505200" y="5257800"/>
            <a:ext cx="2590800" cy="80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07 February, 2019</a:t>
            </a:r>
            <a:endParaRPr/>
          </a:p>
        </p:txBody>
      </p:sp>
      <p:sp>
        <p:nvSpPr>
          <p:cNvPr id="166" name="Google Shape;166;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Software Enginnering (CS60002) Spring 2019</a:t>
            </a:r>
            <a:endParaRPr/>
          </a:p>
        </p:txBody>
      </p:sp>
      <p:sp>
        <p:nvSpPr>
          <p:cNvPr id="167" name="Google Shape;167;p21"/>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Actor in Use Case Diagram</a:t>
            </a:r>
            <a:endParaRPr/>
          </a:p>
        </p:txBody>
      </p:sp>
      <p:sp>
        <p:nvSpPr>
          <p:cNvPr id="168" name="Google Shape;168;p2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Actor</a:t>
            </a:r>
            <a:endParaRPr/>
          </a:p>
          <a:p>
            <a:pPr indent="-285750" lvl="1" marL="74295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 actor is a person, organization, or external system that plays a role in one or more interaction with the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Note: Actors are not part of the system; they represent any one or any thing that interact with the system</a:t>
            </a:r>
            <a:endParaRPr/>
          </a:p>
          <a:p>
            <a:pPr indent="-101600" lvl="4" marL="2057400" rtl="0" algn="just">
              <a:spcBef>
                <a:spcPts val="400"/>
              </a:spcBef>
              <a:spcAft>
                <a:spcPts val="0"/>
              </a:spcAft>
              <a:buClr>
                <a:schemeClr val="dk1"/>
              </a:buClr>
              <a:buSzPts val="2000"/>
              <a:buFont typeface="Arial"/>
              <a:buNone/>
            </a:pPr>
            <a:r>
              <a:t/>
            </a:r>
            <a:endParaRPr>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Notation: Actor can be represented as a stick man</a:t>
            </a:r>
            <a:endParaRPr/>
          </a:p>
          <a:p>
            <a:pPr indent="-285750" lvl="1" marL="74295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169" name="Google Shape;169;p21"/>
          <p:cNvPicPr preferRelativeResize="0"/>
          <p:nvPr/>
        </p:nvPicPr>
        <p:blipFill rotWithShape="1">
          <a:blip r:embed="rId3">
            <a:alphaModFix/>
          </a:blip>
          <a:srcRect b="0" l="0" r="0" t="0"/>
          <a:stretch/>
        </p:blipFill>
        <p:spPr>
          <a:xfrm>
            <a:off x="3810000" y="4267200"/>
            <a:ext cx="973138"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