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#08</a:t>
            </a:r>
            <a:endParaRPr b="0" i="0" sz="1200" u="none" cap="none" strike="noStrike">
              <a:solidFill>
                <a:schemeClr val="dk1"/>
              </a:solidFill>
              <a:latin typeface="Arial"/>
              <a:ea typeface="Arial"/>
              <a:cs typeface="Arial"/>
              <a:sym typeface="Arial"/>
            </a:endParaRPr>
          </a:p>
        </p:txBody>
      </p:sp>
      <p:sp>
        <p:nvSpPr>
          <p:cNvPr id="161" name="Google Shape;161;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08/2/2019</a:t>
            </a:r>
            <a:endParaRPr b="0" i="0" sz="1200" u="none" cap="none" strike="noStrike">
              <a:solidFill>
                <a:schemeClr val="dk1"/>
              </a:solidFill>
              <a:latin typeface="Arial"/>
              <a:ea typeface="Arial"/>
              <a:cs typeface="Arial"/>
              <a:sym typeface="Arial"/>
            </a:endParaRPr>
          </a:p>
        </p:txBody>
      </p:sp>
      <p:sp>
        <p:nvSpPr>
          <p:cNvPr id="162" name="Google Shape;162;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 Samanta, CSE, IIT Kharagpur</a:t>
            </a:r>
            <a:endParaRPr b="0" i="0" sz="1200" u="none" cap="none" strike="noStrike">
              <a:solidFill>
                <a:schemeClr val="dk1"/>
              </a:solidFill>
              <a:latin typeface="Arial"/>
              <a:ea typeface="Arial"/>
              <a:cs typeface="Arial"/>
              <a:sym typeface="Arial"/>
            </a:endParaRPr>
          </a:p>
        </p:txBody>
      </p:sp>
      <p:sp>
        <p:nvSpPr>
          <p:cNvPr id="163" name="Google Shape;1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4" name="Google Shape;164;p1: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Lecture #08</a:t>
            </a:r>
            <a:endParaRPr b="0" i="0" sz="1200" u="none" cap="none" strike="noStrike">
              <a:solidFill>
                <a:schemeClr val="dk1"/>
              </a:solidFill>
              <a:latin typeface="Arial"/>
              <a:ea typeface="Arial"/>
              <a:cs typeface="Arial"/>
              <a:sym typeface="Arial"/>
            </a:endParaRPr>
          </a:p>
        </p:txBody>
      </p:sp>
      <p:sp>
        <p:nvSpPr>
          <p:cNvPr id="171" name="Google Shape;171;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08/2/2019</a:t>
            </a:r>
            <a:endParaRPr b="0" i="0" sz="1200" u="none" cap="none" strike="noStrike">
              <a:solidFill>
                <a:schemeClr val="dk1"/>
              </a:solidFill>
              <a:latin typeface="Arial"/>
              <a:ea typeface="Arial"/>
              <a:cs typeface="Arial"/>
              <a:sym typeface="Arial"/>
            </a:endParaRPr>
          </a:p>
        </p:txBody>
      </p:sp>
      <p:sp>
        <p:nvSpPr>
          <p:cNvPr id="172" name="Google Shape;172;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 Samanta, CSE, IIT Kharagpur</a:t>
            </a:r>
            <a:endParaRPr b="0" i="0" sz="1200" u="none" cap="none" strike="noStrike">
              <a:solidFill>
                <a:schemeClr val="dk1"/>
              </a:solidFill>
              <a:latin typeface="Arial"/>
              <a:ea typeface="Arial"/>
              <a:cs typeface="Arial"/>
              <a:sym typeface="Arial"/>
            </a:endParaRPr>
          </a:p>
        </p:txBody>
      </p:sp>
      <p:sp>
        <p:nvSpPr>
          <p:cNvPr id="173" name="Google Shape;17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4" name="Google Shape;174;p2: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0: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Lecture #08</a:t>
            </a:r>
            <a:endParaRPr b="0" sz="1200">
              <a:solidFill>
                <a:srgbClr val="000000"/>
              </a:solidFill>
              <a:latin typeface="Arial"/>
              <a:ea typeface="Arial"/>
              <a:cs typeface="Arial"/>
              <a:sym typeface="Arial"/>
            </a:endParaRPr>
          </a:p>
        </p:txBody>
      </p:sp>
      <p:sp>
        <p:nvSpPr>
          <p:cNvPr id="422" name="Google Shape;422;p3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lang="en-US" sz="1200">
                <a:solidFill>
                  <a:srgbClr val="000000"/>
                </a:solidFill>
                <a:latin typeface="Arial"/>
                <a:ea typeface="Arial"/>
                <a:cs typeface="Arial"/>
                <a:sym typeface="Arial"/>
              </a:rPr>
              <a:t>08/2/2019</a:t>
            </a:r>
            <a:endParaRPr b="0" sz="1200">
              <a:solidFill>
                <a:srgbClr val="000000"/>
              </a:solidFill>
              <a:latin typeface="Arial"/>
              <a:ea typeface="Arial"/>
              <a:cs typeface="Arial"/>
              <a:sym typeface="Arial"/>
            </a:endParaRPr>
          </a:p>
        </p:txBody>
      </p:sp>
      <p:sp>
        <p:nvSpPr>
          <p:cNvPr id="423" name="Google Shape;423;p3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lang="en-US" sz="1200">
                <a:solidFill>
                  <a:srgbClr val="000000"/>
                </a:solidFill>
                <a:latin typeface="Arial"/>
                <a:ea typeface="Arial"/>
                <a:cs typeface="Arial"/>
                <a:sym typeface="Arial"/>
              </a:rPr>
              <a:t>@D. Samanta, CSE, IIT Kharagpur</a:t>
            </a:r>
            <a:endParaRPr b="0" sz="1200">
              <a:solidFill>
                <a:srgbClr val="000000"/>
              </a:solidFill>
              <a:latin typeface="Arial"/>
              <a:ea typeface="Arial"/>
              <a:cs typeface="Arial"/>
              <a:sym typeface="Arial"/>
            </a:endParaRPr>
          </a:p>
        </p:txBody>
      </p:sp>
      <p:sp>
        <p:nvSpPr>
          <p:cNvPr id="424" name="Google Shape;42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rgbClr val="000000"/>
                </a:solidFill>
                <a:latin typeface="Arial"/>
                <a:ea typeface="Arial"/>
                <a:cs typeface="Arial"/>
                <a:sym typeface="Arial"/>
              </a:rPr>
              <a:t>‹#›</a:t>
            </a:fld>
            <a:endParaRPr b="0" sz="1200">
              <a:solidFill>
                <a:srgbClr val="000000"/>
              </a:solidFill>
              <a:latin typeface="Arial"/>
              <a:ea typeface="Arial"/>
              <a:cs typeface="Arial"/>
              <a:sym typeface="Arial"/>
            </a:endParaRPr>
          </a:p>
        </p:txBody>
      </p:sp>
      <p:sp>
        <p:nvSpPr>
          <p:cNvPr id="425" name="Google Shape;425;p30: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5" name="Google Shape;47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1" name="Google Shape;49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5" name="Shape 105"/>
        <p:cNvGrpSpPr/>
        <p:nvPr/>
      </p:nvGrpSpPr>
      <p:grpSpPr>
        <a:xfrm>
          <a:off x="0" y="0"/>
          <a:ext cx="0" cy="0"/>
          <a:chOff x="0" y="0"/>
          <a:chExt cx="0" cy="0"/>
        </a:xfrm>
      </p:grpSpPr>
      <p:sp>
        <p:nvSpPr>
          <p:cNvPr id="106" name="Google Shape;106;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8" name="Google Shape;108;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1" name="Shape 111"/>
        <p:cNvGrpSpPr/>
        <p:nvPr/>
      </p:nvGrpSpPr>
      <p:grpSpPr>
        <a:xfrm>
          <a:off x="0" y="0"/>
          <a:ext cx="0" cy="0"/>
          <a:chOff x="0" y="0"/>
          <a:chExt cx="0" cy="0"/>
        </a:xfrm>
      </p:grpSpPr>
      <p:sp>
        <p:nvSpPr>
          <p:cNvPr id="112" name="Google Shape;11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4" name="Google Shape;114;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0" name="Google Shape;12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21" name="Google Shape;121;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7" name="Google Shape;12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8" name="Google Shape;12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9" name="Google Shape;12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0" name="Google Shape;130;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rgbClr val="000000"/>
                </a:solidFill>
                <a:latin typeface="Arial"/>
                <a:ea typeface="Arial"/>
                <a:cs typeface="Arial"/>
                <a:sym typeface="Arial"/>
              </a:defRPr>
            </a:lvl1pPr>
            <a:lvl2pPr indent="0" lvl="1" marL="0" marR="0" algn="r">
              <a:spcBef>
                <a:spcPts val="0"/>
              </a:spcBef>
              <a:spcAft>
                <a:spcPts val="0"/>
              </a:spcAft>
              <a:buNone/>
              <a:defRPr b="0" sz="1400">
                <a:solidFill>
                  <a:srgbClr val="000000"/>
                </a:solidFill>
                <a:latin typeface="Arial"/>
                <a:ea typeface="Arial"/>
                <a:cs typeface="Arial"/>
                <a:sym typeface="Arial"/>
              </a:defRPr>
            </a:lvl2pPr>
            <a:lvl3pPr indent="0" lvl="2" marL="0" marR="0" algn="r">
              <a:spcBef>
                <a:spcPts val="0"/>
              </a:spcBef>
              <a:spcAft>
                <a:spcPts val="0"/>
              </a:spcAft>
              <a:buNone/>
              <a:defRPr b="0" sz="1400">
                <a:solidFill>
                  <a:srgbClr val="000000"/>
                </a:solidFill>
                <a:latin typeface="Arial"/>
                <a:ea typeface="Arial"/>
                <a:cs typeface="Arial"/>
                <a:sym typeface="Arial"/>
              </a:defRPr>
            </a:lvl3pPr>
            <a:lvl4pPr indent="0" lvl="3" marL="0" marR="0" algn="r">
              <a:spcBef>
                <a:spcPts val="0"/>
              </a:spcBef>
              <a:spcAft>
                <a:spcPts val="0"/>
              </a:spcAft>
              <a:buNone/>
              <a:defRPr b="0" sz="1400">
                <a:solidFill>
                  <a:srgbClr val="000000"/>
                </a:solidFill>
                <a:latin typeface="Arial"/>
                <a:ea typeface="Arial"/>
                <a:cs typeface="Arial"/>
                <a:sym typeface="Arial"/>
              </a:defRPr>
            </a:lvl4pPr>
            <a:lvl5pPr indent="0" lvl="4" marL="0" marR="0" algn="r">
              <a:spcBef>
                <a:spcPts val="0"/>
              </a:spcBef>
              <a:spcAft>
                <a:spcPts val="0"/>
              </a:spcAft>
              <a:buNone/>
              <a:defRPr b="0" sz="1400">
                <a:solidFill>
                  <a:srgbClr val="000000"/>
                </a:solidFill>
                <a:latin typeface="Arial"/>
                <a:ea typeface="Arial"/>
                <a:cs typeface="Arial"/>
                <a:sym typeface="Arial"/>
              </a:defRPr>
            </a:lvl5pPr>
            <a:lvl6pPr indent="0" lvl="5" marL="0" marR="0" algn="r">
              <a:spcBef>
                <a:spcPts val="0"/>
              </a:spcBef>
              <a:spcAft>
                <a:spcPts val="0"/>
              </a:spcAft>
              <a:buNone/>
              <a:defRPr b="0" sz="1400">
                <a:solidFill>
                  <a:srgbClr val="000000"/>
                </a:solidFill>
                <a:latin typeface="Arial"/>
                <a:ea typeface="Arial"/>
                <a:cs typeface="Arial"/>
                <a:sym typeface="Arial"/>
              </a:defRPr>
            </a:lvl6pPr>
            <a:lvl7pPr indent="0" lvl="6" marL="0" marR="0" algn="r">
              <a:spcBef>
                <a:spcPts val="0"/>
              </a:spcBef>
              <a:spcAft>
                <a:spcPts val="0"/>
              </a:spcAft>
              <a:buNone/>
              <a:defRPr b="0" sz="1400">
                <a:solidFill>
                  <a:srgbClr val="000000"/>
                </a:solidFill>
                <a:latin typeface="Arial"/>
                <a:ea typeface="Arial"/>
                <a:cs typeface="Arial"/>
                <a:sym typeface="Arial"/>
              </a:defRPr>
            </a:lvl7pPr>
            <a:lvl8pPr indent="0" lvl="7" marL="0" marR="0" algn="r">
              <a:spcBef>
                <a:spcPts val="0"/>
              </a:spcBef>
              <a:spcAft>
                <a:spcPts val="0"/>
              </a:spcAft>
              <a:buNone/>
              <a:defRPr b="0" sz="1400">
                <a:solidFill>
                  <a:srgbClr val="000000"/>
                </a:solidFill>
                <a:latin typeface="Arial"/>
                <a:ea typeface="Arial"/>
                <a:cs typeface="Arial"/>
                <a:sym typeface="Arial"/>
              </a:defRPr>
            </a:lvl8pPr>
            <a:lvl9pPr indent="0" lvl="8" marL="0" marR="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Arial"/>
                <a:ea typeface="Arial"/>
                <a:cs typeface="Arial"/>
                <a:sym typeface="Arial"/>
              </a:defRPr>
            </a:lvl1pPr>
            <a:lvl2pPr indent="0" lvl="1" marL="0" marR="0" algn="r">
              <a:spcBef>
                <a:spcPts val="0"/>
              </a:spcBef>
              <a:spcAft>
                <a:spcPts val="0"/>
              </a:spcAft>
              <a:buNone/>
              <a:defRPr b="0" sz="1400">
                <a:solidFill>
                  <a:schemeClr val="dk1"/>
                </a:solidFill>
                <a:latin typeface="Arial"/>
                <a:ea typeface="Arial"/>
                <a:cs typeface="Arial"/>
                <a:sym typeface="Arial"/>
              </a:defRPr>
            </a:lvl2pPr>
            <a:lvl3pPr indent="0" lvl="2" marL="0" marR="0" algn="r">
              <a:spcBef>
                <a:spcPts val="0"/>
              </a:spcBef>
              <a:spcAft>
                <a:spcPts val="0"/>
              </a:spcAft>
              <a:buNone/>
              <a:defRPr b="0" sz="1400">
                <a:solidFill>
                  <a:schemeClr val="dk1"/>
                </a:solidFill>
                <a:latin typeface="Arial"/>
                <a:ea typeface="Arial"/>
                <a:cs typeface="Arial"/>
                <a:sym typeface="Arial"/>
              </a:defRPr>
            </a:lvl3pPr>
            <a:lvl4pPr indent="0" lvl="3" marL="0" marR="0" algn="r">
              <a:spcBef>
                <a:spcPts val="0"/>
              </a:spcBef>
              <a:spcAft>
                <a:spcPts val="0"/>
              </a:spcAft>
              <a:buNone/>
              <a:defRPr b="0" sz="1400">
                <a:solidFill>
                  <a:schemeClr val="dk1"/>
                </a:solidFill>
                <a:latin typeface="Arial"/>
                <a:ea typeface="Arial"/>
                <a:cs typeface="Arial"/>
                <a:sym typeface="Arial"/>
              </a:defRPr>
            </a:lvl4pPr>
            <a:lvl5pPr indent="0" lvl="4" marL="0" marR="0" algn="r">
              <a:spcBef>
                <a:spcPts val="0"/>
              </a:spcBef>
              <a:spcAft>
                <a:spcPts val="0"/>
              </a:spcAft>
              <a:buNone/>
              <a:defRPr b="0" sz="1400">
                <a:solidFill>
                  <a:schemeClr val="dk1"/>
                </a:solidFill>
                <a:latin typeface="Arial"/>
                <a:ea typeface="Arial"/>
                <a:cs typeface="Arial"/>
                <a:sym typeface="Arial"/>
              </a:defRPr>
            </a:lvl5pPr>
            <a:lvl6pPr indent="0" lvl="5" marL="0" marR="0" algn="r">
              <a:spcBef>
                <a:spcPts val="0"/>
              </a:spcBef>
              <a:spcAft>
                <a:spcPts val="0"/>
              </a:spcAft>
              <a:buNone/>
              <a:defRPr b="0" sz="1400">
                <a:solidFill>
                  <a:schemeClr val="dk1"/>
                </a:solidFill>
                <a:latin typeface="Arial"/>
                <a:ea typeface="Arial"/>
                <a:cs typeface="Arial"/>
                <a:sym typeface="Arial"/>
              </a:defRPr>
            </a:lvl6pPr>
            <a:lvl7pPr indent="0" lvl="6" marL="0" marR="0" algn="r">
              <a:spcBef>
                <a:spcPts val="0"/>
              </a:spcBef>
              <a:spcAft>
                <a:spcPts val="0"/>
              </a:spcAft>
              <a:buNone/>
              <a:defRPr b="0" sz="1400">
                <a:solidFill>
                  <a:schemeClr val="dk1"/>
                </a:solidFill>
                <a:latin typeface="Arial"/>
                <a:ea typeface="Arial"/>
                <a:cs typeface="Arial"/>
                <a:sym typeface="Arial"/>
              </a:defRPr>
            </a:lvl7pPr>
            <a:lvl8pPr indent="0" lvl="7" marL="0" marR="0" algn="r">
              <a:spcBef>
                <a:spcPts val="0"/>
              </a:spcBef>
              <a:spcAft>
                <a:spcPts val="0"/>
              </a:spcAft>
              <a:buNone/>
              <a:defRPr b="0" sz="1400">
                <a:solidFill>
                  <a:schemeClr val="dk1"/>
                </a:solidFill>
                <a:latin typeface="Arial"/>
                <a:ea typeface="Arial"/>
                <a:cs typeface="Arial"/>
                <a:sym typeface="Arial"/>
              </a:defRPr>
            </a:lvl8pPr>
            <a:lvl9pPr indent="0" lvl="8" marL="0" marR="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sz="1400">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sz="1400">
                <a:solidFill>
                  <a:srgbClr val="000000"/>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a:solidFill>
                  <a:srgbClr val="000000"/>
                </a:solidFill>
                <a:latin typeface="Arial"/>
                <a:ea typeface="Arial"/>
                <a:cs typeface="Arial"/>
                <a:sym typeface="Arial"/>
              </a:defRPr>
            </a:lvl1pPr>
            <a:lvl2pPr indent="0" lvl="1" marL="0" marR="0" rtl="0" algn="r">
              <a:spcBef>
                <a:spcPts val="0"/>
              </a:spcBef>
              <a:spcAft>
                <a:spcPts val="0"/>
              </a:spcAft>
              <a:buNone/>
              <a:defRPr b="0" sz="1400">
                <a:solidFill>
                  <a:srgbClr val="000000"/>
                </a:solidFill>
                <a:latin typeface="Arial"/>
                <a:ea typeface="Arial"/>
                <a:cs typeface="Arial"/>
                <a:sym typeface="Arial"/>
              </a:defRPr>
            </a:lvl2pPr>
            <a:lvl3pPr indent="0" lvl="2" marL="0" marR="0" rtl="0" algn="r">
              <a:spcBef>
                <a:spcPts val="0"/>
              </a:spcBef>
              <a:spcAft>
                <a:spcPts val="0"/>
              </a:spcAft>
              <a:buNone/>
              <a:defRPr b="0" sz="1400">
                <a:solidFill>
                  <a:srgbClr val="000000"/>
                </a:solidFill>
                <a:latin typeface="Arial"/>
                <a:ea typeface="Arial"/>
                <a:cs typeface="Arial"/>
                <a:sym typeface="Arial"/>
              </a:defRPr>
            </a:lvl3pPr>
            <a:lvl4pPr indent="0" lvl="3" marL="0" marR="0" rtl="0" algn="r">
              <a:spcBef>
                <a:spcPts val="0"/>
              </a:spcBef>
              <a:spcAft>
                <a:spcPts val="0"/>
              </a:spcAft>
              <a:buNone/>
              <a:defRPr b="0" sz="1400">
                <a:solidFill>
                  <a:srgbClr val="000000"/>
                </a:solidFill>
                <a:latin typeface="Arial"/>
                <a:ea typeface="Arial"/>
                <a:cs typeface="Arial"/>
                <a:sym typeface="Arial"/>
              </a:defRPr>
            </a:lvl4pPr>
            <a:lvl5pPr indent="0" lvl="4" marL="0" marR="0" rtl="0" algn="r">
              <a:spcBef>
                <a:spcPts val="0"/>
              </a:spcBef>
              <a:spcAft>
                <a:spcPts val="0"/>
              </a:spcAft>
              <a:buNone/>
              <a:defRPr b="0" sz="1400">
                <a:solidFill>
                  <a:srgbClr val="000000"/>
                </a:solidFill>
                <a:latin typeface="Arial"/>
                <a:ea typeface="Arial"/>
                <a:cs typeface="Arial"/>
                <a:sym typeface="Arial"/>
              </a:defRPr>
            </a:lvl5pPr>
            <a:lvl6pPr indent="0" lvl="5" marL="0" marR="0" rtl="0" algn="r">
              <a:spcBef>
                <a:spcPts val="0"/>
              </a:spcBef>
              <a:spcAft>
                <a:spcPts val="0"/>
              </a:spcAft>
              <a:buNone/>
              <a:defRPr b="0" sz="1400">
                <a:solidFill>
                  <a:srgbClr val="000000"/>
                </a:solidFill>
                <a:latin typeface="Arial"/>
                <a:ea typeface="Arial"/>
                <a:cs typeface="Arial"/>
                <a:sym typeface="Arial"/>
              </a:defRPr>
            </a:lvl6pPr>
            <a:lvl7pPr indent="0" lvl="6" marL="0" marR="0" rtl="0" algn="r">
              <a:spcBef>
                <a:spcPts val="0"/>
              </a:spcBef>
              <a:spcAft>
                <a:spcPts val="0"/>
              </a:spcAft>
              <a:buNone/>
              <a:defRPr b="0" sz="1400">
                <a:solidFill>
                  <a:srgbClr val="000000"/>
                </a:solidFill>
                <a:latin typeface="Arial"/>
                <a:ea typeface="Arial"/>
                <a:cs typeface="Arial"/>
                <a:sym typeface="Arial"/>
              </a:defRPr>
            </a:lvl7pPr>
            <a:lvl8pPr indent="0" lvl="7" marL="0" marR="0" rtl="0" algn="r">
              <a:spcBef>
                <a:spcPts val="0"/>
              </a:spcBef>
              <a:spcAft>
                <a:spcPts val="0"/>
              </a:spcAft>
              <a:buNone/>
              <a:defRPr b="0" sz="1400">
                <a:solidFill>
                  <a:srgbClr val="000000"/>
                </a:solidFill>
                <a:latin typeface="Arial"/>
                <a:ea typeface="Arial"/>
                <a:cs typeface="Arial"/>
                <a:sym typeface="Arial"/>
              </a:defRPr>
            </a:lvl8pPr>
            <a:lvl9pPr indent="0" lvl="8" marL="0" marR="0" rt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Software Engineering</a:t>
            </a:r>
            <a:br>
              <a:rPr b="0" i="0" lang="en-US" sz="4400" u="none" cap="none" strike="noStrike">
                <a:solidFill>
                  <a:schemeClr val="dk2"/>
                </a:solidFill>
                <a:latin typeface="Times New Roman"/>
                <a:ea typeface="Times New Roman"/>
                <a:cs typeface="Times New Roman"/>
                <a:sym typeface="Times New Roman"/>
              </a:rPr>
            </a:br>
            <a:r>
              <a:rPr b="0" i="0" lang="en-US" sz="4000" u="none" cap="none" strike="noStrike">
                <a:solidFill>
                  <a:schemeClr val="dk2"/>
                </a:solidFill>
                <a:latin typeface="Times New Roman"/>
                <a:ea typeface="Times New Roman"/>
                <a:cs typeface="Times New Roman"/>
                <a:sym typeface="Times New Roman"/>
              </a:rPr>
              <a:t>CS60002</a:t>
            </a:r>
            <a:endParaRPr b="0" i="0" sz="4000" u="none" cap="none" strike="noStrike">
              <a:solidFill>
                <a:schemeClr val="dk2"/>
              </a:solidFill>
              <a:latin typeface="Times New Roman"/>
              <a:ea typeface="Times New Roman"/>
              <a:cs typeface="Times New Roman"/>
              <a:sym typeface="Times New Roman"/>
            </a:endParaRPr>
          </a:p>
        </p:txBody>
      </p:sp>
      <p:sp>
        <p:nvSpPr>
          <p:cNvPr id="168" name="Google Shape;168;p25"/>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Lecture 08</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640"/>
              </a:spcBef>
              <a:spcAft>
                <a:spcPts val="0"/>
              </a:spcAft>
              <a:buNone/>
            </a:pPr>
            <a:r>
              <a:rPr b="1" i="0" lang="en-US" sz="3200" u="none" cap="none" strike="noStrike">
                <a:solidFill>
                  <a:schemeClr val="dk1"/>
                </a:solidFill>
                <a:latin typeface="Times New Roman"/>
                <a:ea typeface="Times New Roman"/>
                <a:cs typeface="Times New Roman"/>
                <a:sym typeface="Times New Roman"/>
              </a:rPr>
              <a:t>Interaction Diagrams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43" name="Google Shape;24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44" name="Google Shape;24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Objects and Life Time</a:t>
            </a:r>
            <a:endParaRPr/>
          </a:p>
        </p:txBody>
      </p:sp>
      <p:sp>
        <p:nvSpPr>
          <p:cNvPr id="245" name="Google Shape;245;p34"/>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objects appearing at the top signifying that the object  already existed when the use case execution was executed. </a:t>
            </a:r>
            <a:endParaRPr/>
          </a:p>
          <a:p>
            <a:pPr indent="-139700" lvl="4" marL="2057400" rtl="0" algn="just">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However, if some object is created during the execution of  the use case and participates in the interaction, then that object should be shown at the appropriate place on the diagram where it was created </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vertical dashed line in the sequence diagram is called  the </a:t>
            </a:r>
            <a:r>
              <a:rPr lang="en-US" sz="2000">
                <a:solidFill>
                  <a:srgbClr val="CC3300"/>
                </a:solidFill>
                <a:latin typeface="Times New Roman"/>
                <a:ea typeface="Times New Roman"/>
                <a:cs typeface="Times New Roman"/>
                <a:sym typeface="Times New Roman"/>
              </a:rPr>
              <a:t>object’s life time</a:t>
            </a:r>
            <a:r>
              <a:rPr lang="en-US" sz="2000">
                <a:latin typeface="Times New Roman"/>
                <a:ea typeface="Times New Roman"/>
                <a:cs typeface="Times New Roman"/>
                <a:sym typeface="Times New Roman"/>
              </a:rPr>
              <a:t>. The life time indicates the existence of the object at any particular point of time</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rectangle is used on the life time to indicate the activation symbol and implies that the object is active as long as the rectangle exists</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51" name="Google Shape;251;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52" name="Google Shape;25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Example: Object’s Life Time</a:t>
            </a:r>
            <a:endParaRPr/>
          </a:p>
        </p:txBody>
      </p:sp>
      <p:pic>
        <p:nvPicPr>
          <p:cNvPr id="253" name="Google Shape;253;p35"/>
          <p:cNvPicPr preferRelativeResize="0"/>
          <p:nvPr/>
        </p:nvPicPr>
        <p:blipFill rotWithShape="1">
          <a:blip r:embed="rId3">
            <a:alphaModFix/>
          </a:blip>
          <a:srcRect b="0" l="0" r="0" t="0"/>
          <a:stretch/>
        </p:blipFill>
        <p:spPr>
          <a:xfrm>
            <a:off x="1447800" y="1371600"/>
            <a:ext cx="7010400" cy="47990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59" name="Google Shape;259;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60" name="Google Shape;260;p36"/>
          <p:cNvSpPr txBox="1"/>
          <p:nvPr>
            <p:ph type="title"/>
          </p:nvPr>
        </p:nvSpPr>
        <p:spPr>
          <a:xfrm>
            <a:off x="457200" y="2286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Start and End of Life Line</a:t>
            </a:r>
            <a:endParaRPr/>
          </a:p>
        </p:txBody>
      </p:sp>
      <p:sp>
        <p:nvSpPr>
          <p:cNvPr id="261" name="Google Shape;261;p36"/>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lifeline may be created or destroyed during the timescale represented by a sequence diagram. In the latter case, the lifeline is terminated by a stop symbol, represented as a cross. In the former case, the symbol at the head of the lifeline is shown at a lower level down the page than the symbol of the object that caused the creation. The following diagram shows an object being created and destroyed</a:t>
            </a:r>
            <a:endParaRPr b="1" sz="2000">
              <a:latin typeface="Times New Roman"/>
              <a:ea typeface="Times New Roman"/>
              <a:cs typeface="Times New Roman"/>
              <a:sym typeface="Times New Roman"/>
            </a:endParaRPr>
          </a:p>
          <a:p>
            <a:pPr indent="-342900" lvl="0" marL="342900" rtl="0" algn="l">
              <a:spcBef>
                <a:spcPts val="400"/>
              </a:spcBef>
              <a:spcAft>
                <a:spcPts val="0"/>
              </a:spcAft>
              <a:buClr>
                <a:srgbClr val="666666"/>
              </a:buClr>
              <a:buSzPts val="2000"/>
              <a:buFont typeface="Verdana"/>
              <a:buNone/>
            </a:pPr>
            <a:r>
              <a:rPr lang="en-US" sz="2000">
                <a:solidFill>
                  <a:srgbClr val="666666"/>
                </a:solidFill>
                <a:latin typeface="Verdana"/>
                <a:ea typeface="Verdana"/>
                <a:cs typeface="Verdana"/>
                <a:sym typeface="Verdana"/>
              </a:rPr>
              <a:t> </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5" id="262" name="Google Shape;262;p36"/>
          <p:cNvPicPr preferRelativeResize="0"/>
          <p:nvPr/>
        </p:nvPicPr>
        <p:blipFill rotWithShape="1">
          <a:blip r:embed="rId3">
            <a:alphaModFix/>
          </a:blip>
          <a:srcRect b="0" l="0" r="0" t="0"/>
          <a:stretch/>
        </p:blipFill>
        <p:spPr>
          <a:xfrm>
            <a:off x="2362200" y="3352800"/>
            <a:ext cx="4149725" cy="265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68" name="Google Shape;268;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69" name="Google Shape;26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Messages in Sequence Diagrams</a:t>
            </a:r>
            <a:endParaRPr/>
          </a:p>
        </p:txBody>
      </p:sp>
      <p:sp>
        <p:nvSpPr>
          <p:cNvPr id="270" name="Google Shape;270;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Two objects in a  sequence diagram interacts with passing messages between them</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Each message is indicated as an arrow between the lifelines of two objects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order of message is very important in the sequence diagram. They should appear in chronological order from top to the bottom. That is, reading the diagram from the top of the bottom would show the sequence in which the message occurs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 Each message is labeled with the message name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76" name="Google Shape;27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77" name="Google Shape;27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Example: Message in a Sequence Diagram</a:t>
            </a:r>
            <a:endParaRPr/>
          </a:p>
        </p:txBody>
      </p:sp>
      <p:pic>
        <p:nvPicPr>
          <p:cNvPr id="278" name="Google Shape;278;p38"/>
          <p:cNvPicPr preferRelativeResize="0"/>
          <p:nvPr/>
        </p:nvPicPr>
        <p:blipFill rotWithShape="1">
          <a:blip r:embed="rId3">
            <a:alphaModFix/>
          </a:blip>
          <a:srcRect b="0" l="0" r="0" t="0"/>
          <a:stretch/>
        </p:blipFill>
        <p:spPr>
          <a:xfrm>
            <a:off x="1752600" y="1828800"/>
            <a:ext cx="6781800" cy="42687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84" name="Google Shape;284;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85" name="Google Shape;285;p3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More on Messages</a:t>
            </a:r>
            <a:endParaRPr/>
          </a:p>
        </p:txBody>
      </p:sp>
      <p:sp>
        <p:nvSpPr>
          <p:cNvPr id="286" name="Google Shape;286;p39"/>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000"/>
              <a:buFont typeface="Times New Roman"/>
              <a:buChar char="•"/>
            </a:pPr>
            <a:r>
              <a:rPr lang="en-US" sz="2000">
                <a:solidFill>
                  <a:srgbClr val="081C55"/>
                </a:solidFill>
                <a:latin typeface="Times New Roman"/>
                <a:ea typeface="Times New Roman"/>
                <a:cs typeface="Times New Roman"/>
                <a:sym typeface="Times New Roman"/>
              </a:rPr>
              <a:t>Messages can be synchronous or asynchronous; call or signal. In the following diagram, the first message is a synchronous message (denoted by the solid arrowhead) complete with an implicit return message; the second message is asynchronous (denoted by line arrowhead) and the third is the asynchronous return message (denoted by the dashed line)</a:t>
            </a:r>
            <a:endParaRPr b="1" sz="2000">
              <a:solidFill>
                <a:srgbClr val="666666"/>
              </a:solidFill>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3" id="287" name="Google Shape;287;p39"/>
          <p:cNvPicPr preferRelativeResize="0"/>
          <p:nvPr/>
        </p:nvPicPr>
        <p:blipFill rotWithShape="1">
          <a:blip r:embed="rId3">
            <a:alphaModFix/>
          </a:blip>
          <a:srcRect b="0" l="0" r="0" t="0"/>
          <a:stretch/>
        </p:blipFill>
        <p:spPr>
          <a:xfrm>
            <a:off x="1981200" y="2971800"/>
            <a:ext cx="5029200" cy="299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93" name="Google Shape;293;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94" name="Google Shape;294;p4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More on Messages</a:t>
            </a:r>
            <a:endParaRPr/>
          </a:p>
        </p:txBody>
      </p:sp>
      <p:sp>
        <p:nvSpPr>
          <p:cNvPr id="295" name="Google Shape;295;p40"/>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000"/>
              <a:buFont typeface="Times New Roman"/>
              <a:buChar char="•"/>
            </a:pPr>
            <a:r>
              <a:rPr lang="en-US" sz="2000">
                <a:solidFill>
                  <a:srgbClr val="081C55"/>
                </a:solidFill>
                <a:latin typeface="Times New Roman"/>
                <a:ea typeface="Times New Roman"/>
                <a:cs typeface="Times New Roman"/>
                <a:sym typeface="Times New Roman"/>
              </a:rPr>
              <a:t>Messages can be lost or found. Lost messages are those that are either sent but do not arrive at the intended recipient, or which go to a recipient not shown on the current diagram. Found messages are those that arrive from an unknown sender, or from a sender not shown on the current diagram. They are denoted going to or coming from an endpoint element</a:t>
            </a:r>
            <a:endParaRPr b="1" sz="2000">
              <a:solidFill>
                <a:srgbClr val="666666"/>
              </a:solidFill>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10" id="296" name="Google Shape;296;p40"/>
          <p:cNvPicPr preferRelativeResize="0"/>
          <p:nvPr/>
        </p:nvPicPr>
        <p:blipFill rotWithShape="1">
          <a:blip r:embed="rId3">
            <a:alphaModFix/>
          </a:blip>
          <a:srcRect b="0" l="0" r="0" t="0"/>
          <a:stretch/>
        </p:blipFill>
        <p:spPr>
          <a:xfrm>
            <a:off x="2438400" y="2971800"/>
            <a:ext cx="4419600" cy="28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02" name="Google Shape;302;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03" name="Google Shape;303;p4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Self or Recursive Messages</a:t>
            </a:r>
            <a:endParaRPr/>
          </a:p>
        </p:txBody>
      </p:sp>
      <p:sp>
        <p:nvSpPr>
          <p:cNvPr id="304" name="Google Shape;304;p41"/>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000"/>
              <a:buFont typeface="Times New Roman"/>
              <a:buChar char="•"/>
            </a:pPr>
            <a:r>
              <a:rPr lang="en-US" sz="2000">
                <a:solidFill>
                  <a:srgbClr val="081C55"/>
                </a:solidFill>
                <a:latin typeface="Times New Roman"/>
                <a:ea typeface="Times New Roman"/>
                <a:cs typeface="Times New Roman"/>
                <a:sym typeface="Times New Roman"/>
              </a:rPr>
              <a:t>A self message can represent a recursive call of an operation, or one method calling another method belonging to the same object. It is shown as creating a nested focus of control in the lifeline’s execution occurrence</a:t>
            </a:r>
            <a:endParaRPr b="1" sz="2000">
              <a:solidFill>
                <a:srgbClr val="666666"/>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b="1" sz="2000">
              <a:solidFill>
                <a:srgbClr val="666666"/>
              </a:solidFill>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4" id="305" name="Google Shape;305;p41"/>
          <p:cNvPicPr preferRelativeResize="0"/>
          <p:nvPr/>
        </p:nvPicPr>
        <p:blipFill rotWithShape="1">
          <a:blip r:embed="rId3">
            <a:alphaModFix/>
          </a:blip>
          <a:srcRect b="0" l="0" r="0" t="0"/>
          <a:stretch/>
        </p:blipFill>
        <p:spPr>
          <a:xfrm>
            <a:off x="3048000" y="2362200"/>
            <a:ext cx="3505200" cy="373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11" name="Google Shape;311;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12" name="Google Shape;31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Controlled Messages</a:t>
            </a:r>
            <a:endParaRPr/>
          </a:p>
        </p:txBody>
      </p:sp>
      <p:sp>
        <p:nvSpPr>
          <p:cNvPr id="313" name="Google Shape;31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Some control information can also be included</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Two types of control information are particularly known:</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A condition (e.g. [vacant = true]) indicates that a message is sent, only if the condition is true</a:t>
            </a:r>
            <a:endParaRPr/>
          </a:p>
          <a:p>
            <a:pPr indent="-152400" lvl="4" marL="2057400" rtl="0" algn="just">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An iteration marker (*) is used to indicate that the message is to be repeated many times to multiple receiver objects (e.g. when it is required to iterate over a collection or an array of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19" name="Google Shape;319;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20" name="Google Shape;32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Example: Controlled Message</a:t>
            </a:r>
            <a:endParaRPr/>
          </a:p>
        </p:txBody>
      </p:sp>
      <p:pic>
        <p:nvPicPr>
          <p:cNvPr id="321" name="Google Shape;321;p43"/>
          <p:cNvPicPr preferRelativeResize="0"/>
          <p:nvPr/>
        </p:nvPicPr>
        <p:blipFill rotWithShape="1">
          <a:blip r:embed="rId3">
            <a:alphaModFix/>
          </a:blip>
          <a:srcRect b="0" l="0" r="0" t="0"/>
          <a:stretch/>
        </p:blipFill>
        <p:spPr>
          <a:xfrm>
            <a:off x="1066800" y="1584325"/>
            <a:ext cx="7162800" cy="452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178" name="Google Shape;178;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179" name="Google Shape;179;p2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#09</a:t>
            </a:r>
            <a:endParaRPr/>
          </a:p>
        </p:txBody>
      </p:sp>
      <p:sp>
        <p:nvSpPr>
          <p:cNvPr id="180" name="Google Shape;180;p26"/>
          <p:cNvSpPr txBox="1"/>
          <p:nvPr>
            <p:ph idx="1" type="body"/>
          </p:nvPr>
        </p:nvSpPr>
        <p:spPr>
          <a:xfrm>
            <a:off x="457200" y="1981200"/>
            <a:ext cx="8229600" cy="4144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What is a sequence diagram?</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Basic components in any sequence diagram and their notations</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Illustration of applications in Modeling</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Collaboration diagrams</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27" name="Google Shape;327;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28" name="Google Shape;328;p4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Duration and Timing Constraints</a:t>
            </a:r>
            <a:endParaRPr/>
          </a:p>
        </p:txBody>
      </p:sp>
      <p:sp>
        <p:nvSpPr>
          <p:cNvPr id="329" name="Google Shape;329;p44"/>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000"/>
              <a:buFont typeface="Times New Roman"/>
              <a:buChar char="•"/>
            </a:pPr>
            <a:r>
              <a:rPr lang="en-US" sz="2000">
                <a:solidFill>
                  <a:srgbClr val="081C55"/>
                </a:solidFill>
                <a:latin typeface="Times New Roman"/>
                <a:ea typeface="Times New Roman"/>
                <a:cs typeface="Times New Roman"/>
                <a:sym typeface="Times New Roman"/>
              </a:rPr>
              <a:t>By default, a message is shown as a horizontal line. Since the lifeline represents the passage of time down the screen, when modeling a real-time system, or even a time-bound business process, it can be important to consider the length of time it takes to perform actions. By setting a duration constraint for a message, the message will be shown as a sloping line</a:t>
            </a:r>
            <a:endParaRPr b="1" sz="2000">
              <a:solidFill>
                <a:srgbClr val="666666"/>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6" id="330" name="Google Shape;330;p44"/>
          <p:cNvPicPr preferRelativeResize="0"/>
          <p:nvPr/>
        </p:nvPicPr>
        <p:blipFill rotWithShape="1">
          <a:blip r:embed="rId3">
            <a:alphaModFix/>
          </a:blip>
          <a:srcRect b="0" l="0" r="0" t="0"/>
          <a:stretch/>
        </p:blipFill>
        <p:spPr>
          <a:xfrm>
            <a:off x="2438400" y="2743200"/>
            <a:ext cx="4149725" cy="354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36" name="Google Shape;336;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37" name="Google Shape;337;p45"/>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400">
                <a:latin typeface="Times New Roman"/>
                <a:ea typeface="Times New Roman"/>
                <a:cs typeface="Times New Roman"/>
                <a:sym typeface="Times New Roman"/>
              </a:rPr>
              <a:t>Few Examples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43" name="Google Shape;343;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44" name="Google Shape;344;p4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ATM PIN Validation</a:t>
            </a:r>
            <a:endParaRPr/>
          </a:p>
        </p:txBody>
      </p:sp>
      <p:pic>
        <p:nvPicPr>
          <p:cNvPr id="345" name="Google Shape;345;p46"/>
          <p:cNvPicPr preferRelativeResize="0"/>
          <p:nvPr/>
        </p:nvPicPr>
        <p:blipFill rotWithShape="1">
          <a:blip r:embed="rId3">
            <a:alphaModFix/>
          </a:blip>
          <a:srcRect b="0" l="0" r="0" t="0"/>
          <a:stretch/>
        </p:blipFill>
        <p:spPr>
          <a:xfrm>
            <a:off x="1371600" y="1143000"/>
            <a:ext cx="6096000" cy="521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351" name="Google Shape;35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352" name="Google Shape;352;p4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a:t>
            </a:r>
            <a:r>
              <a:rPr b="1" lang="en-US" sz="4000">
                <a:solidFill>
                  <a:srgbClr val="0033CC"/>
                </a:solidFill>
                <a:latin typeface="Times New Roman"/>
                <a:ea typeface="Times New Roman"/>
                <a:cs typeface="Times New Roman"/>
                <a:sym typeface="Times New Roman"/>
              </a:rPr>
              <a:t>Registration</a:t>
            </a:r>
            <a:r>
              <a:rPr b="1" lang="en-US" sz="4000">
                <a:latin typeface="Times New Roman"/>
                <a:ea typeface="Times New Roman"/>
                <a:cs typeface="Times New Roman"/>
                <a:sym typeface="Times New Roman"/>
              </a:rPr>
              <a:t> of OLP</a:t>
            </a:r>
            <a:endParaRPr/>
          </a:p>
        </p:txBody>
      </p:sp>
      <p:grpSp>
        <p:nvGrpSpPr>
          <p:cNvPr id="353" name="Google Shape;353;p47"/>
          <p:cNvGrpSpPr/>
          <p:nvPr/>
        </p:nvGrpSpPr>
        <p:grpSpPr>
          <a:xfrm>
            <a:off x="2514600" y="1066800"/>
            <a:ext cx="4564063" cy="5072063"/>
            <a:chOff x="-3" y="-3"/>
            <a:chExt cx="2583" cy="3127"/>
          </a:xfrm>
        </p:grpSpPr>
        <p:grpSp>
          <p:nvGrpSpPr>
            <p:cNvPr id="354" name="Google Shape;354;p47"/>
            <p:cNvGrpSpPr/>
            <p:nvPr/>
          </p:nvGrpSpPr>
          <p:grpSpPr>
            <a:xfrm>
              <a:off x="0" y="0"/>
              <a:ext cx="2577" cy="3121"/>
              <a:chOff x="0" y="0"/>
              <a:chExt cx="2577" cy="3121"/>
            </a:xfrm>
          </p:grpSpPr>
          <p:grpSp>
            <p:nvGrpSpPr>
              <p:cNvPr id="355" name="Google Shape;355;p47"/>
              <p:cNvGrpSpPr/>
              <p:nvPr/>
            </p:nvGrpSpPr>
            <p:grpSpPr>
              <a:xfrm>
                <a:off x="0" y="0"/>
                <a:ext cx="2577" cy="346"/>
                <a:chOff x="0" y="0"/>
                <a:chExt cx="2577" cy="346"/>
              </a:xfrm>
            </p:grpSpPr>
            <p:sp>
              <p:nvSpPr>
                <p:cNvPr id="356" name="Google Shape;356;p47"/>
                <p:cNvSpPr/>
                <p:nvPr/>
              </p:nvSpPr>
              <p:spPr>
                <a:xfrm>
                  <a:off x="43" y="0"/>
                  <a:ext cx="2491" cy="3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Use case:  Registration</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357" name="Google Shape;357;p47"/>
                <p:cNvSpPr/>
                <p:nvPr/>
              </p:nvSpPr>
              <p:spPr>
                <a:xfrm>
                  <a:off x="0" y="0"/>
                  <a:ext cx="2577" cy="34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358" name="Google Shape;358;p47"/>
              <p:cNvGrpSpPr/>
              <p:nvPr/>
            </p:nvGrpSpPr>
            <p:grpSpPr>
              <a:xfrm>
                <a:off x="0" y="346"/>
                <a:ext cx="2577" cy="2775"/>
                <a:chOff x="0" y="346"/>
                <a:chExt cx="2577" cy="2775"/>
              </a:xfrm>
            </p:grpSpPr>
            <p:sp>
              <p:nvSpPr>
                <p:cNvPr id="359" name="Google Shape;359;p47"/>
                <p:cNvSpPr/>
                <p:nvPr/>
              </p:nvSpPr>
              <p:spPr>
                <a:xfrm>
                  <a:off x="43" y="346"/>
                  <a:ext cx="2491" cy="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100">
                      <a:solidFill>
                        <a:schemeClr val="dk1"/>
                      </a:solidFill>
                      <a:latin typeface="Arial"/>
                      <a:ea typeface="Arial"/>
                      <a:cs typeface="Arial"/>
                      <a:sym typeface="Arial"/>
                    </a:rPr>
                    <a:t>Scenario 1: Customer is a staff member </a:t>
                  </a:r>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Select customer type as staff.</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Get data for a customer as staff.</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Check the validity of the staff customer.</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1.1: Disqualify the validity of a staff</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Message “Registration fail”.</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1.2: Qualify the validity of a staff</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Check for already registered customer.</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1.2.1: Registration exist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Message “Registration fail”.</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1.2.1: Registration does not exist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Message “Registration successful”.</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Create a new customer </a:t>
                  </a:r>
                  <a:r>
                    <a:rPr b="0" i="1" lang="en-US" sz="1100">
                      <a:solidFill>
                        <a:schemeClr val="dk1"/>
                      </a:solidFill>
                      <a:latin typeface="Arial"/>
                      <a:ea typeface="Arial"/>
                      <a:cs typeface="Arial"/>
                      <a:sym typeface="Arial"/>
                    </a:rPr>
                    <a:t>c</a:t>
                  </a:r>
                  <a:r>
                    <a:rPr b="0" lang="en-US" sz="1100">
                      <a:solidFill>
                        <a:schemeClr val="dk1"/>
                      </a:solidFill>
                      <a:latin typeface="Arial"/>
                      <a:ea typeface="Arial"/>
                      <a:cs typeface="Arial"/>
                      <a:sym typeface="Arial"/>
                    </a:rPr>
                    <a: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Update record with </a:t>
                  </a:r>
                  <a:r>
                    <a:rPr b="0" i="1" lang="en-US" sz="1100">
                      <a:solidFill>
                        <a:schemeClr val="dk1"/>
                      </a:solidFill>
                      <a:latin typeface="Arial"/>
                      <a:ea typeface="Arial"/>
                      <a:cs typeface="Arial"/>
                      <a:sym typeface="Arial"/>
                    </a:rPr>
                    <a:t>c</a:t>
                  </a:r>
                  <a:r>
                    <a:rPr b="0" lang="en-US" sz="1100">
                      <a:solidFill>
                        <a:schemeClr val="dk1"/>
                      </a:solidFill>
                      <a:latin typeface="Arial"/>
                      <a:ea typeface="Arial"/>
                      <a:cs typeface="Arial"/>
                      <a:sym typeface="Arial"/>
                    </a:rPr>
                    <a: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i="1" lang="en-US" sz="1100">
                      <a:solidFill>
                        <a:schemeClr val="dk1"/>
                      </a:solidFill>
                      <a:latin typeface="Arial"/>
                      <a:ea typeface="Arial"/>
                      <a:cs typeface="Arial"/>
                      <a:sym typeface="Arial"/>
                    </a:rPr>
                    <a:t>Scenario 2: Customer is other than staff</a:t>
                  </a:r>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Select customer type as other.</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Get data for a customer as other.</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Check for already registered customer.</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2.1: Registration exist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Message “Registration fail”.</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2.2: Registration does not exist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Message “Registration successful”.</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100">
                      <a:solidFill>
                        <a:schemeClr val="dk1"/>
                      </a:solidFill>
                      <a:latin typeface="Arial"/>
                      <a:ea typeface="Arial"/>
                      <a:cs typeface="Arial"/>
                      <a:sym typeface="Arial"/>
                    </a:rPr>
                    <a:t>                    Create a new customer </a:t>
                  </a:r>
                  <a:r>
                    <a:rPr b="0" i="1" lang="en-US" sz="1100">
                      <a:solidFill>
                        <a:schemeClr val="dk1"/>
                      </a:solidFill>
                      <a:latin typeface="Arial"/>
                      <a:ea typeface="Arial"/>
                      <a:cs typeface="Arial"/>
                      <a:sym typeface="Arial"/>
                    </a:rPr>
                    <a:t>c</a:t>
                  </a:r>
                  <a:r>
                    <a:rPr b="0" lang="en-US" sz="1100">
                      <a:solidFill>
                        <a:schemeClr val="dk1"/>
                      </a:solidFill>
                      <a:latin typeface="Arial"/>
                      <a:ea typeface="Arial"/>
                      <a:cs typeface="Arial"/>
                      <a:sym typeface="Arial"/>
                    </a:rPr>
                    <a:t>.</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i="1" lang="en-US" sz="1100">
                      <a:solidFill>
                        <a:schemeClr val="dk1"/>
                      </a:solidFill>
                      <a:latin typeface="Arial"/>
                      <a:ea typeface="Arial"/>
                      <a:cs typeface="Arial"/>
                      <a:sym typeface="Arial"/>
                    </a:rPr>
                    <a:t>                    Update record with </a:t>
                  </a:r>
                  <a:r>
                    <a:rPr b="0" lang="en-US" sz="1100">
                      <a:solidFill>
                        <a:schemeClr val="dk1"/>
                      </a:solidFill>
                      <a:latin typeface="Arial"/>
                      <a:ea typeface="Arial"/>
                      <a:cs typeface="Arial"/>
                      <a:sym typeface="Arial"/>
                    </a:rPr>
                    <a:t>c</a:t>
                  </a:r>
                  <a:r>
                    <a:rPr b="0" i="1" lang="en-US" sz="11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360" name="Google Shape;360;p47"/>
                <p:cNvSpPr/>
                <p:nvPr/>
              </p:nvSpPr>
              <p:spPr>
                <a:xfrm>
                  <a:off x="0" y="346"/>
                  <a:ext cx="2577" cy="2775"/>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grpSp>
        <p:sp>
          <p:nvSpPr>
            <p:cNvPr id="361" name="Google Shape;361;p47"/>
            <p:cNvSpPr/>
            <p:nvPr/>
          </p:nvSpPr>
          <p:spPr>
            <a:xfrm>
              <a:off x="-3" y="-3"/>
              <a:ext cx="2583" cy="3127"/>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367" name="Google Shape;367;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368" name="Google Shape;368;p4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Sequence Diagram of Registration</a:t>
            </a:r>
            <a:endParaRPr/>
          </a:p>
        </p:txBody>
      </p:sp>
      <p:pic>
        <p:nvPicPr>
          <p:cNvPr id="369" name="Google Shape;369;p48"/>
          <p:cNvPicPr preferRelativeResize="0"/>
          <p:nvPr/>
        </p:nvPicPr>
        <p:blipFill rotWithShape="1">
          <a:blip r:embed="rId3">
            <a:alphaModFix/>
          </a:blip>
          <a:srcRect b="0" l="0" r="0" t="0"/>
          <a:stretch/>
        </p:blipFill>
        <p:spPr>
          <a:xfrm>
            <a:off x="1447800" y="1143000"/>
            <a:ext cx="6324600" cy="510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375" name="Google Shape;375;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376" name="Google Shape;376;p4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a:t>
            </a:r>
            <a:r>
              <a:rPr b="1" lang="en-US" sz="4000">
                <a:solidFill>
                  <a:srgbClr val="0033CC"/>
                </a:solidFill>
                <a:latin typeface="Times New Roman"/>
                <a:ea typeface="Times New Roman"/>
                <a:cs typeface="Times New Roman"/>
                <a:sym typeface="Times New Roman"/>
              </a:rPr>
              <a:t>Place Order</a:t>
            </a:r>
            <a:r>
              <a:rPr b="1" lang="en-US" sz="4000">
                <a:latin typeface="Times New Roman"/>
                <a:ea typeface="Times New Roman"/>
                <a:cs typeface="Times New Roman"/>
                <a:sym typeface="Times New Roman"/>
              </a:rPr>
              <a:t> in OLP</a:t>
            </a:r>
            <a:endParaRPr/>
          </a:p>
        </p:txBody>
      </p:sp>
      <p:grpSp>
        <p:nvGrpSpPr>
          <p:cNvPr id="377" name="Google Shape;377;p49"/>
          <p:cNvGrpSpPr/>
          <p:nvPr/>
        </p:nvGrpSpPr>
        <p:grpSpPr>
          <a:xfrm>
            <a:off x="1687513" y="1330325"/>
            <a:ext cx="5768975" cy="4197350"/>
            <a:chOff x="-3" y="-3"/>
            <a:chExt cx="3634" cy="2644"/>
          </a:xfrm>
        </p:grpSpPr>
        <p:grpSp>
          <p:nvGrpSpPr>
            <p:cNvPr id="378" name="Google Shape;378;p49"/>
            <p:cNvGrpSpPr/>
            <p:nvPr/>
          </p:nvGrpSpPr>
          <p:grpSpPr>
            <a:xfrm>
              <a:off x="0" y="0"/>
              <a:ext cx="3628" cy="2638"/>
              <a:chOff x="0" y="0"/>
              <a:chExt cx="3628" cy="2638"/>
            </a:xfrm>
          </p:grpSpPr>
          <p:grpSp>
            <p:nvGrpSpPr>
              <p:cNvPr id="379" name="Google Shape;379;p49"/>
              <p:cNvGrpSpPr/>
              <p:nvPr/>
            </p:nvGrpSpPr>
            <p:grpSpPr>
              <a:xfrm>
                <a:off x="0" y="0"/>
                <a:ext cx="3628" cy="423"/>
                <a:chOff x="0" y="0"/>
                <a:chExt cx="3628" cy="423"/>
              </a:xfrm>
            </p:grpSpPr>
            <p:sp>
              <p:nvSpPr>
                <p:cNvPr id="380" name="Google Shape;380;p49"/>
                <p:cNvSpPr/>
                <p:nvPr/>
              </p:nvSpPr>
              <p:spPr>
                <a:xfrm>
                  <a:off x="43" y="0"/>
                  <a:ext cx="3542" cy="423"/>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Use case:  Order Items</a:t>
                  </a:r>
                  <a:endParaRPr/>
                </a:p>
                <a:p>
                  <a:pPr indent="0" lvl="0" marL="0" marR="0" rtl="0" algn="just">
                    <a:spcBef>
                      <a:spcPts val="0"/>
                    </a:spcBef>
                    <a:spcAft>
                      <a:spcPts val="0"/>
                    </a:spcAft>
                    <a:buNone/>
                  </a:pPr>
                  <a:r>
                    <a:t/>
                  </a:r>
                  <a:endParaRPr b="0" sz="1800">
                    <a:solidFill>
                      <a:schemeClr val="dk1"/>
                    </a:solidFill>
                    <a:latin typeface="Arial"/>
                    <a:ea typeface="Arial"/>
                    <a:cs typeface="Arial"/>
                    <a:sym typeface="Arial"/>
                  </a:endParaRPr>
                </a:p>
              </p:txBody>
            </p:sp>
            <p:sp>
              <p:nvSpPr>
                <p:cNvPr id="381" name="Google Shape;381;p49"/>
                <p:cNvSpPr/>
                <p:nvPr/>
              </p:nvSpPr>
              <p:spPr>
                <a:xfrm>
                  <a:off x="0" y="0"/>
                  <a:ext cx="3628" cy="42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382" name="Google Shape;382;p49"/>
              <p:cNvGrpSpPr/>
              <p:nvPr/>
            </p:nvGrpSpPr>
            <p:grpSpPr>
              <a:xfrm>
                <a:off x="0" y="423"/>
                <a:ext cx="3628" cy="2215"/>
                <a:chOff x="0" y="423"/>
                <a:chExt cx="3628" cy="2215"/>
              </a:xfrm>
            </p:grpSpPr>
            <p:grpSp>
              <p:nvGrpSpPr>
                <p:cNvPr id="383" name="Google Shape;383;p49"/>
                <p:cNvGrpSpPr/>
                <p:nvPr/>
              </p:nvGrpSpPr>
              <p:grpSpPr>
                <a:xfrm>
                  <a:off x="43" y="423"/>
                  <a:ext cx="3542" cy="2215"/>
                  <a:chOff x="0" y="423"/>
                  <a:chExt cx="3542" cy="2215"/>
                </a:xfrm>
              </p:grpSpPr>
              <p:sp>
                <p:nvSpPr>
                  <p:cNvPr id="384" name="Google Shape;384;p49"/>
                  <p:cNvSpPr/>
                  <p:nvPr/>
                </p:nvSpPr>
                <p:spPr>
                  <a:xfrm>
                    <a:off x="0" y="423"/>
                    <a:ext cx="3542" cy="76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1100">
                        <a:solidFill>
                          <a:schemeClr val="dk1"/>
                        </a:solidFill>
                        <a:latin typeface="Arial"/>
                        <a:ea typeface="Arial"/>
                        <a:cs typeface="Arial"/>
                        <a:sym typeface="Arial"/>
                      </a:rPr>
                      <a:t>Scenario 1: Option is new</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Prompt for “Registration”</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Call “Registration”                     </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Display registration status</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Exit</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a:solidFill>
                        <a:schemeClr val="dk1"/>
                      </a:solidFill>
                      <a:latin typeface="Arial"/>
                      <a:ea typeface="Arial"/>
                      <a:cs typeface="Arial"/>
                      <a:sym typeface="Arial"/>
                    </a:endParaRPr>
                  </a:p>
                </p:txBody>
              </p:sp>
              <p:sp>
                <p:nvSpPr>
                  <p:cNvPr id="385" name="Google Shape;385;p49"/>
                  <p:cNvSpPr/>
                  <p:nvPr/>
                </p:nvSpPr>
                <p:spPr>
                  <a:xfrm>
                    <a:off x="0" y="1184"/>
                    <a:ext cx="3542" cy="1454"/>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t/>
                    </a:r>
                    <a:endParaRPr b="0" i="1"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1" lang="en-US" sz="1100">
                        <a:solidFill>
                          <a:schemeClr val="dk1"/>
                        </a:solidFill>
                        <a:latin typeface="Times New Roman"/>
                        <a:ea typeface="Times New Roman"/>
                        <a:cs typeface="Times New Roman"/>
                        <a:sym typeface="Times New Roman"/>
                      </a:rPr>
                      <a:t>Scenario 2:Option is login</a:t>
                    </a:r>
                    <a:endParaRPr/>
                  </a:p>
                  <a:p>
                    <a:pPr indent="0" lvl="0" marL="0" marR="0" rtl="0" algn="just">
                      <a:spcBef>
                        <a:spcPts val="0"/>
                      </a:spcBef>
                      <a:spcAft>
                        <a:spcPts val="0"/>
                      </a:spcAft>
                      <a:buNone/>
                    </a:pPr>
                    <a:r>
                      <a:rPr b="1" lang="en-US" sz="1100">
                        <a:solidFill>
                          <a:schemeClr val="dk1"/>
                        </a:solidFill>
                        <a:latin typeface="Arial"/>
                        <a:ea typeface="Arial"/>
                        <a:cs typeface="Arial"/>
                        <a:sym typeface="Arial"/>
                      </a:rPr>
                      <a:t>     </a:t>
                    </a:r>
                    <a:r>
                      <a:rPr b="0" lang="en-US" sz="1100">
                        <a:solidFill>
                          <a:schemeClr val="dk1"/>
                        </a:solidFill>
                        <a:latin typeface="Arial"/>
                        <a:ea typeface="Arial"/>
                        <a:cs typeface="Arial"/>
                        <a:sym typeface="Arial"/>
                      </a:rPr>
                      <a:t>Call “Check In”                      </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2.1: Login is valid</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Prompt for “Item Details”</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Call “Create Order”       </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Display order status</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Exit</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a:t>
                    </a:r>
                    <a:r>
                      <a:rPr b="0" i="1" lang="en-US" sz="1100">
                        <a:solidFill>
                          <a:schemeClr val="dk1"/>
                        </a:solidFill>
                        <a:latin typeface="Arial"/>
                        <a:ea typeface="Arial"/>
                        <a:cs typeface="Arial"/>
                        <a:sym typeface="Arial"/>
                      </a:rPr>
                      <a:t>Alternative 2.2: Login is invalid</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Display login fail</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100">
                        <a:solidFill>
                          <a:schemeClr val="dk1"/>
                        </a:solidFill>
                        <a:latin typeface="Arial"/>
                        <a:ea typeface="Arial"/>
                        <a:cs typeface="Arial"/>
                        <a:sym typeface="Arial"/>
                      </a:rPr>
                      <a:t>	Exit</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b="0" sz="1800">
                      <a:solidFill>
                        <a:schemeClr val="dk1"/>
                      </a:solidFill>
                      <a:latin typeface="Arial"/>
                      <a:ea typeface="Arial"/>
                      <a:cs typeface="Arial"/>
                      <a:sym typeface="Arial"/>
                    </a:endParaRPr>
                  </a:p>
                </p:txBody>
              </p:sp>
            </p:grpSp>
            <p:sp>
              <p:nvSpPr>
                <p:cNvPr id="386" name="Google Shape;386;p49"/>
                <p:cNvSpPr/>
                <p:nvPr/>
              </p:nvSpPr>
              <p:spPr>
                <a:xfrm>
                  <a:off x="0" y="423"/>
                  <a:ext cx="3628" cy="2215"/>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grpSp>
        <p:sp>
          <p:nvSpPr>
            <p:cNvPr id="387" name="Google Shape;387;p49"/>
            <p:cNvSpPr/>
            <p:nvPr/>
          </p:nvSpPr>
          <p:spPr>
            <a:xfrm>
              <a:off x="-3" y="-3"/>
              <a:ext cx="3634" cy="264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393" name="Google Shape;393;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394" name="Google Shape;39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solidFill>
                  <a:srgbClr val="0033CC"/>
                </a:solidFill>
                <a:latin typeface="Times New Roman"/>
                <a:ea typeface="Times New Roman"/>
                <a:cs typeface="Times New Roman"/>
                <a:sym typeface="Times New Roman"/>
              </a:rPr>
              <a:t>Process Order</a:t>
            </a:r>
            <a:r>
              <a:rPr b="1" lang="en-US" sz="3200">
                <a:latin typeface="Times New Roman"/>
                <a:ea typeface="Times New Roman"/>
                <a:cs typeface="Times New Roman"/>
                <a:sym typeface="Times New Roman"/>
              </a:rPr>
              <a:t> in OLP System</a:t>
            </a:r>
            <a:endParaRPr/>
          </a:p>
        </p:txBody>
      </p:sp>
      <p:sp>
        <p:nvSpPr>
          <p:cNvPr id="395" name="Google Shape;395;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To illustrate the drawing of a sequence diagram, let us consider the use case “Process Order ” in the OLP system</a:t>
            </a:r>
            <a:endParaRPr/>
          </a:p>
          <a:p>
            <a:pPr indent="-139700" lvl="4" marL="2057400" rtl="0" algn="just">
              <a:lnSpc>
                <a:spcPct val="90000"/>
              </a:lnSpc>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“Process Order” use case is proposed to have a following behavior (or scenario)</a:t>
            </a:r>
            <a:endParaRPr/>
          </a:p>
          <a:p>
            <a:pPr indent="-139700" lvl="4" marL="2057400" rtl="0" algn="just">
              <a:lnSpc>
                <a:spcPct val="90000"/>
              </a:lnSpc>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228600" lvl="2" marL="1143000" rtl="0" algn="just">
              <a:lnSpc>
                <a:spcPct val="90000"/>
              </a:lnSpc>
              <a:spcBef>
                <a:spcPts val="40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orderEntry:  Window</a:t>
            </a:r>
            <a:endParaRPr/>
          </a:p>
          <a:p>
            <a:pPr indent="-228600" lvl="3" marL="1600200" rtl="0" algn="just">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this object will get an order from a customer</a:t>
            </a:r>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lnSpc>
                <a:spcPct val="90000"/>
              </a:lnSpc>
              <a:spcBef>
                <a:spcPts val="40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anOrder: Order</a:t>
            </a:r>
            <a:r>
              <a:rPr lang="en-US" sz="2000">
                <a:solidFill>
                  <a:srgbClr val="0033CC"/>
                </a:solidFill>
                <a:latin typeface="Times New Roman"/>
                <a:ea typeface="Times New Roman"/>
                <a:cs typeface="Times New Roman"/>
                <a:sym typeface="Times New Roman"/>
              </a:rPr>
              <a:t> </a:t>
            </a:r>
            <a:endParaRPr/>
          </a:p>
          <a:p>
            <a:pPr indent="-228600" lvl="3" marL="1600200" rtl="0" algn="just">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receives an order from a customer (via orderEntry object)</a:t>
            </a:r>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lnSpc>
                <a:spcPct val="90000"/>
              </a:lnSpc>
              <a:spcBef>
                <a:spcPts val="40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orderSet: ItemList</a:t>
            </a:r>
            <a:r>
              <a:rPr lang="en-US" sz="2000">
                <a:solidFill>
                  <a:srgbClr val="0033CC"/>
                </a:solidFill>
                <a:latin typeface="Times New Roman"/>
                <a:ea typeface="Times New Roman"/>
                <a:cs typeface="Times New Roman"/>
                <a:sym typeface="Times New Roman"/>
              </a:rPr>
              <a:t> </a:t>
            </a:r>
            <a:endParaRPr/>
          </a:p>
          <a:p>
            <a:pPr indent="-228600" lvl="3" marL="1600200" rtl="0" algn="just">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 object is a list of items is to be processed</a:t>
            </a:r>
            <a:endParaRPr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401" name="Google Shape;401;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402" name="Google Shape;40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Sequence Diagram in OLP System</a:t>
            </a:r>
            <a:endParaRPr/>
          </a:p>
        </p:txBody>
      </p:sp>
      <p:sp>
        <p:nvSpPr>
          <p:cNvPr id="403" name="Google Shape;403;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8600" lvl="2" marL="1143000" rtl="0" algn="just">
              <a:spcBef>
                <a:spcPts val="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stockist: InventoryManage</a:t>
            </a:r>
            <a:r>
              <a:rPr lang="en-US" sz="2000">
                <a:solidFill>
                  <a:srgbClr val="0033CC"/>
                </a:solidFill>
                <a:latin typeface="Times New Roman"/>
                <a:ea typeface="Times New Roman"/>
                <a:cs typeface="Times New Roman"/>
                <a:sym typeface="Times New Roman"/>
              </a:rPr>
              <a:t> </a:t>
            </a:r>
            <a:endParaRPr/>
          </a:p>
          <a:p>
            <a:pPr indent="-228600" lvl="3" marL="16002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object responsible for checking stock, supply stock, request for inventory etc.</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:OrderInfo </a:t>
            </a:r>
            <a:endParaRPr/>
          </a:p>
          <a:p>
            <a:pPr indent="-228600" lvl="3" marL="16002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containing the orders information in a queue</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rgbClr val="0033CC"/>
              </a:buClr>
              <a:buSzPts val="2000"/>
              <a:buFont typeface="Times New Roman"/>
              <a:buChar char="•"/>
            </a:pPr>
            <a:r>
              <a:rPr lang="en-US" sz="2000" u="sng">
                <a:solidFill>
                  <a:srgbClr val="0033CC"/>
                </a:solidFill>
                <a:latin typeface="Times New Roman"/>
                <a:ea typeface="Times New Roman"/>
                <a:cs typeface="Times New Roman"/>
                <a:sym typeface="Times New Roman"/>
              </a:rPr>
              <a:t>confirmMessage: Message</a:t>
            </a:r>
            <a:endParaRPr/>
          </a:p>
          <a:p>
            <a:pPr indent="-228600" lvl="3" marL="160020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message objects for sending confirmation message</a:t>
            </a:r>
            <a:endParaRPr/>
          </a:p>
          <a:p>
            <a:pPr indent="-114300" lvl="3" marL="16002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114300" lvl="3" marL="16002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sequence diagram for Process Order use case can be drawn as follows.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409" name="Google Shape;409;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410" name="Google Shape;410;p52"/>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Sequence Diagram of </a:t>
            </a:r>
            <a:r>
              <a:rPr b="1" lang="en-US" sz="3200">
                <a:solidFill>
                  <a:srgbClr val="0033CC"/>
                </a:solidFill>
                <a:latin typeface="Times New Roman"/>
                <a:ea typeface="Times New Roman"/>
                <a:cs typeface="Times New Roman"/>
                <a:sym typeface="Times New Roman"/>
              </a:rPr>
              <a:t>Process Order</a:t>
            </a:r>
            <a:r>
              <a:rPr b="1" lang="en-US" sz="3200">
                <a:latin typeface="Times New Roman"/>
                <a:ea typeface="Times New Roman"/>
                <a:cs typeface="Times New Roman"/>
                <a:sym typeface="Times New Roman"/>
              </a:rPr>
              <a:t> use case in OLP System</a:t>
            </a:r>
            <a:endParaRPr/>
          </a:p>
        </p:txBody>
      </p:sp>
      <p:pic>
        <p:nvPicPr>
          <p:cNvPr id="411" name="Google Shape;411;p52"/>
          <p:cNvPicPr preferRelativeResize="0"/>
          <p:nvPr/>
        </p:nvPicPr>
        <p:blipFill rotWithShape="1">
          <a:blip r:embed="rId3">
            <a:alphaModFix/>
          </a:blip>
          <a:srcRect b="0" l="0" r="0" t="0"/>
          <a:stretch/>
        </p:blipFill>
        <p:spPr>
          <a:xfrm>
            <a:off x="609600" y="1524000"/>
            <a:ext cx="8001000" cy="449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417" name="Google Shape;417;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418" name="Google Shape;41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Use of Sequence Diagram</a:t>
            </a:r>
            <a:endParaRPr/>
          </a:p>
        </p:txBody>
      </p:sp>
      <p:sp>
        <p:nvSpPr>
          <p:cNvPr id="419" name="Google Shape;419;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From the sequence diagram of “Process Order” use case, it is evident that the diagram is easy to understand and has immediate appeal. This is the great advantage of the sequence diagram</a:t>
            </a:r>
            <a:endParaRPr/>
          </a:p>
          <a:p>
            <a:pPr indent="-171450" lvl="4" marL="2057400" rtl="0" algn="just">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However, in some situation, there may be a lot of small methods in different classes, and at times it can be  very tricky to figure out the overall sequence of behaviors. in fact, so many details can be resolved during coding only</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development of sequence diagram would help a designer in determining the responsibilities of the different classes. i.e. what methods should be supported by each class, sequence of message passing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186" name="Google Shape;18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187" name="Google Shape;18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Interaction Diagrams</a:t>
            </a:r>
            <a:endParaRPr/>
          </a:p>
        </p:txBody>
      </p:sp>
      <p:sp>
        <p:nvSpPr>
          <p:cNvPr id="188" name="Google Shape;188;p2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Interaction diagrams model how groups of objects collaborate in some behavior</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There are two types of interaction diagrams</a:t>
            </a:r>
            <a:endParaRPr/>
          </a:p>
          <a:p>
            <a:pPr indent="-177800" lvl="4" marL="2057400" rtl="0" algn="just">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Sequence diagrams</a:t>
            </a:r>
            <a:endParaRPr/>
          </a:p>
          <a:p>
            <a:pPr indent="-177800" lvl="4" marL="2057400" rtl="0" algn="just">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Collaboration diagrams</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29" name="Google Shape;42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30" name="Google Shape;430;p54"/>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Sequence diagrams in UML 2.0</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Fragments</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431" name="Google Shape;43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37" name="Google Shape;437;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38" name="Google Shape;438;p55"/>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Combined Fragments</a:t>
            </a:r>
            <a:endParaRPr/>
          </a:p>
        </p:txBody>
      </p:sp>
      <p:sp>
        <p:nvSpPr>
          <p:cNvPr id="439" name="Google Shape;439;p55"/>
          <p:cNvSpPr txBox="1"/>
          <p:nvPr>
            <p:ph idx="1" type="body"/>
          </p:nvPr>
        </p:nvSpPr>
        <p:spPr>
          <a:xfrm>
            <a:off x="457200" y="11430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400"/>
              <a:buFont typeface="Times New Roman"/>
              <a:buChar char="•"/>
            </a:pPr>
            <a:r>
              <a:rPr lang="en-US" sz="2400">
                <a:solidFill>
                  <a:srgbClr val="081C55"/>
                </a:solidFill>
                <a:latin typeface="Times New Roman"/>
                <a:ea typeface="Times New Roman"/>
                <a:cs typeface="Times New Roman"/>
                <a:sym typeface="Times New Roman"/>
              </a:rPr>
              <a:t>A combined fragment is one or more processing sequence enclosed in a frame and executed under specific named circumstances. The fragments available are:</a:t>
            </a:r>
            <a:br>
              <a:rPr lang="en-US" sz="2400">
                <a:solidFill>
                  <a:srgbClr val="081C55"/>
                </a:solidFill>
                <a:latin typeface="Times New Roman"/>
                <a:ea typeface="Times New Roman"/>
                <a:cs typeface="Times New Roman"/>
                <a:sym typeface="Times New Roman"/>
              </a:rPr>
            </a:br>
            <a:endParaRPr sz="2400">
              <a:solidFill>
                <a:srgbClr val="081C55"/>
              </a:solidFill>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Alternative fragment (denoted “alt”) models if…then…else constructs. </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Option fragment (denoted “opt”) models switch constructs. </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Break fragment models an alternative sequence of events that is processed instead of the whole of the rest of the diagram. </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Parallel fragment (denoted “par”) models concurrent processing. </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Weak sequencing fragment (denoted “seq”) encloses a number of sequences for which all the messages must be processed in a preceding segment before the following segment can start, but which does not impose any sequencing within a segment on messages that don’t share a lifeline.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45" name="Google Shape;445;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46" name="Google Shape;446;p5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Combined Fragments</a:t>
            </a:r>
            <a:endParaRPr/>
          </a:p>
        </p:txBody>
      </p:sp>
      <p:sp>
        <p:nvSpPr>
          <p:cNvPr id="447" name="Google Shape;447;p56"/>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33CC"/>
              </a:buClr>
              <a:buSzPts val="2000"/>
              <a:buFont typeface="Times New Roman"/>
              <a:buNone/>
            </a:pPr>
            <a:r>
              <a:rPr lang="en-US" sz="2000">
                <a:solidFill>
                  <a:srgbClr val="0033CC"/>
                </a:solidFill>
                <a:latin typeface="Times New Roman"/>
                <a:ea typeface="Times New Roman"/>
                <a:cs typeface="Times New Roman"/>
                <a:sym typeface="Times New Roman"/>
              </a:rPr>
              <a:t>Contd…</a:t>
            </a:r>
            <a:endParaRPr/>
          </a:p>
          <a:p>
            <a:pPr indent="-342900" lvl="0" marL="342900" rtl="0" algn="l">
              <a:lnSpc>
                <a:spcPct val="90000"/>
              </a:lnSpc>
              <a:spcBef>
                <a:spcPts val="400"/>
              </a:spcBef>
              <a:spcAft>
                <a:spcPts val="0"/>
              </a:spcAft>
              <a:buClr>
                <a:schemeClr val="dk1"/>
              </a:buClr>
              <a:buSzPts val="2000"/>
              <a:buFont typeface="Arial"/>
              <a:buNone/>
            </a:pPr>
            <a:r>
              <a:t/>
            </a:r>
            <a:endParaRPr sz="2000">
              <a:solidFill>
                <a:srgbClr val="0033CC"/>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Strict sequencing fragment (denoted “strict”) encloses a series of messages which must be processed in the given order.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Negative fragment (denoted “neg”) encloses an invalid series of messages.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Critical fragment encloses a critical section.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Ignore fragment declares a message or message to be of no interest if it appears in the current context.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Consider fragment is in effect the opposite of the ignore fragment: any message not included in the consider fragment should be ignored.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Assertion fragment (denoted “assert”) designates that any sequence not shown as an operand of the assertion is invalid.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Loop fragment encloses a series of messages which are repeated. </a:t>
            </a:r>
            <a:endParaRPr/>
          </a:p>
          <a:p>
            <a:pPr indent="-215900" lvl="0" marL="3429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53" name="Google Shape;453;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54" name="Google Shape;454;p5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Combined Fragments</a:t>
            </a:r>
            <a:endParaRPr/>
          </a:p>
        </p:txBody>
      </p:sp>
      <p:sp>
        <p:nvSpPr>
          <p:cNvPr id="455" name="Google Shape;455;p57"/>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1C55"/>
              </a:buClr>
              <a:buSzPts val="2000"/>
              <a:buFont typeface="Times New Roman"/>
              <a:buChar char="•"/>
            </a:pPr>
            <a:r>
              <a:rPr lang="en-US" sz="2000">
                <a:solidFill>
                  <a:srgbClr val="081C55"/>
                </a:solidFill>
                <a:latin typeface="Times New Roman"/>
                <a:ea typeface="Times New Roman"/>
                <a:cs typeface="Times New Roman"/>
                <a:sym typeface="Times New Roman"/>
              </a:rPr>
              <a:t>The following diagram shows a loop fragment.</a:t>
            </a:r>
            <a:r>
              <a:rPr lang="en-US" sz="2000">
                <a:latin typeface="Times New Roman"/>
                <a:ea typeface="Times New Roman"/>
                <a:cs typeface="Times New Roman"/>
                <a:sym typeface="Times New Roman"/>
              </a:rPr>
              <a:t> </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7" id="456" name="Google Shape;456;p57"/>
          <p:cNvPicPr preferRelativeResize="0"/>
          <p:nvPr/>
        </p:nvPicPr>
        <p:blipFill rotWithShape="1">
          <a:blip r:embed="rId3">
            <a:alphaModFix/>
          </a:blip>
          <a:srcRect b="0" l="0" r="0" t="0"/>
          <a:stretch/>
        </p:blipFill>
        <p:spPr>
          <a:xfrm>
            <a:off x="1524000" y="1524000"/>
            <a:ext cx="6172200" cy="47005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62" name="Google Shape;462;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63" name="Google Shape;463;p58"/>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An Example</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Cell Phone 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69" name="Google Shape;469;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70" name="Google Shape;47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Cell Phone System</a:t>
            </a:r>
            <a:endParaRPr/>
          </a:p>
        </p:txBody>
      </p:sp>
      <p:sp>
        <p:nvSpPr>
          <p:cNvPr id="471" name="Google Shape;471;p59"/>
          <p:cNvSpPr/>
          <p:nvPr/>
        </p:nvSpPr>
        <p:spPr>
          <a:xfrm>
            <a:off x="0" y="205740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pic>
        <p:nvPicPr>
          <p:cNvPr id="472" name="Google Shape;472;p59"/>
          <p:cNvPicPr preferRelativeResize="0"/>
          <p:nvPr/>
        </p:nvPicPr>
        <p:blipFill rotWithShape="1">
          <a:blip r:embed="rId3">
            <a:alphaModFix/>
          </a:blip>
          <a:srcRect b="0" l="0" r="0" t="0"/>
          <a:stretch/>
        </p:blipFill>
        <p:spPr>
          <a:xfrm>
            <a:off x="1219200" y="1447800"/>
            <a:ext cx="7010400" cy="4527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78" name="Google Shape;478;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79" name="Google Shape;47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Use case: Make Call</a:t>
            </a:r>
            <a:endParaRPr/>
          </a:p>
        </p:txBody>
      </p:sp>
      <p:sp>
        <p:nvSpPr>
          <p:cNvPr id="480" name="Google Shape;480;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Use case scenarios</a:t>
            </a:r>
            <a:endParaRPr/>
          </a:p>
          <a:p>
            <a:pPr indent="-533400" lvl="0" marL="533400" rtl="0" algn="l">
              <a:lnSpc>
                <a:spcPct val="80000"/>
              </a:lnSpc>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Enter phone number</a:t>
            </a:r>
            <a:endParaRPr/>
          </a:p>
          <a:p>
            <a:pPr indent="-457200" lvl="1" marL="914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1.1  Abnormal termination</a:t>
            </a:r>
            <a:endParaRPr/>
          </a:p>
          <a:p>
            <a:pPr indent="-533400" lvl="0" marL="533400" rtl="0" algn="l">
              <a:lnSpc>
                <a:spcPct val="80000"/>
              </a:lnSpc>
              <a:spcBef>
                <a:spcPts val="48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Begin talk session</a:t>
            </a:r>
            <a:endParaRPr/>
          </a:p>
          <a:p>
            <a:pPr indent="-457200" lvl="1" marL="914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2.1  Invalid phone number</a:t>
            </a:r>
            <a:endParaRPr/>
          </a:p>
          <a:p>
            <a:pPr indent="-457200" lvl="1" marL="914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2.2  Network busy</a:t>
            </a:r>
            <a:endParaRPr/>
          </a:p>
          <a:p>
            <a:pPr indent="-457200" lvl="1" marL="914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2.3  Connection failed</a:t>
            </a:r>
            <a:endParaRPr/>
          </a:p>
          <a:p>
            <a:pPr indent="-457200" lvl="1" marL="914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2.4  Continue talk</a:t>
            </a:r>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2.4.1	Network disconnected</a:t>
            </a:r>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3.   End talk session</a:t>
            </a:r>
            <a:endParaRPr/>
          </a:p>
          <a:p>
            <a:pPr indent="-533400" lvl="0" marL="5334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4.   Enquire call duration (optional)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08 February, 2019</a:t>
            </a:r>
            <a:endParaRPr b="0" sz="1400">
              <a:solidFill>
                <a:srgbClr val="000000"/>
              </a:solidFill>
              <a:latin typeface="Arial"/>
              <a:ea typeface="Arial"/>
              <a:cs typeface="Arial"/>
              <a:sym typeface="Arial"/>
            </a:endParaRPr>
          </a:p>
        </p:txBody>
      </p:sp>
      <p:sp>
        <p:nvSpPr>
          <p:cNvPr id="486" name="Google Shape;486;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rgbClr val="000000"/>
                </a:solidFill>
                <a:latin typeface="Arial"/>
                <a:ea typeface="Arial"/>
                <a:cs typeface="Arial"/>
                <a:sym typeface="Arial"/>
              </a:rPr>
              <a:t>Software Engineering (CS60002) Spring 2019</a:t>
            </a:r>
            <a:endParaRPr b="0" sz="1400">
              <a:solidFill>
                <a:srgbClr val="000000"/>
              </a:solidFill>
              <a:latin typeface="Arial"/>
              <a:ea typeface="Arial"/>
              <a:cs typeface="Arial"/>
              <a:sym typeface="Arial"/>
            </a:endParaRPr>
          </a:p>
        </p:txBody>
      </p:sp>
      <p:sp>
        <p:nvSpPr>
          <p:cNvPr id="487" name="Google Shape;487;p61"/>
          <p:cNvSpPr/>
          <p:nvPr/>
        </p:nvSpPr>
        <p:spPr>
          <a:xfrm>
            <a:off x="0" y="4238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pic>
        <p:nvPicPr>
          <p:cNvPr id="488" name="Google Shape;488;p61"/>
          <p:cNvPicPr preferRelativeResize="0"/>
          <p:nvPr/>
        </p:nvPicPr>
        <p:blipFill rotWithShape="1">
          <a:blip r:embed="rId3">
            <a:alphaModFix/>
          </a:blip>
          <a:srcRect b="0" l="0" r="0" t="0"/>
          <a:stretch/>
        </p:blipFill>
        <p:spPr>
          <a:xfrm>
            <a:off x="1544638" y="0"/>
            <a:ext cx="6259512" cy="685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08 February, 2019</a:t>
            </a:r>
            <a:endParaRPr b="0" sz="1400">
              <a:solidFill>
                <a:schemeClr val="dk1"/>
              </a:solidFill>
              <a:latin typeface="Arial"/>
              <a:ea typeface="Arial"/>
              <a:cs typeface="Arial"/>
              <a:sym typeface="Arial"/>
            </a:endParaRPr>
          </a:p>
        </p:txBody>
      </p:sp>
      <p:sp>
        <p:nvSpPr>
          <p:cNvPr id="494" name="Google Shape;494;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Software Engineering (CS60002) Spring 2019</a:t>
            </a:r>
            <a:endParaRPr b="0" sz="1400">
              <a:solidFill>
                <a:schemeClr val="dk1"/>
              </a:solidFill>
              <a:latin typeface="Arial"/>
              <a:ea typeface="Arial"/>
              <a:cs typeface="Arial"/>
              <a:sym typeface="Arial"/>
            </a:endParaRPr>
          </a:p>
        </p:txBody>
      </p:sp>
      <p:sp>
        <p:nvSpPr>
          <p:cNvPr id="495" name="Google Shape;495;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496" name="Google Shape;496;p6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Obtain sequence diagrams for the following</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Heap sort</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Binary Search</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Dinning Philosophers problem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Tower of Hanoi problem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“Login Verification” procedure</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All use cases in OLP</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All use cases in LIS</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All use cases in ATM</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194" name="Google Shape;194;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195" name="Google Shape;195;p28"/>
          <p:cNvSpPr txBox="1"/>
          <p:nvPr>
            <p:ph type="title"/>
          </p:nvPr>
        </p:nvSpPr>
        <p:spPr>
          <a:xfrm>
            <a:off x="304800" y="3124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Sequence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01" name="Google Shape;201;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02" name="Google Shape;20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What is a Sequence Diagram?</a:t>
            </a:r>
            <a:endParaRPr/>
          </a:p>
        </p:txBody>
      </p:sp>
      <p:sp>
        <p:nvSpPr>
          <p:cNvPr id="203" name="Google Shape;203;p29"/>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sequence diagram shows object interactions arranged in time sequence</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depicts the object and classes involved in the scenario and the sequence of messages exchanged between the objects needed to carry out the functionality of the scenario</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Typically, a sequence diagram captures the behavior of a single activity or a use case</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09" name="Google Shape;209;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10" name="Google Shape;2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Basic of a Sequence Diagram</a:t>
            </a:r>
            <a:endParaRPr/>
          </a:p>
        </p:txBody>
      </p:sp>
      <p:sp>
        <p:nvSpPr>
          <p:cNvPr id="211" name="Google Shape;211;p30"/>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sequence diagram is a two dimensional chart</a:t>
            </a:r>
            <a:endParaRPr/>
          </a:p>
          <a:p>
            <a:pPr indent="-139700" lvl="4" marL="2057400" rtl="0" algn="just">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chart is read from top to bottom</a:t>
            </a:r>
            <a:endParaRPr/>
          </a:p>
          <a:p>
            <a:pPr indent="-139700" lvl="4" marL="2057400" rtl="0" algn="just">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objects participating in the interaction are shown at the top of the chart as boxes attached to a vertical-dashed line</a:t>
            </a:r>
            <a:endParaRPr/>
          </a:p>
          <a:p>
            <a:pPr indent="-215900" lvl="0" marL="34290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Inside the box the name of the object is written with a colon separating  it form the name of the class and both the name of the class and object are underlined</a:t>
            </a:r>
            <a:endParaRPr/>
          </a:p>
          <a:p>
            <a:pPr indent="-215900" lvl="0" marL="34290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Some times an anonymous object (only class name and underlined) is also used</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17" name="Google Shape;217;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18" name="Google Shape;21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Life Line in a Sequence Diagram</a:t>
            </a:r>
            <a:endParaRPr/>
          </a:p>
        </p:txBody>
      </p:sp>
      <p:sp>
        <p:nvSpPr>
          <p:cNvPr id="219" name="Google Shape;21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lifeline represents an individual participant in a sequence diagram. A lifeline will usually have a rectangle containing its object name. If its name is self then that indicates that the lifeline represents the classifier which owns the sequence diagram</a:t>
            </a:r>
            <a:endParaRPr/>
          </a:p>
        </p:txBody>
      </p:sp>
      <p:pic>
        <p:nvPicPr>
          <p:cNvPr descr="seq01" id="220" name="Google Shape;220;p31"/>
          <p:cNvPicPr preferRelativeResize="0"/>
          <p:nvPr/>
        </p:nvPicPr>
        <p:blipFill rotWithShape="1">
          <a:blip r:embed="rId3">
            <a:alphaModFix/>
          </a:blip>
          <a:srcRect b="0" l="0" r="0" t="0"/>
          <a:stretch/>
        </p:blipFill>
        <p:spPr>
          <a:xfrm>
            <a:off x="1981200" y="3048000"/>
            <a:ext cx="5486400" cy="276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26" name="Google Shape;226;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27" name="Google Shape;22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Life Line in a Sequence Diagram</a:t>
            </a:r>
            <a:endParaRPr/>
          </a:p>
        </p:txBody>
      </p:sp>
      <p:sp>
        <p:nvSpPr>
          <p:cNvPr id="228" name="Google Shape;22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Sometimes a sequence diagram will have a lifeline with an actor element symbol at its head. This will usually be the case if the sequence diagram is owned by a use case. Boundary, control and entity elements form robustness diagrams can also own lifelines</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seq02" id="229" name="Google Shape;229;p32"/>
          <p:cNvPicPr preferRelativeResize="0"/>
          <p:nvPr/>
        </p:nvPicPr>
        <p:blipFill rotWithShape="1">
          <a:blip r:embed="rId3">
            <a:alphaModFix/>
          </a:blip>
          <a:srcRect b="0" l="0" r="0" t="0"/>
          <a:stretch/>
        </p:blipFill>
        <p:spPr>
          <a:xfrm>
            <a:off x="1371600" y="3124200"/>
            <a:ext cx="6248400" cy="254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08 February, 2019</a:t>
            </a:r>
            <a:endParaRPr b="0" i="0" sz="1400" u="none" cap="none" strike="noStrike">
              <a:solidFill>
                <a:schemeClr val="dk1"/>
              </a:solidFill>
              <a:latin typeface="Arial"/>
              <a:ea typeface="Arial"/>
              <a:cs typeface="Arial"/>
              <a:sym typeface="Arial"/>
            </a:endParaRPr>
          </a:p>
        </p:txBody>
      </p:sp>
      <p:sp>
        <p:nvSpPr>
          <p:cNvPr id="235" name="Google Shape;235;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Software Engineering (CS60002) Spring 2019</a:t>
            </a:r>
            <a:endParaRPr b="0" i="0" sz="1400" u="none" cap="none" strike="noStrike">
              <a:solidFill>
                <a:schemeClr val="dk1"/>
              </a:solidFill>
              <a:latin typeface="Arial"/>
              <a:ea typeface="Arial"/>
              <a:cs typeface="Arial"/>
              <a:sym typeface="Arial"/>
            </a:endParaRPr>
          </a:p>
        </p:txBody>
      </p:sp>
      <p:sp>
        <p:nvSpPr>
          <p:cNvPr id="236" name="Google Shape;23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Example: Objects and Life Line</a:t>
            </a:r>
            <a:endParaRPr/>
          </a:p>
        </p:txBody>
      </p:sp>
      <p:pic>
        <p:nvPicPr>
          <p:cNvPr id="237" name="Google Shape;237;p33"/>
          <p:cNvPicPr preferRelativeResize="0"/>
          <p:nvPr/>
        </p:nvPicPr>
        <p:blipFill rotWithShape="1">
          <a:blip r:embed="rId3">
            <a:alphaModFix/>
          </a:blip>
          <a:srcRect b="0" l="0" r="0" t="0"/>
          <a:stretch/>
        </p:blipFill>
        <p:spPr>
          <a:xfrm>
            <a:off x="1143000" y="1828800"/>
            <a:ext cx="6705600" cy="361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