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Lecture #10</a:t>
            </a:r>
            <a:endParaRPr/>
          </a:p>
        </p:txBody>
      </p:sp>
      <p:sp>
        <p:nvSpPr>
          <p:cNvPr id="161" name="Google Shape;161;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14 February 2019</a:t>
            </a:r>
            <a:endParaRPr/>
          </a:p>
        </p:txBody>
      </p:sp>
      <p:sp>
        <p:nvSpPr>
          <p:cNvPr id="162" name="Google Shape;162;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D. Samanta, CSE, IIT Kharagpur</a:t>
            </a:r>
            <a:endParaRPr/>
          </a:p>
        </p:txBody>
      </p:sp>
      <p:sp>
        <p:nvSpPr>
          <p:cNvPr id="163" name="Google Shape;16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4" name="Google Shape;164;p1: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Lecture #10</a:t>
            </a:r>
            <a:endParaRPr/>
          </a:p>
        </p:txBody>
      </p:sp>
      <p:sp>
        <p:nvSpPr>
          <p:cNvPr id="171" name="Google Shape;171;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14 February 2019</a:t>
            </a:r>
            <a:endParaRPr/>
          </a:p>
        </p:txBody>
      </p:sp>
      <p:sp>
        <p:nvSpPr>
          <p:cNvPr id="172" name="Google Shape;172;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D. Samanta, CSE, IIT Kharagpur</a:t>
            </a:r>
            <a:endParaRPr/>
          </a:p>
        </p:txBody>
      </p:sp>
      <p:sp>
        <p:nvSpPr>
          <p:cNvPr id="173" name="Google Shape;17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4" name="Google Shape;174;p2: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3" name="Google Shape;3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7: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Lecture #10</a:t>
            </a:r>
            <a:endParaRPr/>
          </a:p>
        </p:txBody>
      </p:sp>
      <p:sp>
        <p:nvSpPr>
          <p:cNvPr id="386" name="Google Shape;386;p2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Arial"/>
                <a:ea typeface="Arial"/>
                <a:cs typeface="Arial"/>
                <a:sym typeface="Arial"/>
              </a:rPr>
              <a:t>14 February 2019</a:t>
            </a:r>
            <a:endParaRPr/>
          </a:p>
        </p:txBody>
      </p:sp>
      <p:sp>
        <p:nvSpPr>
          <p:cNvPr id="387" name="Google Shape;387;p2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 D. Samanta, CSE, IIT Kharagpur</a:t>
            </a:r>
            <a:endParaRPr/>
          </a:p>
        </p:txBody>
      </p:sp>
      <p:sp>
        <p:nvSpPr>
          <p:cNvPr id="388" name="Google Shape;38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89" name="Google Shape;389;p27: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0" name="Google Shape;4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6" name="Google Shape;44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1" name="Shape 101"/>
        <p:cNvGrpSpPr/>
        <p:nvPr/>
      </p:nvGrpSpPr>
      <p:grpSpPr>
        <a:xfrm>
          <a:off x="0" y="0"/>
          <a:ext cx="0" cy="0"/>
          <a:chOff x="0" y="0"/>
          <a:chExt cx="0" cy="0"/>
        </a:xfrm>
      </p:grpSpPr>
      <p:sp>
        <p:nvSpPr>
          <p:cNvPr id="102" name="Google Shape;10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04" name="Google Shape;104;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7" name="Shape 107"/>
        <p:cNvGrpSpPr/>
        <p:nvPr/>
      </p:nvGrpSpPr>
      <p:grpSpPr>
        <a:xfrm>
          <a:off x="0" y="0"/>
          <a:ext cx="0" cy="0"/>
          <a:chOff x="0" y="0"/>
          <a:chExt cx="0" cy="0"/>
        </a:xfrm>
      </p:grpSpPr>
      <p:sp>
        <p:nvSpPr>
          <p:cNvPr id="108" name="Google Shape;10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9" name="Google Shape;10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10" name="Google Shape;110;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6" name="Google Shape;11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7" name="Google Shape;117;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2" name="Google Shape;12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3" name="Google Shape;12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4" name="Google Shape;12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5" name="Google Shape;12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6" name="Google Shape;126;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Software Engineering</a:t>
            </a:r>
            <a:br>
              <a:rPr b="0" i="0" lang="en-US" sz="4400" u="none" cap="none" strike="noStrike">
                <a:solidFill>
                  <a:schemeClr val="dk2"/>
                </a:solidFill>
                <a:latin typeface="Times New Roman"/>
                <a:ea typeface="Times New Roman"/>
                <a:cs typeface="Times New Roman"/>
                <a:sym typeface="Times New Roman"/>
              </a:rPr>
            </a:br>
            <a:r>
              <a:rPr b="0" i="0" lang="en-US" sz="4000" u="none" cap="none" strike="noStrike">
                <a:solidFill>
                  <a:schemeClr val="dk2"/>
                </a:solidFill>
                <a:latin typeface="Times New Roman"/>
                <a:ea typeface="Times New Roman"/>
                <a:cs typeface="Times New Roman"/>
                <a:sym typeface="Times New Roman"/>
              </a:rPr>
              <a:t>CS20006</a:t>
            </a:r>
            <a:endParaRPr/>
          </a:p>
        </p:txBody>
      </p:sp>
      <p:sp>
        <p:nvSpPr>
          <p:cNvPr id="168" name="Google Shape;168;p25"/>
          <p:cNvSpPr/>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Lecture 10</a:t>
            </a:r>
            <a:endParaRPr/>
          </a:p>
          <a:p>
            <a:pPr indent="0" lvl="0" marL="0" marR="0" rtl="0" algn="ctr">
              <a:lnSpc>
                <a:spcPct val="90000"/>
              </a:lnSpc>
              <a:spcBef>
                <a:spcPts val="56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640"/>
              </a:spcBef>
              <a:spcAft>
                <a:spcPts val="0"/>
              </a:spcAft>
              <a:buNone/>
            </a:pPr>
            <a:r>
              <a:rPr b="1" i="0" lang="en-US" sz="3200" u="none" cap="none" strike="noStrike">
                <a:solidFill>
                  <a:schemeClr val="dk1"/>
                </a:solidFill>
                <a:latin typeface="Times New Roman"/>
                <a:ea typeface="Times New Roman"/>
                <a:cs typeface="Times New Roman"/>
                <a:sym typeface="Times New Roman"/>
              </a:rPr>
              <a:t>Activity Diagrams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44" name="Google Shape;244;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45" name="Google Shape;24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46" name="Google Shape;246;p34"/>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Decision</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diamond with one flow entering and several leaving. The flow leaving includes conditions as yes/ no state</a:t>
            </a:r>
            <a:endParaRPr/>
          </a:p>
          <a:p>
            <a:pPr indent="-342900" lvl="0" marL="342900" rtl="0" algn="l">
              <a:lnSpc>
                <a:spcPct val="9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Flow final</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circle with X though it. This indicates that Process stop at this point</a:t>
            </a:r>
            <a:endParaRPr/>
          </a:p>
          <a:p>
            <a:pPr indent="-342900" lvl="0" marL="342900" rtl="0" algn="l">
              <a:lnSpc>
                <a:spcPct val="9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Swim lane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partition in activity diagram by means of dashed line, called swim lane. This swim lane may be horizontal or vertical</a:t>
            </a:r>
            <a:endParaRPr/>
          </a:p>
        </p:txBody>
      </p:sp>
      <p:pic>
        <p:nvPicPr>
          <p:cNvPr id="247" name="Google Shape;247;p34"/>
          <p:cNvPicPr preferRelativeResize="0"/>
          <p:nvPr/>
        </p:nvPicPr>
        <p:blipFill rotWithShape="1">
          <a:blip r:embed="rId3">
            <a:alphaModFix/>
          </a:blip>
          <a:srcRect b="0" l="0" r="0" t="0"/>
          <a:stretch/>
        </p:blipFill>
        <p:spPr>
          <a:xfrm>
            <a:off x="5486400" y="1905000"/>
            <a:ext cx="2401888" cy="1258888"/>
          </a:xfrm>
          <a:prstGeom prst="rect">
            <a:avLst/>
          </a:prstGeom>
          <a:noFill/>
          <a:ln>
            <a:noFill/>
          </a:ln>
        </p:spPr>
      </p:pic>
      <p:pic>
        <p:nvPicPr>
          <p:cNvPr id="248" name="Google Shape;248;p34"/>
          <p:cNvPicPr preferRelativeResize="0"/>
          <p:nvPr/>
        </p:nvPicPr>
        <p:blipFill rotWithShape="1">
          <a:blip r:embed="rId4">
            <a:alphaModFix/>
          </a:blip>
          <a:srcRect b="0" l="0" r="0" t="0"/>
          <a:stretch/>
        </p:blipFill>
        <p:spPr>
          <a:xfrm>
            <a:off x="6477000" y="3581400"/>
            <a:ext cx="493713" cy="493713"/>
          </a:xfrm>
          <a:prstGeom prst="rect">
            <a:avLst/>
          </a:prstGeom>
          <a:noFill/>
          <a:ln>
            <a:noFill/>
          </a:ln>
        </p:spPr>
      </p:pic>
      <p:pic>
        <p:nvPicPr>
          <p:cNvPr id="249" name="Google Shape;249;p34"/>
          <p:cNvPicPr preferRelativeResize="0"/>
          <p:nvPr/>
        </p:nvPicPr>
        <p:blipFill rotWithShape="1">
          <a:blip r:embed="rId5">
            <a:alphaModFix/>
          </a:blip>
          <a:srcRect b="0" l="0" r="0" t="0"/>
          <a:stretch/>
        </p:blipFill>
        <p:spPr>
          <a:xfrm>
            <a:off x="5715000" y="4313238"/>
            <a:ext cx="1979613" cy="153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55" name="Google Shape;255;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56" name="Google Shape;256;p3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Detailed Activity Diagram of SEIIT</a:t>
            </a:r>
            <a:endParaRPr/>
          </a:p>
        </p:txBody>
      </p:sp>
      <p:pic>
        <p:nvPicPr>
          <p:cNvPr id="257" name="Google Shape;257;p35"/>
          <p:cNvPicPr preferRelativeResize="0"/>
          <p:nvPr/>
        </p:nvPicPr>
        <p:blipFill rotWithShape="1">
          <a:blip r:embed="rId3">
            <a:alphaModFix/>
          </a:blip>
          <a:srcRect b="0" l="0" r="0" t="0"/>
          <a:stretch/>
        </p:blipFill>
        <p:spPr>
          <a:xfrm>
            <a:off x="1600200" y="1447800"/>
            <a:ext cx="5715000" cy="43386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63" name="Google Shape;263;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64" name="Google Shape;264;p3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Detailed Activity Diagram of SEIIT</a:t>
            </a:r>
            <a:endParaRPr/>
          </a:p>
        </p:txBody>
      </p:sp>
      <p:pic>
        <p:nvPicPr>
          <p:cNvPr id="265" name="Google Shape;265;p36"/>
          <p:cNvPicPr preferRelativeResize="0"/>
          <p:nvPr/>
        </p:nvPicPr>
        <p:blipFill rotWithShape="1">
          <a:blip r:embed="rId3">
            <a:alphaModFix/>
          </a:blip>
          <a:srcRect b="0" l="0" r="0" t="0"/>
          <a:stretch/>
        </p:blipFill>
        <p:spPr>
          <a:xfrm>
            <a:off x="0" y="1676400"/>
            <a:ext cx="8915400" cy="38338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71" name="Google Shape;271;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72" name="Google Shape;272;p37"/>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Detailed Activity Diagram of SEIIT</a:t>
            </a:r>
            <a:endParaRPr/>
          </a:p>
        </p:txBody>
      </p:sp>
      <p:pic>
        <p:nvPicPr>
          <p:cNvPr id="273" name="Google Shape;273;p37"/>
          <p:cNvPicPr preferRelativeResize="0"/>
          <p:nvPr/>
        </p:nvPicPr>
        <p:blipFill rotWithShape="1">
          <a:blip r:embed="rId3">
            <a:alphaModFix/>
          </a:blip>
          <a:srcRect b="0" l="0" r="0" t="0"/>
          <a:stretch/>
        </p:blipFill>
        <p:spPr>
          <a:xfrm>
            <a:off x="457200" y="1905000"/>
            <a:ext cx="8229600"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79" name="Google Shape;279;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80" name="Google Shape;280;p38"/>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Activity Diagram of SEIIT with Swim Lane</a:t>
            </a:r>
            <a:endParaRPr/>
          </a:p>
        </p:txBody>
      </p:sp>
      <p:pic>
        <p:nvPicPr>
          <p:cNvPr id="281" name="Google Shape;281;p38"/>
          <p:cNvPicPr preferRelativeResize="0"/>
          <p:nvPr/>
        </p:nvPicPr>
        <p:blipFill rotWithShape="1">
          <a:blip r:embed="rId3">
            <a:alphaModFix/>
          </a:blip>
          <a:srcRect b="0" l="0" r="0" t="0"/>
          <a:stretch/>
        </p:blipFill>
        <p:spPr>
          <a:xfrm>
            <a:off x="609600" y="1676400"/>
            <a:ext cx="8077200" cy="40147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87" name="Google Shape;287;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88" name="Google Shape;288;p39"/>
          <p:cNvSpPr txBox="1"/>
          <p:nvPr>
            <p:ph type="title"/>
          </p:nvPr>
        </p:nvSpPr>
        <p:spPr>
          <a:xfrm>
            <a:off x="3810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Some more features 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Activity Diagrams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94" name="Google Shape;294;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95" name="Google Shape;29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Object and Object Flow</a:t>
            </a:r>
            <a:endParaRPr/>
          </a:p>
        </p:txBody>
      </p:sp>
      <p:sp>
        <p:nvSpPr>
          <p:cNvPr id="296" name="Google Shape;29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object flow is a path along which objects can pass. An object is shown as a rectangle</a:t>
            </a:r>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object flow is shown as a connector with an arrowhead denoting the direction the object is being passed.</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5" id="297" name="Google Shape;297;p40"/>
          <p:cNvPicPr preferRelativeResize="0"/>
          <p:nvPr/>
        </p:nvPicPr>
        <p:blipFill rotWithShape="1">
          <a:blip r:embed="rId3">
            <a:alphaModFix/>
          </a:blip>
          <a:srcRect b="0" l="0" r="0" t="0"/>
          <a:stretch/>
        </p:blipFill>
        <p:spPr>
          <a:xfrm>
            <a:off x="838200" y="3810000"/>
            <a:ext cx="1981200" cy="1524000"/>
          </a:xfrm>
          <a:prstGeom prst="rect">
            <a:avLst/>
          </a:prstGeom>
          <a:noFill/>
          <a:ln>
            <a:noFill/>
          </a:ln>
        </p:spPr>
      </p:pic>
      <p:pic>
        <p:nvPicPr>
          <p:cNvPr descr="ad16" id="298" name="Google Shape;298;p40"/>
          <p:cNvPicPr preferRelativeResize="0"/>
          <p:nvPr/>
        </p:nvPicPr>
        <p:blipFill rotWithShape="1">
          <a:blip r:embed="rId4">
            <a:alphaModFix/>
          </a:blip>
          <a:srcRect b="0" l="0" r="0" t="0"/>
          <a:stretch/>
        </p:blipFill>
        <p:spPr>
          <a:xfrm>
            <a:off x="3200400" y="3810000"/>
            <a:ext cx="5334000" cy="156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04" name="Google Shape;304;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05" name="Google Shape;30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Input and Output Pin</a:t>
            </a:r>
            <a:endParaRPr/>
          </a:p>
        </p:txBody>
      </p:sp>
      <p:sp>
        <p:nvSpPr>
          <p:cNvPr id="306" name="Google Shape;30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object flow must have an object on at least one of its ends. A shorthand notation for the above diagram would be to use input and output pins</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7" id="307" name="Google Shape;307;p41"/>
          <p:cNvPicPr preferRelativeResize="0"/>
          <p:nvPr/>
        </p:nvPicPr>
        <p:blipFill rotWithShape="1">
          <a:blip r:embed="rId3">
            <a:alphaModFix/>
          </a:blip>
          <a:srcRect b="0" l="0" r="0" t="0"/>
          <a:stretch/>
        </p:blipFill>
        <p:spPr>
          <a:xfrm>
            <a:off x="1752600" y="3505200"/>
            <a:ext cx="5524500" cy="17129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13" name="Google Shape;313;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14" name="Google Shape;31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Data Store</a:t>
            </a:r>
            <a:endParaRPr/>
          </a:p>
        </p:txBody>
      </p:sp>
      <p:sp>
        <p:nvSpPr>
          <p:cNvPr id="315" name="Google Shape;315;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data store is shown as an object with the «datastore» keyword</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8" id="316" name="Google Shape;316;p42"/>
          <p:cNvPicPr preferRelativeResize="0"/>
          <p:nvPr/>
        </p:nvPicPr>
        <p:blipFill rotWithShape="1">
          <a:blip r:embed="rId3">
            <a:alphaModFix/>
          </a:blip>
          <a:srcRect b="0" l="0" r="0" t="0"/>
          <a:stretch/>
        </p:blipFill>
        <p:spPr>
          <a:xfrm>
            <a:off x="2743200" y="2819400"/>
            <a:ext cx="2876550" cy="221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22" name="Google Shape;32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23" name="Google Shape;32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Expansion Region</a:t>
            </a:r>
            <a:endParaRPr/>
          </a:p>
        </p:txBody>
      </p:sp>
      <p:sp>
        <p:nvSpPr>
          <p:cNvPr id="324" name="Google Shape;324;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 expansion region is a structured activity region that executes multiple times. Input and output expansion nodes are drawn as a group of three boxes representing a multiple selection of items. The keyword iterative, parallel or stream is shown in the top left corner of the region</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2" id="325" name="Google Shape;325;p43"/>
          <p:cNvPicPr preferRelativeResize="0"/>
          <p:nvPr/>
        </p:nvPicPr>
        <p:blipFill rotWithShape="1">
          <a:blip r:embed="rId3">
            <a:alphaModFix/>
          </a:blip>
          <a:srcRect b="0" l="0" r="0" t="0"/>
          <a:stretch/>
        </p:blipFill>
        <p:spPr>
          <a:xfrm>
            <a:off x="2438400" y="3276600"/>
            <a:ext cx="4286250" cy="242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178" name="Google Shape;178;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179" name="Google Shape;179;p2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Lecture #10</a:t>
            </a:r>
            <a:endParaRPr/>
          </a:p>
        </p:txBody>
      </p:sp>
      <p:sp>
        <p:nvSpPr>
          <p:cNvPr id="180" name="Google Shape;180;p2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What is an activity diagram?</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Example: Student Enrollment in IIT (SEIIT)</a:t>
            </a:r>
            <a:endParaRPr/>
          </a:p>
          <a:p>
            <a:pPr indent="-127000" lvl="3" marL="1600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Activity diagram for a use case in SEIIT</a:t>
            </a:r>
            <a:endParaRPr/>
          </a:p>
          <a:p>
            <a:pPr indent="-127000" lvl="3" marL="1600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Basic components in an activity diagram and their notations</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Managing the large activity diagram: Swim Lane</a:t>
            </a:r>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Activity diagram vs. Flow chart</a:t>
            </a:r>
            <a:endParaRPr/>
          </a:p>
          <a:p>
            <a:pPr indent="-152400" lvl="4" marL="2057400" rtl="0" algn="l">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Communication diagrams</a:t>
            </a:r>
            <a:endParaRPr/>
          </a:p>
          <a:p>
            <a:pPr indent="-3429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31" name="Google Shape;331;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32" name="Google Shape;33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Exception Handling</a:t>
            </a:r>
            <a:endParaRPr/>
          </a:p>
        </p:txBody>
      </p:sp>
      <p:sp>
        <p:nvSpPr>
          <p:cNvPr id="333" name="Google Shape;33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Exception Handlers can be modeled on activity diagrams as in the example below</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1" id="334" name="Google Shape;334;p44"/>
          <p:cNvPicPr preferRelativeResize="0"/>
          <p:nvPr/>
        </p:nvPicPr>
        <p:blipFill rotWithShape="1">
          <a:blip r:embed="rId3">
            <a:alphaModFix/>
          </a:blip>
          <a:srcRect b="0" l="0" r="0" t="0"/>
          <a:stretch/>
        </p:blipFill>
        <p:spPr>
          <a:xfrm>
            <a:off x="1295400" y="2971800"/>
            <a:ext cx="6553200" cy="181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40" name="Google Shape;340;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41" name="Google Shape;34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Interruptible Activity Region</a:t>
            </a:r>
            <a:endParaRPr/>
          </a:p>
        </p:txBody>
      </p:sp>
      <p:sp>
        <p:nvSpPr>
          <p:cNvPr id="342" name="Google Shape;34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 interruptible activity region surrounds a group of actions that can be interrupted. In the very simple example below, the Process Order action will execute until completion, when it will pass control to the Close Order action, unless a Cancel Request interrupt is received which will pass control to the Cancel Order action</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3" id="343" name="Google Shape;343;p45"/>
          <p:cNvPicPr preferRelativeResize="0"/>
          <p:nvPr/>
        </p:nvPicPr>
        <p:blipFill rotWithShape="1">
          <a:blip r:embed="rId3">
            <a:alphaModFix/>
          </a:blip>
          <a:srcRect b="0" l="0" r="0" t="0"/>
          <a:stretch/>
        </p:blipFill>
        <p:spPr>
          <a:xfrm>
            <a:off x="1676400" y="3352800"/>
            <a:ext cx="5638800" cy="274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49" name="Google Shape;349;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50" name="Google Shape;35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An Example</a:t>
            </a:r>
            <a:endParaRPr/>
          </a:p>
        </p:txBody>
      </p:sp>
      <p:sp>
        <p:nvSpPr>
          <p:cNvPr id="351" name="Google Shape;35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Identify the business logic in the activity diagram shown below</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03" id="352" name="Google Shape;352;p46"/>
          <p:cNvPicPr preferRelativeResize="0"/>
          <p:nvPr/>
        </p:nvPicPr>
        <p:blipFill rotWithShape="1">
          <a:blip r:embed="rId3">
            <a:alphaModFix/>
          </a:blip>
          <a:srcRect b="0" l="0" r="0" t="0"/>
          <a:stretch/>
        </p:blipFill>
        <p:spPr>
          <a:xfrm>
            <a:off x="457200" y="2286000"/>
            <a:ext cx="8240713" cy="363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58" name="Google Shape;358;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59" name="Google Shape;35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Importance of Activity Diagram</a:t>
            </a:r>
            <a:endParaRPr/>
          </a:p>
        </p:txBody>
      </p:sp>
      <p:sp>
        <p:nvSpPr>
          <p:cNvPr id="360" name="Google Shape;360;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 activity diagram can depict a model in several ways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It can also depicts “Basic course of action” as well as “detailed courses”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Activity diagram can also be drawn that cross several use cases, or that address just a small portion of use case</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Activity diagrams are normally employed in business process modeling. This is carried out during the initial stages of requirement analysis and specification</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Activity diagrams can be very useful to understand the complex processing activities involving many components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activity diagram can be used to develop interaction diagrams which help to allocate activities to classes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66" name="Google Shape;366;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67" name="Google Shape;36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68" name="Google Shape;368;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How activity diagram related to flow chart? How it defers from flow chart?</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How methods in classes and activities can be correlated?</a:t>
            </a:r>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74" name="Google Shape;374;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75" name="Google Shape;375;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76" name="Google Shape;376;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Draw the activity diagrams for</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Library Information System</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Bank ATM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382" name="Google Shape;382;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83" name="Google Shape;383;p50"/>
          <p:cNvSpPr txBox="1"/>
          <p:nvPr>
            <p:ph type="title"/>
          </p:nvPr>
        </p:nvSpPr>
        <p:spPr>
          <a:xfrm>
            <a:off x="381000" y="2971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Collaboration Diagram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393" name="Google Shape;393;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94" name="Google Shape;394;p51"/>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What is a Collaboration diagram?</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Basic components in any Collaboration diagram and their notations</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Sequence diagram vs. Collaboration diagram</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395" name="Google Shape;39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01" name="Google Shape;401;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02" name="Google Shape;40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What is a Collaboration Diagram</a:t>
            </a:r>
            <a:endParaRPr/>
          </a:p>
        </p:txBody>
      </p:sp>
      <p:sp>
        <p:nvSpPr>
          <p:cNvPr id="403" name="Google Shape;403;p52"/>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second form of the interaction diagram is the collaboration diagram</a:t>
            </a:r>
            <a:endParaRPr/>
          </a:p>
          <a:p>
            <a:pPr indent="-127000" lvl="4" marL="20574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collaboration diagram shows both the structural and behavioral aspects, explicitly.</a:t>
            </a:r>
            <a:endParaRPr/>
          </a:p>
          <a:p>
            <a:pPr indent="-127000" lvl="3" marL="16002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structural aspect of a collaboration diagram consists of object and the links existing between them</a:t>
            </a:r>
            <a:endParaRPr/>
          </a:p>
          <a:p>
            <a:pPr indent="-127000" lvl="4" marL="20574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behavioral aspect is described by a set of messages exchanged among the different collaborations</a:t>
            </a:r>
            <a:endParaRPr/>
          </a:p>
          <a:p>
            <a:pPr indent="-127000" lvl="4" marL="20574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the collaboration diagram, an object is also called </a:t>
            </a:r>
            <a:r>
              <a:rPr lang="en-US" sz="2400">
                <a:solidFill>
                  <a:srgbClr val="CC3300"/>
                </a:solidFill>
                <a:latin typeface="Times New Roman"/>
                <a:ea typeface="Times New Roman"/>
                <a:cs typeface="Times New Roman"/>
                <a:sym typeface="Times New Roman"/>
              </a:rPr>
              <a:t>collaborator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09" name="Google Shape;409;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10" name="Google Shape;410;p53"/>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Basic of Collaboration Diagram</a:t>
            </a:r>
            <a:endParaRPr/>
          </a:p>
        </p:txBody>
      </p:sp>
      <p:sp>
        <p:nvSpPr>
          <p:cNvPr id="411" name="Google Shape;411;p53"/>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collaboration diagram contains the following things: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Objects drown as rectangles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Links between the objects shown as lines connecting as lines connecting the linked objects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Messages shown as text and an arrow that points from a client object to a respondent object</a:t>
            </a:r>
            <a:endParaRPr/>
          </a:p>
          <a:p>
            <a:pPr indent="-158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Let us consider an example of a collaboration diagram in Process Order use case of the OLP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186" name="Google Shape;186;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187" name="Google Shape;18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What is an Activity Diagram?</a:t>
            </a:r>
            <a:endParaRPr/>
          </a:p>
        </p:txBody>
      </p:sp>
      <p:sp>
        <p:nvSpPr>
          <p:cNvPr id="188" name="Google Shape;188;p27"/>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diagrams represent the dynamic (behavioral) view of a system</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diagrams are typically used for business (transaction) process modeling and modeling the logic captured by a single use-case or usage scenario</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 is used to represent the flow across use cases or to represent flow within a particular use case</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UML activity diagrams are the object oriented equivalent of flow chart and data flow diagrams in function-oriented design approach</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 contains activities, transitions between activities, decision points, synchronization bars, swim lanes and many more…</a:t>
            </a:r>
            <a:endParaRPr sz="2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17" name="Google Shape;417;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18" name="Google Shape;418;p5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Example: Collaboration Diagram</a:t>
            </a:r>
            <a:endParaRPr/>
          </a:p>
        </p:txBody>
      </p:sp>
      <p:pic>
        <p:nvPicPr>
          <p:cNvPr id="419" name="Google Shape;419;p54"/>
          <p:cNvPicPr preferRelativeResize="0"/>
          <p:nvPr/>
        </p:nvPicPr>
        <p:blipFill rotWithShape="1">
          <a:blip r:embed="rId3">
            <a:alphaModFix/>
          </a:blip>
          <a:srcRect b="0" l="0" r="0" t="0"/>
          <a:stretch/>
        </p:blipFill>
        <p:spPr>
          <a:xfrm>
            <a:off x="1600200" y="1295400"/>
            <a:ext cx="6019800" cy="488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25" name="Google Shape;425;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26" name="Google Shape;426;p55"/>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Note: Collaboration Diagram</a:t>
            </a:r>
            <a:endParaRPr/>
          </a:p>
        </p:txBody>
      </p:sp>
      <p:sp>
        <p:nvSpPr>
          <p:cNvPr id="427" name="Google Shape;427;p55"/>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collaboration diagram, the sequence indicated by numbering the messages</a:t>
            </a:r>
            <a:endParaRPr/>
          </a:p>
          <a:p>
            <a:pPr indent="-127000" lvl="3" marL="16002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Here, we have used the simple numbering scheme. The UML also allows decimal scheme [as in DFD] to document the hierarchical messaging</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33" name="Google Shape;433;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34" name="Google Shape;434;p5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Sequence Diagram vs. Collaboration Diagrams</a:t>
            </a:r>
            <a:endParaRPr/>
          </a:p>
        </p:txBody>
      </p:sp>
      <p:sp>
        <p:nvSpPr>
          <p:cNvPr id="435" name="Google Shape;435;p5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There are two basic features by which Sequence diagram differs from the  Collaboration diagram</a:t>
            </a:r>
            <a:endParaRPr/>
          </a:p>
          <a:p>
            <a:pPr indent="-165100" lvl="4" marL="2057400" rtl="0" algn="just">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Object life time</a:t>
            </a:r>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sequence diagram, there is a object line represent the existence of  an object over a period of time. There is no object life time in collaboration diagram</a:t>
            </a:r>
            <a:endParaRPr/>
          </a:p>
          <a:p>
            <a:pPr indent="-114300" lvl="3" marL="16002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1" marL="74295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Focus of control</a:t>
            </a:r>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sequence diagram, there is the focus of control to show the period of time during which object is performing an action. There is no focus of control in collaboration diagram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41" name="Google Shape;441;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42" name="Google Shape;442;p57"/>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Sequence Diagram vs. Collaboration Diagrams</a:t>
            </a:r>
            <a:endParaRPr/>
          </a:p>
        </p:txBody>
      </p:sp>
      <p:sp>
        <p:nvSpPr>
          <p:cNvPr id="443" name="Google Shape;443;p5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Sequence diagram provides a way to look at scenario in a time based order – what happen after what etc. Customer easily can read and understand this type of diagram. Hence, they are very useful in the early analysis phases as well as in coding phase</a:t>
            </a:r>
            <a:endParaRPr/>
          </a:p>
          <a:p>
            <a:pPr indent="-76200" lvl="3" marL="16002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Collaboration diagram tend to provide the big picture for a scenario since the collaborations are organized around the object links to one another. These diagrams seem to be used more in the design phase of development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49" name="Google Shape;449;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50" name="Google Shape;45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451" name="Google Shape;451;p5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Obtain sequence diagrams for the following</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Heap sort</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Binary Search</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Dinning Philosophers problem</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Tower of Hanoi problem</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“Login Verification” procedure</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All use cases in OLP</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Given a sequence diagram draw a collaboration diagram and vice-versa</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194" name="Google Shape;194;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195" name="Google Shape;19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Student Enrollment in IIT (SEIIT)</a:t>
            </a:r>
            <a:endParaRPr/>
          </a:p>
        </p:txBody>
      </p:sp>
      <p:pic>
        <p:nvPicPr>
          <p:cNvPr id="196" name="Google Shape;196;p28"/>
          <p:cNvPicPr preferRelativeResize="0"/>
          <p:nvPr/>
        </p:nvPicPr>
        <p:blipFill rotWithShape="1">
          <a:blip r:embed="rId3">
            <a:alphaModFix/>
          </a:blip>
          <a:srcRect b="0" l="0" r="0" t="0"/>
          <a:stretch/>
        </p:blipFill>
        <p:spPr>
          <a:xfrm>
            <a:off x="1981200" y="1524000"/>
            <a:ext cx="5410200" cy="360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02" name="Google Shape;202;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03" name="Google Shape;203;p29"/>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SEIIT System</a:t>
            </a:r>
            <a:endParaRPr/>
          </a:p>
        </p:txBody>
      </p:sp>
      <p:sp>
        <p:nvSpPr>
          <p:cNvPr id="204" name="Google Shape;204;p2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Here different activities are:</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Received enrollment form filled by the student</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Registrar checks the form</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Input data to the system</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System authenticate the environment</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Pay fees by the student</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Registrar checks the amount to be remitted and prepare a bill</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System acknowledge fee receipts and print receipt</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Hostel allotment</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Allot hostel</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Receive hostel charge</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Allot room</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Medical check up</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Create hostel record</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Conduct medical bill</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Enter record</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Issue library card</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Issue identity card</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10" name="Google Shape;210;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11" name="Google Shape;21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Activity Diagram for the Use Case in SEIIT</a:t>
            </a:r>
            <a:endParaRPr/>
          </a:p>
        </p:txBody>
      </p:sp>
      <p:pic>
        <p:nvPicPr>
          <p:cNvPr id="212" name="Google Shape;212;p30"/>
          <p:cNvPicPr preferRelativeResize="0"/>
          <p:nvPr/>
        </p:nvPicPr>
        <p:blipFill rotWithShape="1">
          <a:blip r:embed="rId3">
            <a:alphaModFix/>
          </a:blip>
          <a:srcRect b="0" l="0" r="0" t="0"/>
          <a:stretch/>
        </p:blipFill>
        <p:spPr>
          <a:xfrm>
            <a:off x="1066800" y="1600200"/>
            <a:ext cx="6245225" cy="40941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18" name="Google Shape;218;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19" name="Google Shape;21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20" name="Google Shape;220;p31"/>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Initial node </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filled circle is the starting point of the diagram</a:t>
            </a:r>
            <a:endParaRPr/>
          </a:p>
          <a:p>
            <a:pPr indent="-342900" lvl="0" marL="342900" rtl="0" algn="l">
              <a:lnSpc>
                <a:spcPct val="90000"/>
              </a:lnSpc>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Final node</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filled circle with a boarder is the ending point. An activity diagram can have zero or more activity final state.</a:t>
            </a:r>
            <a:endParaRPr/>
          </a:p>
          <a:p>
            <a:pPr indent="-342900" lvl="0" marL="342900" rtl="0" algn="l">
              <a:lnSpc>
                <a:spcPct val="90000"/>
              </a:lnSpc>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Activity</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rounded circle represents activities that occur. An activity is not necessarily a program, it may be a manual thing also</a:t>
            </a:r>
            <a:endParaRPr/>
          </a:p>
          <a:p>
            <a:pPr indent="-342900" lvl="0" marL="342900" rtl="0" algn="l">
              <a:lnSpc>
                <a:spcPct val="90000"/>
              </a:lnSpc>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Flow/ edge</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arrows in the diagram. No label is necessary</a:t>
            </a:r>
            <a:endParaRPr/>
          </a:p>
        </p:txBody>
      </p:sp>
      <p:pic>
        <p:nvPicPr>
          <p:cNvPr id="221" name="Google Shape;221;p31"/>
          <p:cNvPicPr preferRelativeResize="0"/>
          <p:nvPr/>
        </p:nvPicPr>
        <p:blipFill rotWithShape="1">
          <a:blip r:embed="rId3">
            <a:alphaModFix/>
          </a:blip>
          <a:srcRect b="0" l="0" r="0" t="0"/>
          <a:stretch/>
        </p:blipFill>
        <p:spPr>
          <a:xfrm>
            <a:off x="3429000" y="2286000"/>
            <a:ext cx="5332413" cy="3497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27" name="Google Shape;227;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28" name="Google Shape;22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29" name="Google Shape;229;p32"/>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Fork</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 black bar ( horizontal/vertical ) with one flow going into it and several leaving it. This denotes the beginning of parallel activities</a:t>
            </a:r>
            <a:endParaRPr/>
          </a:p>
          <a:p>
            <a:pPr indent="-342900" lvl="0" marL="342900" rtl="0" algn="l">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Join</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 block bar with  several flows entering it and one leaving it. this denotes the end of parallel activities</a:t>
            </a:r>
            <a:endParaRPr/>
          </a:p>
          <a:p>
            <a:pPr indent="-342900" lvl="0" marL="342900" rtl="0" algn="l">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Merge</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 diamond with several flows entering and one leaving. The implication is that all incoming flow to reach this point until processing continues</a:t>
            </a:r>
            <a:endParaRPr/>
          </a:p>
        </p:txBody>
      </p:sp>
      <p:pic>
        <p:nvPicPr>
          <p:cNvPr id="230" name="Google Shape;230;p32"/>
          <p:cNvPicPr preferRelativeResize="0"/>
          <p:nvPr/>
        </p:nvPicPr>
        <p:blipFill rotWithShape="1">
          <a:blip r:embed="rId3">
            <a:alphaModFix/>
          </a:blip>
          <a:srcRect b="0" l="0" r="0" t="0"/>
          <a:stretch/>
        </p:blipFill>
        <p:spPr>
          <a:xfrm>
            <a:off x="3657600" y="1447800"/>
            <a:ext cx="5180013" cy="33956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36" name="Google Shape;236;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37" name="Google Shape;23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38" name="Google Shape;238;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Difference between Join and Merge</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join is different from a merge in that the join synchronizes two inflows and produces a single outflow. The outflow from a join cannot execute until all inflows have been received</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merge passes any control flows straight through it. If two or more inflows are received by a merge symbol, the action pointed to by its outflow is executed two or more times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