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5" r:id="rId4"/>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Lecture #12</a:t>
            </a:r>
            <a:endParaRPr/>
          </a:p>
        </p:txBody>
      </p:sp>
      <p:sp>
        <p:nvSpPr>
          <p:cNvPr id="267" name="Google Shape;267;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Arial"/>
                <a:ea typeface="Arial"/>
                <a:cs typeface="Arial"/>
                <a:sym typeface="Arial"/>
              </a:rPr>
              <a:t>06 March, 2019</a:t>
            </a:r>
            <a:endParaRPr/>
          </a:p>
        </p:txBody>
      </p:sp>
      <p:sp>
        <p:nvSpPr>
          <p:cNvPr id="268" name="Google Shape;268;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 D. Samanta, CSE, IIT Kharagpur</a:t>
            </a:r>
            <a:endParaRPr/>
          </a:p>
        </p:txBody>
      </p:sp>
      <p:sp>
        <p:nvSpPr>
          <p:cNvPr id="269" name="Google Shape;26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70" name="Google Shape;270;p1: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Lecture #12</a:t>
            </a:r>
            <a:endParaRPr/>
          </a:p>
        </p:txBody>
      </p:sp>
      <p:sp>
        <p:nvSpPr>
          <p:cNvPr id="284" name="Google Shape;284;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Arial"/>
                <a:ea typeface="Arial"/>
                <a:cs typeface="Arial"/>
                <a:sym typeface="Arial"/>
              </a:rPr>
              <a:t>06 March, 2019</a:t>
            </a:r>
            <a:endParaRPr/>
          </a:p>
        </p:txBody>
      </p:sp>
      <p:sp>
        <p:nvSpPr>
          <p:cNvPr id="285" name="Google Shape;285;p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 D. Samanta, CSE, IIT Kharagpur</a:t>
            </a:r>
            <a:endParaRPr/>
          </a:p>
        </p:txBody>
      </p:sp>
      <p:sp>
        <p:nvSpPr>
          <p:cNvPr id="286" name="Google Shape;28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87" name="Google Shape;287;p3: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3" type="body"/>
          </p:nvPr>
        </p:nvSpPr>
        <p:spPr>
          <a:xfrm>
            <a:off x="457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4"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3" name="Shape 103"/>
        <p:cNvGrpSpPr/>
        <p:nvPr/>
      </p:nvGrpSpPr>
      <p:grpSpPr>
        <a:xfrm>
          <a:off x="0" y="0"/>
          <a:ext cx="0" cy="0"/>
          <a:chOff x="0" y="0"/>
          <a:chExt cx="0" cy="0"/>
        </a:xfrm>
      </p:grpSpPr>
      <p:sp>
        <p:nvSpPr>
          <p:cNvPr id="104" name="Google Shape;104;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6" name="Google Shape;106;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5" name="Shape 115"/>
        <p:cNvGrpSpPr/>
        <p:nvPr/>
      </p:nvGrpSpPr>
      <p:grpSpPr>
        <a:xfrm>
          <a:off x="0" y="0"/>
          <a:ext cx="0" cy="0"/>
          <a:chOff x="0" y="0"/>
          <a:chExt cx="0" cy="0"/>
        </a:xfrm>
      </p:grpSpPr>
      <p:sp>
        <p:nvSpPr>
          <p:cNvPr id="116" name="Google Shape;116;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8" name="Google Shape;118;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4" name="Google Shape;124;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5" name="Google Shape;125;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1" name="Google Shape;131;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2" name="Google Shape;132;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3" name="Google Shape;133;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4" name="Google Shape;13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9" name="Google Shape;139;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4" name="Google Shape;144;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45" name="Google Shape;145;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46" name="Google Shape;146;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1" name="Google Shape;151;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2" name="Google Shape;152;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53" name="Google Shape;153;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8" name="Google Shape;158;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 name="Google Shape;172;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3" name="Google Shape;18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9" name="Google Shape;189;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9"/>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9"/>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7" name="Google Shape;197;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2" name="Shape 202"/>
        <p:cNvGrpSpPr/>
        <p:nvPr/>
      </p:nvGrpSpPr>
      <p:grpSpPr>
        <a:xfrm>
          <a:off x="0" y="0"/>
          <a:ext cx="0" cy="0"/>
          <a:chOff x="0" y="0"/>
          <a:chExt cx="0" cy="0"/>
        </a:xfrm>
      </p:grpSpPr>
      <p:sp>
        <p:nvSpPr>
          <p:cNvPr id="203" name="Google Shape;203;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4" name="Google Shape;204;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05" name="Google Shape;205;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8" name="Shape 208"/>
        <p:cNvGrpSpPr/>
        <p:nvPr/>
      </p:nvGrpSpPr>
      <p:grpSpPr>
        <a:xfrm>
          <a:off x="0" y="0"/>
          <a:ext cx="0" cy="0"/>
          <a:chOff x="0" y="0"/>
          <a:chExt cx="0" cy="0"/>
        </a:xfrm>
      </p:grpSpPr>
      <p:sp>
        <p:nvSpPr>
          <p:cNvPr id="209" name="Google Shape;209;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211" name="Google Shape;21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4" name="Shape 214"/>
        <p:cNvGrpSpPr/>
        <p:nvPr/>
      </p:nvGrpSpPr>
      <p:grpSpPr>
        <a:xfrm>
          <a:off x="0" y="0"/>
          <a:ext cx="0" cy="0"/>
          <a:chOff x="0" y="0"/>
          <a:chExt cx="0" cy="0"/>
        </a:xfrm>
      </p:grpSpPr>
      <p:sp>
        <p:nvSpPr>
          <p:cNvPr id="215" name="Google Shape;21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6" name="Google Shape;216;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17" name="Google Shape;217;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18" name="Google Shape;218;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21" name="Shape 221"/>
        <p:cNvGrpSpPr/>
        <p:nvPr/>
      </p:nvGrpSpPr>
      <p:grpSpPr>
        <a:xfrm>
          <a:off x="0" y="0"/>
          <a:ext cx="0" cy="0"/>
          <a:chOff x="0" y="0"/>
          <a:chExt cx="0" cy="0"/>
        </a:xfrm>
      </p:grpSpPr>
      <p:sp>
        <p:nvSpPr>
          <p:cNvPr id="222" name="Google Shape;22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3" name="Google Shape;223;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24" name="Google Shape;224;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25" name="Google Shape;225;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26" name="Google Shape;226;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27" name="Google Shape;227;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2" name="Google Shape;232;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5" name="Shape 235"/>
        <p:cNvGrpSpPr/>
        <p:nvPr/>
      </p:nvGrpSpPr>
      <p:grpSpPr>
        <a:xfrm>
          <a:off x="0" y="0"/>
          <a:ext cx="0" cy="0"/>
          <a:chOff x="0" y="0"/>
          <a:chExt cx="0" cy="0"/>
        </a:xfrm>
      </p:grpSpPr>
      <p:sp>
        <p:nvSpPr>
          <p:cNvPr id="236" name="Google Shape;236;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39" name="Shape 239"/>
        <p:cNvGrpSpPr/>
        <p:nvPr/>
      </p:nvGrpSpPr>
      <p:grpSpPr>
        <a:xfrm>
          <a:off x="0" y="0"/>
          <a:ext cx="0" cy="0"/>
          <a:chOff x="0" y="0"/>
          <a:chExt cx="0" cy="0"/>
        </a:xfrm>
      </p:grpSpPr>
      <p:sp>
        <p:nvSpPr>
          <p:cNvPr id="240" name="Google Shape;240;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1" name="Google Shape;241;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242" name="Google Shape;242;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43" name="Google Shape;243;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46" name="Shape 246"/>
        <p:cNvGrpSpPr/>
        <p:nvPr/>
      </p:nvGrpSpPr>
      <p:grpSpPr>
        <a:xfrm>
          <a:off x="0" y="0"/>
          <a:ext cx="0" cy="0"/>
          <a:chOff x="0" y="0"/>
          <a:chExt cx="0" cy="0"/>
        </a:xfrm>
      </p:grpSpPr>
      <p:sp>
        <p:nvSpPr>
          <p:cNvPr id="247" name="Google Shape;247;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8" name="Google Shape;248;p3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9" name="Google Shape;249;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50" name="Google Shape;250;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3" name="Shape 253"/>
        <p:cNvGrpSpPr/>
        <p:nvPr/>
      </p:nvGrpSpPr>
      <p:grpSpPr>
        <a:xfrm>
          <a:off x="0" y="0"/>
          <a:ext cx="0" cy="0"/>
          <a:chOff x="0" y="0"/>
          <a:chExt cx="0" cy="0"/>
        </a:xfrm>
      </p:grpSpPr>
      <p:sp>
        <p:nvSpPr>
          <p:cNvPr id="254" name="Google Shape;25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5" name="Google Shape;255;p3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6" name="Google Shape;256;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9" name="Shape 259"/>
        <p:cNvGrpSpPr/>
        <p:nvPr/>
      </p:nvGrpSpPr>
      <p:grpSpPr>
        <a:xfrm>
          <a:off x="0" y="0"/>
          <a:ext cx="0" cy="0"/>
          <a:chOff x="0" y="0"/>
          <a:chExt cx="0" cy="0"/>
        </a:xfrm>
      </p:grpSpPr>
      <p:sp>
        <p:nvSpPr>
          <p:cNvPr id="260" name="Google Shape;260;p4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1" name="Google Shape;261;p4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2" name="Google Shape;262;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400" u="none" cap="none" strike="noStrike">
                <a:solidFill>
                  <a:srgbClr val="000000"/>
                </a:solidFill>
                <a:latin typeface="Arial"/>
                <a:ea typeface="Arial"/>
                <a:cs typeface="Arial"/>
                <a:sym typeface="Arial"/>
              </a:defRPr>
            </a:lvl1pPr>
            <a:lvl2pPr indent="0" lvl="1" marL="0" marR="0" algn="r">
              <a:spcBef>
                <a:spcPts val="0"/>
              </a:spcBef>
              <a:buNone/>
              <a:defRPr b="0" i="0" sz="1400" u="none" cap="none" strike="noStrike">
                <a:solidFill>
                  <a:srgbClr val="000000"/>
                </a:solidFill>
                <a:latin typeface="Arial"/>
                <a:ea typeface="Arial"/>
                <a:cs typeface="Arial"/>
                <a:sym typeface="Arial"/>
              </a:defRPr>
            </a:lvl2pPr>
            <a:lvl3pPr indent="0" lvl="2" marL="0" marR="0" algn="r">
              <a:spcBef>
                <a:spcPts val="0"/>
              </a:spcBef>
              <a:buNone/>
              <a:defRPr b="0" i="0" sz="1400" u="none" cap="none" strike="noStrike">
                <a:solidFill>
                  <a:srgbClr val="000000"/>
                </a:solidFill>
                <a:latin typeface="Arial"/>
                <a:ea typeface="Arial"/>
                <a:cs typeface="Arial"/>
                <a:sym typeface="Arial"/>
              </a:defRPr>
            </a:lvl3pPr>
            <a:lvl4pPr indent="0" lvl="3" marL="0" marR="0" algn="r">
              <a:spcBef>
                <a:spcPts val="0"/>
              </a:spcBef>
              <a:buNone/>
              <a:defRPr b="0" i="0" sz="1400" u="none" cap="none" strike="noStrike">
                <a:solidFill>
                  <a:srgbClr val="000000"/>
                </a:solidFill>
                <a:latin typeface="Arial"/>
                <a:ea typeface="Arial"/>
                <a:cs typeface="Arial"/>
                <a:sym typeface="Arial"/>
              </a:defRPr>
            </a:lvl4pPr>
            <a:lvl5pPr indent="0" lvl="4" marL="0" marR="0" algn="r">
              <a:spcBef>
                <a:spcPts val="0"/>
              </a:spcBef>
              <a:buNone/>
              <a:defRPr b="0" i="0" sz="1400" u="none" cap="none" strike="noStrike">
                <a:solidFill>
                  <a:srgbClr val="000000"/>
                </a:solidFill>
                <a:latin typeface="Arial"/>
                <a:ea typeface="Arial"/>
                <a:cs typeface="Arial"/>
                <a:sym typeface="Arial"/>
              </a:defRPr>
            </a:lvl5pPr>
            <a:lvl6pPr indent="0" lvl="5" marL="0" marR="0" algn="r">
              <a:spcBef>
                <a:spcPts val="0"/>
              </a:spcBef>
              <a:buNone/>
              <a:defRPr b="0" i="0" sz="1400" u="none" cap="none" strike="noStrike">
                <a:solidFill>
                  <a:srgbClr val="000000"/>
                </a:solidFill>
                <a:latin typeface="Arial"/>
                <a:ea typeface="Arial"/>
                <a:cs typeface="Arial"/>
                <a:sym typeface="Arial"/>
              </a:defRPr>
            </a:lvl6pPr>
            <a:lvl7pPr indent="0" lvl="6" marL="0" marR="0" algn="r">
              <a:spcBef>
                <a:spcPts val="0"/>
              </a:spcBef>
              <a:buNone/>
              <a:defRPr b="0" i="0" sz="1400" u="none" cap="none" strike="noStrike">
                <a:solidFill>
                  <a:srgbClr val="000000"/>
                </a:solidFill>
                <a:latin typeface="Arial"/>
                <a:ea typeface="Arial"/>
                <a:cs typeface="Arial"/>
                <a:sym typeface="Arial"/>
              </a:defRPr>
            </a:lvl7pPr>
            <a:lvl8pPr indent="0" lvl="7" marL="0" marR="0" algn="r">
              <a:spcBef>
                <a:spcPts val="0"/>
              </a:spcBef>
              <a:buNone/>
              <a:defRPr b="0" i="0" sz="1400" u="none" cap="none" strike="noStrike">
                <a:solidFill>
                  <a:srgbClr val="000000"/>
                </a:solidFill>
                <a:latin typeface="Arial"/>
                <a:ea typeface="Arial"/>
                <a:cs typeface="Arial"/>
                <a:sym typeface="Arial"/>
              </a:defRPr>
            </a:lvl8pPr>
            <a:lvl9pPr indent="0" lvl="8" marL="0" marR="0" algn="r">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7" name="Google Shape;17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8" name="Google Shape;17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9" name="Google Shape;17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0" name="Google Shape;180;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000000"/>
                </a:solidFill>
                <a:latin typeface="Times New Roman"/>
                <a:ea typeface="Times New Roman"/>
                <a:cs typeface="Times New Roman"/>
                <a:sym typeface="Times New Roman"/>
              </a:rPr>
              <a:t>Software Engineering</a:t>
            </a:r>
            <a:br>
              <a:rPr b="0" i="0" lang="en-US" sz="4400" u="none" cap="none" strike="noStrike">
                <a:solidFill>
                  <a:srgbClr val="000000"/>
                </a:solidFill>
                <a:latin typeface="Times New Roman"/>
                <a:ea typeface="Times New Roman"/>
                <a:cs typeface="Times New Roman"/>
                <a:sym typeface="Times New Roman"/>
              </a:rPr>
            </a:br>
            <a:r>
              <a:rPr b="0" i="0" lang="en-US" sz="4000" u="none" cap="none" strike="noStrike">
                <a:solidFill>
                  <a:srgbClr val="000000"/>
                </a:solidFill>
                <a:latin typeface="Times New Roman"/>
                <a:ea typeface="Times New Roman"/>
                <a:cs typeface="Times New Roman"/>
                <a:sym typeface="Times New Roman"/>
              </a:rPr>
              <a:t>CS20006</a:t>
            </a:r>
            <a:endParaRPr/>
          </a:p>
        </p:txBody>
      </p:sp>
      <p:sp>
        <p:nvSpPr>
          <p:cNvPr id="274" name="Google Shape;274;p41"/>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3200" u="none" cap="none" strike="noStrike">
                <a:solidFill>
                  <a:srgbClr val="000000"/>
                </a:solidFill>
                <a:latin typeface="Arial"/>
                <a:ea typeface="Arial"/>
                <a:cs typeface="Arial"/>
                <a:sym typeface="Arial"/>
              </a:rPr>
              <a:t>Lecture 18</a:t>
            </a:r>
            <a:endParaRPr/>
          </a:p>
          <a:p>
            <a:pPr indent="0" lvl="0" marL="0" marR="0" rtl="0" algn="ctr">
              <a:lnSpc>
                <a:spcPct val="90000"/>
              </a:lnSpc>
              <a:spcBef>
                <a:spcPts val="640"/>
              </a:spcBef>
              <a:spcAft>
                <a:spcPts val="0"/>
              </a:spcAft>
              <a:buNone/>
            </a:pPr>
            <a:r>
              <a:t/>
            </a:r>
            <a:endParaRPr b="1" i="0" sz="32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None/>
            </a:pPr>
            <a:r>
              <a:rPr b="1" i="0" lang="en-US" sz="2800" u="none" cap="none" strike="noStrike">
                <a:solidFill>
                  <a:srgbClr val="000000"/>
                </a:solidFill>
                <a:latin typeface="Times New Roman"/>
                <a:ea typeface="Times New Roman"/>
                <a:cs typeface="Times New Roman"/>
                <a:sym typeface="Times New Roman"/>
              </a:rPr>
              <a:t>Design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47" name="Google Shape;347;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48" name="Google Shape;34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Good System Design-Understandability!</a:t>
            </a:r>
            <a:endParaRPr/>
          </a:p>
        </p:txBody>
      </p:sp>
      <p:sp>
        <p:nvSpPr>
          <p:cNvPr id="349" name="Google Shape;349;p50"/>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next most important goodness criterion is the understandability</a:t>
            </a:r>
            <a:endParaRPr/>
          </a:p>
          <a:p>
            <a:pPr indent="-241300" lvl="0" marL="3429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A design is easy to understand automatically implies</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Easy to implement</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Easy to test</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Easy to maintain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55" name="Google Shape;355;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56" name="Google Shape;35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Achieving a “Good” Design</a:t>
            </a:r>
            <a:endParaRPr/>
          </a:p>
        </p:txBody>
      </p:sp>
      <p:sp>
        <p:nvSpPr>
          <p:cNvPr id="357" name="Google Shape;357;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For a “good” design focus on</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Modularity</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Clean decomposition</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Neat arrangement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63" name="Google Shape;36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64" name="Google Shape;36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Why Modularity?</a:t>
            </a:r>
            <a:endParaRPr/>
          </a:p>
        </p:txBody>
      </p:sp>
      <p:sp>
        <p:nvSpPr>
          <p:cNvPr id="365" name="Google Shape;36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Divide and conquer is the best policy to accomplish any goal</a:t>
            </a:r>
            <a:endParaRPr/>
          </a:p>
          <a:p>
            <a:pPr indent="-190500" lvl="0" marL="3429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Decomposition of a problem into modules facilitates the design by taking advantage of the divide and conquer principle</a:t>
            </a:r>
            <a:endParaRPr/>
          </a:p>
          <a:p>
            <a:pPr indent="-190500" lvl="0" marL="3429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Modular design provides</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Smaller things is easy to understand than the bigger one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Reduces the complexity of the design solution greatly</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Improves the code reusability</a:t>
            </a:r>
            <a:endParaRPr/>
          </a:p>
          <a:p>
            <a:pPr indent="-158750" lvl="1" marL="74295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good modular design is desirable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71" name="Google Shape;371;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72" name="Google Shape;37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How a Design with Good Modularity?</a:t>
            </a:r>
            <a:endParaRPr/>
          </a:p>
        </p:txBody>
      </p:sp>
      <p:sp>
        <p:nvSpPr>
          <p:cNvPr id="373" name="Google Shape;37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Key to any good modular design</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Functional independency</a:t>
            </a:r>
            <a:endParaRPr/>
          </a:p>
          <a:p>
            <a:pPr indent="-228600" lvl="2" marL="11430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A functional independent module has minimal interaction with other modules</a:t>
            </a:r>
            <a:endParaRPr/>
          </a:p>
          <a:p>
            <a:pPr indent="-165100" lvl="2" marL="11430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28600" lvl="2" marL="114300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Advantages</a:t>
            </a:r>
            <a:endParaRPr/>
          </a:p>
          <a:p>
            <a:pPr indent="-228600" lvl="3" marL="160020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Error isolation &gt;&gt; Reduce error propagation</a:t>
            </a:r>
            <a:endParaRPr/>
          </a:p>
          <a:p>
            <a:pPr indent="-228600" lvl="3" marL="160020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Better code reusability</a:t>
            </a:r>
            <a:endParaRPr/>
          </a:p>
          <a:p>
            <a:pPr indent="-228600" lvl="3" marL="160020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Understandability</a:t>
            </a:r>
            <a:endParaRPr/>
          </a:p>
          <a:p>
            <a:pPr indent="-165100" lvl="3" marL="16002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Clean decomposition &gt;&gt; To achieve functional independency</a:t>
            </a:r>
            <a:endParaRPr/>
          </a:p>
          <a:p>
            <a:pPr indent="-165100" lvl="2" marL="11430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Neat arrangement &gt;&gt; To ensure better modular organization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79" name="Google Shape;37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80" name="Google Shape;380;p5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Clean Decomposition</a:t>
            </a:r>
            <a:endParaRPr/>
          </a:p>
        </p:txBody>
      </p:sp>
      <p:sp>
        <p:nvSpPr>
          <p:cNvPr id="381" name="Google Shape;381;p5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Two factors deciding the clean decomposition</a:t>
            </a:r>
            <a:endParaRPr/>
          </a:p>
          <a:p>
            <a:pPr indent="-285750" lvl="1" marL="74295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Coupling</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coupling between two modules indicates the degree of interdependence between them</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One way to measure the design quality is coupling</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Our objective is to minimize the coupling (i.e. to make module as independent as possible)</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Low-coupling between modules indicates a well-designed system</a:t>
            </a:r>
            <a:endParaRPr/>
          </a:p>
          <a:p>
            <a:pPr indent="-165100" lvl="2" marL="1143000" rtl="0" algn="l">
              <a:lnSpc>
                <a:spcPct val="80000"/>
              </a:lnSpc>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Cohesion</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cohesion is a measure of the functional strength of a module</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More cohesive module performs a single task or function </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module is more cohesive means it is more functionally independent</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functionally independent module has minimal interaction with other modules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87" name="Google Shape;387;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88" name="Google Shape;388;p55"/>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Classification of Coupling</a:t>
            </a:r>
            <a:endParaRPr/>
          </a:p>
        </p:txBody>
      </p:sp>
      <p:sp>
        <p:nvSpPr>
          <p:cNvPr id="389" name="Google Shape;389;p5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degree of coupling between two modules depends on their interface complexity</a:t>
            </a:r>
            <a:endParaRPr/>
          </a:p>
          <a:p>
            <a:pPr indent="-533400" lvl="0" marL="609600" rtl="0" algn="l">
              <a:lnSpc>
                <a:spcPct val="80000"/>
              </a:lnSpc>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609600" lvl="0" marL="6096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There are different types of coupling exist between different modules</a:t>
            </a:r>
            <a:endParaRPr/>
          </a:p>
          <a:p>
            <a:pPr indent="-533400" lvl="0" marL="609600" rtl="0" algn="l">
              <a:lnSpc>
                <a:spcPct val="80000"/>
              </a:lnSpc>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609600" lvl="0" marL="6096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Classification of different types of coupling helps us to quantitatively estimate the degree of coupling between the modules</a:t>
            </a:r>
            <a:endParaRPr/>
          </a:p>
          <a:p>
            <a:pPr indent="-533400" lvl="0" marL="609600" rtl="0" algn="l">
              <a:lnSpc>
                <a:spcPct val="80000"/>
              </a:lnSpc>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609600" lvl="0" marL="6096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Five types of coupling can occur between any two modules</a:t>
            </a:r>
            <a:endParaRPr/>
          </a:p>
          <a:p>
            <a:pPr indent="-533400" lvl="1" marL="990600" rtl="0" algn="l">
              <a:lnSpc>
                <a:spcPct val="8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Data coupling</a:t>
            </a:r>
            <a:endParaRPr/>
          </a:p>
          <a:p>
            <a:pPr indent="-533400" lvl="1" marL="990600" rtl="0" algn="l">
              <a:lnSpc>
                <a:spcPct val="8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Stamp coupling</a:t>
            </a:r>
            <a:endParaRPr/>
          </a:p>
          <a:p>
            <a:pPr indent="-533400" lvl="1" marL="990600" rtl="0" algn="l">
              <a:lnSpc>
                <a:spcPct val="8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Control coupling</a:t>
            </a:r>
            <a:endParaRPr/>
          </a:p>
          <a:p>
            <a:pPr indent="-533400" lvl="1" marL="990600" rtl="0" algn="l">
              <a:lnSpc>
                <a:spcPct val="8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Common coupling</a:t>
            </a:r>
            <a:endParaRPr/>
          </a:p>
          <a:p>
            <a:pPr indent="-533400" lvl="1" marL="990600" rtl="0" algn="l">
              <a:lnSpc>
                <a:spcPct val="8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Content coupling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95" name="Google Shape;395;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96" name="Google Shape;396;p5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Data Coupling</a:t>
            </a:r>
            <a:endParaRPr/>
          </a:p>
        </p:txBody>
      </p:sp>
      <p:sp>
        <p:nvSpPr>
          <p:cNvPr id="397" name="Google Shape;397;p56"/>
          <p:cNvSpPr txBox="1"/>
          <p:nvPr>
            <p:ph idx="1" type="body"/>
          </p:nvPr>
        </p:nvSpPr>
        <p:spPr>
          <a:xfrm>
            <a:off x="381000" y="1143000"/>
            <a:ext cx="8077200" cy="18288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Two modules A and B, are normally coupled if</a:t>
            </a:r>
            <a:endParaRPr/>
          </a:p>
          <a:p>
            <a:pPr indent="-533400" lvl="1" marL="990600" rtl="0" algn="l">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A calls B</a:t>
            </a:r>
            <a:endParaRPr/>
          </a:p>
          <a:p>
            <a:pPr indent="-533400" lvl="1" marL="990600" rtl="0" algn="l">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B returns to A</a:t>
            </a:r>
            <a:endParaRPr/>
          </a:p>
          <a:p>
            <a:pPr indent="-533400" lvl="1" marL="990600" rtl="0" algn="l">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All information passed between them is by means of parameters presented with the call itself</a:t>
            </a:r>
            <a:endParaRPr/>
          </a:p>
        </p:txBody>
      </p:sp>
      <p:pic>
        <p:nvPicPr>
          <p:cNvPr id="398" name="Google Shape;398;p56"/>
          <p:cNvPicPr preferRelativeResize="0"/>
          <p:nvPr/>
        </p:nvPicPr>
        <p:blipFill rotWithShape="1">
          <a:blip r:embed="rId3">
            <a:alphaModFix/>
          </a:blip>
          <a:srcRect b="0" l="0" r="0" t="0"/>
          <a:stretch/>
        </p:blipFill>
        <p:spPr>
          <a:xfrm>
            <a:off x="614363" y="2981325"/>
            <a:ext cx="2206625" cy="2879725"/>
          </a:xfrm>
          <a:prstGeom prst="rect">
            <a:avLst/>
          </a:prstGeom>
          <a:noFill/>
          <a:ln>
            <a:noFill/>
          </a:ln>
        </p:spPr>
      </p:pic>
      <p:pic>
        <p:nvPicPr>
          <p:cNvPr id="399" name="Google Shape;399;p56"/>
          <p:cNvPicPr preferRelativeResize="0"/>
          <p:nvPr/>
        </p:nvPicPr>
        <p:blipFill rotWithShape="1">
          <a:blip r:embed="rId4">
            <a:alphaModFix/>
          </a:blip>
          <a:srcRect b="0" l="0" r="0" t="0"/>
          <a:stretch/>
        </p:blipFill>
        <p:spPr>
          <a:xfrm>
            <a:off x="3411538" y="2895600"/>
            <a:ext cx="1911350" cy="2895600"/>
          </a:xfrm>
          <a:prstGeom prst="rect">
            <a:avLst/>
          </a:prstGeom>
          <a:noFill/>
          <a:ln>
            <a:noFill/>
          </a:ln>
        </p:spPr>
      </p:pic>
      <p:pic>
        <p:nvPicPr>
          <p:cNvPr id="400" name="Google Shape;400;p56"/>
          <p:cNvPicPr preferRelativeResize="0"/>
          <p:nvPr/>
        </p:nvPicPr>
        <p:blipFill rotWithShape="1">
          <a:blip r:embed="rId5">
            <a:alphaModFix/>
          </a:blip>
          <a:srcRect b="0" l="0" r="0" t="0"/>
          <a:stretch/>
        </p:blipFill>
        <p:spPr>
          <a:xfrm>
            <a:off x="5929313" y="2978150"/>
            <a:ext cx="2743200" cy="281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06" name="Google Shape;406;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07" name="Google Shape;407;p5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Data Coupling</a:t>
            </a:r>
            <a:endParaRPr/>
          </a:p>
        </p:txBody>
      </p:sp>
      <p:sp>
        <p:nvSpPr>
          <p:cNvPr id="408" name="Google Shape;408;p57"/>
          <p:cNvSpPr txBox="1"/>
          <p:nvPr>
            <p:ph idx="1" type="body"/>
          </p:nvPr>
        </p:nvSpPr>
        <p:spPr>
          <a:xfrm>
            <a:off x="457200" y="1524000"/>
            <a:ext cx="8077200" cy="46482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For a good design with data coupling the following points should  be noted:</a:t>
            </a:r>
            <a:endParaRPr/>
          </a:p>
          <a:p>
            <a:pPr indent="-533400" lvl="0" marL="60960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533400" lvl="1" marL="9906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Two modules must communicate by means of passing parameters</a:t>
            </a:r>
            <a:endParaRPr/>
          </a:p>
          <a:p>
            <a:pPr indent="-469900" lvl="1" marL="9906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533400" lvl="1" marL="9906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We must keep the number of paramours as small as possible. Nothing more or nothing less!</a:t>
            </a:r>
            <a:endParaRPr/>
          </a:p>
          <a:p>
            <a:pPr indent="-469900" lvl="1" marL="9906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533400" lvl="1" marL="9906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We should avoid tramp data which travel aimlessly around a system</a:t>
            </a:r>
            <a:endParaRPr/>
          </a:p>
          <a:p>
            <a:pPr indent="-609600" lvl="0" marL="6096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14" name="Google Shape;414;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15" name="Google Shape;415;p58"/>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Stamp Coupling</a:t>
            </a:r>
            <a:endParaRPr/>
          </a:p>
        </p:txBody>
      </p:sp>
      <p:sp>
        <p:nvSpPr>
          <p:cNvPr id="416" name="Google Shape;416;p58"/>
          <p:cNvSpPr txBox="1"/>
          <p:nvPr>
            <p:ph idx="1" type="body"/>
          </p:nvPr>
        </p:nvSpPr>
        <p:spPr>
          <a:xfrm>
            <a:off x="457200" y="1295400"/>
            <a:ext cx="8153400" cy="15240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Two modules are stamp coupled if one passes to the other a composite piece of data (i.e. a piece of data with meaningful internal structures)</a:t>
            </a:r>
            <a:endParaRPr/>
          </a:p>
          <a:p>
            <a:pPr indent="-609600" lvl="0" marL="6096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417" name="Google Shape;417;p58"/>
          <p:cNvPicPr preferRelativeResize="0"/>
          <p:nvPr/>
        </p:nvPicPr>
        <p:blipFill rotWithShape="1">
          <a:blip r:embed="rId3">
            <a:alphaModFix/>
          </a:blip>
          <a:srcRect b="0" l="0" r="0" t="0"/>
          <a:stretch/>
        </p:blipFill>
        <p:spPr>
          <a:xfrm>
            <a:off x="3200400" y="2863850"/>
            <a:ext cx="2728913" cy="2874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23" name="Google Shape;423;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24" name="Google Shape;424;p5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Stamp Coupling</a:t>
            </a:r>
            <a:endParaRPr/>
          </a:p>
        </p:txBody>
      </p:sp>
      <p:sp>
        <p:nvSpPr>
          <p:cNvPr id="425" name="Google Shape;425;p59"/>
          <p:cNvSpPr txBox="1"/>
          <p:nvPr>
            <p:ph idx="1" type="body"/>
          </p:nvPr>
        </p:nvSpPr>
        <p:spPr>
          <a:xfrm>
            <a:off x="457200" y="1295400"/>
            <a:ext cx="8153400" cy="4648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Points to be noted</a:t>
            </a:r>
            <a:endParaRPr/>
          </a:p>
          <a:p>
            <a:pPr indent="-609600" lvl="0" marL="609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Never pass records containing many fields to modules that need only one or two of these fields</a:t>
            </a:r>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609600" lvl="0" marL="6096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 change in the format of a field in the record requires changes in all modules receiving the record. In other words, we create unnecessary dependency between modules</a:t>
            </a:r>
            <a:endParaRPr/>
          </a:p>
        </p:txBody>
      </p:sp>
      <p:pic>
        <p:nvPicPr>
          <p:cNvPr id="426" name="Google Shape;426;p59"/>
          <p:cNvPicPr preferRelativeResize="0"/>
          <p:nvPr/>
        </p:nvPicPr>
        <p:blipFill rotWithShape="1">
          <a:blip r:embed="rId3">
            <a:alphaModFix/>
          </a:blip>
          <a:srcRect b="0" l="0" r="0" t="0"/>
          <a:stretch/>
        </p:blipFill>
        <p:spPr>
          <a:xfrm>
            <a:off x="2239963" y="2528888"/>
            <a:ext cx="4219575" cy="20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06 March, 2019</a:t>
            </a:r>
            <a:endParaRPr/>
          </a:p>
        </p:txBody>
      </p:sp>
      <p:sp>
        <p:nvSpPr>
          <p:cNvPr id="280" name="Google Shape;280;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CS20006, Spring 2019</a:t>
            </a:r>
            <a:endParaRPr/>
          </a:p>
        </p:txBody>
      </p:sp>
      <p:sp>
        <p:nvSpPr>
          <p:cNvPr id="281" name="Google Shape;281;p42"/>
          <p:cNvSpPr/>
          <p:nvPr/>
        </p:nvSpPr>
        <p:spPr>
          <a:xfrm>
            <a:off x="2120620" y="3048000"/>
            <a:ext cx="531966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000000"/>
                </a:solidFill>
                <a:latin typeface="Times New Roman"/>
                <a:ea typeface="Times New Roman"/>
                <a:cs typeface="Times New Roman"/>
                <a:sym typeface="Times New Roman"/>
              </a:rPr>
              <a:t>System Design Analysis</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32" name="Google Shape;432;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33" name="Google Shape;433;p6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Stamp Coupling</a:t>
            </a:r>
            <a:endParaRPr/>
          </a:p>
        </p:txBody>
      </p:sp>
      <p:sp>
        <p:nvSpPr>
          <p:cNvPr id="434" name="Google Shape;434;p60"/>
          <p:cNvSpPr txBox="1"/>
          <p:nvPr>
            <p:ph idx="1" type="body"/>
          </p:nvPr>
        </p:nvSpPr>
        <p:spPr>
          <a:xfrm>
            <a:off x="457200" y="1295400"/>
            <a:ext cx="8153400" cy="46482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Points to be noted</a:t>
            </a:r>
            <a:endParaRPr/>
          </a:p>
          <a:p>
            <a:pPr indent="-609600" lvl="0" marL="6096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2.	Unnecessary dependency hinders the reusability of modules as well as increases the risk of garaging other data field</a:t>
            </a:r>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609600" lvl="0" marL="6096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609600" lvl="0" marL="6096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609600" lvl="0" marL="6096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Instead of sending the whole record, sending only the phone number be would better to provide functional independency</a:t>
            </a:r>
            <a:endParaRPr/>
          </a:p>
        </p:txBody>
      </p:sp>
      <p:pic>
        <p:nvPicPr>
          <p:cNvPr id="435" name="Google Shape;435;p60"/>
          <p:cNvPicPr preferRelativeResize="0"/>
          <p:nvPr/>
        </p:nvPicPr>
        <p:blipFill rotWithShape="1">
          <a:blip r:embed="rId3">
            <a:alphaModFix/>
          </a:blip>
          <a:srcRect b="0" l="0" r="0" t="0"/>
          <a:stretch/>
        </p:blipFill>
        <p:spPr>
          <a:xfrm>
            <a:off x="3581400" y="2438400"/>
            <a:ext cx="2135188" cy="25669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41" name="Google Shape;441;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42" name="Google Shape;442;p61"/>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Stamp Coupling</a:t>
            </a:r>
            <a:endParaRPr/>
          </a:p>
        </p:txBody>
      </p:sp>
      <p:sp>
        <p:nvSpPr>
          <p:cNvPr id="443" name="Google Shape;443;p61"/>
          <p:cNvSpPr txBox="1"/>
          <p:nvPr>
            <p:ph idx="1" type="body"/>
          </p:nvPr>
        </p:nvSpPr>
        <p:spPr>
          <a:xfrm>
            <a:off x="457200" y="1295400"/>
            <a:ext cx="8153400" cy="46482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Points to be noted</a:t>
            </a:r>
            <a:endParaRPr/>
          </a:p>
          <a:p>
            <a:pPr indent="-609600" lvl="0" marL="6096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3.	We should not create an artificial data structure to bundle a number of data fields.</a:t>
            </a:r>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a:p>
            <a:pPr indent="-609600" lvl="0" marL="6096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This approach may appear to reduce coupling. However, this does nothing but hide the problems and hence reduces the understandability</a:t>
            </a:r>
            <a:endParaRPr/>
          </a:p>
        </p:txBody>
      </p:sp>
      <p:pic>
        <p:nvPicPr>
          <p:cNvPr id="444" name="Google Shape;444;p61"/>
          <p:cNvPicPr preferRelativeResize="0"/>
          <p:nvPr/>
        </p:nvPicPr>
        <p:blipFill rotWithShape="1">
          <a:blip r:embed="rId3">
            <a:alphaModFix/>
          </a:blip>
          <a:srcRect b="0" l="0" r="0" t="0"/>
          <a:stretch/>
        </p:blipFill>
        <p:spPr>
          <a:xfrm>
            <a:off x="1828800" y="2514600"/>
            <a:ext cx="5105400" cy="2370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50" name="Google Shape;450;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51" name="Google Shape;451;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Control Coupling</a:t>
            </a:r>
            <a:endParaRPr/>
          </a:p>
        </p:txBody>
      </p:sp>
      <p:sp>
        <p:nvSpPr>
          <p:cNvPr id="452" name="Google Shape;452;p62"/>
          <p:cNvSpPr txBox="1"/>
          <p:nvPr>
            <p:ph idx="1" type="body"/>
          </p:nvPr>
        </p:nvSpPr>
        <p:spPr>
          <a:xfrm>
            <a:off x="457200" y="1600200"/>
            <a:ext cx="3810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Two modules are controlled couple if data from one module is used to direct the order of instruction execution in another</a:t>
            </a:r>
            <a:endParaRPr/>
          </a:p>
          <a:p>
            <a:pPr indent="-342900" lvl="0" marL="34290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Example</a:t>
            </a:r>
            <a:endParaRPr/>
          </a:p>
          <a:p>
            <a:pPr indent="-342900" lvl="0" marL="34290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value of flag</a:t>
            </a:r>
            <a:endParaRPr/>
          </a:p>
          <a:p>
            <a:pPr indent="-342900" lvl="0" marL="3429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1. get the next master record</a:t>
            </a:r>
            <a:endParaRPr/>
          </a:p>
          <a:p>
            <a:pPr indent="-342900" lvl="0" marL="3429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2. get the next transaction record</a:t>
            </a:r>
            <a:endParaRPr/>
          </a:p>
          <a:p>
            <a:pPr indent="-342900" lvl="0" marL="3429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3. get both</a:t>
            </a:r>
            <a:endParaRPr/>
          </a:p>
          <a:p>
            <a:pPr indent="-342900" lvl="0" marL="3429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4. default is nothing</a:t>
            </a:r>
            <a:endParaRPr/>
          </a:p>
          <a:p>
            <a:pPr indent="-3429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sp>
        <p:nvSpPr>
          <p:cNvPr id="453" name="Google Shape;453;p62"/>
          <p:cNvSpPr/>
          <p:nvPr/>
        </p:nvSpPr>
        <p:spPr>
          <a:xfrm>
            <a:off x="4724400" y="4114800"/>
            <a:ext cx="3962400" cy="2392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If a control flag passes downward then caller must know the internals of its called</a:t>
            </a:r>
            <a:endParaRPr/>
          </a:p>
          <a:p>
            <a:pPr indent="-342900" lvl="0" marL="342900" marR="0" rtl="0" algn="l">
              <a:spcBef>
                <a:spcPts val="360"/>
              </a:spcBef>
              <a:spcAft>
                <a:spcPts val="0"/>
              </a:spcAft>
              <a:buNone/>
            </a:pPr>
            <a:r>
              <a:rPr b="0" i="0" lang="en-US" sz="1800" u="none" cap="none" strike="noStrike">
                <a:solidFill>
                  <a:srgbClr val="000000"/>
                </a:solidFill>
                <a:latin typeface="Times New Roman"/>
                <a:ea typeface="Times New Roman"/>
                <a:cs typeface="Times New Roman"/>
                <a:sym typeface="Times New Roman"/>
              </a:rPr>
              <a:t>If the control flag heads upward from a called to a caller then the called must know the caller’s internal</a:t>
            </a:r>
            <a:endParaRPr/>
          </a:p>
        </p:txBody>
      </p:sp>
      <p:pic>
        <p:nvPicPr>
          <p:cNvPr id="454" name="Google Shape;454;p62"/>
          <p:cNvPicPr preferRelativeResize="0"/>
          <p:nvPr/>
        </p:nvPicPr>
        <p:blipFill rotWithShape="1">
          <a:blip r:embed="rId3">
            <a:alphaModFix/>
          </a:blip>
          <a:srcRect b="0" l="0" r="0" t="0"/>
          <a:stretch/>
        </p:blipFill>
        <p:spPr>
          <a:xfrm>
            <a:off x="5343525" y="1304925"/>
            <a:ext cx="3071813" cy="27320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60" name="Google Shape;460;p6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61" name="Google Shape;461;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Common Coupling</a:t>
            </a:r>
            <a:endParaRPr/>
          </a:p>
        </p:txBody>
      </p:sp>
      <p:sp>
        <p:nvSpPr>
          <p:cNvPr id="462" name="Google Shape;462;p63"/>
          <p:cNvSpPr txBox="1"/>
          <p:nvPr>
            <p:ph idx="1" type="body"/>
          </p:nvPr>
        </p:nvSpPr>
        <p:spPr>
          <a:xfrm>
            <a:off x="457200" y="1600200"/>
            <a:ext cx="8153400" cy="144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Two modules are common coupled if they refer to the same global data area</a:t>
            </a:r>
            <a:endParaRPr/>
          </a:p>
        </p:txBody>
      </p:sp>
      <p:pic>
        <p:nvPicPr>
          <p:cNvPr id="463" name="Google Shape;463;p63"/>
          <p:cNvPicPr preferRelativeResize="0"/>
          <p:nvPr/>
        </p:nvPicPr>
        <p:blipFill rotWithShape="1">
          <a:blip r:embed="rId3">
            <a:alphaModFix/>
          </a:blip>
          <a:srcRect b="0" l="0" r="0" t="0"/>
          <a:stretch/>
        </p:blipFill>
        <p:spPr>
          <a:xfrm>
            <a:off x="914400" y="2514600"/>
            <a:ext cx="6991350" cy="321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69" name="Google Shape;469;p6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70" name="Google Shape;470;p64"/>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Common Coupling</a:t>
            </a:r>
            <a:endParaRPr/>
          </a:p>
        </p:txBody>
      </p:sp>
      <p:sp>
        <p:nvSpPr>
          <p:cNvPr id="471" name="Google Shape;471;p6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Common coupling is bad for many reasons</a:t>
            </a:r>
            <a:endParaRPr/>
          </a:p>
          <a:p>
            <a:pPr indent="-285750" lvl="0" marL="342900" rtl="0" algn="l">
              <a:lnSpc>
                <a:spcPct val="8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Modules that refer to a global data usually do so by explicit name (</a:t>
            </a:r>
            <a:r>
              <a:rPr i="1" lang="en-US" sz="2000">
                <a:latin typeface="Times New Roman"/>
                <a:ea typeface="Times New Roman"/>
                <a:cs typeface="Times New Roman"/>
                <a:sym typeface="Times New Roman"/>
              </a:rPr>
              <a:t>poor readability</a:t>
            </a:r>
            <a:r>
              <a:rPr lang="en-US" sz="2000">
                <a:latin typeface="Times New Roman"/>
                <a:ea typeface="Times New Roman"/>
                <a:cs typeface="Times New Roman"/>
                <a:sym typeface="Times New Roman"/>
              </a:rPr>
              <a:t>)</a:t>
            </a:r>
            <a:endParaRPr/>
          </a:p>
          <a:p>
            <a:pPr indent="-234950" lvl="1" marL="742950" rtl="0" algn="l">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introduces remoteness into system. It takes a long time to understand which module has changed the value of a global data when it was done (</a:t>
            </a:r>
            <a:r>
              <a:rPr i="1" lang="en-US" sz="2000">
                <a:latin typeface="Times New Roman"/>
                <a:ea typeface="Times New Roman"/>
                <a:cs typeface="Times New Roman"/>
                <a:sym typeface="Times New Roman"/>
              </a:rPr>
              <a:t>poor understandability</a:t>
            </a:r>
            <a:r>
              <a:rPr lang="en-US" sz="2000">
                <a:latin typeface="Times New Roman"/>
                <a:ea typeface="Times New Roman"/>
                <a:cs typeface="Times New Roman"/>
                <a:sym typeface="Times New Roman"/>
              </a:rPr>
              <a:t>)</a:t>
            </a:r>
            <a:endParaRPr/>
          </a:p>
          <a:p>
            <a:pPr indent="-234950" lvl="1" marL="742950" rtl="0" algn="l">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Global data may sometimes be drastically abused. Different modules may use the same data for different purpose (</a:t>
            </a:r>
            <a:r>
              <a:rPr i="1" lang="en-US" sz="2000">
                <a:latin typeface="Times New Roman"/>
                <a:ea typeface="Times New Roman"/>
                <a:cs typeface="Times New Roman"/>
                <a:sym typeface="Times New Roman"/>
              </a:rPr>
              <a:t>poor guarantee</a:t>
            </a:r>
            <a:r>
              <a:rPr lang="en-US" sz="2000">
                <a:latin typeface="Times New Roman"/>
                <a:ea typeface="Times New Roman"/>
                <a:cs typeface="Times New Roman"/>
                <a:sym typeface="Times New Roman"/>
              </a:rPr>
              <a:t>)</a:t>
            </a:r>
            <a:endParaRPr/>
          </a:p>
          <a:p>
            <a:pPr indent="-234950" lvl="1" marL="742950" rtl="0" algn="l">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is difficult to discover what data must be changed if a module is changed. It is also difficult to find out what modules must be changed if a global data is changed (</a:t>
            </a:r>
            <a:r>
              <a:rPr i="1" lang="en-US" sz="2000">
                <a:latin typeface="Times New Roman"/>
                <a:ea typeface="Times New Roman"/>
                <a:cs typeface="Times New Roman"/>
                <a:sym typeface="Times New Roman"/>
              </a:rPr>
              <a:t>poor maintainability</a:t>
            </a:r>
            <a:r>
              <a:rPr lang="en-US" sz="2000">
                <a:latin typeface="Times New Roman"/>
                <a:ea typeface="Times New Roman"/>
                <a:cs typeface="Times New Roman"/>
                <a:sym typeface="Times New Roman"/>
              </a:rPr>
              <a:t>)</a:t>
            </a:r>
            <a:endParaRPr/>
          </a:p>
          <a:p>
            <a:pPr indent="-234950" lvl="1" marL="742950" rtl="0" algn="l">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use of common data degrades the idea of modularity by allowing data to stay outside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77" name="Google Shape;477;p6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78" name="Google Shape;478;p65"/>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Content Coupling</a:t>
            </a:r>
            <a:endParaRPr/>
          </a:p>
        </p:txBody>
      </p:sp>
      <p:sp>
        <p:nvSpPr>
          <p:cNvPr id="479" name="Google Shape;479;p6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Two modules exhibit content coupling if one refers to the inside of the other in any way</a:t>
            </a:r>
            <a:endParaRPr/>
          </a:p>
          <a:p>
            <a:pPr indent="-285750" lvl="1" marL="74295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e.g. a branch from one module to another</a:t>
            </a:r>
            <a:endParaRPr/>
          </a:p>
          <a:p>
            <a:pPr indent="-107950" lvl="1" marL="742950" rtl="0" algn="l">
              <a:lnSpc>
                <a:spcPct val="9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Content couple straightway defies the principal of modularity</a:t>
            </a:r>
            <a:endParaRPr/>
          </a:p>
          <a:p>
            <a:pPr indent="-165100" lvl="0" marL="342900" rtl="0" algn="l">
              <a:lnSpc>
                <a:spcPct val="9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Common coupling and content coupling are the two coupling against the good modularity and should be avoided under any situation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85" name="Google Shape;485;p6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86" name="Google Shape;486;p6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Rank of Couplings</a:t>
            </a:r>
            <a:endParaRPr/>
          </a:p>
        </p:txBody>
      </p:sp>
      <p:pic>
        <p:nvPicPr>
          <p:cNvPr id="487" name="Google Shape;487;p66"/>
          <p:cNvPicPr preferRelativeResize="0"/>
          <p:nvPr/>
        </p:nvPicPr>
        <p:blipFill rotWithShape="1">
          <a:blip r:embed="rId3">
            <a:alphaModFix/>
          </a:blip>
          <a:srcRect b="0" l="0" r="0" t="0"/>
          <a:stretch/>
        </p:blipFill>
        <p:spPr>
          <a:xfrm>
            <a:off x="1219200" y="1600200"/>
            <a:ext cx="8305800" cy="33797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493" name="Google Shape;493;p6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94" name="Google Shape;494;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Determining Coupling Type</a:t>
            </a:r>
            <a:endParaRPr/>
          </a:p>
        </p:txBody>
      </p:sp>
      <p:sp>
        <p:nvSpPr>
          <p:cNvPr id="495" name="Google Shape;495;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Two modules may contain more than one coupling at a time</a:t>
            </a:r>
            <a:endParaRPr/>
          </a:p>
          <a:p>
            <a:pPr indent="-254000" lvl="0" marL="3429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There coupling will be defined by the worst coupling type</a:t>
            </a:r>
            <a:endParaRPr/>
          </a:p>
          <a:p>
            <a:pPr indent="-254000" lvl="0" marL="3429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Example</a:t>
            </a:r>
            <a:endParaRPr/>
          </a:p>
          <a:p>
            <a:pPr indent="-342900" lvl="0" marL="34290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If two modules are stamp and common coupled, then they are actually common coupled</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01" name="Google Shape;501;p6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02" name="Google Shape;502;p6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Low Coupling vs. High Coupling</a:t>
            </a:r>
            <a:endParaRPr/>
          </a:p>
        </p:txBody>
      </p:sp>
      <p:sp>
        <p:nvSpPr>
          <p:cNvPr id="503" name="Google Shape;503;p68"/>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Low coupling is preferable because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fewer connections between two modules, the less chance there is for ripple effect (a defect in one module appearing as a symptom in another)</a:t>
            </a:r>
            <a:endParaRPr/>
          </a:p>
          <a:p>
            <a:pPr indent="-234950" lvl="1" marL="74295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is easier to change one module with minimum risk of having to change another or even the change with minimum side effect</a:t>
            </a:r>
            <a:endParaRPr/>
          </a:p>
          <a:p>
            <a:pPr indent="-234950" lvl="1" marL="74295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While maintaining a module it is not necessary to be concerned about the internal details of any other modules</a:t>
            </a:r>
            <a:endParaRPr/>
          </a:p>
          <a:p>
            <a:pPr indent="-234950" lvl="1" marL="74295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High coupling is not preferable because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Makes a design difficult to understand and maintain</a:t>
            </a:r>
            <a:endParaRPr/>
          </a:p>
          <a:p>
            <a:pPr indent="-234950" lvl="1" marL="74295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Increases development effort as the modules having high coupling cannot be developed independently by different team members</a:t>
            </a:r>
            <a:endParaRPr/>
          </a:p>
          <a:p>
            <a:pPr indent="-228600" lvl="1" marL="742950" rtl="0" algn="l">
              <a:lnSpc>
                <a:spcPct val="9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Modules having high coupling are difficult to implement and debug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09" name="Google Shape;509;p6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10" name="Google Shape;510;p69"/>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Classification of Cohesions</a:t>
            </a:r>
            <a:endParaRPr/>
          </a:p>
        </p:txBody>
      </p:sp>
      <p:sp>
        <p:nvSpPr>
          <p:cNvPr id="511" name="Google Shape;511;p69"/>
          <p:cNvSpPr txBox="1"/>
          <p:nvPr>
            <p:ph idx="1" type="body"/>
          </p:nvPr>
        </p:nvSpPr>
        <p:spPr>
          <a:xfrm>
            <a:off x="457200" y="1219200"/>
            <a:ext cx="8229600" cy="4800600"/>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Cohesion implies how the activities within a single module are related to one another</a:t>
            </a:r>
            <a:endParaRPr/>
          </a:p>
          <a:p>
            <a:pPr indent="-381000" lvl="1" marL="838200" rtl="0" algn="l">
              <a:lnSpc>
                <a:spcPct val="8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e.g. merge sort 🡪 partition + merging</a:t>
            </a:r>
            <a:endParaRPr/>
          </a:p>
          <a:p>
            <a:pPr indent="-381000" lvl="1" marL="838200" rtl="0" algn="l">
              <a:lnSpc>
                <a:spcPct val="8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e.g. finding inverse of a matrix</a:t>
            </a:r>
            <a:endParaRPr/>
          </a:p>
          <a:p>
            <a:pPr indent="-381000" lvl="1" marL="838200" rtl="0" algn="l">
              <a:lnSpc>
                <a:spcPct val="8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Cohesion is the measure of the strength of functional relatedness of elements within a module. Elements means an instruction, a group of instructions or a call to another module</a:t>
            </a:r>
            <a:endParaRPr/>
          </a:p>
          <a:p>
            <a:pPr indent="-400050" lvl="0" marL="457200" rtl="0" algn="l">
              <a:lnSpc>
                <a:spcPct val="8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457200" lvl="0" marL="4572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There are various types of cohesions:</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Functional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Sequential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Communicational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Procedural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Temporal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Logical cohesion</a:t>
            </a:r>
            <a:endParaRPr/>
          </a:p>
          <a:p>
            <a:pPr indent="-381000" lvl="1" marL="838200" rtl="0" algn="l">
              <a:lnSpc>
                <a:spcPct val="80000"/>
              </a:lnSpc>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Coincidental cohesion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291" name="Google Shape;29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292" name="Google Shape;29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#18</a:t>
            </a:r>
            <a:endParaRPr/>
          </a:p>
        </p:txBody>
      </p:sp>
      <p:sp>
        <p:nvSpPr>
          <p:cNvPr id="293" name="Google Shape;29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Design review</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Significance of design review</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Tasks of design reviewers</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Team for reviewing a design</a:t>
            </a:r>
            <a:endParaRPr/>
          </a:p>
          <a:p>
            <a:pPr indent="-158750" lvl="1" marL="74295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Criteria for a “good” system design </a:t>
            </a:r>
            <a:endParaRPr/>
          </a:p>
          <a:p>
            <a:pPr indent="-215900" lvl="0" marL="3429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Achieving a “good” design</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Modularity</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Clean decomposition</a:t>
            </a:r>
            <a:endParaRPr/>
          </a:p>
          <a:p>
            <a:pPr indent="-228600" lvl="2" marL="11430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Coupling</a:t>
            </a:r>
            <a:endParaRPr/>
          </a:p>
          <a:p>
            <a:pPr indent="-228600" lvl="2" marL="11430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Cohesion</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Neat arrangement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17" name="Google Shape;517;p7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18" name="Google Shape;518;p7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Functional Cohesion</a:t>
            </a:r>
            <a:endParaRPr/>
          </a:p>
        </p:txBody>
      </p:sp>
      <p:sp>
        <p:nvSpPr>
          <p:cNvPr id="519" name="Google Shape;519;p70"/>
          <p:cNvSpPr txBox="1"/>
          <p:nvPr>
            <p:ph idx="1" type="body"/>
          </p:nvPr>
        </p:nvSpPr>
        <p:spPr>
          <a:xfrm>
            <a:off x="457200" y="1219200"/>
            <a:ext cx="8229600" cy="48006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functionally cohesive module contains elements that all contribute to the execution of one and only one problem related task</a:t>
            </a:r>
            <a:endParaRPr/>
          </a:p>
          <a:p>
            <a:pPr indent="-393700" lvl="0" marL="4572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457200" lvl="0" marL="4572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Theses modules have a strong and single-minded purpose</a:t>
            </a:r>
            <a:endParaRPr/>
          </a:p>
          <a:p>
            <a:pPr indent="-381000" lvl="0" marL="45720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457200" lvl="0" marL="4572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functionally cohesive module can be described in a simple sentence</a:t>
            </a:r>
            <a:endParaRPr/>
          </a:p>
          <a:p>
            <a:pPr indent="-393700" lvl="0" marL="4572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457200" lvl="0" marL="457200" rtl="0" algn="l">
              <a:spcBef>
                <a:spcPts val="48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Example</a:t>
            </a:r>
            <a:endParaRPr/>
          </a:p>
          <a:p>
            <a:pPr indent="-457200" lvl="0" marL="4572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Read customer record</a:t>
            </a:r>
            <a:endParaRPr/>
          </a:p>
          <a:p>
            <a:pPr indent="-457200" lvl="0" marL="4572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Sort the list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25" name="Google Shape;525;p7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26" name="Google Shape;526;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Sequential Cohesion</a:t>
            </a:r>
            <a:endParaRPr/>
          </a:p>
        </p:txBody>
      </p:sp>
      <p:sp>
        <p:nvSpPr>
          <p:cNvPr id="527" name="Google Shape;527;p71"/>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sequentially cohesive module is one whose elements are involved in activities such that output from one activity add input data to the next</a:t>
            </a:r>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57200" lvl="0" marL="4572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sequentially cohesive module usually has good coupling and easily maintainable</a:t>
            </a:r>
            <a:endParaRPr/>
          </a:p>
        </p:txBody>
      </p:sp>
      <p:pic>
        <p:nvPicPr>
          <p:cNvPr id="528" name="Google Shape;528;p71"/>
          <p:cNvPicPr preferRelativeResize="0"/>
          <p:nvPr/>
        </p:nvPicPr>
        <p:blipFill rotWithShape="1">
          <a:blip r:embed="rId3">
            <a:alphaModFix/>
          </a:blip>
          <a:srcRect b="0" l="0" r="0" t="0"/>
          <a:stretch/>
        </p:blipFill>
        <p:spPr>
          <a:xfrm>
            <a:off x="2057400" y="2514600"/>
            <a:ext cx="4741863" cy="22717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7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34" name="Google Shape;534;p7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35" name="Google Shape;535;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Communicational Cohesion</a:t>
            </a:r>
            <a:endParaRPr/>
          </a:p>
        </p:txBody>
      </p:sp>
      <p:sp>
        <p:nvSpPr>
          <p:cNvPr id="536" name="Google Shape;536;p72"/>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Communicational cohesive module is one whose elements contribute to activities that refer to or update  the same data structure</a:t>
            </a:r>
            <a:endParaRPr/>
          </a:p>
          <a:p>
            <a:pPr indent="-406400" lvl="0" marL="5334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533400" lvl="0" marL="5334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Example : Given the Accession Number of a book</a:t>
            </a:r>
            <a:endParaRPr/>
          </a:p>
          <a:p>
            <a:pPr indent="-533400" lvl="0" marL="533400" rtl="0" algn="l">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Find the title of the book</a:t>
            </a:r>
            <a:endParaRPr/>
          </a:p>
          <a:p>
            <a:pPr indent="-533400" lvl="0" marL="533400" rtl="0" algn="l">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Find the price of the book</a:t>
            </a:r>
            <a:endParaRPr/>
          </a:p>
          <a:p>
            <a:pPr indent="-533400" lvl="0" marL="533400" rtl="0" algn="l">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Find the name of the publisher</a:t>
            </a:r>
            <a:endParaRPr/>
          </a:p>
          <a:p>
            <a:pPr indent="-533400" lvl="0" marL="533400" rtl="0" algn="l">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Find the author of the book</a:t>
            </a:r>
            <a:endParaRPr/>
          </a:p>
          <a:p>
            <a:pPr indent="-533400" lvl="0" marL="5334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533400" lvl="0" marL="5334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four activities are related because they all work on the same input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42" name="Google Shape;542;p7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43" name="Google Shape;54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Communicational Cohesion</a:t>
            </a:r>
            <a:endParaRPr/>
          </a:p>
        </p:txBody>
      </p:sp>
      <p:sp>
        <p:nvSpPr>
          <p:cNvPr id="544" name="Google Shape;544;p73"/>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Another example of a communicational cohesive module is:</a:t>
            </a:r>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Communicational cohesive module are quite maintainable</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Module that do not use </a:t>
            </a:r>
            <a:r>
              <a:rPr i="1" lang="en-US" sz="2400">
                <a:latin typeface="Times New Roman"/>
                <a:ea typeface="Times New Roman"/>
                <a:cs typeface="Times New Roman"/>
                <a:sym typeface="Times New Roman"/>
              </a:rPr>
              <a:t>Customer account balance</a:t>
            </a:r>
            <a:r>
              <a:rPr lang="en-US" sz="2400">
                <a:latin typeface="Times New Roman"/>
                <a:ea typeface="Times New Roman"/>
                <a:cs typeface="Times New Roman"/>
                <a:sym typeface="Times New Roman"/>
              </a:rPr>
              <a:t> may discard the data field return by the module</a:t>
            </a:r>
            <a:endParaRPr/>
          </a:p>
        </p:txBody>
      </p:sp>
      <p:pic>
        <p:nvPicPr>
          <p:cNvPr id="545" name="Google Shape;545;p73"/>
          <p:cNvPicPr preferRelativeResize="0"/>
          <p:nvPr/>
        </p:nvPicPr>
        <p:blipFill rotWithShape="1">
          <a:blip r:embed="rId3">
            <a:alphaModFix/>
          </a:blip>
          <a:srcRect b="0" l="0" r="0" t="0"/>
          <a:stretch/>
        </p:blipFill>
        <p:spPr>
          <a:xfrm>
            <a:off x="1905000" y="2286000"/>
            <a:ext cx="4657725" cy="23701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51" name="Google Shape;551;p7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52" name="Google Shape;552;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Communicational Cohesion</a:t>
            </a:r>
            <a:endParaRPr/>
          </a:p>
        </p:txBody>
      </p:sp>
      <p:sp>
        <p:nvSpPr>
          <p:cNvPr id="553" name="Google Shape;553;p74"/>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is always better to improve maintainability if we split a communicational cohesive module into separate, functionally cohesive ones</a:t>
            </a:r>
            <a:endParaRPr/>
          </a:p>
        </p:txBody>
      </p:sp>
      <p:pic>
        <p:nvPicPr>
          <p:cNvPr id="554" name="Google Shape;554;p74"/>
          <p:cNvPicPr preferRelativeResize="0"/>
          <p:nvPr/>
        </p:nvPicPr>
        <p:blipFill rotWithShape="1">
          <a:blip r:embed="rId3">
            <a:alphaModFix/>
          </a:blip>
          <a:srcRect b="0" l="0" r="0" t="0"/>
          <a:stretch/>
        </p:blipFill>
        <p:spPr>
          <a:xfrm>
            <a:off x="1066800" y="2895600"/>
            <a:ext cx="6757988" cy="3314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7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60" name="Google Shape;560;p7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61" name="Google Shape;561;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Communicational Cohesion</a:t>
            </a:r>
            <a:endParaRPr/>
          </a:p>
        </p:txBody>
      </p:sp>
      <p:sp>
        <p:nvSpPr>
          <p:cNvPr id="562" name="Google Shape;562;p75"/>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Modules with communicational and sequential cohesion seem similar since they both contain activities organized around the data in the original problem</a:t>
            </a:r>
            <a:endParaRPr/>
          </a:p>
          <a:p>
            <a:pPr indent="-381000" lvl="0" marL="5334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main difference between them is that in a sequentially cohesive module, individual activities must be carried out in a specific order. Whereas, in a communicational cohesive module, order of execution is not important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68" name="Google Shape;568;p7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69" name="Google Shape;569;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Procedural Cohesion</a:t>
            </a:r>
            <a:endParaRPr/>
          </a:p>
        </p:txBody>
      </p:sp>
      <p:sp>
        <p:nvSpPr>
          <p:cNvPr id="570" name="Google Shape;570;p76"/>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procedural cohesive module is one whose elements are involved in different and possibly unrelated activities in which control flows from one activity to another</a:t>
            </a:r>
            <a:endParaRPr/>
          </a:p>
          <a:p>
            <a:pPr indent="-444500" lvl="0" marL="533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533400" lvl="0" marL="533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(Note: In sequential cohesive module data flows from one activity to another)</a:t>
            </a:r>
            <a:endParaRPr/>
          </a:p>
          <a:p>
            <a:pPr indent="-444500" lvl="0" marL="533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533400" lvl="0" marL="533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Activities in a procedurally cohesive modules are related by order of executions</a:t>
            </a:r>
            <a:endParaRPr/>
          </a:p>
          <a:p>
            <a:pPr indent="-444500" lvl="0" marL="533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533400" lvl="0" marL="533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Procedurally cohesive modules tend to be composed of pieces of functions that have little relationship to one another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7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76" name="Google Shape;576;p7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77" name="Google Shape;577;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Temporal Cohesion</a:t>
            </a:r>
            <a:endParaRPr/>
          </a:p>
        </p:txBody>
      </p:sp>
      <p:sp>
        <p:nvSpPr>
          <p:cNvPr id="578" name="Google Shape;578;p77"/>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temporal cohesive module is one whose elements are involved in activities that are related in same time span</a:t>
            </a:r>
            <a:endParaRPr/>
          </a:p>
          <a:p>
            <a:pPr indent="-482600" lvl="0" marL="533400" rtl="0" algn="l">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533400" lvl="0" marL="533400" rtl="0" algn="l">
              <a:lnSpc>
                <a:spcPct val="80000"/>
              </a:lnSpc>
              <a:spcBef>
                <a:spcPts val="40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Example</a:t>
            </a:r>
            <a:endParaRPr/>
          </a:p>
          <a:p>
            <a:pPr indent="-533400" lvl="0" marL="533400" rtl="0" algn="l">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The set of functions responsible for initialization, start-up, shut-down of some process etc. are the classic examples</a:t>
            </a:r>
            <a:endParaRPr/>
          </a:p>
          <a:p>
            <a:pPr indent="-533400" lvl="0" marL="533400" rtl="0" algn="l">
              <a:lnSpc>
                <a:spcPct val="8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533400" lvl="0" marL="5334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Unlike procedural cohesive modules, temporal cohesive modules are tend to be composed of partial functions whose only relationship to one another is that they all happen to be carried out at a certain time</a:t>
            </a:r>
            <a:endParaRPr/>
          </a:p>
          <a:p>
            <a:pPr indent="-476250" lvl="0" marL="533400" rtl="0" algn="l">
              <a:lnSpc>
                <a:spcPct val="8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533400" lvl="0" marL="5334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order of execution of activities is more important in procedurally cohesive modules. Also procedural cohesive modules tends to use loops and decision between functions, whereas temporal modules tend to contain more straight line code</a:t>
            </a:r>
            <a:endParaRPr/>
          </a:p>
          <a:p>
            <a:pPr indent="-476250" lvl="0" marL="533400" rtl="0" algn="l">
              <a:lnSpc>
                <a:spcPct val="8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533400" lvl="0" marL="5334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temporal cohesive modules activities are related to time and hence the module is difficult to reuse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7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84" name="Google Shape;584;p7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85" name="Google Shape;58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Logical Cohesion</a:t>
            </a:r>
            <a:endParaRPr/>
          </a:p>
        </p:txBody>
      </p:sp>
      <p:sp>
        <p:nvSpPr>
          <p:cNvPr id="586" name="Google Shape;586;p78"/>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 logically cohesive module is one whose elements contribute to activities of the same general category (such as data input, data output, error message etc.) in which the activities to be executed are selected from outside the module</a:t>
            </a:r>
            <a:endParaRPr/>
          </a:p>
          <a:p>
            <a:pPr indent="-355600" lvl="0" marL="5334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533400" lvl="0" marL="533400" rtl="0" algn="l">
              <a:spcBef>
                <a:spcPts val="56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Example</a:t>
            </a:r>
            <a:endParaRPr/>
          </a:p>
          <a:p>
            <a:pPr indent="-533400" lvl="0" marL="53340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A set of print functions generating different output reports are arranged into a single module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7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592" name="Google Shape;592;p7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593" name="Google Shape;593;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Coincidental Cohesion</a:t>
            </a:r>
            <a:endParaRPr/>
          </a:p>
        </p:txBody>
      </p:sp>
      <p:sp>
        <p:nvSpPr>
          <p:cNvPr id="594" name="Google Shape;594;p79"/>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 coincidental cohesive module is one whose elements contribute to activities with no meaningful relationship to one another</a:t>
            </a:r>
            <a:endParaRPr/>
          </a:p>
          <a:p>
            <a:pPr indent="-355600" lvl="0" marL="533400" rtl="0" algn="l">
              <a:lnSpc>
                <a:spcPct val="9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533400" lvl="0" marL="5334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In a coincidental cohesive model, the module contains a random collection of functions (without any though or decision rather pure coincidence)</a:t>
            </a:r>
            <a:endParaRPr/>
          </a:p>
          <a:p>
            <a:pPr indent="-355600" lvl="0" marL="533400" rtl="0" algn="l">
              <a:lnSpc>
                <a:spcPct val="9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533400" lvl="0" marL="5334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Such a module is theoretically possible, rarely known in any practical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299" name="Google Shape;299;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00" name="Google Shape;30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Design Review</a:t>
            </a:r>
            <a:endParaRPr/>
          </a:p>
        </p:txBody>
      </p:sp>
      <p:sp>
        <p:nvSpPr>
          <p:cNvPr id="301" name="Google Shape;301;p44"/>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design deals with transforming the customer requirements (as described in the SRS document) into a form that can be  implemented using a programming language</a:t>
            </a:r>
            <a:endParaRPr/>
          </a:p>
          <a:p>
            <a:pPr indent="-266700" lvl="0" marL="342900" rtl="0" algn="l">
              <a:lnSpc>
                <a:spcPct val="90000"/>
              </a:lnSpc>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After a design is complete, the design is required to be reviewed</a:t>
            </a:r>
            <a:endParaRPr/>
          </a:p>
          <a:p>
            <a:pPr indent="-266700" lvl="0" marL="342900" rtl="0" algn="l">
              <a:lnSpc>
                <a:spcPct val="90000"/>
              </a:lnSpc>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Items to be reviewed are:</a:t>
            </a:r>
            <a:endParaRPr/>
          </a:p>
          <a:p>
            <a:pPr indent="-285750" lvl="1" marL="742950" rtl="0" algn="l">
              <a:lnSpc>
                <a:spcPct val="9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Traceability</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Whether each functional requirement in the SRS document can be traced to some bubble in the DFD model and vice-versa</a:t>
            </a:r>
            <a:endParaRPr/>
          </a:p>
          <a:p>
            <a:pPr indent="-177800" lvl="2" marL="11430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Whether each bubble of the DFD can be traced to some module in the structure chart and vice-versa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00" name="Google Shape;600;p8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01" name="Google Shape;601;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Ranking of Cohesions</a:t>
            </a:r>
            <a:endParaRPr/>
          </a:p>
        </p:txBody>
      </p:sp>
      <p:pic>
        <p:nvPicPr>
          <p:cNvPr id="602" name="Google Shape;602;p80"/>
          <p:cNvPicPr preferRelativeResize="0"/>
          <p:nvPr/>
        </p:nvPicPr>
        <p:blipFill rotWithShape="1">
          <a:blip r:embed="rId3">
            <a:alphaModFix/>
          </a:blip>
          <a:srcRect b="0" l="0" r="0" t="0"/>
          <a:stretch/>
        </p:blipFill>
        <p:spPr>
          <a:xfrm>
            <a:off x="457200" y="1524000"/>
            <a:ext cx="8377238" cy="4660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8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08" name="Google Shape;608;p8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09" name="Google Shape;609;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Deciding Module Cohesion</a:t>
            </a:r>
            <a:endParaRPr/>
          </a:p>
        </p:txBody>
      </p:sp>
      <p:pic>
        <p:nvPicPr>
          <p:cNvPr id="610" name="Google Shape;610;p81"/>
          <p:cNvPicPr preferRelativeResize="0"/>
          <p:nvPr/>
        </p:nvPicPr>
        <p:blipFill rotWithShape="1">
          <a:blip r:embed="rId3">
            <a:alphaModFix/>
          </a:blip>
          <a:srcRect b="0" l="0" r="0" t="0"/>
          <a:stretch/>
        </p:blipFill>
        <p:spPr>
          <a:xfrm>
            <a:off x="304800" y="1295400"/>
            <a:ext cx="9753599" cy="51355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8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16" name="Google Shape;616;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17" name="Google Shape;617;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Coupling + Cohesion = Clean Decomposition</a:t>
            </a:r>
            <a:endParaRPr/>
          </a:p>
        </p:txBody>
      </p:sp>
      <p:sp>
        <p:nvSpPr>
          <p:cNvPr id="618" name="Google Shape;618;p82"/>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Coupling</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Coupling is a way to measure design quality</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Low coupling between modules indicates a well-partitioned system (or cleanly the modules are separated)</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good design should have minimal coupling</a:t>
            </a:r>
            <a:endParaRPr/>
          </a:p>
          <a:p>
            <a:pPr indent="-381000" lvl="0" marL="533400" rtl="0" algn="l">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90000"/>
              </a:lnSpc>
              <a:spcBef>
                <a:spcPts val="48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Cohesion</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Cohesion is a way to measure how a module is truly a module</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High cohesion means activities inside the module is very strongly related and not separable</a:t>
            </a:r>
            <a:endParaRPr/>
          </a:p>
          <a:p>
            <a:pPr indent="-533400" lvl="0" marL="5334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good module should have maximal cohesion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24" name="Google Shape;624;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25" name="Google Shape;62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Neat Arrangement</a:t>
            </a:r>
            <a:endParaRPr/>
          </a:p>
        </p:txBody>
      </p:sp>
      <p:sp>
        <p:nvSpPr>
          <p:cNvPr id="626" name="Google Shape;626;p83"/>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 “good” design means it is a well structured design, which can be achieved with a neat arrangement of modules</a:t>
            </a:r>
            <a:endParaRPr/>
          </a:p>
          <a:p>
            <a:pPr indent="-355600" lvl="0" marL="5334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533400" lvl="0" marL="5334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Principles for neat arrangements are:</a:t>
            </a:r>
            <a:endParaRPr/>
          </a:p>
          <a:p>
            <a:pPr indent="-457200" lvl="1" marL="914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Layered architecture</a:t>
            </a:r>
            <a:endParaRPr/>
          </a:p>
          <a:p>
            <a:pPr indent="-457200" lvl="1" marL="914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Control abstraction</a:t>
            </a:r>
            <a:endParaRPr/>
          </a:p>
          <a:p>
            <a:pPr indent="-457200" lvl="1" marL="914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High fan-in</a:t>
            </a:r>
            <a:endParaRPr/>
          </a:p>
          <a:p>
            <a:pPr indent="-457200" lvl="1" marL="9144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Low fan-out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8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32" name="Google Shape;632;p8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33" name="Google Shape;633;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Layered Architecture</a:t>
            </a:r>
            <a:endParaRPr/>
          </a:p>
        </p:txBody>
      </p:sp>
      <p:sp>
        <p:nvSpPr>
          <p:cNvPr id="634" name="Google Shape;634;p84"/>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provides a very sharp boss-subordinate relationship among modules</a:t>
            </a:r>
            <a:endParaRPr/>
          </a:p>
          <a:p>
            <a:pPr indent="-533400" lvl="0" marL="5334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a layered architecture, modules are arranged layer by layer</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pic>
        <p:nvPicPr>
          <p:cNvPr id="635" name="Google Shape;635;p84"/>
          <p:cNvPicPr preferRelativeResize="0"/>
          <p:nvPr/>
        </p:nvPicPr>
        <p:blipFill rotWithShape="1">
          <a:blip r:embed="rId3">
            <a:alphaModFix/>
          </a:blip>
          <a:srcRect b="0" l="0" r="0" t="0"/>
          <a:stretch/>
        </p:blipFill>
        <p:spPr>
          <a:xfrm>
            <a:off x="1600200" y="2971800"/>
            <a:ext cx="6446838" cy="34051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8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41" name="Google Shape;641;p8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42" name="Google Shape;642;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Control Abstraction</a:t>
            </a:r>
            <a:endParaRPr/>
          </a:p>
        </p:txBody>
      </p:sp>
      <p:sp>
        <p:nvSpPr>
          <p:cNvPr id="643" name="Google Shape;643;p85"/>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module should invoke the function of the modules in the layer immediately</a:t>
            </a:r>
            <a:endParaRPr/>
          </a:p>
          <a:p>
            <a:pPr indent="-533400" lvl="0" marL="5334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module in the lower level should not invoke the services of the module (s) at its upper level (s)</a:t>
            </a:r>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406400" lvl="0" marL="5334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533400" lvl="0" marL="5334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p:txBody>
      </p:sp>
      <p:pic>
        <p:nvPicPr>
          <p:cNvPr id="644" name="Google Shape;644;p85"/>
          <p:cNvPicPr preferRelativeResize="0"/>
          <p:nvPr/>
        </p:nvPicPr>
        <p:blipFill rotWithShape="1">
          <a:blip r:embed="rId3">
            <a:alphaModFix/>
          </a:blip>
          <a:srcRect b="0" l="0" r="0" t="0"/>
          <a:stretch/>
        </p:blipFill>
        <p:spPr>
          <a:xfrm>
            <a:off x="2057400" y="2743200"/>
            <a:ext cx="4972050" cy="3384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8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50" name="Google Shape;650;p8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51" name="Google Shape;651;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High Fan-in</a:t>
            </a:r>
            <a:endParaRPr/>
          </a:p>
        </p:txBody>
      </p:sp>
      <p:sp>
        <p:nvSpPr>
          <p:cNvPr id="652" name="Google Shape;652;p86"/>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Fan-in indicates the number of modules directly invoking a given module</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High fan-in means more code reusability</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design with high fan-in is encouraged</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pic>
        <p:nvPicPr>
          <p:cNvPr id="653" name="Google Shape;653;p86"/>
          <p:cNvPicPr preferRelativeResize="0"/>
          <p:nvPr/>
        </p:nvPicPr>
        <p:blipFill rotWithShape="1">
          <a:blip r:embed="rId3">
            <a:alphaModFix/>
          </a:blip>
          <a:srcRect b="0" l="0" r="0" t="0"/>
          <a:stretch/>
        </p:blipFill>
        <p:spPr>
          <a:xfrm>
            <a:off x="3505200" y="3962400"/>
            <a:ext cx="2401888" cy="1905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8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59" name="Google Shape;659;p8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60" name="Google Shape;660;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Low Fan-out</a:t>
            </a:r>
            <a:endParaRPr/>
          </a:p>
        </p:txBody>
      </p:sp>
      <p:sp>
        <p:nvSpPr>
          <p:cNvPr id="661" name="Google Shape;661;p87"/>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Fan-out of a module indicates the number of modules that are directly controlled by the module</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module with high fan-out means it is poor in cohesion</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“good” design prefers low fan-out modules </a:t>
            </a:r>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81000" lvl="0" marL="5334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pic>
        <p:nvPicPr>
          <p:cNvPr id="662" name="Google Shape;662;p87"/>
          <p:cNvPicPr preferRelativeResize="0"/>
          <p:nvPr/>
        </p:nvPicPr>
        <p:blipFill rotWithShape="1">
          <a:blip r:embed="rId3">
            <a:alphaModFix/>
          </a:blip>
          <a:srcRect b="0" l="0" r="0" t="0"/>
          <a:stretch/>
        </p:blipFill>
        <p:spPr>
          <a:xfrm>
            <a:off x="3429000" y="4038600"/>
            <a:ext cx="2401888" cy="190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8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668" name="Google Shape;668;p8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669" name="Google Shape;669;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670" name="Google Shape;670;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Times New Roman"/>
              <a:buChar char="•"/>
            </a:pPr>
            <a:r>
              <a:rPr lang="en-US" sz="3600">
                <a:latin typeface="Times New Roman"/>
                <a:ea typeface="Times New Roman"/>
                <a:cs typeface="Times New Roman"/>
                <a:sym typeface="Times New Roman"/>
              </a:rPr>
              <a:t>How quantitatively we can measure the quality of a design?</a:t>
            </a:r>
            <a:endParaRPr/>
          </a:p>
          <a:p>
            <a:pPr indent="-114300" lvl="0" marL="342900" rtl="0" algn="l">
              <a:spcBef>
                <a:spcPts val="720"/>
              </a:spcBef>
              <a:spcAft>
                <a:spcPts val="0"/>
              </a:spcAft>
              <a:buClr>
                <a:schemeClr val="dk1"/>
              </a:buClr>
              <a:buSzPts val="3600"/>
              <a:buFont typeface="Arial"/>
              <a:buNone/>
            </a:pPr>
            <a:r>
              <a:t/>
            </a:r>
            <a:endParaRPr sz="3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07" name="Google Shape;307;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08" name="Google Shape;30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Design Review</a:t>
            </a:r>
            <a:endParaRPr/>
          </a:p>
        </p:txBody>
      </p:sp>
      <p:sp>
        <p:nvSpPr>
          <p:cNvPr id="309" name="Google Shape;309;p45"/>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Correctness</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Whether the data structures of the detailed design are correct or not</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Different modules required to implement the design solution are traced out or not</a:t>
            </a:r>
            <a:endParaRPr/>
          </a:p>
          <a:p>
            <a:pPr indent="-165100" lvl="2" marL="1143000" rtl="0" algn="l">
              <a:lnSpc>
                <a:spcPct val="80000"/>
              </a:lnSpc>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Implementation</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Suitable algorithm is possible with the proposed data structures or not</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Whether the design can be easily implemented (minimum coding overhead)</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Whether design can be efficiently implemented (minimum hardware, minimum memory usage and faster execution time)</a:t>
            </a:r>
            <a:endParaRPr/>
          </a:p>
          <a:p>
            <a:pPr indent="-165100" lvl="2" marL="1143000" rtl="0" algn="l">
              <a:lnSpc>
                <a:spcPct val="80000"/>
              </a:lnSpc>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lnSpc>
                <a:spcPct val="8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Maintainability</a:t>
            </a:r>
            <a:endParaRPr/>
          </a:p>
          <a:p>
            <a:pPr indent="-228600" lvl="2" marL="11430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To check whether the design can be easily maintained in future or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15" name="Google Shape;315;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16" name="Google Shape;316;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Design Review Team</a:t>
            </a:r>
            <a:endParaRPr/>
          </a:p>
        </p:txBody>
      </p:sp>
      <p:sp>
        <p:nvSpPr>
          <p:cNvPr id="317" name="Google Shape;317;p46"/>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The review team usually consists of members with</a:t>
            </a:r>
            <a:r>
              <a:rPr lang="en-US">
                <a:latin typeface="Times New Roman"/>
                <a:ea typeface="Times New Roman"/>
                <a:cs typeface="Times New Roman"/>
                <a:sym typeface="Times New Roman"/>
              </a:rPr>
              <a:t> </a:t>
            </a:r>
            <a:endParaRPr/>
          </a:p>
          <a:p>
            <a:pPr indent="-254000" lvl="0" marL="3429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system analysts (who have designed the system)</a:t>
            </a:r>
            <a:endParaRPr/>
          </a:p>
          <a:p>
            <a:pPr indent="-222250" lvl="1" marL="74295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Implementation team (who would code the design)</a:t>
            </a:r>
            <a:endParaRPr/>
          </a:p>
          <a:p>
            <a:pPr indent="-222250" lvl="1" marL="74295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Testing team (who would test the implementation)</a:t>
            </a:r>
            <a:endParaRPr/>
          </a:p>
          <a:p>
            <a:pPr indent="-222250" lvl="1" marL="74295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Maintenance team (who deal with the customer and after sale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23" name="Google Shape;323;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24" name="Google Shape;32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Criteria for a “Good System Design”</a:t>
            </a:r>
            <a:endParaRPr/>
          </a:p>
        </p:txBody>
      </p:sp>
      <p:sp>
        <p:nvSpPr>
          <p:cNvPr id="325" name="Google Shape;325;p47"/>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Very difficult to decide criteria for a “good” design</a:t>
            </a:r>
            <a:endParaRPr/>
          </a:p>
          <a:p>
            <a:pPr indent="-279400" lvl="0" marL="3429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Goodness of design varies from system to system</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Real-time system</a:t>
            </a:r>
            <a:endParaRPr/>
          </a:p>
          <a:p>
            <a:pPr indent="-228600" lvl="2" marL="11430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Where the speed is the main target</a:t>
            </a:r>
            <a:endParaRPr/>
          </a:p>
          <a:p>
            <a:pPr indent="-228600" lvl="2" marL="11430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Design with lower memory requirement (at the cost of speed) is a bad design</a:t>
            </a:r>
            <a:endParaRPr/>
          </a:p>
          <a:p>
            <a:pPr indent="-165100" lvl="2" marL="11430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Embedded system</a:t>
            </a:r>
            <a:endParaRPr/>
          </a:p>
          <a:p>
            <a:pPr indent="-228600" lvl="2" marL="11430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Where the memory is the main constraint</a:t>
            </a:r>
            <a:endParaRPr/>
          </a:p>
          <a:p>
            <a:pPr indent="-228600" lvl="2" marL="11430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Design with larger memory requirement is a bad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31" name="Google Shape;331;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32" name="Google Shape;33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Criteria for a “Good System Design”</a:t>
            </a:r>
            <a:endParaRPr/>
          </a:p>
        </p:txBody>
      </p:sp>
      <p:sp>
        <p:nvSpPr>
          <p:cNvPr id="333" name="Google Shape;333;p48"/>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System designers rely on few desirable characteristics</a:t>
            </a:r>
            <a:endParaRPr/>
          </a:p>
          <a:p>
            <a:pPr indent="-279400" lvl="0" marL="342900" rtl="0" algn="l">
              <a:lnSpc>
                <a:spcPct val="90000"/>
              </a:lnSpc>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Correctness</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good design should correctly implement all the functionalities of the system</a:t>
            </a:r>
            <a:endParaRPr/>
          </a:p>
          <a:p>
            <a:pPr indent="-177800" lvl="2" marL="11430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Understandability</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good design should be easily understandable</a:t>
            </a:r>
            <a:endParaRPr/>
          </a:p>
          <a:p>
            <a:pPr indent="-177800" lvl="2" marL="11430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Efficiency</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should be efficient</a:t>
            </a:r>
            <a:endParaRPr/>
          </a:p>
          <a:p>
            <a:pPr indent="-177800" lvl="2" marL="11430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Maintainability</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Is should be easily amenable to 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06 March, 2019</a:t>
            </a:r>
            <a:endParaRPr/>
          </a:p>
        </p:txBody>
      </p:sp>
      <p:sp>
        <p:nvSpPr>
          <p:cNvPr id="339" name="Google Shape;339;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40" name="Google Shape;34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Good System Design-Correctness!</a:t>
            </a:r>
            <a:endParaRPr/>
          </a:p>
        </p:txBody>
      </p:sp>
      <p:sp>
        <p:nvSpPr>
          <p:cNvPr id="341" name="Google Shape;341;p49"/>
          <p:cNvSpPr txBox="1"/>
          <p:nvPr>
            <p:ph idx="1" type="body"/>
          </p:nvPr>
        </p:nvSpPr>
        <p:spPr>
          <a:xfrm>
            <a:off x="457200" y="1981200"/>
            <a:ext cx="8305800" cy="41449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Most preferable goodness criterion is the  design correctness</a:t>
            </a:r>
            <a:endParaRPr/>
          </a:p>
          <a:p>
            <a:pPr indent="-342900" lvl="0" marL="342900" rtl="0" algn="ctr">
              <a:spcBef>
                <a:spcPts val="800"/>
              </a:spcBef>
              <a:spcAft>
                <a:spcPts val="0"/>
              </a:spcAft>
              <a:buClr>
                <a:schemeClr val="dk1"/>
              </a:buClr>
              <a:buSzPts val="4000"/>
              <a:buFont typeface="Arial"/>
              <a:buNone/>
            </a:pPr>
            <a:r>
              <a:t/>
            </a:r>
            <a:endParaRPr sz="4000">
              <a:latin typeface="Times New Roman"/>
              <a:ea typeface="Times New Roman"/>
              <a:cs typeface="Times New Roman"/>
              <a:sym typeface="Times New Roman"/>
            </a:endParaRPr>
          </a:p>
          <a:p>
            <a:pPr indent="-342900" lvl="0" marL="342900" rtl="0" algn="ctr">
              <a:spcBef>
                <a:spcPts val="80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If the design is not correct it is nothing worth at 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