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</a:t>
            </a:r>
            <a:endParaRPr/>
          </a:p>
        </p:txBody>
      </p:sp>
      <p:sp>
        <p:nvSpPr>
          <p:cNvPr id="95" name="Google Shape;95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20/03/2019</a:t>
            </a:r>
            <a:endParaRPr/>
          </a:p>
        </p:txBody>
      </p:sp>
      <p:sp>
        <p:nvSpPr>
          <p:cNvPr id="96" name="Google Shape;96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@D. Samanta, CSE, IIT Kharagpur</a:t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</a:t>
            </a:r>
            <a:endParaRPr/>
          </a:p>
        </p:txBody>
      </p:sp>
      <p:sp>
        <p:nvSpPr>
          <p:cNvPr id="103" name="Google Shape;103;p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20/03/2019</a:t>
            </a:r>
            <a:endParaRPr/>
          </a:p>
        </p:txBody>
      </p:sp>
      <p:sp>
        <p:nvSpPr>
          <p:cNvPr id="104" name="Google Shape;104;p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@D. Samanta, CSE, IIT Kharagpur</a:t>
            </a:r>
            <a:endParaRPr/>
          </a:p>
        </p:txBody>
      </p:sp>
      <p:sp>
        <p:nvSpPr>
          <p:cNvPr id="105" name="Google Shape;10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</a:t>
            </a:r>
            <a:endParaRPr/>
          </a:p>
        </p:txBody>
      </p:sp>
      <p:sp>
        <p:nvSpPr>
          <p:cNvPr id="377" name="Google Shape;377;p3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20/03/2019</a:t>
            </a:r>
            <a:endParaRPr/>
          </a:p>
        </p:txBody>
      </p:sp>
      <p:sp>
        <p:nvSpPr>
          <p:cNvPr id="378" name="Google Shape;378;p3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@D. Samanta, CSE, IIT Kharagpur</a:t>
            </a:r>
            <a:endParaRPr/>
          </a:p>
        </p:txBody>
      </p:sp>
      <p:sp>
        <p:nvSpPr>
          <p:cNvPr id="379" name="Google Shape;379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2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838200" y="1066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Software Engineering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CS20006</a:t>
            </a:r>
            <a:endParaRPr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1066800" y="3429000"/>
            <a:ext cx="716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Lecture 19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Project Planning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183" name="Google Shape;183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SPMP Document Template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3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Schedule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Work Breakdown Structure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Task Network Representation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Gantt Chart Representation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PERT Chart Representation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3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Project Resources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People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(d)   Communication Support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192" name="Google Shape;192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SPMP Document Template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5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Staff organization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Team Structure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Management Reporting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5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Risk Management Plan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Risk Analysis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Risk Identification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Risk Estimation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Risk Abatement Procedures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5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Project Tracking and Control Plan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201" name="Google Shape;201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SPMP Document Template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8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Miscellaneous plan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Process Tailoring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Quality Assurance Plan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Configuration Management Plan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Validation and Verification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System Testing Plan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Delivery, Installation and Maintenance Plan</a:t>
            </a:r>
            <a:endParaRPr/>
          </a:p>
          <a:p>
            <a:pPr indent="-330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210" name="Google Shape;210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6"/>
          <p:cNvSpPr txBox="1"/>
          <p:nvPr>
            <p:ph type="title"/>
          </p:nvPr>
        </p:nvSpPr>
        <p:spPr>
          <a:xfrm>
            <a:off x="5334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System Design Models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218" name="Google Shape;218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System Design Models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762000" y="1600200"/>
            <a:ext cx="792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System Design Life Cycles</a:t>
            </a:r>
            <a:endParaRPr/>
          </a:p>
          <a:p>
            <a:pPr indent="-292100" lvl="0" marL="342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Waterfall Models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Classical Waterfall Model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Iterative Waterfall Model</a:t>
            </a:r>
            <a:endParaRPr/>
          </a:p>
          <a:p>
            <a:pPr indent="-209550" lvl="1" marL="74295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Prototyping Model</a:t>
            </a:r>
            <a:endParaRPr/>
          </a:p>
          <a:p>
            <a:pPr indent="-234950" lvl="1" marL="74295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Evolutionary Model</a:t>
            </a:r>
            <a:endParaRPr/>
          </a:p>
          <a:p>
            <a:pPr indent="-241300" lvl="1" marL="742950" rtl="0" algn="l">
              <a:lnSpc>
                <a:spcPct val="9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Spiral Model</a:t>
            </a:r>
            <a:endParaRPr/>
          </a:p>
          <a:p>
            <a:pPr indent="-234950" lvl="1" marL="74295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Rapid Application Development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Component-Based Software Engineering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227" name="Google Shape;227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? System Design Life Cycle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system design life cycle is a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consists of set of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methodologies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activities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beginning from system inception through delivery and retirement</a:t>
            </a:r>
            <a:endParaRPr/>
          </a:p>
          <a:p>
            <a:pPr indent="-279400" lvl="0" marL="3429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Basic activities in a system design life cycle are: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Feasibility study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Requirement analysis and specification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Coding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Maintenance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activity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is also alternatively termed as a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life cycle phase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236" name="Google Shape;236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? System Design Life Cycle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A system design life cycle can be modeled with descriptive and diagrammatic representation representing: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All activities required to make a software product transit through its life cycle phases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Order in which activities are to be undertaken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Number of life cycle models are known to system designers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All models are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same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so far the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basic activities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are concerned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Models are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different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so far the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order of activities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are concerned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245" name="Google Shape;245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Why a Life Cycle Model?</a:t>
            </a:r>
            <a:endParaRPr/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It encourages development of system in systematic and disciplined manner</a:t>
            </a:r>
            <a:endParaRPr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Provides better understanding and communication among team members</a:t>
            </a:r>
            <a:endParaRPr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Pipelining the activities to carried out number of dissimilar  projects together</a:t>
            </a:r>
            <a:endParaRPr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Better utilization of resources (human + system)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254" name="Google Shape;254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1"/>
          <p:cNvSpPr txBox="1"/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Classical Waterfall Model</a:t>
            </a:r>
            <a:endParaRPr/>
          </a:p>
        </p:txBody>
      </p:sp>
      <p:pic>
        <p:nvPicPr>
          <p:cNvPr id="257" name="Google Shape;2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447800"/>
            <a:ext cx="6858000" cy="44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263" name="Google Shape;263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Classical Waterfall Model</a:t>
            </a:r>
            <a:endParaRPr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classical waterfall model is an elegant and intuitively the most obvious way to develop system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model is considered to be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theoretical way of developing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system  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Rather the model is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not practical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Other life cycle models are essentially derived from the classical waterfall model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Lecture #19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Software Project Planning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SPMP Documentation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System Design Models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272" name="Google Shape;272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Iterative Waterfall Model</a:t>
            </a:r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447800"/>
            <a:ext cx="647700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281" name="Google Shape;281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Iterative Waterfall Model</a:t>
            </a:r>
            <a:endParaRPr/>
          </a:p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Iterative waterfall model is practical compared to the classical waterfall model since errors are taken into consideration in it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Drawbacks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unable to handle different risks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that a real-life software project is subjected to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follows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rigid phase sequence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but for higher productivity and better efficiency it may not be desirable at all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model is suitable for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well-understood problem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not suitable for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large projects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290" name="Google Shape;290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5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Prototyping Model</a:t>
            </a:r>
            <a:endParaRPr/>
          </a:p>
        </p:txBody>
      </p:sp>
      <p:pic>
        <p:nvPicPr>
          <p:cNvPr id="293" name="Google Shape;29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066800"/>
            <a:ext cx="5334000" cy="5164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299" name="Google Shape;299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Prototyping Model</a:t>
            </a:r>
            <a:endParaRPr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Expensive but deal with more complex and new system development (unlike waterfall model)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Many customer requirements get properly defined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Technical issues get resolved by experimenting with the prototype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Minimizes the redesign costs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308" name="Google Shape;308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7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Evolutionary Model</a:t>
            </a:r>
            <a:endParaRPr/>
          </a:p>
        </p:txBody>
      </p:sp>
      <p:pic>
        <p:nvPicPr>
          <p:cNvPr id="311" name="Google Shape;31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219200"/>
            <a:ext cx="3744913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317" name="Google Shape;317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Evolutionary Model</a:t>
            </a:r>
            <a:endParaRPr/>
          </a:p>
        </p:txBody>
      </p:sp>
      <p:sp>
        <p:nvSpPr>
          <p:cNvPr id="320" name="Google Shape;320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This model is based on the incremental approach</a:t>
            </a:r>
            <a:endParaRPr/>
          </a:p>
          <a:p>
            <a:pPr indent="-1651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User gets a chance to experiment with a partially developed system much before the complete version</a:t>
            </a:r>
            <a:endParaRPr/>
          </a:p>
          <a:p>
            <a:pPr indent="-1651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redesign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effort</a:t>
            </a:r>
            <a:endParaRPr/>
          </a:p>
          <a:p>
            <a:pPr indent="-1651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Obviate the need to commit large resources in one go</a:t>
            </a:r>
            <a:endParaRPr/>
          </a:p>
          <a:p>
            <a:pPr indent="-1651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Suitable for </a:t>
            </a:r>
            <a:r>
              <a:rPr lang="en-US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large system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development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326" name="Google Shape;326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Spiral Model</a:t>
            </a:r>
            <a:endParaRPr/>
          </a:p>
        </p:txBody>
      </p:sp>
      <p:sp>
        <p:nvSpPr>
          <p:cNvPr id="329" name="Google Shape;329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Spiral model is also termed as 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 model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since it subsumes all the previously discussed models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Unlike other models, it provides good insight to the 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risks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Spiral model is much 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flexible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compared to other models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335" name="Google Shape;335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0"/>
          <p:cNvSpPr txBox="1"/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Spiral Model</a:t>
            </a:r>
            <a:endParaRPr/>
          </a:p>
        </p:txBody>
      </p:sp>
      <p:pic>
        <p:nvPicPr>
          <p:cNvPr id="338" name="Google Shape;33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371600"/>
            <a:ext cx="7086600" cy="4360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344" name="Google Shape;344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1"/>
          <p:cNvSpPr txBox="1"/>
          <p:nvPr>
            <p:ph type="title"/>
          </p:nvPr>
        </p:nvSpPr>
        <p:spPr>
          <a:xfrm>
            <a:off x="457200" y="152400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Spiral Model: Salient Features</a:t>
            </a:r>
            <a:endParaRPr/>
          </a:p>
        </p:txBody>
      </p:sp>
      <p:sp>
        <p:nvSpPr>
          <p:cNvPr id="347" name="Google Shape;347;p41"/>
          <p:cNvSpPr txBox="1"/>
          <p:nvPr>
            <p:ph idx="1" type="body"/>
          </p:nvPr>
        </p:nvSpPr>
        <p:spPr>
          <a:xfrm>
            <a:off x="533400" y="1066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Models looks like a spiral with many loops</a:t>
            </a:r>
            <a:endParaRPr/>
          </a:p>
          <a:p>
            <a:pPr indent="-279400" lvl="0" marL="342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number of loops is not fixed rather decided by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Number of phases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Iteration of the phases</a:t>
            </a:r>
            <a:endParaRPr/>
          </a:p>
          <a:p>
            <a:pPr indent="-222250" lvl="1" marL="74295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Exact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phases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phases is not fixed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hence the model is more flexible</a:t>
            </a:r>
            <a:endParaRPr/>
          </a:p>
          <a:p>
            <a:pPr indent="-285750" lvl="0" marL="34290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There are four stages of each phase, which is depicted by four sectors in the model</a:t>
            </a:r>
            <a:endParaRPr/>
          </a:p>
          <a:p>
            <a:pPr indent="-285750" lvl="0" marL="34290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loop proceeds, a more complete version of the system  gets build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Radius of spiral at any point represents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cost incurred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the project till then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Angular dimension represents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progress made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in the current phase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353" name="Google Shape;353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Rapid Application Development</a:t>
            </a:r>
            <a:endParaRPr/>
          </a:p>
        </p:txBody>
      </p:sp>
      <p:sp>
        <p:nvSpPr>
          <p:cNvPr id="356" name="Google Shape;356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is an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objective-oriented approach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system development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RAD and Prototyping are conceptually very close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Goal of RAD is to shortening the time typically needed in a traditional SDLC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There are three phases in RAD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Requirement planning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Why Planning Software Project?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Program vs. Software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Size (small/big)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Effort (Individual/Team)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Application and user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Reliability (testing)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Documentation (manual)</a:t>
            </a:r>
            <a:endParaRPr/>
          </a:p>
          <a:p>
            <a:pPr indent="-158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Technological growth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endParaRPr/>
          </a:p>
          <a:p>
            <a:pPr indent="-158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based society</a:t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2420938"/>
            <a:ext cx="4038600" cy="28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362" name="Google Shape;362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Rapid Application Development</a:t>
            </a:r>
            <a:endParaRPr/>
          </a:p>
        </p:txBody>
      </p:sp>
      <p:pic>
        <p:nvPicPr>
          <p:cNvPr id="365" name="Google Shape;36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447800"/>
            <a:ext cx="4943475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371" name="Google Shape;371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Rapid Application Development</a:t>
            </a:r>
            <a:endParaRPr/>
          </a:p>
        </p:txBody>
      </p:sp>
      <p:sp>
        <p:nvSpPr>
          <p:cNvPr id="374" name="Google Shape;374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Useful for inexperienced team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Pressing business for speeding up the system development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Working with novel system development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Developing system for sophisticated users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RAD can be merged with SDLC</a:t>
            </a:r>
            <a:endParaRPr/>
          </a:p>
          <a:p>
            <a:pPr indent="-1333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Not a systematic approach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Hardly bother about system documentation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Time vs. Attention trade-off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384" name="Google Shape;384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Component-Based Software Engineering</a:t>
            </a:r>
            <a:endParaRPr/>
          </a:p>
        </p:txBody>
      </p:sp>
      <p:sp>
        <p:nvSpPr>
          <p:cNvPr id="387" name="Google Shape;387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majority of the software project there is some software reuse</a:t>
            </a:r>
            <a:endParaRPr/>
          </a:p>
          <a:p>
            <a:pPr indent="-127000" lvl="4" marL="20574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Components which are readily available to a team can be modified them as needed and incorporated them into their system</a:t>
            </a:r>
            <a:endParaRPr/>
          </a:p>
          <a:p>
            <a:pPr indent="-127000" lvl="4" marL="20574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Reuse is often  essential for rapid system development</a:t>
            </a:r>
            <a:endParaRPr/>
          </a:p>
          <a:p>
            <a:pPr indent="-127000" lvl="4" marL="20574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CBSE is a reuse-oriented approach</a:t>
            </a:r>
            <a:endParaRPr/>
          </a:p>
          <a:p>
            <a:pPr indent="-127000" lvl="4" marL="20574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follows a large base of reusable software components and some integrating framework for these components</a:t>
            </a:r>
            <a:endParaRPr/>
          </a:p>
          <a:p>
            <a:pPr indent="-127000" lvl="4" marL="20574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These components are called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COTS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(Commercial Off-The-Shelf)</a:t>
            </a:r>
            <a:endParaRPr/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393" name="Google Shape;393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Generic Process Model of CBSE</a:t>
            </a:r>
            <a:endParaRPr/>
          </a:p>
        </p:txBody>
      </p:sp>
      <p:pic>
        <p:nvPicPr>
          <p:cNvPr id="396" name="Google Shape;39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8800"/>
            <a:ext cx="7620000" cy="31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402" name="Google Shape;402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Component-Based Software Engineering</a:t>
            </a:r>
            <a:endParaRPr/>
          </a:p>
        </p:txBody>
      </p:sp>
      <p:sp>
        <p:nvSpPr>
          <p:cNvPr id="405" name="Google Shape;405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Reduces the amount of software to be developed</a:t>
            </a:r>
            <a:endParaRPr/>
          </a:p>
          <a:p>
            <a:pPr indent="-177800" lvl="4" marL="20574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Reduces the cost of development</a:t>
            </a:r>
            <a:endParaRPr/>
          </a:p>
          <a:p>
            <a:pPr indent="-177800" lvl="4" marL="20574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Reduces risk</a:t>
            </a:r>
            <a:endParaRPr/>
          </a:p>
          <a:p>
            <a:pPr indent="-165100" lvl="4" marL="2057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Requirement compromises are inevitable</a:t>
            </a:r>
            <a:endParaRPr/>
          </a:p>
          <a:p>
            <a:pPr indent="-177800" lvl="4" marL="20574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May lead to a system that does not meet the real needs of users</a:t>
            </a:r>
            <a:endParaRPr/>
          </a:p>
          <a:p>
            <a:pPr indent="-177800" lvl="4" marL="20574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Control over the system evolution is lost as the new versions of the reusable components are not under the control of the project group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411" name="Google Shape;411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Problems to Ponder</a:t>
            </a:r>
            <a:endParaRPr/>
          </a:p>
        </p:txBody>
      </p:sp>
      <p:sp>
        <p:nvSpPr>
          <p:cNvPr id="414" name="Google Shape;414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Which model is suitable for which system? List a few with justification.</a:t>
            </a:r>
            <a:endParaRPr/>
          </a:p>
          <a:p>
            <a:pPr indent="-152400" lvl="4" marL="20574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Arrange the life cycle models in order according to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Development 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Redesign time (customer satisfaction)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Problem size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Cost</a:t>
            </a:r>
            <a:endParaRPr/>
          </a:p>
          <a:p>
            <a:pPr indent="-209550" lvl="1" marL="74295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Why RAD is suitable for object-oriented system development?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129" name="Google Shape;129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Software Engineering</a:t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8001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Project Management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Crucial things to the success of any project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Enables a team to work efficiently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Distribute work load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Pipelining the productivity</a:t>
            </a:r>
            <a:endParaRPr/>
          </a:p>
          <a:p>
            <a: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Project planning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After the feasibility study (FS) and requirement analysis and specification (RAS)</a:t>
            </a:r>
            <a:endParaRPr/>
          </a:p>
          <a:p>
            <a: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Responsibility of the Project Manager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147" name="Google Shape;147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Activities in Project Planning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Estimating some basic attributes of project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Cost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Duration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Effort</a:t>
            </a:r>
            <a:endParaRPr/>
          </a:p>
          <a:p>
            <a:pPr indent="-152400" lvl="4" marL="2057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Scheduling manpower and other resources</a:t>
            </a:r>
            <a:endParaRPr/>
          </a:p>
          <a:p>
            <a:pPr indent="-152400" lvl="4" marL="2057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Staff organization and staffing plans</a:t>
            </a:r>
            <a:endParaRPr/>
          </a:p>
          <a:p>
            <a:pPr indent="-152400" lvl="4" marL="2057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Risk identification, analysis, and abatement planning</a:t>
            </a:r>
            <a:endParaRPr/>
          </a:p>
          <a:p>
            <a:pPr indent="-152400" lvl="4" marL="2057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Quality assurance plan, configuration management planning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156" name="Google Shape;156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Activities in Project Planning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52600"/>
            <a:ext cx="802005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165" name="Google Shape;165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Software Project Management Plan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SPMP documentation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Items to be documented: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Project Estimates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Schedule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Project Resources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Staff organization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Risk Management Plan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Project Tracking and Control Plan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Miscellaneous plan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March, 2019</a:t>
            </a:r>
            <a:endParaRPr/>
          </a:p>
        </p:txBody>
      </p:sp>
      <p:sp>
        <p:nvSpPr>
          <p:cNvPr id="174" name="Google Shape;174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SPMP Document Template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Major Functions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Performance Issues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Management and Technical Constraint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Project Estimates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Historical Data Used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Estimation Techniques Used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Both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Effort, Resource Cost, and  Duration Estimation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