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3" r:id="rId4"/>
    <p:sldId id="284" r:id="rId5"/>
    <p:sldId id="295" r:id="rId6"/>
    <p:sldId id="285" r:id="rId7"/>
    <p:sldId id="286" r:id="rId8"/>
    <p:sldId id="296" r:id="rId9"/>
    <p:sldId id="297" r:id="rId10"/>
    <p:sldId id="290" r:id="rId11"/>
    <p:sldId id="291" r:id="rId12"/>
    <p:sldId id="292" r:id="rId13"/>
    <p:sldId id="293" r:id="rId14"/>
    <p:sldId id="294" r:id="rId15"/>
    <p:sldId id="298" r:id="rId16"/>
    <p:sldId id="299" r:id="rId17"/>
    <p:sldId id="300" r:id="rId18"/>
    <p:sldId id="301" r:id="rId19"/>
    <p:sldId id="310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#03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27 July 2007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IT60105: D. Samanta, IIT Kharagpur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A9677C-1216-410C-BBA4-A20E9EF5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#03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27 July 2007</a:t>
            </a:r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IT60105: D. Samanta, IIT Kharagpur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285BAD5-4E78-449B-866F-68857A588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Lecture #03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27 July 2007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IT60105: D. Samanta, IIT Kharagpur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F65A5E-A879-4828-BFDB-82486C98110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Lecture #03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27 July 2007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IT60105: D. Samanta, IIT Kharagpur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AC8177-B339-4B03-B7B9-6861A84C707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Lecture #03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27 July 2007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IT60105: D. Samanta, IIT Kharagpur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C335B9-CD22-48C1-AC95-1895C3A8BAE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Lecture #03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27 July 2007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IT60105: D. Samanta, IIT Kharagpur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30E36-C92D-47B2-8764-72C7E5FDCBD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Lecture #03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27 July 2007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IT60105: D. Samanta, IIT Kharagpur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CE5F22-7BCD-444E-9050-A60B033CFF16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8A4-5D90-4043-83C1-66A021896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84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3157C-F9A4-4A7A-9CB6-F43BFC47B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1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95EAF-72DD-4C5D-84B9-C893D67D2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33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E7A2E-0E54-4771-8B76-CF903DBB5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4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F5388-6883-4B79-AE5D-6AA86C7AF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3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498F-EBC1-4C3C-A606-41BE2E96B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2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9FDFE-E2A1-4C8C-BDC2-672F03993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2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B8810-CF50-4B50-A6AF-C42B64316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0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A1DFC-0917-417E-A765-B0048D3E2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32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8550D-F4AA-4E13-B0C4-5C5872F05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6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DB654-A60F-42D3-B8CB-C38A1E6AF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2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9 January 2020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Software Engineering (CS20006) Spring 2020 @DSamanta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F3C56E0-7CA9-4FF6-9675-10109CDA2E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web.iitkgp.ernet.in/~dsamant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066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Software Engineering</a:t>
            </a:r>
            <a:r>
              <a:rPr lang="en-US" altLang="en-US" smtClean="0">
                <a:latin typeface="Times New Roman" panose="02020603050405020304" pitchFamily="18" charset="0"/>
              </a:rPr>
              <a:t/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</a:rPr>
              <a:t>CS20006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162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Lecture 2</a:t>
            </a:r>
          </a:p>
          <a:p>
            <a:pPr eaLnBrk="1" hangingPunct="1">
              <a:lnSpc>
                <a:spcPct val="90000"/>
              </a:lnSpc>
            </a:pPr>
            <a:endParaRPr lang="en-US" altLang="en-US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latin typeface="Times New Roman" panose="02020603050405020304" pitchFamily="18" charset="0"/>
              </a:rPr>
              <a:t>Requirement Specification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An Example: ATM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Case Study: </a:t>
            </a:r>
            <a:r>
              <a:rPr lang="en-US" altLang="en-US" b="1" smtClean="0">
                <a:latin typeface="Times New Roman" panose="02020603050405020304" pitchFamily="18" charset="0"/>
              </a:rPr>
              <a:t>Automated Teller Machine</a:t>
            </a:r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03DD0-89C8-4EFC-84D6-49FCA0E2938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ATM: Functional Requirements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6629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Withdraw Cash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Deposit Cash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Balance Enquiry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Passbook Update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Transaction Details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PIN Change</a:t>
            </a:r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94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20278-CF18-4D9C-845F-F7EC8E479DB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ATM: Withdraw Cash</a:t>
            </a:r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>
            <p:ph idx="1"/>
          </p:nvPr>
        </p:nvGraphicFramePr>
        <p:xfrm>
          <a:off x="1600200" y="1371600"/>
          <a:ext cx="596265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VISIO" r:id="rId3" imgW="6525560" imgH="4941716" progId="Visio.Drawing.5">
                  <p:embed/>
                </p:oleObj>
              </mc:Choice>
              <mc:Fallback>
                <p:oleObj name="VISIO" r:id="rId3" imgW="6525560" imgH="4941716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596265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CB0FB3-DE6C-4DC0-AB6D-5551D2679A9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ATM: Withdraw Cash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F1: Withdraw Cash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Description: </a:t>
            </a:r>
            <a:r>
              <a:rPr lang="en-US" altLang="en-US" sz="2000" smtClean="0">
                <a:latin typeface="Times New Roman" panose="02020603050405020304" pitchFamily="18" charset="0"/>
              </a:rPr>
              <a:t>Determines the type of accounts, amount to be withdrawn,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                               valid transaction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F1.1: Select Withdraw Cash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 Input: </a:t>
            </a:r>
            <a:r>
              <a:rPr lang="en-US" altLang="en-US" sz="2000" smtClean="0">
                <a:latin typeface="Times New Roman" panose="02020603050405020304" pitchFamily="18" charset="0"/>
              </a:rPr>
              <a:t>Withdraw Cash Option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 Output: </a:t>
            </a:r>
            <a:r>
              <a:rPr lang="en-US" altLang="en-US" sz="2000" smtClean="0">
                <a:latin typeface="Times New Roman" panose="02020603050405020304" pitchFamily="18" charset="0"/>
              </a:rPr>
              <a:t>Prompt to enter Account 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F1.2: Select Account 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 Input: </a:t>
            </a:r>
            <a:r>
              <a:rPr lang="en-US" altLang="en-US" sz="2000" smtClean="0">
                <a:latin typeface="Times New Roman" panose="02020603050405020304" pitchFamily="18" charset="0"/>
              </a:rPr>
              <a:t>User Option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 Output: </a:t>
            </a:r>
            <a:r>
              <a:rPr lang="en-US" altLang="en-US" sz="2000" smtClean="0">
                <a:latin typeface="Times New Roman" panose="02020603050405020304" pitchFamily="18" charset="0"/>
              </a:rPr>
              <a:t>Prompt to enter Amount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F1.3: Read Amount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 Input: </a:t>
            </a:r>
            <a:r>
              <a:rPr lang="en-US" altLang="en-US" sz="2000" smtClean="0">
                <a:latin typeface="Times New Roman" panose="02020603050405020304" pitchFamily="18" charset="0"/>
              </a:rPr>
              <a:t>Amount to be withdrawn (within a range)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</a:rPr>
              <a:t>         Output: </a:t>
            </a:r>
            <a:r>
              <a:rPr lang="en-US" altLang="en-US" sz="2000" smtClean="0">
                <a:latin typeface="Times New Roman" panose="02020603050405020304" pitchFamily="18" charset="0"/>
              </a:rPr>
              <a:t>Processing for “Valid Transaction” with requested cash 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                       printed transaction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OR “</a:t>
            </a:r>
            <a:r>
              <a:rPr lang="en-US" altLang="en-US" sz="2000" smtClean="0">
                <a:latin typeface="Times New Roman" panose="02020603050405020304" pitchFamily="18" charset="0"/>
              </a:rPr>
              <a:t>Failed Transaction” with regret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                       message</a:t>
            </a:r>
            <a:endParaRPr lang="en-US" alt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53E69E-3474-41B6-BDA6-378DD9C0ED60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Times New Roman" panose="02020603050405020304" pitchFamily="18" charset="0"/>
              </a:rPr>
              <a:t>Nonfunctional requirements deal with the characteristics of the system that cannot be expressed as functions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</a:rPr>
              <a:t>Examples: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Maintainability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Portability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Usability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Reliability issues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Accuracy of results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Human-computer interface issues</a:t>
            </a:r>
          </a:p>
          <a:p>
            <a:pPr lvl="1" eaLnBrk="1" hangingPunct="1"/>
            <a:r>
              <a:rPr lang="en-US" altLang="en-US" sz="2000" smtClean="0">
                <a:latin typeface="Times New Roman" panose="02020603050405020304" pitchFamily="18" charset="0"/>
              </a:rPr>
              <a:t>Constraints on the system implementation </a:t>
            </a:r>
          </a:p>
          <a:p>
            <a:pPr lvl="1" eaLnBrk="1" hangingPunct="1">
              <a:buFontTx/>
              <a:buNone/>
            </a:pPr>
            <a:r>
              <a:rPr lang="en-US" altLang="en-US" sz="2400" i="1" smtClean="0">
                <a:latin typeface="Times New Roman" panose="02020603050405020304" pitchFamily="18" charset="0"/>
              </a:rPr>
              <a:t>Many more .....</a:t>
            </a:r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253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4A652-6574-4D9D-8E78-1188AD518FBD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219200" y="2286000"/>
          <a:ext cx="70104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3" imgW="3809746" imgH="1063503" progId="Visio.Drawing.5">
                  <p:embed/>
                </p:oleObj>
              </mc:Choice>
              <mc:Fallback>
                <p:oleObj name="VISIO" r:id="rId3" imgW="3809746" imgH="1063503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70104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35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D5F426-82E5-4929-8586-832B203D9472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533400" y="1752600"/>
          <a:ext cx="74676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3" imgW="4839778" imgH="2317190" progId="Visio.Drawing.5">
                  <p:embed/>
                </p:oleObj>
              </mc:Choice>
              <mc:Fallback>
                <p:oleObj name="VISIO" r:id="rId3" imgW="4839778" imgH="231719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4676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458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E63777-1A46-4208-BD34-32E782B48604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95400" y="1981200"/>
          <a:ext cx="63246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3" imgW="3695637" imgH="1748162" progId="Visio.Drawing.5">
                  <p:embed/>
                </p:oleObj>
              </mc:Choice>
              <mc:Fallback>
                <p:oleObj name="VISIO" r:id="rId3" imgW="3695637" imgH="1748162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3246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560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D0E88-654A-47D4-B5F5-71C74A01D4C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62000" y="1828800"/>
          <a:ext cx="79248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VISIO" r:id="rId3" imgW="5296217" imgH="2204602" progId="Visio.Drawing.5">
                  <p:embed/>
                </p:oleObj>
              </mc:Choice>
              <mc:Fallback>
                <p:oleObj name="VISIO" r:id="rId3" imgW="5296217" imgH="2204602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924800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662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4340C-D551-4A89-A324-AB557C33FFEB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Interface Requirements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Different interface for different functionality in the system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Specified with user’s level of understanding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GUI or Command based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With HCI perspective</a:t>
            </a:r>
          </a:p>
        </p:txBody>
      </p:sp>
      <p:sp>
        <p:nvSpPr>
          <p:cNvPr id="2765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23900C-0B97-452D-A682-A6B2224EE1E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Lecture #2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System Requirement Specification (SRS)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SRS Document Template</a:t>
            </a:r>
          </a:p>
        </p:txBody>
      </p:sp>
      <p:sp>
        <p:nvSpPr>
          <p:cNvPr id="614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61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0AF279-2475-4DCB-A2EA-C0F131C4B85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SRS Document Template</a:t>
            </a:r>
          </a:p>
        </p:txBody>
      </p:sp>
      <p:sp>
        <p:nvSpPr>
          <p:cNvPr id="28675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24A96A-431D-4A34-9450-4AA1318CA47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</a:rPr>
              <a:t>Importance of SRS Document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Systematic organization of all the requirements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Cater to the  needs of a wide variety of audience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Users, customers, marketing personnel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Software developers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Test engineers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User documentation writers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Project managers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Maintenance engineers</a:t>
            </a:r>
          </a:p>
        </p:txBody>
      </p:sp>
      <p:sp>
        <p:nvSpPr>
          <p:cNvPr id="2970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297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CD270-9505-4645-8F31-3DF754310AA5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SRS Document Template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1905000" y="1524000"/>
          <a:ext cx="5181600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VISIO" r:id="rId3" imgW="2618440" imgH="2158958" progId="Visio.Drawing.5">
                  <p:embed/>
                </p:oleObj>
              </mc:Choice>
              <mc:Fallback>
                <p:oleObj name="VISIO" r:id="rId3" imgW="2618440" imgH="2158958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5181600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34085-8958-41E5-8926-BBFF83D1D7E5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SRS Document Template</a:t>
            </a:r>
          </a:p>
        </p:txBody>
      </p:sp>
      <p:graphicFrame>
        <p:nvGraphicFramePr>
          <p:cNvPr id="31747" name="Object 51"/>
          <p:cNvGraphicFramePr>
            <a:graphicFrameLocks noChangeAspect="1"/>
          </p:cNvGraphicFramePr>
          <p:nvPr/>
        </p:nvGraphicFramePr>
        <p:xfrm>
          <a:off x="762000" y="1066800"/>
          <a:ext cx="7543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5861304" imgH="3552444" progId="Word.Document.8">
                  <p:embed/>
                </p:oleObj>
              </mc:Choice>
              <mc:Fallback>
                <p:oleObj name="Document" r:id="rId3" imgW="5861304" imgH="3552444" progId="Word.Document.8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543800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317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FE80F-8052-47EF-AB1F-9682DF17B53E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SRS Document Template </a:t>
            </a:r>
            <a:r>
              <a:rPr lang="en-US" altLang="en-US" sz="2800" smtClean="0">
                <a:latin typeface="Times New Roman" panose="02020603050405020304" pitchFamily="18" charset="0"/>
              </a:rPr>
              <a:t>(Cont’d)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1295400" y="1600200"/>
          <a:ext cx="6477000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5632704" imgH="3680460" progId="Word.Document.8">
                  <p:embed/>
                </p:oleObj>
              </mc:Choice>
              <mc:Fallback>
                <p:oleObj name="Document" r:id="rId3" imgW="5632704" imgH="36804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6477000" cy="423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855133-B87B-4E5A-90F0-D40F55CB4E28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Times New Roman" panose="02020603050405020304" pitchFamily="18" charset="0"/>
              </a:rPr>
              <a:t>IEEE Standard of SRS Document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2296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Times New Roman" panose="02020603050405020304" pitchFamily="18" charset="0"/>
              </a:rPr>
              <a:t>   </a:t>
            </a:r>
            <a:r>
              <a:rPr lang="en-US" altLang="en-US" sz="2800" smtClean="0">
                <a:latin typeface="Times New Roman" panose="02020603050405020304" pitchFamily="18" charset="0"/>
              </a:rPr>
              <a:t>For the IEEE Standard (1998) of SRS Document preparation, see the link below:</a:t>
            </a:r>
          </a:p>
          <a:p>
            <a:pPr eaLnBrk="1" hangingPunct="1">
              <a:buFontTx/>
              <a:buNone/>
            </a:pP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Times New Roman" panose="02020603050405020304" pitchFamily="18" charset="0"/>
              </a:rPr>
              <a:t>         </a:t>
            </a:r>
            <a:r>
              <a:rPr lang="en-US" altLang="en-US" sz="2800" smtClean="0">
                <a:latin typeface="Times New Roman" panose="02020603050405020304" pitchFamily="18" charset="0"/>
                <a:hlinkClick r:id="rId2"/>
              </a:rPr>
              <a:t>http://www.facweb.iitkgp.ernet.in/~dsamanta</a:t>
            </a:r>
            <a:endParaRPr lang="en-US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337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C66AF2-5BAF-46A1-91D3-15704181067F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Problems to Ponder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Why SRS document is often touted as a “Black Box” document?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“SRS document should be a flexible document” - Agree or disagree the comment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SRS can be taken as a legal document for the customer as well as the developer - Justify</a:t>
            </a:r>
          </a:p>
        </p:txBody>
      </p:sp>
      <p:sp>
        <p:nvSpPr>
          <p:cNvPr id="3482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7DC99-EC36-4026-BE99-85D81A354D0A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Problems to Ponder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How Requirement Engineering is related to </a:t>
            </a:r>
            <a:r>
              <a:rPr lang="en-US" altLang="en-US" i="1" smtClean="0">
                <a:latin typeface="Times New Roman" panose="02020603050405020304" pitchFamily="18" charset="0"/>
              </a:rPr>
              <a:t>process development models</a:t>
            </a:r>
            <a:r>
              <a:rPr lang="en-US" altLang="en-US" smtClean="0">
                <a:latin typeface="Times New Roman" panose="02020603050405020304" pitchFamily="18" charset="0"/>
              </a:rPr>
              <a:t>?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How Requirement Engineering is related to </a:t>
            </a:r>
            <a:r>
              <a:rPr lang="en-US" altLang="en-US" i="1" smtClean="0">
                <a:latin typeface="Times New Roman" panose="02020603050405020304" pitchFamily="18" charset="0"/>
              </a:rPr>
              <a:t>software quality</a:t>
            </a:r>
            <a:r>
              <a:rPr lang="en-US" altLang="en-US" smtClean="0">
                <a:latin typeface="Times New Roman" panose="02020603050405020304" pitchFamily="18" charset="0"/>
              </a:rPr>
              <a:t>?</a:t>
            </a:r>
          </a:p>
          <a:p>
            <a:pPr lvl="4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How RE takes place in </a:t>
            </a:r>
            <a:r>
              <a:rPr lang="en-US" altLang="en-US" i="1" smtClean="0">
                <a:latin typeface="Times New Roman" panose="02020603050405020304" pitchFamily="18" charset="0"/>
              </a:rPr>
              <a:t>Agile software development environment</a:t>
            </a:r>
            <a:r>
              <a:rPr lang="en-US" altLang="en-US" smtClean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C0688-4169-4CF1-88BD-AF9E21D3D65F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Times New Roman" panose="02020603050405020304" pitchFamily="18" charset="0"/>
              </a:rPr>
              <a:t>System Requirement Specification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Objectives: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Understanding the precise requirement of the customers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Avoids bitter developer-customer disputes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Legal battle, timely payment 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2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Requirements documentation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Several contractors can bid for the contract, offering, perhaps, different ways of meeting the customer’s need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To avoid number of iterative changes during the development life cycle</a:t>
            </a:r>
          </a:p>
        </p:txBody>
      </p:sp>
      <p:sp>
        <p:nvSpPr>
          <p:cNvPr id="819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81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E83B6-6ABB-4109-9900-C3EE0B5AEDF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Times New Roman" panose="02020603050405020304" pitchFamily="18" charset="0"/>
              </a:rPr>
              <a:t>Requirement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Requirements for a system are the description of the services provided by the system and its operational constraints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The process of finding out, analyzing, documenting and checking these services and constraints is called </a:t>
            </a:r>
            <a:r>
              <a:rPr lang="en-US" altLang="en-US" smtClean="0">
                <a:solidFill>
                  <a:srgbClr val="CC3300"/>
                </a:solidFill>
                <a:latin typeface="Times New Roman" panose="02020603050405020304" pitchFamily="18" charset="0"/>
              </a:rPr>
              <a:t>Requirements Engineering</a:t>
            </a:r>
          </a:p>
          <a:p>
            <a:pPr eaLnBrk="1" hangingPunct="1"/>
            <a:endParaRPr lang="en-US" altLang="en-US" smtClean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02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8FC7C4-2262-41CE-A03C-AA139096EB3C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latin typeface="Times New Roman" panose="02020603050405020304" pitchFamily="18" charset="0"/>
              </a:rPr>
              <a:t>Requirement Engineering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Times New Roman" panose="02020603050405020304" pitchFamily="18" charset="0"/>
              </a:rPr>
              <a:t>Activities:</a:t>
            </a:r>
          </a:p>
          <a:p>
            <a:pPr eaLnBrk="1" hangingPunct="1"/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Requirement gathering and analysis </a:t>
            </a:r>
          </a:p>
          <a:p>
            <a:pPr lvl="2" eaLnBrk="1" hangingPunct="1"/>
            <a:endParaRPr lang="en-US" altLang="en-US" sz="120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Requirement specification</a:t>
            </a:r>
          </a:p>
          <a:p>
            <a:pPr lvl="1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CC3300"/>
                </a:solidFill>
                <a:latin typeface="Times New Roman" panose="02020603050405020304" pitchFamily="18" charset="0"/>
              </a:rPr>
              <a:t>Note:</a:t>
            </a:r>
            <a:r>
              <a:rPr lang="en-US" altLang="en-US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 SRS activities are carried out by </a:t>
            </a:r>
            <a:r>
              <a:rPr lang="en-US" altLang="en-US" b="1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System</a:t>
            </a:r>
          </a:p>
          <a:p>
            <a:pPr eaLnBrk="1" hangingPunct="1">
              <a:buFontTx/>
              <a:buNone/>
            </a:pPr>
            <a:r>
              <a:rPr lang="en-US" altLang="en-US" b="1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          Analysts</a:t>
            </a:r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1B40EB-AC2F-4324-82B4-EA3899BBDD7C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</a:rPr>
              <a:t>Requirement Gathering and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Requirements gathering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What is the problem?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Why it is important to solve the problem?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What are the possible solutions to the problem?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What exactly are the input to the system and what exactly are the output required from the system?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What are the likely complexities that might arise while solving the problem?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If there are external software or hardware with which the developed software has to interface, then what exactly would the data interchange formats with the external system be?</a:t>
            </a:r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22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7AAB0B-A511-407F-81BB-84735EC5B31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</a:rPr>
              <a:t>Requirement Gathering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smtClean="0">
                <a:latin typeface="Times New Roman" panose="02020603050405020304" pitchFamily="18" charset="0"/>
              </a:rPr>
              <a:t>Requirements analysis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Resolve anomaly/ambiguity in the requirement (customer)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e.g. Distributed system without the specification of network protocols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Resolve the contradiction in requirement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e.g. OODBMS and SQL query, faster execution with lesser memory requirement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Resolve incompleteness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Overlooked in some requirements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9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30CBBF-A6D8-4F24-9EA2-78D10CBC302B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</a:rPr>
              <a:t>Requirements Specification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User requirements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High level abstract requirement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Are statements, in a natural language plus diagrams, of what services the system is expected to provide and the constraints under which it must operate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</a:rPr>
              <a:t>System requirements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Detailed description of what the system should do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Set out the system’s functions, services and operational constraints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Functional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Non-functional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Interface requirements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CF8FDF-C2FF-4FFD-A6B0-6431CF5AED3C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Functional system requirements describe the system function in detail, its inputs and outputs, exceptions, and so 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It should be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Complete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All services required by the user should be defined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Consistent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Requirements should not have contradictory definitions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Software Engineering (CS20006) Spring 2020 @DSamanta</a:t>
            </a: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3AFC52-C7C5-41CC-AAB3-E158967F1EC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989</Words>
  <Application>Microsoft Office PowerPoint</Application>
  <PresentationFormat>On-screen Show (4:3)</PresentationFormat>
  <Paragraphs>245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Default Design</vt:lpstr>
      <vt:lpstr>VISIO 5 Drawing</vt:lpstr>
      <vt:lpstr>Microsoft Word Document</vt:lpstr>
      <vt:lpstr>Software Engineering CS20006</vt:lpstr>
      <vt:lpstr>Lecture #2</vt:lpstr>
      <vt:lpstr>System Requirement Specification</vt:lpstr>
      <vt:lpstr>Requirement Engineering</vt:lpstr>
      <vt:lpstr>Requirement Engineering</vt:lpstr>
      <vt:lpstr>Requirement Gathering and Analysis</vt:lpstr>
      <vt:lpstr>Requirement Gathering and Analysis</vt:lpstr>
      <vt:lpstr>Requirements Specification</vt:lpstr>
      <vt:lpstr>Functional Requirements</vt:lpstr>
      <vt:lpstr>An Example: ATM</vt:lpstr>
      <vt:lpstr>ATM: Functional Requirements</vt:lpstr>
      <vt:lpstr>ATM: Withdraw Cash</vt:lpstr>
      <vt:lpstr>ATM: Withdraw Cash</vt:lpstr>
      <vt:lpstr>Non-Functional Requirements</vt:lpstr>
      <vt:lpstr>Non-Functional Requirements</vt:lpstr>
      <vt:lpstr>Non-Functional Requirements</vt:lpstr>
      <vt:lpstr>Non-Functional Requirements</vt:lpstr>
      <vt:lpstr>Non-Functional Requirements</vt:lpstr>
      <vt:lpstr>Interface Requirements</vt:lpstr>
      <vt:lpstr>SRS Document Template</vt:lpstr>
      <vt:lpstr>Importance of SRS Document</vt:lpstr>
      <vt:lpstr>SRS Document Template</vt:lpstr>
      <vt:lpstr>SRS Document Template</vt:lpstr>
      <vt:lpstr>SRS Document Template (Cont’d)</vt:lpstr>
      <vt:lpstr>IEEE Standard of SRS Document</vt:lpstr>
      <vt:lpstr>Problems to Ponder</vt:lpstr>
      <vt:lpstr>Problems to Ponder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Design IT60105</dc:title>
  <dc:creator>New User</dc:creator>
  <cp:lastModifiedBy>debasis.samanta.iitkgp@gmail.com</cp:lastModifiedBy>
  <cp:revision>121</cp:revision>
  <dcterms:created xsi:type="dcterms:W3CDTF">2004-07-28T03:42:54Z</dcterms:created>
  <dcterms:modified xsi:type="dcterms:W3CDTF">2020-02-04T10:53:13Z</dcterms:modified>
</cp:coreProperties>
</file>