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ousine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usin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italic.fntdata"/><Relationship Id="rId14" Type="http://schemas.openxmlformats.org/officeDocument/2006/relationships/font" Target="fonts/Cousine-bold.fntdata"/><Relationship Id="rId17" Type="http://schemas.openxmlformats.org/officeDocument/2006/relationships/font" Target="fonts/Lora-regular.fntdata"/><Relationship Id="rId16" Type="http://schemas.openxmlformats.org/officeDocument/2006/relationships/font" Target="fonts/Cousine-boldItalic.fntdata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3ec1e3d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c3ec1e3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9249687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924968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92496872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924968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3ec1e3d3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3ec1e3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3ec1e3d3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3ec1e3d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3ec1e3d3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3ec1e3d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3ec1e3d3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3ec1e3d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3ec1e3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3ec1e3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4294967295" type="subTitle"/>
          </p:nvPr>
        </p:nvSpPr>
        <p:spPr>
          <a:xfrm>
            <a:off x="0" y="248375"/>
            <a:ext cx="91440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5840"/>
              <a:buFont typeface="Arial"/>
              <a:buNone/>
            </a:pPr>
            <a:r>
              <a:rPr b="1" lang="en" sz="2733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0" lang="en" sz="2733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Adversarial Attacks and Defenses in Images, Graphs and Text</a:t>
            </a:r>
            <a:endParaRPr b="1" i="0" sz="2733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Group No.</a:t>
            </a:r>
            <a:r>
              <a:rPr i="0" lang="en" sz="2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i="0" lang="en" sz="2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24</a:t>
            </a:r>
            <a:endParaRPr i="0" sz="2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Group Members:</a:t>
            </a:r>
            <a:r>
              <a:rPr i="0" lang="en" sz="2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i="0" sz="24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i="0" lang="en" sz="2117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Avijit Mandal (18CS30010)</a:t>
            </a:r>
            <a:endParaRPr i="0" sz="2117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4999"/>
              <a:buFont typeface="Arial"/>
              <a:buNone/>
            </a:pPr>
            <a:r>
              <a:rPr i="0" lang="en" sz="2117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Sumit Kumar Yadav (18CS30042)</a:t>
            </a:r>
            <a:endParaRPr i="0" sz="2117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4999"/>
              <a:buFont typeface="Arial"/>
              <a:buNone/>
            </a:pPr>
            <a:r>
              <a:rPr i="0" lang="en" sz="2117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Rajdeep Das (18CS30034)</a:t>
            </a:r>
            <a:endParaRPr i="0" sz="2117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Arial"/>
              <a:buNone/>
            </a:pPr>
            <a:r>
              <a:t/>
            </a:r>
            <a:endParaRPr b="0" i="0" sz="750" u="none" cap="none" strike="noStrike">
              <a:solidFill>
                <a:schemeClr val="lt1"/>
              </a:solidFill>
              <a:highlight>
                <a:srgbClr val="FAF9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r>
              <a:rPr b="1" lang="en" sz="22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0" lang="en" sz="2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Guided By:</a:t>
            </a:r>
            <a:r>
              <a:rPr b="1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2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Prof. Sourangshu Bhattacharya</a:t>
            </a:r>
            <a:endParaRPr i="0" sz="2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81818"/>
              <a:buFont typeface="Arial"/>
              <a:buNone/>
            </a:pPr>
            <a:r>
              <a:rPr b="1" lang="en" sz="22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0" lang="en" sz="2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Mentor:</a:t>
            </a:r>
            <a:r>
              <a:rPr b="0" i="0" lang="en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2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Kiran Purohit</a:t>
            </a:r>
            <a:r>
              <a:rPr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03975" y="1221000"/>
            <a:ext cx="82347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Using MNIST Handwritten dataset.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Using DeepRobust pytorch library for Generating Adversarial  Images.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Evaluating attack using generated Adversarial Images.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Robust optimization/adversarial (Re)Training  : Making model less prone to attack.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eorgia"/>
              <a:buChar char="❏"/>
            </a:pP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Robust CNN model created </a:t>
            </a: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Re-Training using adversarial examples.</a:t>
            </a:r>
            <a:endParaRPr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8050" y="291375"/>
            <a:ext cx="613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Intended Work</a:t>
            </a:r>
            <a:endParaRPr b="1" sz="36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-131098" y="1824050"/>
            <a:ext cx="4128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Implementation</a:t>
            </a:r>
            <a:endParaRPr b="1" sz="24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-64200" y="2372513"/>
            <a:ext cx="3994500" cy="2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Generating Adversarial Images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054525" y="193275"/>
            <a:ext cx="4929600" cy="4740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Used Fast Gradient Sign method to add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perturbation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adv_x = x + ε*sign(∇</a:t>
            </a:r>
            <a:r>
              <a:rPr baseline="-25000" lang="en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J(Θ,x,y))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just"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</a:t>
            </a: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13845" l="10498" r="0" t="0"/>
          <a:stretch/>
        </p:blipFill>
        <p:spPr>
          <a:xfrm>
            <a:off x="5575950" y="2402650"/>
            <a:ext cx="222825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-141548" y="1811600"/>
            <a:ext cx="4128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Implementation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0" y="2342376"/>
            <a:ext cx="3994500" cy="2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Evaluate the Attack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4053650" y="193275"/>
            <a:ext cx="4930500" cy="4740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Images generated by FGSM method then given input in pre-trained CNN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Results,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out of 10000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adversarial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images generated, only 5 were predicted correctly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score = 99.95 %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-124673" y="1832625"/>
            <a:ext cx="4128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Implementation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0" y="2329150"/>
            <a:ext cx="3994500" cy="22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 a Defense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054525" y="203650"/>
            <a:ext cx="4929600" cy="4729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Trained a CNN model using both clean images and adversarial images in equal proportion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Results,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→ Training Accuracy over clean sample 99.12 %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→ Train Accuracy over adversarial sample 98.56  %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-165698" y="1709575"/>
            <a:ext cx="4128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Example Results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0025" y="2333975"/>
            <a:ext cx="39945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Here we tested some custom Adversarial examples for prediction using normal model and one with our robust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054525" y="203650"/>
            <a:ext cx="4929900" cy="4729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Georgia"/>
              <a:buChar char="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Normal model incorrectly predicts as 8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975" y="1345875"/>
            <a:ext cx="4049201" cy="2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ora"/>
                <a:ea typeface="Lora"/>
                <a:cs typeface="Lora"/>
                <a:sym typeface="Lora"/>
              </a:rPr>
              <a:t>Future Work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04325" y="1138650"/>
            <a:ext cx="7619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Work with different attack and defense methods, i.e PGD, CW etc.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Try on other datasets:-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CIFAR10 Object dataset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ImageNet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❏"/>
            </a:pPr>
            <a:r>
              <a:rPr lang="e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will work on Graph and Text dataset.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