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5" r:id="rId3"/>
    <p:sldMasterId id="2147483838" r:id="rId4"/>
    <p:sldMasterId id="2147483863" r:id="rId5"/>
    <p:sldMasterId id="2147483875" r:id="rId6"/>
    <p:sldMasterId id="2147483963" r:id="rId7"/>
    <p:sldMasterId id="2147483975" r:id="rId8"/>
    <p:sldMasterId id="2147483987" r:id="rId9"/>
    <p:sldMasterId id="2147484001" r:id="rId10"/>
  </p:sldMasterIdLst>
  <p:notesMasterIdLst>
    <p:notesMasterId r:id="rId88"/>
  </p:notesMasterIdLst>
  <p:handoutMasterIdLst>
    <p:handoutMasterId r:id="rId89"/>
  </p:handoutMasterIdLst>
  <p:sldIdLst>
    <p:sldId id="1680" r:id="rId11"/>
    <p:sldId id="1681" r:id="rId12"/>
    <p:sldId id="1655" r:id="rId13"/>
    <p:sldId id="344" r:id="rId14"/>
    <p:sldId id="1683" r:id="rId15"/>
    <p:sldId id="1674" r:id="rId16"/>
    <p:sldId id="1658" r:id="rId17"/>
    <p:sldId id="1675" r:id="rId18"/>
    <p:sldId id="1676" r:id="rId19"/>
    <p:sldId id="1677" r:id="rId20"/>
    <p:sldId id="1682" r:id="rId21"/>
    <p:sldId id="283" r:id="rId22"/>
    <p:sldId id="1684" r:id="rId23"/>
    <p:sldId id="284" r:id="rId24"/>
    <p:sldId id="1660" r:id="rId25"/>
    <p:sldId id="285" r:id="rId26"/>
    <p:sldId id="348" r:id="rId27"/>
    <p:sldId id="349" r:id="rId28"/>
    <p:sldId id="260" r:id="rId29"/>
    <p:sldId id="307" r:id="rId30"/>
    <p:sldId id="308" r:id="rId31"/>
    <p:sldId id="1666" r:id="rId32"/>
    <p:sldId id="309" r:id="rId33"/>
    <p:sldId id="311" r:id="rId34"/>
    <p:sldId id="353" r:id="rId35"/>
    <p:sldId id="287" r:id="rId36"/>
    <p:sldId id="1711" r:id="rId37"/>
    <p:sldId id="1712" r:id="rId38"/>
    <p:sldId id="1685" r:id="rId39"/>
    <p:sldId id="526" r:id="rId40"/>
    <p:sldId id="288" r:id="rId41"/>
    <p:sldId id="318" r:id="rId42"/>
    <p:sldId id="289" r:id="rId43"/>
    <p:sldId id="1663" r:id="rId44"/>
    <p:sldId id="290" r:id="rId45"/>
    <p:sldId id="292" r:id="rId46"/>
    <p:sldId id="1717" r:id="rId47"/>
    <p:sldId id="420" r:id="rId48"/>
    <p:sldId id="421" r:id="rId49"/>
    <p:sldId id="1715" r:id="rId50"/>
    <p:sldId id="1702" r:id="rId51"/>
    <p:sldId id="422" r:id="rId52"/>
    <p:sldId id="424" r:id="rId53"/>
    <p:sldId id="425" r:id="rId54"/>
    <p:sldId id="427" r:id="rId55"/>
    <p:sldId id="1704" r:id="rId56"/>
    <p:sldId id="1705" r:id="rId57"/>
    <p:sldId id="1706" r:id="rId58"/>
    <p:sldId id="1707" r:id="rId59"/>
    <p:sldId id="1710" r:id="rId60"/>
    <p:sldId id="1709" r:id="rId61"/>
    <p:sldId id="1714" r:id="rId62"/>
    <p:sldId id="429" r:id="rId63"/>
    <p:sldId id="430" r:id="rId64"/>
    <p:sldId id="431" r:id="rId65"/>
    <p:sldId id="1700" r:id="rId66"/>
    <p:sldId id="1701" r:id="rId67"/>
    <p:sldId id="434" r:id="rId68"/>
    <p:sldId id="435" r:id="rId69"/>
    <p:sldId id="1703" r:id="rId70"/>
    <p:sldId id="436" r:id="rId71"/>
    <p:sldId id="438" r:id="rId72"/>
    <p:sldId id="439" r:id="rId73"/>
    <p:sldId id="440" r:id="rId74"/>
    <p:sldId id="441" r:id="rId75"/>
    <p:sldId id="442" r:id="rId76"/>
    <p:sldId id="443" r:id="rId77"/>
    <p:sldId id="444" r:id="rId78"/>
    <p:sldId id="446" r:id="rId79"/>
    <p:sldId id="447" r:id="rId80"/>
    <p:sldId id="448" r:id="rId81"/>
    <p:sldId id="449" r:id="rId82"/>
    <p:sldId id="450" r:id="rId83"/>
    <p:sldId id="451" r:id="rId84"/>
    <p:sldId id="452" r:id="rId85"/>
    <p:sldId id="453" r:id="rId86"/>
    <p:sldId id="1716" r:id="rId8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1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E2F4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89014" autoAdjust="0"/>
  </p:normalViewPr>
  <p:slideViewPr>
    <p:cSldViewPr>
      <p:cViewPr>
        <p:scale>
          <a:sx n="77" d="100"/>
          <a:sy n="77" d="100"/>
        </p:scale>
        <p:origin x="103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5" Type="http://schemas.openxmlformats.org/officeDocument/2006/relationships/slideMaster" Target="slideMasters/slideMaster5.xml"/><Relationship Id="rId90" Type="http://schemas.openxmlformats.org/officeDocument/2006/relationships/commentAuthors" Target="commentAuthors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4.xml"/><Relationship Id="rId13" Type="http://schemas.openxmlformats.org/officeDocument/2006/relationships/slide" Target="slides/slide59.xml"/><Relationship Id="rId3" Type="http://schemas.openxmlformats.org/officeDocument/2006/relationships/slide" Target="slides/slide27.xml"/><Relationship Id="rId7" Type="http://schemas.openxmlformats.org/officeDocument/2006/relationships/slide" Target="slides/slide53.xml"/><Relationship Id="rId12" Type="http://schemas.openxmlformats.org/officeDocument/2006/relationships/slide" Target="slides/slide5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43.xml"/><Relationship Id="rId11" Type="http://schemas.openxmlformats.org/officeDocument/2006/relationships/slide" Target="slides/slide57.xml"/><Relationship Id="rId5" Type="http://schemas.openxmlformats.org/officeDocument/2006/relationships/slide" Target="slides/slide39.xml"/><Relationship Id="rId10" Type="http://schemas.openxmlformats.org/officeDocument/2006/relationships/slide" Target="slides/slide56.xml"/><Relationship Id="rId4" Type="http://schemas.openxmlformats.org/officeDocument/2006/relationships/slide" Target="slides/slide28.xml"/><Relationship Id="rId9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1813"/>
            <a:ext cx="5030787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75" tIns="44450" rIns="92075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5370863E-1D4F-4784-B819-978545AC4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9E2C69-4051-4279-BD3A-EF87177AA9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547" name="Rectangle 1026">
            <a:extLst>
              <a:ext uri="{FF2B5EF4-FFF2-40B4-BE49-F238E27FC236}">
                <a16:creationId xmlns:a16="http://schemas.microsoft.com/office/drawing/2014/main" id="{7C31C983-D9C4-44B6-A916-101CAB387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6548" name="Rectangle 1027">
            <a:extLst>
              <a:ext uri="{FF2B5EF4-FFF2-40B4-BE49-F238E27FC236}">
                <a16:creationId xmlns:a16="http://schemas.microsoft.com/office/drawing/2014/main" id="{253F83F4-A28F-46FA-9F08-78351786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522853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54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45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23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40973CD-3AE5-44F4-AC29-FBBE580454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C127CCA-BEDC-4909-BACA-3FA42C60A2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42B916-F0C4-46CE-AA75-987DDB3BA5A0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October,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D24F8003-9574-4CD1-B51A-AACC0AF7A4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1964C282-D9D7-41B7-B559-10D7CA411D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21FB7-5F2F-4D23-B2C2-F0A574775550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A2D7D231-9A89-4279-AFB4-2E07A885C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2376DC9D-DABB-45A9-8B5E-4FCDB695A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345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5370863E-1D4F-4784-B819-978545AC4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9E2C69-4051-4279-BD3A-EF87177AA9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547" name="Rectangle 1026">
            <a:extLst>
              <a:ext uri="{FF2B5EF4-FFF2-40B4-BE49-F238E27FC236}">
                <a16:creationId xmlns:a16="http://schemas.microsoft.com/office/drawing/2014/main" id="{7C31C983-D9C4-44B6-A916-101CAB387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6548" name="Rectangle 1027">
            <a:extLst>
              <a:ext uri="{FF2B5EF4-FFF2-40B4-BE49-F238E27FC236}">
                <a16:creationId xmlns:a16="http://schemas.microsoft.com/office/drawing/2014/main" id="{253F83F4-A28F-46FA-9F08-78351786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592198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ADAB2206-90E2-43BD-B429-04F3D54CF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49DE2-8317-4A9A-884F-9FD2CE1D06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595" name="Rectangle 1026">
            <a:extLst>
              <a:ext uri="{FF2B5EF4-FFF2-40B4-BE49-F238E27FC236}">
                <a16:creationId xmlns:a16="http://schemas.microsoft.com/office/drawing/2014/main" id="{EEF44A57-5EDF-40BD-ACB4-D0C6B9B03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8596" name="Rectangle 1027">
            <a:extLst>
              <a:ext uri="{FF2B5EF4-FFF2-40B4-BE49-F238E27FC236}">
                <a16:creationId xmlns:a16="http://schemas.microsoft.com/office/drawing/2014/main" id="{2264BC9C-C670-4FE0-B202-0BB16017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920898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DE116AD-CC8C-49CF-BF57-6758A25A8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3E07114-D5EB-4347-97A0-FA1C29042E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567E36-3315-4709-B2F7-5284D8EC333E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C3956128-D5C0-4A6D-8BE0-1227D5359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6BBD77AD-4137-4856-B027-2B6B8BBCA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4A2C47-7333-4585-9EDC-A45F2D2A4ADB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4465369B-6EB7-4925-9A89-100C72460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38CB2CBA-162C-4344-A0AD-D69C9F565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174B545-A7D5-492F-A31E-29212AAD18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C09F305-2D1E-414B-9EDF-07506408C1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CC819-3842-46CA-ABF6-3C90D6F1A67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DD45CCA0-0179-4AFE-ACF6-E305AD295D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D9E1A991-5449-49A2-A569-3B2AE931B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788F4-8191-4F15-B28E-3179591F8A03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5A65E4F5-9B53-4ACC-A5F3-E0A9C6A07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DE5E73E3-B589-47FF-AAC5-91E0EFC3A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C7570405-6A91-40FB-BBBA-CECAACEF7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928FCE64-1414-458C-817C-604AB9A93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33" tIns="46977" rIns="95633" bIns="469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65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2DD4867-7C71-4A50-A1F9-CB84A5FC3C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EB6FB34-2E7E-44A6-B894-6E7A7BEE06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9E130-D6FD-4093-8E6F-A90E4856040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9B8F0103-0C3A-4338-A2CC-6484B2D841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76FA0EE2-2802-4259-A5CC-68C93BC54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AF206D-95F1-4357-90EA-88096118F02E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446C4E2E-B67E-47B0-B2D1-8A1CADFF5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13889011-E9AA-47C6-8B94-4FB99AD6F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ADAB2206-90E2-43BD-B429-04F3D54CF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49DE2-8317-4A9A-884F-9FD2CE1D06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595" name="Rectangle 1026">
            <a:extLst>
              <a:ext uri="{FF2B5EF4-FFF2-40B4-BE49-F238E27FC236}">
                <a16:creationId xmlns:a16="http://schemas.microsoft.com/office/drawing/2014/main" id="{EEF44A57-5EDF-40BD-ACB4-D0C6B9B03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8596" name="Rectangle 1027">
            <a:extLst>
              <a:ext uri="{FF2B5EF4-FFF2-40B4-BE49-F238E27FC236}">
                <a16:creationId xmlns:a16="http://schemas.microsoft.com/office/drawing/2014/main" id="{2264BC9C-C670-4FE0-B202-0BB16017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169816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6DA433C-156F-4C63-9520-1BA8FE7A99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D3B6522-499C-481D-AD53-4B6E10F227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442A2-6E8E-40EC-84D7-2C16872233B9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85A56336-0482-4300-A013-B21EA9AEF7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6025C16C-787F-446F-A54C-01ADF6640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B289E-46F8-4100-BB18-5451B2DD6F23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1E8BBAA9-81BF-4289-9E42-354044A75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E102E0EE-15DC-4617-B795-C8964873C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6DA433C-156F-4C63-9520-1BA8FE7A99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D3B6522-499C-481D-AD53-4B6E10F227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442A2-6E8E-40EC-84D7-2C16872233B9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 October,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85A56336-0482-4300-A013-B21EA9AEF7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6025C16C-787F-446F-A54C-01ADF6640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B289E-46F8-4100-BB18-5451B2DD6F23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1E8BBAA9-81BF-4289-9E42-354044A75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E102E0EE-15DC-4617-B795-C8964873C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36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5325"/>
            <a:ext cx="4545012" cy="3409950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CF2DA-5A11-4CBE-85BD-D22403457F17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October, 2020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7A951-4C8A-4D05-BBD0-C58F8D7295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3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CF2DA-5A11-4CBE-85BD-D22403457F17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October, 2020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7A951-4C8A-4D05-BBD0-C58F8D7295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C6B182A-D06A-405F-A787-9D2FEBCA2342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FDAD03FD-D515-4EB1-8F04-079AE0F300ED}" type="slidenum">
              <a:rPr lang="en-AU">
                <a:solidFill>
                  <a:srgbClr val="000000"/>
                </a:solidFill>
              </a:rPr>
              <a:pPr/>
              <a:t>42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D80BB7A-C573-47E5-A32A-4015A1BA0980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CCBF8BD9-26BF-4D42-B064-BDA628BB5997}" type="slidenum">
              <a:rPr lang="en-AU">
                <a:solidFill>
                  <a:srgbClr val="000000"/>
                </a:solidFill>
              </a:rPr>
              <a:pPr/>
              <a:t>43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144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ADF72A-1BDD-450F-8063-1564792415AE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October, 2020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2B3D8D-48F5-4B36-99C1-66F537B5973B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5CBE9E64-6B18-4B20-8F53-D85697FF3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41" tIns="46981" rIns="95641" bIns="46981"/>
          <a:lstStyle/>
          <a:p>
            <a:endParaRPr lang="en-US" altLang="en-US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4C42826D-129B-4FF8-90B5-4F5931CF828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465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C300345-13BD-42BD-9310-3B0B26173938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A3EA5D0E-3409-46EE-B1CC-C25168005201}" type="slidenum">
              <a:rPr lang="en-AU">
                <a:solidFill>
                  <a:srgbClr val="000000"/>
                </a:solidFill>
              </a:rPr>
              <a:pPr/>
              <a:t>53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768DCEE4-F591-4A0C-87AF-F750A30660ED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31F8CED-A095-44CD-8205-E6CFFD139EFD}" type="slidenum">
              <a:rPr lang="en-AU">
                <a:solidFill>
                  <a:srgbClr val="000000"/>
                </a:solidFill>
              </a:rPr>
              <a:pPr/>
              <a:t>54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6EC9AD2-7A26-442F-A37E-E3891FAD5B79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EB280DB-4000-4A12-93A1-923D072B6B60}" type="slidenum">
              <a:rPr lang="en-AU">
                <a:solidFill>
                  <a:srgbClr val="000000"/>
                </a:solidFill>
              </a:rPr>
              <a:pPr/>
              <a:t>55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300345-13BD-42BD-9310-3B0B26173938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October, 2020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EA5D0E-3409-46EE-B1CC-C251680052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00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300345-13BD-42BD-9310-3B0B26173938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October, 2020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EA5D0E-3409-46EE-B1CC-C251680052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43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77280858-1E60-4EAA-9658-0BECBE2FD4A6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1BD1E08-4F6C-400F-9535-855BE2BBFCCA}" type="slidenum">
              <a:rPr lang="en-AU">
                <a:solidFill>
                  <a:srgbClr val="000000"/>
                </a:solidFill>
              </a:rPr>
              <a:pPr/>
              <a:t>58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C50F6E4-C03A-4498-809C-6C9770B601EC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77B46A93-BCF6-4D34-856D-1DCD5892BBDF}" type="slidenum">
              <a:rPr lang="en-AU">
                <a:solidFill>
                  <a:srgbClr val="000000"/>
                </a:solidFill>
              </a:rPr>
              <a:pPr/>
              <a:t>59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53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8EE05E6-95A2-4E9D-ADCB-3DDA45624362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FA0575E-2D5C-4220-A4BD-40A40388295F}" type="slidenum">
              <a:rPr lang="en-AU">
                <a:solidFill>
                  <a:srgbClr val="000000"/>
                </a:solidFill>
              </a:rPr>
              <a:pPr/>
              <a:t>61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42A9ED3A-4AC5-4642-9D95-FB36C90B0F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269F12F9-CB95-427E-B85B-266FB60D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FDC55791-B29E-4437-BC55-52736C7D4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B97B4F-177D-4501-BBA7-CC2224E4E9E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21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C38E7D3-8990-4C22-B917-322AE9878C00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FD6932C-FCDF-4DC5-8129-629F29762D2C}" type="slidenum">
              <a:rPr lang="en-AU">
                <a:solidFill>
                  <a:srgbClr val="000000"/>
                </a:solidFill>
              </a:rPr>
              <a:pPr/>
              <a:t>63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30C0714-15F8-4548-8E0B-E4150A0351A9}" type="datetime3">
              <a:rPr lang="en-AU">
                <a:solidFill>
                  <a:srgbClr val="000000"/>
                </a:solidFill>
              </a:rPr>
              <a:pPr/>
              <a:t>5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E613982-993D-4EFD-9EEC-EEB4D40AED94}" type="slidenum">
              <a:rPr lang="en-AU">
                <a:solidFill>
                  <a:srgbClr val="000000"/>
                </a:solidFill>
              </a:rPr>
              <a:pPr/>
              <a:t>65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D790BE3E-F400-46BF-B46D-1BC46EB86D79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A02F1927-C96D-45AD-A994-733321BA3AAC}" type="slidenum">
              <a:rPr lang="en-AU">
                <a:solidFill>
                  <a:srgbClr val="000000"/>
                </a:solidFill>
              </a:rPr>
              <a:pPr/>
              <a:t>66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345ADE9-8E54-4396-B1F5-F241A1ED0428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07CB78D7-B8F5-4184-96B0-A23C509AD454}" type="slidenum">
              <a:rPr lang="en-AU">
                <a:solidFill>
                  <a:srgbClr val="000000"/>
                </a:solidFill>
              </a:rPr>
              <a:pPr/>
              <a:t>67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080C3004-6E9D-4A4E-BF7C-23A0D36992D8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5F2C96D7-9ADB-47B3-8D64-A17A39C9D26C}" type="slidenum">
              <a:rPr lang="en-AU">
                <a:solidFill>
                  <a:srgbClr val="000000"/>
                </a:solidFill>
              </a:rPr>
              <a:pPr/>
              <a:t>69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C559ADC-34C4-44D8-A8FA-06443ECF95EC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DE12C3A-1F5B-40C1-984A-2BF9C08FDCB7}" type="slidenum">
              <a:rPr lang="en-AU">
                <a:solidFill>
                  <a:srgbClr val="000000"/>
                </a:solidFill>
              </a:rPr>
              <a:pPr/>
              <a:t>70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0E5A7AB9-A4D8-4F67-80F3-E94CFB467ECE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9FF2AAFE-5DDA-4F1C-90DF-C8B5C2B83B8E}" type="slidenum">
              <a:rPr lang="en-AU">
                <a:solidFill>
                  <a:srgbClr val="000000"/>
                </a:solidFill>
              </a:rPr>
              <a:pPr/>
              <a:t>72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E38044FD-3695-4779-93F1-FCA40D38A94E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8C72BA39-390A-44FC-8DE3-18B943F395BA}" type="slidenum">
              <a:rPr lang="en-AU">
                <a:solidFill>
                  <a:srgbClr val="000000"/>
                </a:solidFill>
              </a:rPr>
              <a:pPr/>
              <a:t>73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323982AC-815E-4B59-9902-A8F21EC4B8C0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FA03A81-E40D-44DB-B8AF-28C3FAC48181}" type="slidenum">
              <a:rPr lang="en-AU">
                <a:solidFill>
                  <a:srgbClr val="000000"/>
                </a:solidFill>
              </a:rPr>
              <a:pPr/>
              <a:t>74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C93BD239-0111-4541-B12B-EEBA2DCC4F3A}" type="datetime3">
              <a:rPr lang="en-AU">
                <a:solidFill>
                  <a:srgbClr val="000000"/>
                </a:solidFill>
              </a:rPr>
              <a:pPr/>
              <a:t>4 October, 2020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D150AF1-F049-4FF9-9BCB-C6BFB3339BB4}" type="slidenum">
              <a:rPr lang="en-AU">
                <a:solidFill>
                  <a:srgbClr val="000000"/>
                </a:solidFill>
              </a:rPr>
              <a:pPr/>
              <a:t>75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56A729F-C78E-45CC-816B-6CC0E0429C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C9CFBC8-1AD2-4F54-9D42-E2C9D72B6C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685C97-072F-42CA-93BC-AC7A4307DD40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8DD27D4C-B6EA-4921-B5FF-3DA7CDB6D9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BA8660B1-0F62-4AB7-8927-3F71FC8D7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E8281D-9304-42D6-8C21-610073AFE4C0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BE069293-DE99-4B7D-A689-B88195162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189D98CC-45D3-4C64-A1F9-5645C653A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81B01FF-54F6-4B5B-8123-9B1D6338D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4A8CB03-27F8-412C-AFFF-AC97B3E81A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917CE5-2A71-411C-801F-28ACDE43D033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8ED18190-1BB7-4938-B568-0C5A5D3A69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42936963-CE8A-43CA-BE08-8EA231AE9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B2956F-E5C3-4EAA-9756-942162989B84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02F01DBC-A38C-458A-8148-4B33359CB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7C6504F7-B05D-4E89-B9E3-7BA71E456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A63E5D5-D11C-4719-925D-1BE1F65635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69DD172-4FF6-46AF-BF98-4263044886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5D2E5E-7C48-4F8C-8A64-C9225DE20ADC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DCE3337D-D105-4748-8CAB-477B04E18B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110C95D8-9DC8-4735-BDC3-7126DB78C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D68E96-117C-4C45-AA8A-F74856F41B9D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1CC11E03-133C-4C72-9D33-93C071949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49D2BEB3-42B5-48BB-AE63-1296C5ACC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84E6809A-F8B6-496C-B3AA-E24A9060BA4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E62DEEED-C8CB-4632-B7AB-83991C1C3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41" tIns="46981" rIns="95641" bIns="46981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EFCD-22D1-4568-BA3D-F3773382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93328-5FD3-4ED8-9AC6-D623935D07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43DB570-9AE5-4421-AB7D-AA097891F40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25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526-BFC3-4CD1-8176-0427174E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C13385-7629-43FA-B141-5713375938B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1489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A99D9A-3C58-469C-B1A4-F4577DC0849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685800" y="2438400"/>
            <a:ext cx="8456613" cy="762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3987FF6-40E4-48D1-A2A8-B2680AA2602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17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873E3272-1A2A-4AE6-9A34-A8F54CE8C08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347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C030557D-0BAB-492B-B1CA-BDF7360BA4D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574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BE12FE3-2FA7-412D-881E-9E737C647C5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033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09216C6E-1F1A-4E62-8E96-F27AB822278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260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C0E958B4-4366-4DBA-BF50-C9240A7BDF0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490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13BE399-AA0B-43D0-9F23-C825D619511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717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4A840533-1F4B-41AC-85BB-287EACA3477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947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308110D-9F98-444D-8729-D8DCC35054F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2176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26ACA99E-8625-445B-A755-14DA04E38C55}"/>
              </a:ext>
            </a:extLst>
          </p:cNvPr>
          <p:cNvGrpSpPr>
            <a:grpSpLocks/>
          </p:cNvGrpSpPr>
          <p:nvPr/>
        </p:nvGrpSpPr>
        <p:grpSpPr bwMode="auto">
          <a:xfrm>
            <a:off x="4538663" y="6670675"/>
            <a:ext cx="4332287" cy="65088"/>
            <a:chOff x="2859" y="4202"/>
            <a:chExt cx="2729" cy="41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62BF38CA-22FC-4542-95AB-DC58788C9E6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C092A58C-3558-4897-AA1D-6C659BF25CF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53926990-3CA3-4B5E-9091-5D18F42DBEB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9E32E25F-8879-4723-87D6-CE0164061C7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0E7AA217-2F13-4F13-9E82-43F65C87A6D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A6A78FEA-9DD9-4F5B-9D5E-84D8457E1FD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2C556D25-74A1-4897-B67A-DB0BD0E20C2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13CC5FC8-9CA1-4B04-9201-74391CA4D31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Oval 21">
            <a:extLst>
              <a:ext uri="{FF2B5EF4-FFF2-40B4-BE49-F238E27FC236}">
                <a16:creationId xmlns:a16="http://schemas.microsoft.com/office/drawing/2014/main" id="{2CC19C36-C915-452C-92E1-AC673B2023F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804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4" name="Picture 22">
            <a:extLst>
              <a:ext uri="{FF2B5EF4-FFF2-40B4-BE49-F238E27FC236}">
                <a16:creationId xmlns:a16="http://schemas.microsoft.com/office/drawing/2014/main" id="{D4E56DCB-95DB-4667-BAFA-9758D3AF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008688"/>
            <a:ext cx="253206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100" name="Title 3099"/>
          <p:cNvSpPr>
            <a:spLocks noGrp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4400" b="1" i="0" u="none" baseline="0">
                <a:solidFill>
                  <a:schemeClr val="tx2"/>
                </a:solidFill>
                <a:effectLst/>
                <a:latin typeface="Arial Narrow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01" name="Subtitle 3100"/>
          <p:cNvSpPr>
            <a:spLocks noGrp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6055073-A653-4881-BF18-0FDA1D9C74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D1914FC8-1520-4B18-87AF-A5A4C3B6F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8BB0A75F-4B66-427D-BEDB-1A66533F20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88E0C4-428A-42E3-884B-1AC4A46ED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040706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3C46B76-6F80-49D8-BD1F-A04BF9FC2D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E0F51122-4154-48F3-823E-174959AC3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0E747A1-2028-4E1B-9F41-B0283F9D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190C8-13C4-4E62-BA8F-7FCBC5E3D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8060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BE79122-D600-48F2-8FE2-0D8FC8F3F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0C33A4CF-679C-4055-A5C9-3B2F4B287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F0E60355-03A6-41E2-8D68-1B3743223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F677D-D6A5-4D4E-BFBF-592131ED8F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6391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A3A1000A-2AB6-488B-9E78-637C98F3B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801864BD-B726-4830-A7FE-1C84917905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EC61BA4F-8DC3-4AFE-98C9-109F70C58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1ECFA-5ACD-408A-9102-A5376218D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88971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1C58F659-1065-4EC3-BA71-A53168404F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666FF125-9EB9-4C7B-BEBC-2A5D4FCE8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8BDC51EC-6257-49F1-8AFB-E47EBA179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F165E-17FD-4EEF-A621-4DE06F5B0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372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rgbClr val="FFFFFF"/>
                  </a:solidFill>
                  <a:latin typeface="Corbel" pitchFamily="34" charset="0"/>
                  <a:cs typeface="Arial" charset="0"/>
                </a:rPr>
                <a:t>Computer Organization and Design</a:t>
              </a:r>
              <a:endParaRPr lang="en-US" sz="3000" b="1" cap="small" dirty="0">
                <a:solidFill>
                  <a:srgbClr val="FFFFFF"/>
                </a:solidFill>
                <a:latin typeface="Corbel" pitchFamily="34" charset="0"/>
                <a:cs typeface="Arial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rgbClr val="FFFFFF"/>
                  </a:solidFill>
                  <a:cs typeface="Arial" charset="0"/>
                </a:rPr>
                <a:t>The Hardware/Software Interface</a:t>
              </a:r>
              <a:endParaRPr lang="en-US" sz="200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5</a:t>
              </a:r>
              <a:r>
                <a:rPr lang="en-GB" sz="2000" baseline="30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th</a:t>
              </a:r>
              <a:endParaRPr lang="en-GB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  <a:p>
              <a:pPr>
                <a:defRPr/>
              </a:pPr>
              <a:endParaRPr lang="en-US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rgbClr val="FFFFFF"/>
                  </a:solidFill>
                  <a:cs typeface="Arial" charset="0"/>
                </a:rPr>
                <a:t>Edition</a:t>
              </a:r>
              <a:endParaRPr lang="en-US" sz="140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41A9282-207D-49D4-8E0A-D2494D33C8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921AE98-E67B-47D2-8A6A-D0041E5CF2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AE5BD4-6012-41D6-8A7A-4702802530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69C9E28A-0711-4CD4-BE01-239E5564FD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4B6AA341-BEFE-44B0-9783-DB3296AA56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077A7A92-5EE5-41E8-9783-E3AA631C0B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6F3429-57C1-4426-AEA1-47F184D7CF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555D12E-C501-479E-A599-5F04721124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C001DE1-9C4F-446A-B966-AD1147433D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796450CA-FCB2-4D12-89D1-41B51E6739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93AA2DF-FB01-4103-84F9-AB0AF6E11FF1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A244AB2-46CE-4DAD-A4DB-05ADF885F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AAA7D391-55D7-4E9E-A3D7-93AA5CABA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4B7A68-6A6D-4EB4-925D-204CD68202E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73C5EC9-D79B-4059-A2B6-1EA214631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BB2967-AB5F-4EA4-83D6-BCFA5BA873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8700E-ADAD-4A0C-87AE-15877D3BD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80424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8018-5849-4C8A-B6B9-C0AFCF19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7382-A616-4D44-9A0D-EC1C5E64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5DE1-4A66-4557-A5BC-527F131A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4D854-88A5-447C-9B52-B7A82B375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16858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7054-0C3F-42C6-BA06-778E52FD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FF11-65BD-47BD-99EF-0494CC41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B88D-64E9-4836-8AF9-2BBE0D87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26E3B-1A62-40CD-9BEE-78CC8719B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92387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9AC8F-AE3D-488A-9C47-64FF1E87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0DC07-4B80-43A1-9B53-5F668899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1DB53-0BDB-4374-810F-F576F2AA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2DB3D-A0C4-4F5F-8565-184AFF7049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42292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4E35B-B183-4C3D-9EFD-A548C94F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D28F0-B746-4202-A46C-3D64D514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DC747-644A-481F-9604-7C59FADB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2CE21-7B8F-43C5-B892-E8015EE3F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4501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BF41E-8E26-4B70-8641-61E30B83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70DB0-02D1-4490-B661-07ADB005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E3269-FD85-46BA-B54A-3C3FECCC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0C62-D562-4F14-8086-FF7744502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64808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DD1B0-DBF9-4C83-B340-54FEC0BB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B844D-AD77-45CD-9BAC-DCD1E185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E232A-F2B6-4B91-B876-EE1CFEA5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4F490-7E17-427C-95C1-DC4F99EA7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68698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88F83-DD2A-4377-A76D-AC1A4AF7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D896-D4EB-4F81-9ABF-123F4DA9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251EC-48DC-4C51-836E-7C8F616D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BD803-390B-4BAA-BAEE-06357023E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99955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CD1E-A8B6-48D8-BEF3-F0DB5191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FD4C6-FE88-4E98-A371-8F6733F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5BB74-F5D3-42B6-A89E-75210771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41934-1FD2-4D0D-A622-482A3C7B4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48130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01D4-1335-4581-8B89-04B3DBB7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2AE3-4D5D-492D-9043-6575F746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D780-E398-4E8D-9460-B04EF8F4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F0A3A-2ABB-4BCF-82D8-90DE10557E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39980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1F9-9D3D-4C7E-ABF2-AF3A0011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249F-7017-4F64-8A42-93AC8E9C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E387-4999-4389-AC34-6E921C22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239D4-892D-436F-9BF6-FD54543E8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60321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4F0F763-3033-43E7-A028-6B9F78BB0842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BDC045A-80ED-40BF-884C-FF7F81F4E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9937FBE9-DBFC-4BB7-8C71-4A0AFD2A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0FC521-55A5-48C1-8334-2F3CF7BBDD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EA12C3D-7273-46C5-B9DE-A2D4D71C5B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42130B7-670C-4EFA-A49B-F2FFA1D87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8C64C-0100-46ED-B325-0E6E5497E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4684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8AFE-877C-442B-9F05-4F2DC169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4B75-C0E8-41B0-A85B-386A7C86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18E6-4CF6-4B86-B751-EE15ECC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5D789-22D6-4EA1-A64E-4C7276D3B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0732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7A26-C25C-4080-9CC0-D9C264F0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DD60-B3FF-46FB-9A9E-CA874CF1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6D4F-CE17-41CE-9D31-D04706DC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4EE47-C678-4EE0-BCF8-07468D4F7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58158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BBB49-AA0A-477F-94E5-9CE6DADA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A58C-8FBF-4164-B704-6530ADDE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75445-C6BB-44B2-B76B-470A9614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823-DD37-4E57-8A7C-84DDC2455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577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4972-1A2F-48DB-99EF-6514EC9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35373-A676-4151-B98F-7B896B1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86FBB-1CC4-4F2C-A3D9-6D79A6C4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7FD9C-A7FA-4231-893A-320CAAE1F1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649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7DC19-A4F7-4340-97F7-7CA49678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2B9A7-A1A9-4D34-85B3-2341D45F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EFE-81D4-4100-B0F6-5B2FFA5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B0E8-E206-4687-8E7F-77586E31E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22401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4721B-A2B1-41DD-B7BC-0C01EAEF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10F67-FFC9-4FE0-B999-12BF9CF3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C92AF-F9FD-41E9-A4D3-7004A7D4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D0C2-B7C4-44C0-BD5C-703D1766E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3134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88BA-F914-46C9-852A-A79569B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A992-F4CD-47D0-96EB-678A393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A87D5-CB36-4783-BE95-5DD3A62C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CBAE-E819-42BB-B88A-9B5670D68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81779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40DE-008B-4F2E-B08C-1CB16D3D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734B3-E887-407B-B8A2-88044CA9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23DD-1238-4655-8363-A276BE2E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BAFA-A966-4EAF-9360-594F007FD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64564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297F-DAFA-4ECD-87CB-2589E879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48EE9-3F5A-403D-ADA7-B31FFCF5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F38D-1C9C-4826-9A3A-5F39762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2BEEC-7AD7-4CA6-BC7B-796CC1DACD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55879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2381-0C1A-4868-989D-30342603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D5B7-5EEF-440E-8ED1-BD3226D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0682-F04F-4B43-9609-1273B8C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53EF-81A1-489F-8491-C9B1017EF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83133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EEBBA39D-9A2D-481E-AADA-0C97EDF5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1D8EB0F0-0BA6-4E17-9311-C7D9A8AB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DF7613B5-CB89-4FCB-85AC-0A44BA3F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254C6B9F-ADA3-4DA9-B432-019174EA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B8B5C43C-FAE2-430F-B7D3-A9AD4E7E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1A3A2A3F-A784-4DB2-96BF-BC0CD062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EE9C765A-D486-47A2-99AE-5FEC7E5CA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EDDDE8DE-A122-43A6-A437-4FDC21C488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0E0546-0D89-4303-9F22-57B81BE9A2B1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7EBD87-934B-4EE9-9761-C5F5E4A88A5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0BD39414-BD2B-45CF-9892-A34385CD77E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06042451-0BBF-4EFC-8EE9-0D6E70A57E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C32461-6733-42AB-A8D7-3EC923536AC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0DA8F0-A8A0-48E0-8FE1-2721D2F8E37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311055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D3A33FE-FEB3-428D-8FC1-E68486BBBD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4725BC6-B81D-48E4-9DCF-4475A59B476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71509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53BAA2E-424A-45F5-AD0F-7F4D077EA0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D6586B2-C1CD-49BA-B6C1-CEBCEB1059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22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2495A16-25B0-4045-B024-96218821E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810F71A-4611-449D-B140-D79C1A571DD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2084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529BF2A-B5FF-4773-9AEE-831320292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617BB99-23FE-4F8A-9A68-A8292525BD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04658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C0BC75E-550C-4451-B21F-CFB9F5EB8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186DCF8-6D91-42A9-84AE-393F5A5F587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07331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DFC5F93E-3709-401E-A533-C975B7E067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1A1AA08D-12DA-4173-9284-51E83E3DB1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122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9B05ECC-BCB7-46E4-A0B5-8985FDB58F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B01A2DB-445E-41AF-8CC9-A06AD398278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06814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1905941-A113-4C5B-BB23-DCACBF72E7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E4BBB03-C220-46FA-BE50-47101EF9208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304976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6BEB371-660A-4F60-8974-04AA9D45C9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C98A112-E230-4D2F-8267-EAF0262A4E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0450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1F6546D-A715-4D23-8602-20FAF2FB72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09D8325C-B9EF-4B59-A035-3F9AC355B43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1167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49E0E66-7487-4FB9-88EE-CBF52A8E97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FF66A0-AD23-46E7-BF95-928DAC0C0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F80B8D-535F-4BB6-8647-8DB6CF18A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Times New Roman" panose="02020603050405020304" pitchFamily="18" charset="0"/>
              </a:defRPr>
            </a:lvl2pPr>
          </a:lstStyle>
          <a:p>
            <a:pPr lvl="1"/>
            <a:fld id="{0DA9B682-EB76-45E5-B9F5-7A6E61FDBFCD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4364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A0C0-E253-46DA-89F9-839B08C0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D65C-8CFA-4647-BCFD-589A65AF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F3B0-13A4-491E-B360-720A6253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B75DE48-F98B-495A-B11A-3A9BDE0EA1BC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6375-826B-42B3-9CAD-84593095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3ABB-0935-4F24-92EB-4F5CC7CF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C8B81-09DD-47B2-AC42-1EAF3BCC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F2F2CB7-465F-4F38-B145-E2C79AA6554F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930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A9C2-7BA6-420C-86B3-D155ABDE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FBAE-19F1-4399-800A-70827FC4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22BE2-1F6C-446F-8217-E303CD2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225041A-640E-49A6-BA12-FB1463F038F4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798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FA03A-AAEB-479E-8904-54826692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E13E4-3DDC-40DB-8151-F668A7A5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2099E-0017-44A3-852A-F9E934BA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9F3C557-5426-4006-8AEE-4241947BA0D5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767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AE78E-7B72-42F0-993A-0A716ABB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8C3A2-4F5A-45EA-A6FE-885E1AD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1905-3E48-4A62-8309-BD88237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B734A0FF-2169-4829-B906-3581AEA654E3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857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17B9-A970-4EF8-9228-3DC0024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5516A-E2E3-4E99-B3CB-C2FBC8F0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A9AC-F32C-47BF-96F2-77705FA8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E34367D-5DBB-40B7-9ED5-69E9AA5C7951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879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386A-202D-4AC6-82FE-4F9A6576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A370-9B72-4C99-BA2B-29D8E365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94CF-631A-424D-9C1D-D831FD03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0B6960A-2A11-4E29-B4F4-CC8F12C38BD5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146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D10E-45B1-4070-A414-02D62B5A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0164-0F0B-4467-A619-331CC270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A269-EA66-4230-ADE1-336FA59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D7E6C9B-6076-449C-8DFF-8BD2EF479B47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580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75BE-64E4-435E-AE54-A0AAD0AC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0A1D-FC31-42C1-9C99-F865877F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7EE1-A47E-4D61-9D51-F2DB7235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07A812C-C7ED-4340-B51A-250098AEC20B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4188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DC2A-45F5-4804-9923-2DC9B69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F40B-4C34-4CD9-8F81-F9C34BE7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1B01-37B0-4F6E-A998-A368C904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35AB638-86BF-42C4-A903-54D0850764DC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63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DEF0-6B49-468B-B8E3-C65CA30C1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EEF2D-6F02-4325-AF89-3453F88E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735-B714-4676-B1CD-B80F8F9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73CF-0B41-4239-8F02-B1C3470B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333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060F-DEE3-45D4-9DF5-6B202811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9FE3-1775-4AFA-90EB-B0CA187AA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44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2AC-2F32-4B64-8FAB-D9548F74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D44F-C47D-46EB-9AAB-7AC0AEC73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27A4-7438-4F23-9736-8F0230F1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646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331D-4E0E-4348-A1A9-0BAAD87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BD1D-D974-4368-9409-2CA1004B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0EBF9-F63D-4F92-9228-74BBBE28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3D0EC-A5A5-45B1-B50C-A4554D4BC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2018-461B-4EC5-AAA9-047DD9FE5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0270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D63E-D5F5-4ACB-B373-0D28A00E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47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3325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FF64-9001-4F6F-9D0F-1C1115E8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B3B7-AEED-47AF-A98B-52D510A1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EEDF-5EB6-4ED2-ADFF-FD75043E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9549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8670-3CBF-4CA9-BA6C-8D9FC406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39FD4-7E93-45C6-B896-32977DD74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A3D1-3F09-4AD0-8794-3566389FE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7739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E5A2-D898-4E05-8E24-DD280D0D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74C72-3551-43CA-B73B-8948E4FD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974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E532E-2CDD-4BD7-8193-913A7053A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63E81-C826-4AA5-AE82-EC2B228E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77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07188" y="6464300"/>
            <a:ext cx="1865312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>
                <a:latin typeface="Symbol" pitchFamily="18" charset="2"/>
              </a:rPr>
              <a:t>Ó</a:t>
            </a:r>
            <a:r>
              <a:rPr lang="en-US" sz="800">
                <a:latin typeface="Arial" charset="0"/>
              </a:rPr>
              <a:t>1998 Morgan Kaufmann Publishers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535988" y="6249988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fld id="{9532175E-4C58-47CC-AC54-BB2A3DCF5D70}" type="slidenum">
              <a:rPr lang="en-US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793E8DB-DFA2-45D1-955F-AA7EAF65EAD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1027" name="Rectangle 3">
              <a:extLst>
                <a:ext uri="{FF2B5EF4-FFF2-40B4-BE49-F238E27FC236}">
                  <a16:creationId xmlns:a16="http://schemas.microsoft.com/office/drawing/2014/main" id="{0EC93A4C-F870-4AA3-9093-08E5A87DF55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28" name="Group 4">
              <a:extLst>
                <a:ext uri="{FF2B5EF4-FFF2-40B4-BE49-F238E27FC236}">
                  <a16:creationId xmlns:a16="http://schemas.microsoft.com/office/drawing/2014/main" id="{5C7ED381-89F3-4401-8480-94CDFAFD0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029" name="Oval 5">
                <a:extLst>
                  <a:ext uri="{FF2B5EF4-FFF2-40B4-BE49-F238E27FC236}">
                    <a16:creationId xmlns:a16="http://schemas.microsoft.com/office/drawing/2014/main" id="{C0BBC547-6B7B-4CAF-A9F0-A7A5577844F0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" name="Oval 6">
                <a:extLst>
                  <a:ext uri="{FF2B5EF4-FFF2-40B4-BE49-F238E27FC236}">
                    <a16:creationId xmlns:a16="http://schemas.microsoft.com/office/drawing/2014/main" id="{AAF52558-A9B1-4FDB-B74B-7CAB99278A1A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" name="Oval 7">
                <a:extLst>
                  <a:ext uri="{FF2B5EF4-FFF2-40B4-BE49-F238E27FC236}">
                    <a16:creationId xmlns:a16="http://schemas.microsoft.com/office/drawing/2014/main" id="{29DE3026-3606-4033-931B-35514988487B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2" name="Oval 8">
                <a:extLst>
                  <a:ext uri="{FF2B5EF4-FFF2-40B4-BE49-F238E27FC236}">
                    <a16:creationId xmlns:a16="http://schemas.microsoft.com/office/drawing/2014/main" id="{478A9090-7D8B-411B-ABB1-F8535A05F680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" name="Oval 9">
                <a:extLst>
                  <a:ext uri="{FF2B5EF4-FFF2-40B4-BE49-F238E27FC236}">
                    <a16:creationId xmlns:a16="http://schemas.microsoft.com/office/drawing/2014/main" id="{845EDF9C-5526-4504-9350-4FB512789C70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" name="Oval 10">
                <a:extLst>
                  <a:ext uri="{FF2B5EF4-FFF2-40B4-BE49-F238E27FC236}">
                    <a16:creationId xmlns:a16="http://schemas.microsoft.com/office/drawing/2014/main" id="{EF667976-18B5-4AE6-A656-0F6AD5D5D982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" name="Oval 11">
                <a:extLst>
                  <a:ext uri="{FF2B5EF4-FFF2-40B4-BE49-F238E27FC236}">
                    <a16:creationId xmlns:a16="http://schemas.microsoft.com/office/drawing/2014/main" id="{F1C73283-276E-4947-9F73-47596B63222D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6" name="Oval 12">
                <a:extLst>
                  <a:ext uri="{FF2B5EF4-FFF2-40B4-BE49-F238E27FC236}">
                    <a16:creationId xmlns:a16="http://schemas.microsoft.com/office/drawing/2014/main" id="{0F8C68BF-FDBA-4C1C-8B3E-EB59732B7BD3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8C57EDA5-202A-404E-86B6-9A0778AA705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D08C5916-087A-4A57-B115-2DFC1A3375D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ACA5991B-79B5-41F0-B3A7-FB6BF9C29DD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6F4268EA-C723-4919-85E2-AE82CE7CE91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41" name="Rectangle 17">
            <a:extLst>
              <a:ext uri="{FF2B5EF4-FFF2-40B4-BE49-F238E27FC236}">
                <a16:creationId xmlns:a16="http://schemas.microsoft.com/office/drawing/2014/main" id="{507BA9F9-C39E-42D2-9ACE-BE93826EF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BDDA3A3C-1188-41D2-99B2-F97CC6D70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773128D8-17C8-479E-BB52-3189B37450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EF6EF82B-1151-472F-BB76-6682F8E6FD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45" name="Rectangle 21">
            <a:extLst>
              <a:ext uri="{FF2B5EF4-FFF2-40B4-BE49-F238E27FC236}">
                <a16:creationId xmlns:a16="http://schemas.microsoft.com/office/drawing/2014/main" id="{FA258F32-22F6-4FAF-B942-9FE7E5A71D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/>
            </a:lvl1pPr>
          </a:lstStyle>
          <a:p>
            <a:fld id="{5AFAE04D-8396-420E-BE4F-8C83D9F1F6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35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 kern="120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EBD59C96-F494-4DAD-8704-B6A408CC6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77"/>
            </a:avLst>
          </a:prstGeom>
          <a:noFill/>
          <a:ln w="12700">
            <a:noFill/>
            <a:round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07188" y="6464300"/>
            <a:ext cx="1865312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Symbol" pitchFamily="18" charset="2"/>
                <a:cs typeface="Arial" charset="0"/>
              </a:rPr>
              <a:t>Ó</a:t>
            </a: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1998 Morgan Kaufmann Publishers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535988" y="6249988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fld id="{8F575DF4-B404-4564-A8ED-84C934FCD223}" type="slidenum">
              <a:rPr lang="en-US">
                <a:solidFill>
                  <a:srgbClr val="000000"/>
                </a:solidFill>
                <a:cs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77"/>
            </a:avLst>
          </a:prstGeom>
          <a:noFill/>
          <a:ln w="12700">
            <a:noFill/>
            <a:round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07188" y="6464300"/>
            <a:ext cx="1865312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Symbol" pitchFamily="18" charset="2"/>
                <a:cs typeface="Arial" charset="0"/>
              </a:rPr>
              <a:t>Ó</a:t>
            </a: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1998 Morgan Kaufmann Publishers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535988" y="6249988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fld id="{EB3E8BD5-BFAC-42A1-B187-E00267A1C648}" type="slidenum">
              <a:rPr lang="en-US">
                <a:solidFill>
                  <a:srgbClr val="000000"/>
                </a:solidFill>
                <a:cs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771A081-00C1-42BE-8BD0-2560FDC3779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EC5934B0-7000-4257-B3B7-3D8239724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1033" name="Arc 4">
              <a:extLst>
                <a:ext uri="{FF2B5EF4-FFF2-40B4-BE49-F238E27FC236}">
                  <a16:creationId xmlns:a16="http://schemas.microsoft.com/office/drawing/2014/main" id="{E4CD4237-7EA5-45A0-9AB8-E32C48149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B7BADBCE-73E1-4622-A03C-A1825C906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E6508339-F37E-4467-B960-DA83C5B348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23DD4DF2-2DA6-4B82-9CFD-04F9FC0852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3785AE5D-A5C5-4B6E-8F73-1D39E5B500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DFF7E0E-9493-47D7-9681-A6632F7DB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C6A8EAB8-BB6B-47CF-B558-DE42227AB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0933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D6324A99-D17D-4521-B771-7A1230CE07D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3F85B09E-FB2E-4761-A90C-1FC8107D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153" name="Arc 4">
              <a:extLst>
                <a:ext uri="{FF2B5EF4-FFF2-40B4-BE49-F238E27FC236}">
                  <a16:creationId xmlns:a16="http://schemas.microsoft.com/office/drawing/2014/main" id="{0084BC4D-DF47-4CDC-88EC-34E8E1AD2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11E33A45-F19C-419A-B783-4B0581BE0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B53C7B9D-6970-42DF-AD15-86A22EF77A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518F2875-583E-47DF-BD84-754996B8D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239D529E-FC6D-4D80-9CB3-04F8EB09A1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E28F0C-42CC-4BC5-9AB9-BBDC83D72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A2A49199-093D-4B7F-BD81-1F5FA4971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57267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1807DAB9-C572-4B5D-A497-87902CAC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34D08EBB-3545-4A2E-B1BA-2482F7416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A4F68CD5-2225-42D9-A5BE-0A0D173C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67BF9CBA-D99B-4D6F-9355-BE1B325F48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CBA1F187-A594-4245-BB8A-D7CD8F08941B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E1CE915B-9559-4F2B-B764-7D09992D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>
            <a:extLst>
              <a:ext uri="{FF2B5EF4-FFF2-40B4-BE49-F238E27FC236}">
                <a16:creationId xmlns:a16="http://schemas.microsoft.com/office/drawing/2014/main" id="{0743183A-39EF-4066-90BF-86238A686D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053">
            <a:extLst>
              <a:ext uri="{FF2B5EF4-FFF2-40B4-BE49-F238E27FC236}">
                <a16:creationId xmlns:a16="http://schemas.microsoft.com/office/drawing/2014/main" id="{4646C31D-01AA-4C27-896D-3E247601F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2054">
            <a:extLst>
              <a:ext uri="{FF2B5EF4-FFF2-40B4-BE49-F238E27FC236}">
                <a16:creationId xmlns:a16="http://schemas.microsoft.com/office/drawing/2014/main" id="{24AEA7FD-4335-46AF-AA81-18686302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3" name="Rectangle 2055">
            <a:extLst>
              <a:ext uri="{FF2B5EF4-FFF2-40B4-BE49-F238E27FC236}">
                <a16:creationId xmlns:a16="http://schemas.microsoft.com/office/drawing/2014/main" id="{FDC94EDE-F9EB-4A54-B424-2FDC05700F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4" name="Rectangle 2056">
            <a:extLst>
              <a:ext uri="{FF2B5EF4-FFF2-40B4-BE49-F238E27FC236}">
                <a16:creationId xmlns:a16="http://schemas.microsoft.com/office/drawing/2014/main" id="{4A776DCA-DDF8-4B97-9035-4E43B7A140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19465" name="Rectangle 2057">
            <a:extLst>
              <a:ext uri="{FF2B5EF4-FFF2-40B4-BE49-F238E27FC236}">
                <a16:creationId xmlns:a16="http://schemas.microsoft.com/office/drawing/2014/main" id="{43E09F75-850C-46E0-970C-8240AF07A9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Arial" panose="020B0604020202020204" pitchFamily="34" charset="0"/>
              </a:defRPr>
            </a:lvl2pPr>
          </a:lstStyle>
          <a:p>
            <a:pPr lvl="1"/>
            <a:fld id="{F96587EB-EAF7-412C-837F-7738EF8B4384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33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9CA59-428C-42BB-A23B-35A719844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9481702F-0D7B-4D79-8774-F04B1B6D3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D85C5274-DE45-4877-A774-85AC62A1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FA631E-63BB-43A3-A833-8A666C55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6303963"/>
            <a:ext cx="536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2FB69C77-94CF-4344-995F-72EFCE4D3709}" type="slidenum">
              <a:rPr lang="en-US" altLang="en-US"/>
              <a:pPr eaLnBrk="0" hangingPunct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53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0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03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10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103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0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7.emf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6">
            <a:extLst>
              <a:ext uri="{FF2B5EF4-FFF2-40B4-BE49-F238E27FC236}">
                <a16:creationId xmlns:a16="http://schemas.microsoft.com/office/drawing/2014/main" id="{73F94D33-4213-4285-B504-0AC0A6105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 31007                         </a:t>
            </a:r>
            <a:r>
              <a:rPr lang="en-US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Autumn 2020</a:t>
            </a: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br>
              <a:rPr lang="en-IN" altLang="en-US" sz="36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COMPUTER ORGANIZATION AND ARCHITECTURE</a:t>
            </a:r>
            <a:endParaRPr lang="en-IN" altLang="en-US" sz="3600" b="1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23" name="Line 1029">
            <a:extLst>
              <a:ext uri="{FF2B5EF4-FFF2-40B4-BE49-F238E27FC236}">
                <a16:creationId xmlns:a16="http://schemas.microsoft.com/office/drawing/2014/main" id="{E7147E3F-EB40-42B4-946D-3672793A3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4" name="Line 1031">
            <a:extLst>
              <a:ext uri="{FF2B5EF4-FFF2-40B4-BE49-F238E27FC236}">
                <a16:creationId xmlns:a16="http://schemas.microsoft.com/office/drawing/2014/main" id="{2F52FEC8-F2E6-478A-805B-AE99C8175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5" name="Text Box 1032">
            <a:extLst>
              <a:ext uri="{FF2B5EF4-FFF2-40B4-BE49-F238E27FC236}">
                <a16:creationId xmlns:a16="http://schemas.microsoft.com/office/drawing/2014/main" id="{AE68CFAC-2E83-4145-9B9E-0FC30C11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Indian Institute of Technology Kharagpur</a:t>
            </a:r>
            <a:endParaRPr kumimoji="0" lang="en-I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</a:t>
            </a:r>
            <a:endParaRPr kumimoji="0" lang="en-I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5526" name="TextBox 9">
            <a:extLst>
              <a:ext uri="{FF2B5EF4-FFF2-40B4-BE49-F238E27FC236}">
                <a16:creationId xmlns:a16="http://schemas.microsoft.com/office/drawing/2014/main" id="{6EA34D0E-D506-4E26-B86B-106EB869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2362200"/>
            <a:ext cx="914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			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Rajat </a:t>
            </a:r>
            <a:r>
              <a:rPr kumimoji="0" lang="en-I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Subhra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Chakraborty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Bhargab B. Bhattacharya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       Week 6: October 05, 2020 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3294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4039-FF14-4617-AB4F-0D68083C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25737"/>
            <a:ext cx="8015808" cy="609600"/>
          </a:xfrm>
        </p:spPr>
        <p:txBody>
          <a:bodyPr/>
          <a:lstStyle/>
          <a:p>
            <a:r>
              <a:rPr lang="en-IN" b="0" dirty="0"/>
              <a:t>Array Multiplier Using Carry-Save Adders (CSA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FB7B1-ECC7-48B4-87C9-6DA9846622D6}"/>
              </a:ext>
            </a:extLst>
          </p:cNvPr>
          <p:cNvSpPr/>
          <p:nvPr/>
        </p:nvSpPr>
        <p:spPr bwMode="auto">
          <a:xfrm>
            <a:off x="467544" y="1412776"/>
            <a:ext cx="3168352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322741-9982-498D-BAE1-6F9C0F2322B9}"/>
              </a:ext>
            </a:extLst>
          </p:cNvPr>
          <p:cNvGrpSpPr/>
          <p:nvPr/>
        </p:nvGrpSpPr>
        <p:grpSpPr>
          <a:xfrm>
            <a:off x="113829" y="835337"/>
            <a:ext cx="8375848" cy="5708763"/>
            <a:chOff x="113829" y="835337"/>
            <a:chExt cx="8375848" cy="57087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AB69FA-4E61-4793-9F54-C553CD338E89}"/>
                </a:ext>
              </a:extLst>
            </p:cNvPr>
            <p:cNvGrpSpPr/>
            <p:nvPr/>
          </p:nvGrpSpPr>
          <p:grpSpPr>
            <a:xfrm>
              <a:off x="113829" y="835337"/>
              <a:ext cx="8375848" cy="5708763"/>
              <a:chOff x="228600" y="879455"/>
              <a:chExt cx="8375848" cy="570876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D842654-3B40-4014-B912-A7D02BA90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7624" y="879455"/>
                <a:ext cx="7416824" cy="570876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1BEA2F-2645-4623-8586-BCBB93666A07}"/>
                  </a:ext>
                </a:extLst>
              </p:cNvPr>
              <p:cNvSpPr txBox="1"/>
              <p:nvPr/>
            </p:nvSpPr>
            <p:spPr>
              <a:xfrm>
                <a:off x="552034" y="3114194"/>
                <a:ext cx="2507797" cy="34740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B7E2CB-62E1-4DE2-8962-FDDC082A54D5}"/>
                  </a:ext>
                </a:extLst>
              </p:cNvPr>
              <p:cNvSpPr txBox="1"/>
              <p:nvPr/>
            </p:nvSpPr>
            <p:spPr>
              <a:xfrm>
                <a:off x="228600" y="1772816"/>
                <a:ext cx="1399980" cy="363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7966AA-4999-450F-93DC-7BF8E52F8C23}"/>
                </a:ext>
              </a:extLst>
            </p:cNvPr>
            <p:cNvSpPr txBox="1"/>
            <p:nvPr/>
          </p:nvSpPr>
          <p:spPr>
            <a:xfrm>
              <a:off x="4445094" y="5733256"/>
              <a:ext cx="1152128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37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2E90AAC-39ED-4B01-BFB8-E5E9E38A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16-bit Array Multiplier</a:t>
            </a:r>
          </a:p>
        </p:txBody>
      </p:sp>
      <p:pic>
        <p:nvPicPr>
          <p:cNvPr id="18435" name="Content Placeholder 6" descr="c6288.gif">
            <a:extLst>
              <a:ext uri="{FF2B5EF4-FFF2-40B4-BE49-F238E27FC236}">
                <a16:creationId xmlns:a16="http://schemas.microsoft.com/office/drawing/2014/main" id="{20A888AD-FF18-4FBF-A3BC-4CC0676B0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04925"/>
            <a:ext cx="7200900" cy="3952875"/>
          </a:xfrm>
        </p:spPr>
      </p:pic>
      <p:sp>
        <p:nvSpPr>
          <p:cNvPr id="8" name="Rectangle 1027">
            <a:extLst>
              <a:ext uri="{FF2B5EF4-FFF2-40B4-BE49-F238E27FC236}">
                <a16:creationId xmlns:a16="http://schemas.microsoft.com/office/drawing/2014/main" id="{B53BA3F4-8790-499F-BDC4-CC5AF38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562" tIns="46038" rIns="182562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Conceptually straightforward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Fairly expensive hardware, integer multiplies relatively rare</a:t>
            </a:r>
          </a:p>
          <a:p>
            <a:pPr marL="8001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Mostly used in array address calc: replace with shifts</a:t>
            </a:r>
          </a:p>
        </p:txBody>
      </p:sp>
      <p:sp>
        <p:nvSpPr>
          <p:cNvPr id="18438" name="TextBox 8">
            <a:extLst>
              <a:ext uri="{FF2B5EF4-FFF2-40B4-BE49-F238E27FC236}">
                <a16:creationId xmlns:a16="http://schemas.microsoft.com/office/drawing/2014/main" id="{351E6292-DB37-4E0D-A38A-3A4AD17CB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4293096"/>
            <a:ext cx="29158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Courtesy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J. Hayes, Univ. of Michigan]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768679"/>
      </p:ext>
    </p:extLst>
  </p:cSld>
  <p:clrMapOvr>
    <a:masterClrMapping/>
  </p:clrMapOvr>
  <p:transition advTm="174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356A0FFB-FAEF-40E2-9FF3-EAC6991D1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42A49AEB-2AB9-4D7D-8395-1DBEF27EC3B5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57161DF-647E-41EE-BA63-C0E9057C9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Multiplication </a:t>
            </a:r>
            <a:r>
              <a:rPr lang="en-US" altLang="en-US" sz="2800" b="0" dirty="0"/>
              <a:t>(Shift and Repeated Additions)</a:t>
            </a:r>
            <a:r>
              <a:rPr lang="en-US" altLang="en-US" sz="2800" dirty="0"/>
              <a:t> </a:t>
            </a:r>
            <a:endParaRPr lang="en-AU" altLang="en-US" sz="2800" dirty="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320F5C7-A070-46CA-BBEC-A4FEE6E69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095375"/>
            <a:ext cx="8270875" cy="7667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Mimic the multiplication process in hardware</a:t>
            </a:r>
            <a:endParaRPr lang="en-AU" altLang="en-US" sz="2800" dirty="0"/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79141014-EFF9-4017-B598-D2BEB80D2AD4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2300" name="Text Box 5">
              <a:extLst>
                <a:ext uri="{FF2B5EF4-FFF2-40B4-BE49-F238E27FC236}">
                  <a16:creationId xmlns:a16="http://schemas.microsoft.com/office/drawing/2014/main" id="{7ADCC8B5-905A-4209-9C40-2804D70B9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  1000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×  1001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  1000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 0000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0000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1000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1001000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</p:txBody>
        </p:sp>
        <p:sp>
          <p:nvSpPr>
            <p:cNvPr id="12301" name="Line 6">
              <a:extLst>
                <a:ext uri="{FF2B5EF4-FFF2-40B4-BE49-F238E27FC236}">
                  <a16:creationId xmlns:a16="http://schemas.microsoft.com/office/drawing/2014/main" id="{B6915E28-7F22-4041-9CC5-A931652A0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302" name="Line 7">
              <a:extLst>
                <a:ext uri="{FF2B5EF4-FFF2-40B4-BE49-F238E27FC236}">
                  <a16:creationId xmlns:a16="http://schemas.microsoft.com/office/drawing/2014/main" id="{A0ACA1CB-D805-4086-A01F-B6E0F6FF6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2294" name="Text Box 9">
            <a:extLst>
              <a:ext uri="{FF2B5EF4-FFF2-40B4-BE49-F238E27FC236}">
                <a16:creationId xmlns:a16="http://schemas.microsoft.com/office/drawing/2014/main" id="{DFF77B53-EEF6-4F9C-BF73-3E96C2B3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Length of product is the sum of operand lengths</a:t>
            </a:r>
            <a:endParaRPr kumimoji="0" lang="en-AU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5" name="AutoShape 10">
            <a:extLst>
              <a:ext uri="{FF2B5EF4-FFF2-40B4-BE49-F238E27FC236}">
                <a16:creationId xmlns:a16="http://schemas.microsoft.com/office/drawing/2014/main" id="{469FA711-CF1C-4F2E-A54C-B7DA978C00FE}"/>
              </a:ext>
            </a:extLst>
          </p:cNvPr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multiplicand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6" name="AutoShape 11">
            <a:extLst>
              <a:ext uri="{FF2B5EF4-FFF2-40B4-BE49-F238E27FC236}">
                <a16:creationId xmlns:a16="http://schemas.microsoft.com/office/drawing/2014/main" id="{B0683524-F279-410C-B636-681D7ED44019}"/>
              </a:ext>
            </a:extLst>
          </p:cNvPr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multiplier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7" name="AutoShape 12">
            <a:extLst>
              <a:ext uri="{FF2B5EF4-FFF2-40B4-BE49-F238E27FC236}">
                <a16:creationId xmlns:a16="http://schemas.microsoft.com/office/drawing/2014/main" id="{5B329D10-3ED6-4CA6-99E3-0F9ACB5AC507}"/>
              </a:ext>
            </a:extLst>
          </p:cNvPr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product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8" name="Text Box 14">
            <a:extLst>
              <a:ext uri="{FF2B5EF4-FFF2-40B4-BE49-F238E27FC236}">
                <a16:creationId xmlns:a16="http://schemas.microsoft.com/office/drawing/2014/main" id="{CCBCD0CF-6D43-412D-8B91-6A2812F32B7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§3.3 Multiplication</a:t>
            </a:r>
          </a:p>
        </p:txBody>
      </p:sp>
      <p:pic>
        <p:nvPicPr>
          <p:cNvPr id="12299" name="Picture 15" descr="f03-04-P374493">
            <a:extLst>
              <a:ext uri="{FF2B5EF4-FFF2-40B4-BE49-F238E27FC236}">
                <a16:creationId xmlns:a16="http://schemas.microsoft.com/office/drawing/2014/main" id="{E8366A68-9EA8-4018-97B1-C1EF1C79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E60C7E-2859-4ADE-856A-844534589C06}"/>
              </a:ext>
            </a:extLst>
          </p:cNvPr>
          <p:cNvSpPr/>
          <p:nvPr/>
        </p:nvSpPr>
        <p:spPr bwMode="auto">
          <a:xfrm>
            <a:off x="3536951" y="2012950"/>
            <a:ext cx="5607049" cy="38643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251B581-C597-4154-8C87-44E64D43B1A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Explanations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AD04F03-3D31-4999-9F81-7228744383A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6824" y="1149350"/>
            <a:ext cx="7772400" cy="45593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Multiplicand register is kept 64-bit wide because 32-bit multiplicand will be shifted 32 times to the left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Requires a 64-bit ALU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Product register must be 64-bit wide to accommodate the result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Contents of multiplier register is shifted 32 times to the right so that each bit successively appears as the least significant bit (LSB) to be checked by the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A479AF69-1975-4C82-88FA-A23FE3911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0BD2817C-1BB6-4CAC-BDED-CFA95AC2DB7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3315" name="Picture 9" descr="f03-05-P374493">
            <a:extLst>
              <a:ext uri="{FF2B5EF4-FFF2-40B4-BE49-F238E27FC236}">
                <a16:creationId xmlns:a16="http://schemas.microsoft.com/office/drawing/2014/main" id="{30A2EC20-39ED-4E14-AB73-24C2967A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45326"/>
            <a:ext cx="3671962" cy="49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>
            <a:extLst>
              <a:ext uri="{FF2B5EF4-FFF2-40B4-BE49-F238E27FC236}">
                <a16:creationId xmlns:a16="http://schemas.microsoft.com/office/drawing/2014/main" id="{F5F18DAC-E18A-4D73-9980-E0D6CCD0E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B50E8F5E-48A6-49D1-8F65-226FC3B9BFDC}"/>
              </a:ext>
            </a:extLst>
          </p:cNvPr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Initially 0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13318" name="Picture 8" descr="f03-04-P374493">
            <a:extLst>
              <a:ext uri="{FF2B5EF4-FFF2-40B4-BE49-F238E27FC236}">
                <a16:creationId xmlns:a16="http://schemas.microsoft.com/office/drawing/2014/main" id="{9F445823-5A29-40EF-9BA4-89703BB3B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39" y="2014134"/>
            <a:ext cx="5075449" cy="290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1609F6-DC7E-4931-BB9A-423E35C8E013}"/>
              </a:ext>
            </a:extLst>
          </p:cNvPr>
          <p:cNvSpPr/>
          <p:nvPr/>
        </p:nvSpPr>
        <p:spPr bwMode="auto">
          <a:xfrm>
            <a:off x="1" y="1052736"/>
            <a:ext cx="3889038" cy="53290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 Little Optimized Version</a:t>
            </a:r>
          </a:p>
        </p:txBody>
      </p:sp>
      <p:pic>
        <p:nvPicPr>
          <p:cNvPr id="16179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76872"/>
            <a:ext cx="4559424" cy="2664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796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836712"/>
            <a:ext cx="4127375" cy="4968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B4CFF3-409A-4EF1-8DA6-A3A22A257370}"/>
              </a:ext>
            </a:extLst>
          </p:cNvPr>
          <p:cNvSpPr/>
          <p:nvPr/>
        </p:nvSpPr>
        <p:spPr bwMode="auto">
          <a:xfrm>
            <a:off x="4788024" y="836712"/>
            <a:ext cx="4248472" cy="532859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3247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37E6C480-431B-43C9-9BAF-DF12E82F09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CBED642D-7432-4827-89A3-080F279419EE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4339" name="Picture 9" descr="f03-06-P374493">
            <a:extLst>
              <a:ext uri="{FF2B5EF4-FFF2-40B4-BE49-F238E27FC236}">
                <a16:creationId xmlns:a16="http://schemas.microsoft.com/office/drawing/2014/main" id="{8D7E67D1-E23A-4E42-8ACF-5D554488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>
            <a:extLst>
              <a:ext uri="{FF2B5EF4-FFF2-40B4-BE49-F238E27FC236}">
                <a16:creationId xmlns:a16="http://schemas.microsoft.com/office/drawing/2014/main" id="{55F55120-62A4-496B-BD96-2738E18FC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1" y="243597"/>
            <a:ext cx="8259762" cy="646331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Further Optimized Version of Multiplier</a:t>
            </a:r>
            <a:endParaRPr lang="en-AU" altLang="en-US" sz="3600" b="0" dirty="0"/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835C470C-F2C3-4B6C-97AA-FDEB7F256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EC8C884F-DA4B-4B6D-94D3-105D772E9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5196399"/>
            <a:ext cx="8270875" cy="64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One cycle per partial-product addition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13E81-D32B-4FAF-82C9-106568B4D8BD}"/>
              </a:ext>
            </a:extLst>
          </p:cNvPr>
          <p:cNvSpPr txBox="1"/>
          <p:nvPr/>
        </p:nvSpPr>
        <p:spPr>
          <a:xfrm>
            <a:off x="5604818" y="1989138"/>
            <a:ext cx="1427807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Multiplier </a:t>
            </a:r>
          </a:p>
          <a:p>
            <a:r>
              <a:rPr lang="en-IN" dirty="0"/>
              <a:t>(32-bits)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5AFE25-9E99-4493-99FC-22BE28C83A3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183664" y="2645737"/>
            <a:ext cx="1430129" cy="1270993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F40F44DD-1BA1-487B-9C02-7CF28823F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Optimized Multiplication:  Implementation</a:t>
            </a:r>
          </a:p>
        </p:txBody>
      </p:sp>
      <p:pic>
        <p:nvPicPr>
          <p:cNvPr id="217091" name="Picture 3">
            <a:extLst>
              <a:ext uri="{FF2B5EF4-FFF2-40B4-BE49-F238E27FC236}">
                <a16:creationId xmlns:a16="http://schemas.microsoft.com/office/drawing/2014/main" id="{FDEB477C-8244-404D-9166-C283DFFACBE6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9"/>
            <a:ext cx="3744416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2" name="Picture 4">
            <a:extLst>
              <a:ext uri="{FF2B5EF4-FFF2-40B4-BE49-F238E27FC236}">
                <a16:creationId xmlns:a16="http://schemas.microsoft.com/office/drawing/2014/main" id="{C79B7A81-17AF-4A5C-B85B-3AEB6D30D244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08720"/>
            <a:ext cx="4896544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F7C4ED-AB29-4418-994F-084F35A3DF43}"/>
              </a:ext>
            </a:extLst>
          </p:cNvPr>
          <p:cNvSpPr/>
          <p:nvPr/>
        </p:nvSpPr>
        <p:spPr bwMode="auto">
          <a:xfrm>
            <a:off x="4139952" y="775738"/>
            <a:ext cx="5004048" cy="58936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6996DD7-15C9-4BA1-ADAF-61559DA02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84751"/>
            <a:ext cx="7620000" cy="609600"/>
          </a:xfrm>
        </p:spPr>
        <p:txBody>
          <a:bodyPr/>
          <a:lstStyle/>
          <a:p>
            <a:r>
              <a:rPr lang="en-US" altLang="en-US" b="0" dirty="0"/>
              <a:t>Multiplication Example</a:t>
            </a:r>
          </a:p>
        </p:txBody>
      </p:sp>
      <p:graphicFrame>
        <p:nvGraphicFramePr>
          <p:cNvPr id="219139" name="Object 3">
            <a:extLst>
              <a:ext uri="{FF2B5EF4-FFF2-40B4-BE49-F238E27FC236}">
                <a16:creationId xmlns:a16="http://schemas.microsoft.com/office/drawing/2014/main" id="{50360B6B-BCD6-4CFB-A344-962DE014AFDB}"/>
              </a:ext>
            </a:extLst>
          </p:cNvPr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5706627"/>
              </p:ext>
            </p:extLst>
          </p:nvPr>
        </p:nvGraphicFramePr>
        <p:xfrm>
          <a:off x="469882" y="1099878"/>
          <a:ext cx="8435975" cy="618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8" name="Document" r:id="rId3" imgW="7778160" imgH="5702400" progId="Word.Document.8">
                  <p:embed/>
                </p:oleObj>
              </mc:Choice>
              <mc:Fallback>
                <p:oleObj name="Document" r:id="rId3" imgW="7778160" imgH="5702400" progId="Word.Document.8">
                  <p:embed/>
                  <p:pic>
                    <p:nvPicPr>
                      <p:cNvPr id="219139" name="Object 3">
                        <a:extLst>
                          <a:ext uri="{FF2B5EF4-FFF2-40B4-BE49-F238E27FC236}">
                            <a16:creationId xmlns:a16="http://schemas.microsoft.com/office/drawing/2014/main" id="{50360B6B-BCD6-4CFB-A344-962DE014A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82" y="1099878"/>
                        <a:ext cx="8435975" cy="618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83DF2E-BA5E-48D6-8782-A128995ED147}"/>
              </a:ext>
            </a:extLst>
          </p:cNvPr>
          <p:cNvSpPr txBox="1"/>
          <p:nvPr/>
        </p:nvSpPr>
        <p:spPr>
          <a:xfrm>
            <a:off x="384456" y="712429"/>
            <a:ext cx="85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0010 × </a:t>
            </a:r>
            <a:r>
              <a:rPr lang="en-IN" dirty="0">
                <a:solidFill>
                  <a:srgbClr val="FF0000"/>
                </a:solidFill>
              </a:rPr>
              <a:t>0110</a:t>
            </a:r>
            <a:r>
              <a:rPr lang="en-IN" dirty="0"/>
              <a:t> = ?  0010 (+ 2, multiplicand); </a:t>
            </a:r>
            <a:r>
              <a:rPr lang="en-IN" dirty="0">
                <a:solidFill>
                  <a:srgbClr val="FF0000"/>
                </a:solidFill>
              </a:rPr>
              <a:t>0110</a:t>
            </a:r>
            <a:r>
              <a:rPr lang="en-IN" dirty="0"/>
              <a:t> (+ 6, multiplier)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31F1833-F107-4887-B2F4-86C0D5F2364A}"/>
              </a:ext>
            </a:extLst>
          </p:cNvPr>
          <p:cNvCxnSpPr/>
          <p:nvPr/>
        </p:nvCxnSpPr>
        <p:spPr bwMode="auto">
          <a:xfrm>
            <a:off x="6228184" y="1066800"/>
            <a:ext cx="1643336" cy="878614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4030757-A412-41E6-9EEF-A36E9985415B}"/>
              </a:ext>
            </a:extLst>
          </p:cNvPr>
          <p:cNvSpPr/>
          <p:nvPr/>
        </p:nvSpPr>
        <p:spPr bwMode="auto">
          <a:xfrm>
            <a:off x="7871520" y="1856198"/>
            <a:ext cx="588912" cy="36169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AC2501-694D-4D2E-B50E-B2FDA66E2F23}"/>
              </a:ext>
            </a:extLst>
          </p:cNvPr>
          <p:cNvSpPr/>
          <p:nvPr/>
        </p:nvSpPr>
        <p:spPr bwMode="auto">
          <a:xfrm>
            <a:off x="7236296" y="6141291"/>
            <a:ext cx="1296144" cy="3874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5988D-68C9-4163-9D94-86EA29507F14}"/>
              </a:ext>
            </a:extLst>
          </p:cNvPr>
          <p:cNvSpPr txBox="1"/>
          <p:nvPr/>
        </p:nvSpPr>
        <p:spPr>
          <a:xfrm>
            <a:off x="6473503" y="6141291"/>
            <a:ext cx="72008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+12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69570-DD09-4661-BA41-FAC4385AB722}"/>
              </a:ext>
            </a:extLst>
          </p:cNvPr>
          <p:cNvSpPr txBox="1"/>
          <p:nvPr/>
        </p:nvSpPr>
        <p:spPr>
          <a:xfrm>
            <a:off x="5508104" y="2984265"/>
            <a:ext cx="168547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logical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shift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 animBg="1"/>
      <p:bldP spid="9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2CD5D7-2C70-47DB-A6B1-8D806232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59B3C0-FFA8-4972-96EC-BAA94D378E2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457200" marR="0" lvl="1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0EBEC0F-3C61-4ACA-A1A4-9D9E10D51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5260" y="328612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Signed Multiplication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F186E18-F8F2-4336-93EF-F96BEFF11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28800"/>
            <a:ext cx="8583488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</a:t>
            </a:r>
            <a:r>
              <a:rPr lang="en-US" altLang="en-US" i="1" dirty="0"/>
              <a:t>p</a:t>
            </a:r>
            <a:r>
              <a:rPr lang="en-US" altLang="en-US" dirty="0"/>
              <a:t> = a × b, if either a &lt; 0 or b &lt; 0, then </a:t>
            </a:r>
            <a:r>
              <a:rPr lang="en-US" altLang="en-US" i="1" dirty="0"/>
              <a:t>p</a:t>
            </a:r>
            <a:r>
              <a:rPr lang="en-US" altLang="en-US" dirty="0"/>
              <a:t> &lt;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(a &lt; 0 and b &lt; 0) or (a &gt; 0 and b &gt; 0) then </a:t>
            </a:r>
            <a:r>
              <a:rPr lang="en-US" altLang="en-US" i="1" dirty="0"/>
              <a:t>p</a:t>
            </a:r>
            <a:r>
              <a:rPr lang="en-US" altLang="en-US" dirty="0"/>
              <a:t> &gt;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Hence </a:t>
            </a:r>
            <a:r>
              <a:rPr lang="en-US" altLang="en-US" b="1" dirty="0"/>
              <a:t>sign(</a:t>
            </a:r>
            <a:r>
              <a:rPr lang="en-US" altLang="en-US" b="1" i="1" dirty="0"/>
              <a:t>p</a:t>
            </a:r>
            <a:r>
              <a:rPr lang="en-US" altLang="en-US" b="1" dirty="0"/>
              <a:t>) = sign(a) </a:t>
            </a:r>
            <a:r>
              <a:rPr lang="en-US" altLang="en-US" b="1" dirty="0">
                <a:sym typeface="Symbol" panose="05050102010706020507" pitchFamily="18" charset="2"/>
              </a:rPr>
              <a:t></a:t>
            </a:r>
            <a:r>
              <a:rPr lang="en-US" altLang="en-US" b="1" dirty="0"/>
              <a:t> sign(b)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Hence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Convert multiplier and multiplicand to positive number each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Multiply two positive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Compute sign, convert product accordingly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>
            <a:extLst>
              <a:ext uri="{FF2B5EF4-FFF2-40B4-BE49-F238E27FC236}">
                <a16:creationId xmlns:a16="http://schemas.microsoft.com/office/drawing/2014/main" id="{AB6E3444-3B72-4779-8053-855EFF1AD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8795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en-US" sz="3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So far covered in computer arithmetic…</a:t>
            </a:r>
            <a:endParaRPr lang="en-IN" altLang="en-US" sz="3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571" name="Text Box 1028">
            <a:extLst>
              <a:ext uri="{FF2B5EF4-FFF2-40B4-BE49-F238E27FC236}">
                <a16:creationId xmlns:a16="http://schemas.microsoft.com/office/drawing/2014/main" id="{7A809E91-7857-44E4-BCA3-67B8F20F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2" name="Line 1029">
            <a:extLst>
              <a:ext uri="{FF2B5EF4-FFF2-40B4-BE49-F238E27FC236}">
                <a16:creationId xmlns:a16="http://schemas.microsoft.com/office/drawing/2014/main" id="{3ED34A4A-CE22-4A4D-B221-E81EAFCB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94116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3" name="Line 1031">
            <a:extLst>
              <a:ext uri="{FF2B5EF4-FFF2-40B4-BE49-F238E27FC236}">
                <a16:creationId xmlns:a16="http://schemas.microsoft.com/office/drawing/2014/main" id="{93FBF2B0-937F-4ED8-A43F-1480ACD26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62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357BF-7DE4-4CF5-B0D3-CE2D1729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40" y="1736229"/>
            <a:ext cx="826192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Number Systems and Overflow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Ripple-Carry Adder (RCA)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Carry-Lookahead Adder (CLA)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Hybrid Adder, CLT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Carry-Select Adder (CSA)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Brent-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Kung’s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Parallel Prefix Adder (PPA)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Carry-Save Adders (for adding multiple operands)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Today: Integer Multiplication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5649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36409772-F16C-4037-8B7F-CF66E154B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7" y="116632"/>
            <a:ext cx="856895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Booth’s Encoding </a:t>
            </a:r>
            <a:br>
              <a:rPr lang="en-US" sz="3600" dirty="0"/>
            </a:br>
            <a:r>
              <a:rPr lang="en-US" sz="2800" dirty="0"/>
              <a:t>(valid for signed multiplication as well)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3718817-3D0C-408D-8959-E2D3CF356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144643" cy="43826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Recall old trick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When multiplying by 9: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Multiply by 10 (easy, just shift digits left)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Subtract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123454 </a:t>
            </a:r>
            <a:r>
              <a:rPr lang="en-US" altLang="en-US" sz="2800" dirty="0"/>
              <a:t>×</a:t>
            </a:r>
            <a:r>
              <a:rPr lang="en-US" altLang="en-US" sz="2000" dirty="0"/>
              <a:t> 9 = 123454 </a:t>
            </a:r>
            <a:r>
              <a:rPr lang="en-US" altLang="en-US" sz="2800" dirty="0"/>
              <a:t>×</a:t>
            </a:r>
            <a:r>
              <a:rPr lang="en-US" altLang="en-US" sz="2000" dirty="0"/>
              <a:t> (10 – 1) = 1234540 – 123454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Converts </a:t>
            </a:r>
            <a:r>
              <a:rPr lang="en-US" altLang="en-US" sz="2000" dirty="0">
                <a:solidFill>
                  <a:srgbClr val="FF0000"/>
                </a:solidFill>
              </a:rPr>
              <a:t>addition of six partial products</a:t>
            </a:r>
            <a:r>
              <a:rPr lang="en-US" altLang="en-US" sz="2000" dirty="0"/>
              <a:t> to </a:t>
            </a:r>
            <a:r>
              <a:rPr lang="en-US" altLang="en-US" sz="2000" dirty="0">
                <a:solidFill>
                  <a:srgbClr val="00B050"/>
                </a:solidFill>
              </a:rPr>
              <a:t>one shift and one subtraction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Booth’s algorithm applies the same principle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binary we have just ‘1’ and ‘0’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30B960E-34D7-444B-AD3D-89D171E4C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779" y="116632"/>
            <a:ext cx="8080375" cy="87396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/>
              </a:rPr>
              <a:t>Booth’s Encoding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546A877-7FA5-4958-A4FD-F97E229A8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846" y="836712"/>
            <a:ext cx="8358307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Multiply </a:t>
            </a:r>
            <a:r>
              <a:rPr lang="en-US" altLang="en-US" sz="2800" i="1" dirty="0"/>
              <a:t>x</a:t>
            </a:r>
            <a:r>
              <a:rPr lang="en-US" altLang="en-US" sz="2800" dirty="0"/>
              <a:t> by 0111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</a:t>
            </a:r>
            <a:r>
              <a:rPr lang="en-US" altLang="en-US" sz="2800" i="1" dirty="0"/>
              <a:t>x</a:t>
            </a:r>
            <a:r>
              <a:rPr lang="en-US" altLang="en-US" sz="2800" dirty="0"/>
              <a:t> (multiplicand); 0111 (multiplier) =&gt; </a:t>
            </a:r>
            <a:r>
              <a:rPr lang="en-US" altLang="en-US" sz="2800" i="1" dirty="0"/>
              <a:t>x</a:t>
            </a:r>
            <a:r>
              <a:rPr lang="en-US" altLang="en-US" sz="2800" dirty="0"/>
              <a:t> ×7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Search for a run of ‘1’ bits in the multiplier</a:t>
            </a:r>
          </a:p>
          <a:p>
            <a:pPr lvl="1" eaLnBrk="1" hangingPunct="1"/>
            <a:r>
              <a:rPr lang="en-US" altLang="en-US" sz="2400" dirty="0"/>
              <a:t>e.g. ‘0111’ has a run of 3 ‘1’ bits in the middle</a:t>
            </a:r>
          </a:p>
          <a:p>
            <a:pPr lvl="1" eaLnBrk="1" hangingPunct="1"/>
            <a:r>
              <a:rPr lang="en-US" altLang="en-US" sz="2400" dirty="0"/>
              <a:t>Multiplying by ‘0111’ (7 in decimal) is equivalent to multiplying by 8 and subtracting once, since </a:t>
            </a:r>
          </a:p>
          <a:p>
            <a:pPr marL="457200" lvl="1" indent="0" eaLnBrk="1" hangingPunct="1">
              <a:buNone/>
            </a:pPr>
            <a:r>
              <a:rPr lang="en-US" altLang="en-US" sz="2400" i="1" dirty="0"/>
              <a:t>     x</a:t>
            </a:r>
            <a:r>
              <a:rPr lang="en-US" altLang="en-US" sz="2400" dirty="0"/>
              <a:t> ×7 = </a:t>
            </a:r>
            <a:r>
              <a:rPr lang="en-US" altLang="en-US" sz="2400" i="1" dirty="0"/>
              <a:t>x</a:t>
            </a:r>
            <a:r>
              <a:rPr lang="en-US" altLang="en-US" sz="2400" dirty="0"/>
              <a:t> ×(8 – 1) = 8</a:t>
            </a:r>
            <a:r>
              <a:rPr lang="en-US" altLang="en-US" sz="2400" i="1" dirty="0"/>
              <a:t>x</a:t>
            </a:r>
            <a:r>
              <a:rPr lang="en-US" altLang="en-US" sz="2400" dirty="0"/>
              <a:t> – </a:t>
            </a:r>
            <a:r>
              <a:rPr lang="en-US" altLang="en-US" sz="2400" i="1" dirty="0"/>
              <a:t>x =&gt;</a:t>
            </a:r>
            <a:r>
              <a:rPr lang="en-US" altLang="en-US" sz="2400" dirty="0"/>
              <a:t>(shift-left </a:t>
            </a:r>
            <a:r>
              <a:rPr lang="en-US" altLang="en-US" sz="2400" i="1" dirty="0"/>
              <a:t>x, </a:t>
            </a:r>
            <a:r>
              <a:rPr lang="en-US" altLang="en-US" sz="2400" dirty="0"/>
              <a:t>three times) </a:t>
            </a:r>
            <a:r>
              <a:rPr lang="en-US" altLang="en-US" sz="2400" i="1" dirty="0"/>
              <a:t>- x</a:t>
            </a:r>
          </a:p>
          <a:p>
            <a:pPr eaLnBrk="1" hangingPunct="1"/>
            <a:r>
              <a:rPr lang="en-US" altLang="en-US" sz="2800" dirty="0"/>
              <a:t>Hence, iterate right to left and look for “runs of 1”:</a:t>
            </a:r>
          </a:p>
          <a:p>
            <a:pPr lvl="1" eaLnBrk="1" hangingPunct="1"/>
            <a:r>
              <a:rPr lang="en-US" altLang="en-US" sz="2400" dirty="0"/>
              <a:t>Subtract multiplicand from product at first ‘1’</a:t>
            </a:r>
          </a:p>
          <a:p>
            <a:pPr lvl="1" eaLnBrk="1" hangingPunct="1"/>
            <a:r>
              <a:rPr lang="en-US" altLang="en-US" sz="2400" dirty="0"/>
              <a:t>Shift multiplicand by 3-bits on left and add to the partial product after the last ‘1’</a:t>
            </a:r>
          </a:p>
          <a:p>
            <a:pPr lvl="1" eaLnBrk="1" hangingPunct="1"/>
            <a:r>
              <a:rPr lang="en-US" altLang="en-US" sz="2400" dirty="0"/>
              <a:t>Do nothing for the consecutive 1-bits/in the middle, or for 0-runs (actually, we keep on shifting the product register)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30B960E-34D7-444B-AD3D-89D171E4C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779" y="116632"/>
            <a:ext cx="8080375" cy="87396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/>
              </a:rPr>
              <a:t>Booth’s Encoding for Multiplier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546A877-7FA5-4958-A4FD-F97E229A8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7744" y="3104964"/>
            <a:ext cx="3744416" cy="6480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0 1 0 0 0 0 1 1 1 1 0 0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D3F967-2F4C-44D5-A83C-655C3C0BC7DE}"/>
              </a:ext>
            </a:extLst>
          </p:cNvPr>
          <p:cNvSpPr/>
          <p:nvPr/>
        </p:nvSpPr>
        <p:spPr bwMode="auto">
          <a:xfrm>
            <a:off x="4078045" y="3055074"/>
            <a:ext cx="1013162" cy="576064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9A526-8DDF-4AAE-A5CB-EDAF910C3DFD}"/>
              </a:ext>
            </a:extLst>
          </p:cNvPr>
          <p:cNvSpPr txBox="1"/>
          <p:nvPr/>
        </p:nvSpPr>
        <p:spPr>
          <a:xfrm>
            <a:off x="5477358" y="1677735"/>
            <a:ext cx="325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beginning of 1-run (10)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07BD4-D0AA-404E-9E22-EBEE69ECFD95}"/>
              </a:ext>
            </a:extLst>
          </p:cNvPr>
          <p:cNvSpPr txBox="1"/>
          <p:nvPr/>
        </p:nvSpPr>
        <p:spPr>
          <a:xfrm>
            <a:off x="2126252" y="1641045"/>
            <a:ext cx="2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 of 1-run (11)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F8AB0-8FB2-49DF-B5D0-208637645164}"/>
              </a:ext>
            </a:extLst>
          </p:cNvPr>
          <p:cNvSpPr txBox="1"/>
          <p:nvPr/>
        </p:nvSpPr>
        <p:spPr>
          <a:xfrm>
            <a:off x="4420922" y="4549939"/>
            <a:ext cx="252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1-run (01)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1CEC40-6F5D-4BCA-85AC-28964E8EC840}"/>
              </a:ext>
            </a:extLst>
          </p:cNvPr>
          <p:cNvSpPr/>
          <p:nvPr/>
        </p:nvSpPr>
        <p:spPr bwMode="auto">
          <a:xfrm>
            <a:off x="2987824" y="3048099"/>
            <a:ext cx="1013162" cy="576064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840B-C37F-4800-95D7-222331AE7D0F}"/>
              </a:ext>
            </a:extLst>
          </p:cNvPr>
          <p:cNvSpPr txBox="1"/>
          <p:nvPr/>
        </p:nvSpPr>
        <p:spPr>
          <a:xfrm>
            <a:off x="1622196" y="4329091"/>
            <a:ext cx="143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0-run (00)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A105D79-54DA-48F1-B7D3-FDD09253F878}"/>
              </a:ext>
            </a:extLst>
          </p:cNvPr>
          <p:cNvCxnSpPr>
            <a:cxnSpLocks/>
          </p:cNvCxnSpPr>
          <p:nvPr/>
        </p:nvCxnSpPr>
        <p:spPr bwMode="auto">
          <a:xfrm>
            <a:off x="3382605" y="2047526"/>
            <a:ext cx="1236762" cy="96914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8ACC266-FDD9-495A-B7D4-7963A0FA718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65956" y="2117247"/>
            <a:ext cx="1301194" cy="104523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8FE344-FB26-47F0-8342-51C183E0779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3955362" y="3786193"/>
            <a:ext cx="1004983" cy="66034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22D2FBF-3400-4368-9294-FAFBEFE5CB78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0216" y="3631138"/>
            <a:ext cx="1047648" cy="669438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F46540-2FD2-40E9-9F94-FFB47BCB1D62}"/>
              </a:ext>
            </a:extLst>
          </p:cNvPr>
          <p:cNvCxnSpPr/>
          <p:nvPr/>
        </p:nvCxnSpPr>
        <p:spPr bwMode="auto">
          <a:xfrm>
            <a:off x="3810054" y="3497367"/>
            <a:ext cx="41925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707599-CC52-4FC8-9754-7064FB50E595}"/>
              </a:ext>
            </a:extLst>
          </p:cNvPr>
          <p:cNvCxnSpPr/>
          <p:nvPr/>
        </p:nvCxnSpPr>
        <p:spPr bwMode="auto">
          <a:xfrm>
            <a:off x="4881577" y="3501008"/>
            <a:ext cx="41925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352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8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EFB8EFC8-4456-431A-8A48-A9FE6856A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Booth’s Algorithm</a:t>
            </a:r>
          </a:p>
        </p:txBody>
      </p:sp>
      <p:graphicFrame>
        <p:nvGraphicFramePr>
          <p:cNvPr id="185430" name="Group 86">
            <a:extLst>
              <a:ext uri="{FF2B5EF4-FFF2-40B4-BE49-F238E27FC236}">
                <a16:creationId xmlns:a16="http://schemas.microsoft.com/office/drawing/2014/main" id="{25FDD6CC-69B7-4EB3-B14E-1755C56CA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07373"/>
              </p:ext>
            </p:extLst>
          </p:nvPr>
        </p:nvGraphicFramePr>
        <p:xfrm>
          <a:off x="381000" y="1828800"/>
          <a:ext cx="8382000" cy="4064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Current 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Example (multiplier)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Begins run of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0000111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Subtract/shift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Middle of run of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000011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Nothing/shift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End of a run of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Middle of a run of 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Nothing/shift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FF82AB3-9CC5-4CCF-8BC3-CE3AA5EFA3D2}"/>
              </a:ext>
            </a:extLst>
          </p:cNvPr>
          <p:cNvSpPr/>
          <p:nvPr/>
        </p:nvSpPr>
        <p:spPr bwMode="auto">
          <a:xfrm>
            <a:off x="251520" y="4293096"/>
            <a:ext cx="8568009" cy="22322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849CE1C-A344-4247-B564-93D30566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AAAD22-96BC-452C-AB29-7F3F7622815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457200" marR="0" lvl="1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0B8EB867-BC69-4B8B-96E2-C91067D6D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Booth’s Encoding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C01F50D-44DB-414A-9D55-C6F76905B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Really just a new way to encode numbers</a:t>
            </a:r>
          </a:p>
          <a:p>
            <a:pPr lvl="1" eaLnBrk="1" hangingPunct="1"/>
            <a:r>
              <a:rPr lang="en-US" altLang="en-US" dirty="0"/>
              <a:t>Normally positionally weighted as 2</a:t>
            </a:r>
            <a:r>
              <a:rPr lang="en-US" altLang="en-US" i="1" baseline="30000" dirty="0"/>
              <a:t>n</a:t>
            </a:r>
          </a:p>
          <a:p>
            <a:pPr lvl="1" eaLnBrk="1" hangingPunct="1"/>
            <a:r>
              <a:rPr lang="en-US" altLang="en-US" dirty="0"/>
              <a:t>With Booth, each position has a sign bit</a:t>
            </a:r>
          </a:p>
          <a:p>
            <a:pPr lvl="1" eaLnBrk="1" hangingPunct="1"/>
            <a:r>
              <a:rPr lang="en-US" altLang="en-US" dirty="0"/>
              <a:t>Can be extended to multiple bits</a:t>
            </a:r>
          </a:p>
        </p:txBody>
      </p:sp>
      <p:graphicFrame>
        <p:nvGraphicFramePr>
          <p:cNvPr id="187444" name="Group 52">
            <a:extLst>
              <a:ext uri="{FF2B5EF4-FFF2-40B4-BE49-F238E27FC236}">
                <a16:creationId xmlns:a16="http://schemas.microsoft.com/office/drawing/2014/main" id="{F8346923-41FE-4F41-81BB-DC8A2A64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30517"/>
              </p:ext>
            </p:extLst>
          </p:nvPr>
        </p:nvGraphicFramePr>
        <p:xfrm>
          <a:off x="1718964" y="4437112"/>
          <a:ext cx="5699721" cy="951442"/>
        </p:xfrm>
        <a:graphic>
          <a:graphicData uri="http://schemas.openxmlformats.org/drawingml/2006/table">
            <a:tbl>
              <a:tblPr/>
              <a:tblGrid>
                <a:gridCol w="71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Booth’s encoding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5B6BE862-4855-455F-9A02-B92F7D464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Booth’s algorithm: Example  </a:t>
            </a:r>
          </a:p>
        </p:txBody>
      </p:sp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E42E0418-5FF9-4F12-9AFD-537D1A3BA09F}"/>
              </a:ext>
            </a:extLst>
          </p:cNvPr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78571458"/>
              </p:ext>
            </p:extLst>
          </p:nvPr>
        </p:nvGraphicFramePr>
        <p:xfrm>
          <a:off x="668338" y="1511300"/>
          <a:ext cx="7767637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28" name="Document" r:id="rId4" imgW="7778160" imgH="5668920" progId="Word.Document.8">
                  <p:embed/>
                </p:oleObj>
              </mc:Choice>
              <mc:Fallback>
                <p:oleObj name="Document" r:id="rId4" imgW="7778160" imgH="5668920" progId="Word.Document.8">
                  <p:embed/>
                  <p:pic>
                    <p:nvPicPr>
                      <p:cNvPr id="266243" name="Object 3">
                        <a:extLst>
                          <a:ext uri="{FF2B5EF4-FFF2-40B4-BE49-F238E27FC236}">
                            <a16:creationId xmlns:a16="http://schemas.microsoft.com/office/drawing/2014/main" id="{E42E0418-5FF9-4F12-9AFD-537D1A3BA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511300"/>
                        <a:ext cx="7767637" cy="566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223953E-198A-404F-9A4C-483ED4EFC5CB}"/>
              </a:ext>
            </a:extLst>
          </p:cNvPr>
          <p:cNvSpPr txBox="1"/>
          <p:nvPr/>
        </p:nvSpPr>
        <p:spPr>
          <a:xfrm>
            <a:off x="371079" y="694351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0010 × 1101 = ?  0010 (+ 2, multiplicand); </a:t>
            </a:r>
            <a:r>
              <a:rPr lang="en-IN" dirty="0">
                <a:solidFill>
                  <a:srgbClr val="FF0000"/>
                </a:solidFill>
              </a:rPr>
              <a:t>1101</a:t>
            </a:r>
            <a:r>
              <a:rPr lang="en-IN" dirty="0"/>
              <a:t> (- 3, multiplier)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469BD9-2779-4D90-A1DB-9FA7856BD246}"/>
              </a:ext>
            </a:extLst>
          </p:cNvPr>
          <p:cNvCxnSpPr/>
          <p:nvPr/>
        </p:nvCxnSpPr>
        <p:spPr bwMode="auto">
          <a:xfrm>
            <a:off x="7956376" y="1628800"/>
            <a:ext cx="72008" cy="50405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91DE03-A4FE-4E85-9375-95E69A226929}"/>
              </a:ext>
            </a:extLst>
          </p:cNvPr>
          <p:cNvSpPr txBox="1"/>
          <p:nvPr/>
        </p:nvSpPr>
        <p:spPr>
          <a:xfrm>
            <a:off x="8435975" y="6163649"/>
            <a:ext cx="52851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4F1B3-5D34-4DC3-8584-6B135ECD612A}"/>
              </a:ext>
            </a:extLst>
          </p:cNvPr>
          <p:cNvSpPr/>
          <p:nvPr/>
        </p:nvSpPr>
        <p:spPr bwMode="auto">
          <a:xfrm>
            <a:off x="6804248" y="6148901"/>
            <a:ext cx="1224136" cy="46166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F4E2F68-EB59-4E06-A2B2-80E3F71EBB78}"/>
              </a:ext>
            </a:extLst>
          </p:cNvPr>
          <p:cNvCxnSpPr/>
          <p:nvPr/>
        </p:nvCxnSpPr>
        <p:spPr bwMode="auto">
          <a:xfrm>
            <a:off x="6096396" y="1086112"/>
            <a:ext cx="1715964" cy="119076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8B6A6E-0C54-4E68-9940-F4F731B02E1D}"/>
              </a:ext>
            </a:extLst>
          </p:cNvPr>
          <p:cNvSpPr/>
          <p:nvPr/>
        </p:nvSpPr>
        <p:spPr bwMode="auto">
          <a:xfrm>
            <a:off x="6804247" y="2670888"/>
            <a:ext cx="744537" cy="46166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8CBDD-5FAB-4DF4-AEBB-FA379042803A}"/>
              </a:ext>
            </a:extLst>
          </p:cNvPr>
          <p:cNvSpPr txBox="1"/>
          <p:nvPr/>
        </p:nvSpPr>
        <p:spPr>
          <a:xfrm>
            <a:off x="2787030" y="1159805"/>
            <a:ext cx="3153122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op performed in the left half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E43245D-C089-41DC-A2C6-BB03C6CB10D3}"/>
              </a:ext>
            </a:extLst>
          </p:cNvPr>
          <p:cNvCxnSpPr/>
          <p:nvPr/>
        </p:nvCxnSpPr>
        <p:spPr bwMode="auto">
          <a:xfrm rot="16200000" flipH="1">
            <a:off x="5834524" y="1616928"/>
            <a:ext cx="1159588" cy="948332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1EE5A0-618A-4182-98E8-90BD51FF4BB3}"/>
              </a:ext>
            </a:extLst>
          </p:cNvPr>
          <p:cNvSpPr txBox="1"/>
          <p:nvPr/>
        </p:nvSpPr>
        <p:spPr>
          <a:xfrm>
            <a:off x="487637" y="1195052"/>
            <a:ext cx="1767879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arithmetic shift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4596147-6943-4317-943A-CB9493171E8B}"/>
              </a:ext>
            </a:extLst>
          </p:cNvPr>
          <p:cNvCxnSpPr/>
          <p:nvPr/>
        </p:nvCxnSpPr>
        <p:spPr bwMode="auto">
          <a:xfrm>
            <a:off x="2283924" y="1542156"/>
            <a:ext cx="4776984" cy="1917701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CFA949-5377-40B1-A7C4-2030D3F21FBF}"/>
              </a:ext>
            </a:extLst>
          </p:cNvPr>
          <p:cNvSpPr txBox="1"/>
          <p:nvPr/>
        </p:nvSpPr>
        <p:spPr>
          <a:xfrm>
            <a:off x="7352983" y="1088991"/>
            <a:ext cx="1516278" cy="400110"/>
          </a:xfrm>
          <a:prstGeom prst="rect">
            <a:avLst/>
          </a:prstGeom>
          <a:noFill/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initialization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FB90106-0C9B-4F12-921F-D8A271B1A09F}"/>
              </a:ext>
            </a:extLst>
          </p:cNvPr>
          <p:cNvCxnSpPr/>
          <p:nvPr/>
        </p:nvCxnSpPr>
        <p:spPr bwMode="auto">
          <a:xfrm rot="5400000">
            <a:off x="8033634" y="1723689"/>
            <a:ext cx="987142" cy="505778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0AA0E92-E154-4A5B-A3C0-FAC436F1777F}"/>
              </a:ext>
            </a:extLst>
          </p:cNvPr>
          <p:cNvSpPr/>
          <p:nvPr/>
        </p:nvSpPr>
        <p:spPr bwMode="auto">
          <a:xfrm>
            <a:off x="7858170" y="2207878"/>
            <a:ext cx="331165" cy="400111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548FE9-1A1A-421A-A079-5A2F6E6E4173}"/>
              </a:ext>
            </a:extLst>
          </p:cNvPr>
          <p:cNvCxnSpPr/>
          <p:nvPr/>
        </p:nvCxnSpPr>
        <p:spPr bwMode="auto">
          <a:xfrm>
            <a:off x="7007879" y="2501473"/>
            <a:ext cx="44444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6541DE-B91A-4C15-A385-293EF1E63CE9}"/>
              </a:ext>
            </a:extLst>
          </p:cNvPr>
          <p:cNvSpPr txBox="1"/>
          <p:nvPr/>
        </p:nvSpPr>
        <p:spPr>
          <a:xfrm>
            <a:off x="8370268" y="2268461"/>
            <a:ext cx="773732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start of </a:t>
            </a:r>
          </a:p>
          <a:p>
            <a:r>
              <a:rPr lang="en-IN" sz="1600" dirty="0"/>
              <a:t>1-run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A326A0-585B-46DB-82C5-F312E17D4F87}"/>
              </a:ext>
            </a:extLst>
          </p:cNvPr>
          <p:cNvSpPr/>
          <p:nvPr/>
        </p:nvSpPr>
        <p:spPr bwMode="auto">
          <a:xfrm>
            <a:off x="7845306" y="3187066"/>
            <a:ext cx="409826" cy="34289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2975E0-040B-4B2F-BC62-0ECFD9B76697}"/>
              </a:ext>
            </a:extLst>
          </p:cNvPr>
          <p:cNvSpPr txBox="1"/>
          <p:nvPr/>
        </p:nvSpPr>
        <p:spPr>
          <a:xfrm>
            <a:off x="8357524" y="3187066"/>
            <a:ext cx="773732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end of </a:t>
            </a:r>
          </a:p>
          <a:p>
            <a:r>
              <a:rPr lang="en-IN" sz="1600" dirty="0"/>
              <a:t>1-run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68C010-ECF2-4810-9420-CC615E29607E}"/>
              </a:ext>
            </a:extLst>
          </p:cNvPr>
          <p:cNvSpPr/>
          <p:nvPr/>
        </p:nvSpPr>
        <p:spPr bwMode="auto">
          <a:xfrm>
            <a:off x="3925099" y="2693087"/>
            <a:ext cx="2456845" cy="461665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CA921A-1B71-4CDC-B36E-086031116FC7}"/>
              </a:ext>
            </a:extLst>
          </p:cNvPr>
          <p:cNvSpPr/>
          <p:nvPr/>
        </p:nvSpPr>
        <p:spPr bwMode="auto">
          <a:xfrm>
            <a:off x="3957473" y="3687415"/>
            <a:ext cx="2456845" cy="461665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1" grpId="0" animBg="1"/>
      <p:bldP spid="12" grpId="0" animBg="1"/>
      <p:bldP spid="18" grpId="0" animBg="1"/>
      <p:bldP spid="26" grpId="0" animBg="1"/>
      <p:bldP spid="32" grpId="0" animBg="1"/>
      <p:bldP spid="35" grpId="0" animBg="1"/>
      <p:bldP spid="38" grpId="0" animBg="1"/>
      <p:bldP spid="39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76B58938-A76D-4058-91DA-406F3C011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46794ED1-84E7-43B7-8A39-B5EBF5C29B0B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6AB0BFC-2EB8-4636-9BAE-746673A9B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1BB2928-535A-454F-B583-AA6C9421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Two 32-bit registers for product</a:t>
            </a:r>
          </a:p>
          <a:p>
            <a:pPr lvl="1" eaLnBrk="1" hangingPunct="1"/>
            <a:r>
              <a:rPr lang="en-US" altLang="en-US" sz="2400" dirty="0"/>
              <a:t>HI: most-significant 32 bits</a:t>
            </a:r>
          </a:p>
          <a:p>
            <a:pPr lvl="1" eaLnBrk="1" hangingPunct="1"/>
            <a:r>
              <a:rPr lang="en-US" altLang="en-US" sz="2400" dirty="0"/>
              <a:t>LO: least-significant 32-bits</a:t>
            </a:r>
          </a:p>
          <a:p>
            <a:pPr eaLnBrk="1" hangingPunct="1"/>
            <a:r>
              <a:rPr lang="en-US" altLang="en-US" sz="2800" dirty="0"/>
              <a:t>Instructions</a:t>
            </a:r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mult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rt  /  </a:t>
            </a:r>
            <a:r>
              <a:rPr lang="en-US" altLang="en-US" sz="2400" dirty="0" err="1">
                <a:latin typeface="Lucida Console" panose="020B0609040504020204" pitchFamily="49" charset="0"/>
              </a:rPr>
              <a:t>multu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rt</a:t>
            </a:r>
          </a:p>
          <a:p>
            <a:pPr lvl="2" eaLnBrk="1" hangingPunct="1"/>
            <a:r>
              <a:rPr lang="en-US" altLang="en-US" sz="2000" dirty="0"/>
              <a:t>64-bit product in HI/LO</a:t>
            </a:r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mfhi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r>
              <a:rPr lang="en-US" altLang="en-US" sz="2400" dirty="0">
                <a:latin typeface="Lucida Console" panose="020B0609040504020204" pitchFamily="49" charset="0"/>
              </a:rPr>
              <a:t>  /  </a:t>
            </a:r>
            <a:r>
              <a:rPr lang="en-US" altLang="en-US" sz="2400" dirty="0" err="1">
                <a:latin typeface="Lucida Console" panose="020B0609040504020204" pitchFamily="49" charset="0"/>
              </a:rPr>
              <a:t>mflo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2000" dirty="0"/>
              <a:t>Move from HI/LO to </a:t>
            </a:r>
            <a:r>
              <a:rPr lang="en-US" altLang="en-US" sz="2000" dirty="0" err="1"/>
              <a:t>rd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Can test HI value to see if product overflows 32 bits</a:t>
            </a:r>
            <a:endParaRPr lang="en-AU" altLang="en-US" sz="2000" dirty="0"/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mul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r>
              <a:rPr lang="en-US" altLang="en-US" sz="2400" dirty="0">
                <a:latin typeface="Lucida Console" panose="020B0609040504020204" pitchFamily="49" charset="0"/>
              </a:rPr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rt</a:t>
            </a:r>
          </a:p>
          <a:p>
            <a:pPr lvl="2" eaLnBrk="1" hangingPunct="1"/>
            <a:r>
              <a:rPr lang="en-US" altLang="en-US" sz="2000" dirty="0"/>
              <a:t>Least-significant 32 bits of product –&gt; </a:t>
            </a:r>
            <a:r>
              <a:rPr lang="en-US" altLang="en-US" sz="2000" dirty="0" err="1"/>
              <a:t>rd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84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6">
            <a:extLst>
              <a:ext uri="{FF2B5EF4-FFF2-40B4-BE49-F238E27FC236}">
                <a16:creationId xmlns:a16="http://schemas.microsoft.com/office/drawing/2014/main" id="{73F94D33-4213-4285-B504-0AC0A6105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 31007                         </a:t>
            </a:r>
            <a:r>
              <a:rPr lang="en-US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Autumn 2020</a:t>
            </a: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br>
              <a:rPr lang="en-IN" altLang="en-US" sz="36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COMPUTER ORGANIZATION AND ARCHITECTURE</a:t>
            </a:r>
            <a:endParaRPr lang="en-IN" altLang="en-US" sz="3600" b="1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23" name="Line 1029">
            <a:extLst>
              <a:ext uri="{FF2B5EF4-FFF2-40B4-BE49-F238E27FC236}">
                <a16:creationId xmlns:a16="http://schemas.microsoft.com/office/drawing/2014/main" id="{E7147E3F-EB40-42B4-946D-3672793A3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4" name="Line 1031">
            <a:extLst>
              <a:ext uri="{FF2B5EF4-FFF2-40B4-BE49-F238E27FC236}">
                <a16:creationId xmlns:a16="http://schemas.microsoft.com/office/drawing/2014/main" id="{2F52FEC8-F2E6-478A-805B-AE99C8175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5" name="Text Box 1032">
            <a:extLst>
              <a:ext uri="{FF2B5EF4-FFF2-40B4-BE49-F238E27FC236}">
                <a16:creationId xmlns:a16="http://schemas.microsoft.com/office/drawing/2014/main" id="{AE68CFAC-2E83-4145-9B9E-0FC30C11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Indian Institute of Technology Kharagpur</a:t>
            </a:r>
            <a:endParaRPr kumimoji="0" lang="en-I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</a:t>
            </a:r>
            <a:endParaRPr kumimoji="0" lang="en-I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5526" name="TextBox 9">
            <a:extLst>
              <a:ext uri="{FF2B5EF4-FFF2-40B4-BE49-F238E27FC236}">
                <a16:creationId xmlns:a16="http://schemas.microsoft.com/office/drawing/2014/main" id="{6EA34D0E-D506-4E26-B86B-106EB869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2362200"/>
            <a:ext cx="914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			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Rajat </a:t>
            </a:r>
            <a:r>
              <a:rPr kumimoji="0" lang="en-I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Subhra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Chakraborty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Bhargab B. Bhattacharya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       Week 6: October 06, 2020 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5586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>
            <a:extLst>
              <a:ext uri="{FF2B5EF4-FFF2-40B4-BE49-F238E27FC236}">
                <a16:creationId xmlns:a16="http://schemas.microsoft.com/office/drawing/2014/main" id="{AB6E3444-3B72-4779-8053-855EFF1AD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8795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en-US" sz="3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So far covered in computer arithmetic…</a:t>
            </a:r>
            <a:endParaRPr lang="en-IN" altLang="en-US" sz="3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571" name="Text Box 1028">
            <a:extLst>
              <a:ext uri="{FF2B5EF4-FFF2-40B4-BE49-F238E27FC236}">
                <a16:creationId xmlns:a16="http://schemas.microsoft.com/office/drawing/2014/main" id="{7A809E91-7857-44E4-BCA3-67B8F20F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2" name="Line 1029">
            <a:extLst>
              <a:ext uri="{FF2B5EF4-FFF2-40B4-BE49-F238E27FC236}">
                <a16:creationId xmlns:a16="http://schemas.microsoft.com/office/drawing/2014/main" id="{3ED34A4A-CE22-4A4D-B221-E81EAFCB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6916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3" name="Line 1031">
            <a:extLst>
              <a:ext uri="{FF2B5EF4-FFF2-40B4-BE49-F238E27FC236}">
                <a16:creationId xmlns:a16="http://schemas.microsoft.com/office/drawing/2014/main" id="{93FBF2B0-937F-4ED8-A43F-1480ACD26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62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357BF-7DE4-4CF5-B0D3-CE2D1729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40" y="1736229"/>
            <a:ext cx="826192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Integer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Number Systems and Overflow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Ripple-Carry Adder (RCA)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Carry-Lookahead Adder (CLA)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Hybrid Adder, CLT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Carry-Select Adder (CSA)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Brent-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Kung’s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Parallel Prefix Adder (PPA)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Carry-Save Adders (for adding multiple operands)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Integer Multiplication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Today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 Integer Division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 Floating-Point Arithmetic and Hardware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7480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3CC8787-2CDC-4A05-AB11-A6D6C08E6BE3}"/>
              </a:ext>
            </a:extLst>
          </p:cNvPr>
          <p:cNvSpPr>
            <a:spLocks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Division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6AFA271E-D509-4209-A1D7-D8C5F4B68191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326" y="2241265"/>
            <a:ext cx="8270875" cy="2375470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Implemented by successive subtractions</a:t>
            </a:r>
          </a:p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Result must verify the equality</a:t>
            </a:r>
          </a:p>
          <a:p>
            <a:pPr algn="ctr">
              <a:buFontTx/>
              <a:buNone/>
            </a:pP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Dividend =  (Multiplier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Arial"/>
                <a:sym typeface="Wingdings"/>
              </a:rPr>
              <a:t>×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Quotient)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Arial"/>
                <a:sym typeface="Wingdings"/>
              </a:rPr>
              <a:t> +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Remainder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550" cy="609600"/>
          </a:xfrm>
        </p:spPr>
        <p:txBody>
          <a:bodyPr/>
          <a:lstStyle/>
          <a:p>
            <a:pPr algn="ctr"/>
            <a:r>
              <a:rPr lang="en-IN" dirty="0"/>
              <a:t>Integer Multiplication</a:t>
            </a:r>
          </a:p>
        </p:txBody>
      </p:sp>
      <p:pic>
        <p:nvPicPr>
          <p:cNvPr id="287748" name="Picture 4" descr="Multiplication Cartoons and Comics - funny pictures from CartoonStock">
            <a:extLst>
              <a:ext uri="{FF2B5EF4-FFF2-40B4-BE49-F238E27FC236}">
                <a16:creationId xmlns:a16="http://schemas.microsoft.com/office/drawing/2014/main" id="{941C33F8-6DD4-4DD6-AB15-ECF9B9EC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7" y="1124744"/>
            <a:ext cx="7524837" cy="53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276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4F95352-7D65-44BB-8719-562FE2D852D5}"/>
              </a:ext>
            </a:extLst>
          </p:cNvPr>
          <p:cNvSpPr>
            <a:spLocks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4213" y="261719"/>
            <a:ext cx="8259762" cy="646331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sz="3600" dirty="0"/>
              <a:t>Decimal division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7BAD9C2-CE9B-477F-99B7-B3E69F1C05AD}"/>
              </a:ext>
            </a:extLst>
          </p:cNvPr>
          <p:cNvSpPr>
            <a:spLocks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3509963" y="1758950"/>
            <a:ext cx="5526533" cy="41148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What are the rules?</a:t>
            </a:r>
          </a:p>
          <a:p>
            <a:pPr lvl="1"/>
            <a:r>
              <a:rPr lang="en-US" altLang="en-US" sz="2800" dirty="0"/>
              <a:t>Repeatedly try to subtract a multiple of divisor from dividend</a:t>
            </a:r>
          </a:p>
          <a:p>
            <a:pPr lvl="1"/>
            <a:r>
              <a:rPr lang="en-US" altLang="en-US" sz="2800" dirty="0"/>
              <a:t>Record multiple (or zero)</a:t>
            </a:r>
          </a:p>
          <a:p>
            <a:pPr lvl="1"/>
            <a:r>
              <a:rPr lang="en-US" altLang="en-US" sz="2800" dirty="0"/>
              <a:t>At each step, repeat with a lower power of ten</a:t>
            </a:r>
          </a:p>
          <a:p>
            <a:pPr lvl="1"/>
            <a:r>
              <a:rPr lang="en-US" altLang="en-US" sz="2800" dirty="0"/>
              <a:t>Stop when remainder is  smaller than divisor</a:t>
            </a:r>
          </a:p>
        </p:txBody>
      </p:sp>
      <p:graphicFrame>
        <p:nvGraphicFramePr>
          <p:cNvPr id="53252" name="Group 4">
            <a:extLst>
              <a:ext uri="{FF2B5EF4-FFF2-40B4-BE49-F238E27FC236}">
                <a16:creationId xmlns:a16="http://schemas.microsoft.com/office/drawing/2014/main" id="{1C6FB829-BAC3-414C-8088-B715FC8BCE18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8412028"/>
              </p:ext>
            </p:extLst>
          </p:nvPr>
        </p:nvGraphicFramePr>
        <p:xfrm>
          <a:off x="852488" y="1835150"/>
          <a:ext cx="2428875" cy="5196906"/>
        </p:xfrm>
        <a:graphic>
          <a:graphicData uri="http://schemas.openxmlformats.org/drawingml/2006/table">
            <a:tbl>
              <a:tblPr/>
              <a:tblGrid>
                <a:gridCol w="909637">
                  <a:extLst>
                    <a:ext uri="{9D8B030D-6E8A-4147-A177-3AD203B41FA5}">
                      <a16:colId xmlns:a16="http://schemas.microsoft.com/office/drawing/2014/main" val="2839483987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1875555333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303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9479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7 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2126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50100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-210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475246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 26</a:t>
                      </a:r>
                      <a:b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en-US" sz="3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20279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133577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648626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113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85425726-525F-49CC-81E7-389ED4508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9FFABAAF-1B05-4D88-AF0C-C49A471AAE7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F781653-D99A-48EE-A646-DA8E9516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Integer Division in Binary</a:t>
            </a:r>
            <a:endParaRPr lang="en-AU" altLang="en-US" sz="3600" b="0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60CBA0C-C936-49F1-BDB8-FD5DC282A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Check for 0 divisor</a:t>
            </a: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Adjust sign of quotient and remainder as required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E4A369DB-B732-4698-813B-CEA450C5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1000 1001010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-1000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-1000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  10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A558F181-6BF6-4C5A-83DD-E3582C9CC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16666B5A-3779-40A4-BE16-EFDCAAD93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3256F633-654B-4639-B7F1-860DB218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-bit operands yield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-bit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quotient and remainder</a:t>
            </a:r>
            <a:endParaRPr kumimoji="0" lang="en-AU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7" name="AutoShape 8">
            <a:extLst>
              <a:ext uri="{FF2B5EF4-FFF2-40B4-BE49-F238E27FC236}">
                <a16:creationId xmlns:a16="http://schemas.microsoft.com/office/drawing/2014/main" id="{A08AD082-C065-487C-86FC-AA3060452FCF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quotient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EAC5545D-24DD-44F4-A364-177260C07AB7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dividend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5EF44912-22B5-4DDD-8EE6-FA6207B469E0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remainder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0" name="Line 11">
            <a:extLst>
              <a:ext uri="{FF2B5EF4-FFF2-40B4-BE49-F238E27FC236}">
                <a16:creationId xmlns:a16="http://schemas.microsoft.com/office/drawing/2014/main" id="{4434095C-52EE-4547-BE12-13298457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1" name="Arc 12">
            <a:extLst>
              <a:ext uri="{FF2B5EF4-FFF2-40B4-BE49-F238E27FC236}">
                <a16:creationId xmlns:a16="http://schemas.microsoft.com/office/drawing/2014/main" id="{B55CC303-35B8-49B3-B788-E32D568FEA19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2" name="Arc 13">
            <a:extLst>
              <a:ext uri="{FF2B5EF4-FFF2-40B4-BE49-F238E27FC236}">
                <a16:creationId xmlns:a16="http://schemas.microsoft.com/office/drawing/2014/main" id="{2892E88D-8839-4CEF-A2CA-3AAFC758B5BC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3" name="AutoShape 14">
            <a:extLst>
              <a:ext uri="{FF2B5EF4-FFF2-40B4-BE49-F238E27FC236}">
                <a16:creationId xmlns:a16="http://schemas.microsoft.com/office/drawing/2014/main" id="{E4A40FE8-22F4-4AF3-9B50-30C143AD6511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divisor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EC4A3B8A-1B20-4A86-A1EB-D45D05983C9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§3.4 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>
            <a:extLst>
              <a:ext uri="{FF2B5EF4-FFF2-40B4-BE49-F238E27FC236}">
                <a16:creationId xmlns:a16="http://schemas.microsoft.com/office/drawing/2014/main" id="{E5069E12-4E43-4F53-A0EB-8874FF61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FDED8-2BA1-426E-81CE-82EB32DDA9A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457200" marR="0" lvl="1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9778BEBC-1F33-47DF-9639-63AC78D5C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32766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Integer Division</a:t>
            </a:r>
          </a:p>
        </p:txBody>
      </p:sp>
      <p:pic>
        <p:nvPicPr>
          <p:cNvPr id="36868" name="Picture 4" descr="f0437">
            <a:extLst>
              <a:ext uri="{FF2B5EF4-FFF2-40B4-BE49-F238E27FC236}">
                <a16:creationId xmlns:a16="http://schemas.microsoft.com/office/drawing/2014/main" id="{8CEE2F75-6CC1-4414-AED7-F80DACD0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19" y="152400"/>
            <a:ext cx="512921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5589" name="Group 5">
            <a:extLst>
              <a:ext uri="{FF2B5EF4-FFF2-40B4-BE49-F238E27FC236}">
                <a16:creationId xmlns:a16="http://schemas.microsoft.com/office/drawing/2014/main" id="{A9EFBF3A-9CB7-4B22-9394-ABD2E7E096A6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657600"/>
          <a:ext cx="4083074" cy="2267472"/>
        </p:xfrm>
        <a:graphic>
          <a:graphicData uri="http://schemas.openxmlformats.org/drawingml/2006/table">
            <a:tbl>
              <a:tblPr/>
              <a:tblGrid>
                <a:gridCol w="717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46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Quotient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Divisor</a:t>
                      </a:r>
                    </a:p>
                  </a:txBody>
                  <a:tcPr marL="91433" marR="91433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Dividend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Remainder</a:t>
                      </a:r>
                    </a:p>
                  </a:txBody>
                  <a:tcPr marL="91433" marR="91433"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6F358471-C53C-4B88-8DBF-8D8B6FCD6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6215" y="153373"/>
            <a:ext cx="3579887" cy="584775"/>
          </a:xfrm>
        </p:spPr>
        <p:txBody>
          <a:bodyPr/>
          <a:lstStyle/>
          <a:p>
            <a:pPr algn="r" eaLnBrk="1" hangingPunct="1"/>
            <a:r>
              <a:rPr lang="en-US" altLang="en-US" sz="3200" b="0" dirty="0"/>
              <a:t>Division Hardware</a:t>
            </a:r>
            <a:endParaRPr lang="en-AU" altLang="en-US" sz="3200" b="0" dirty="0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0A1A0003-CB51-4F07-B480-5697762823A7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Initially dividend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71A2CF3E-BF30-4CFA-A05B-434FC8302462}"/>
              </a:ext>
            </a:extLst>
          </p:cNvPr>
          <p:cNvSpPr>
            <a:spLocks/>
          </p:cNvSpPr>
          <p:nvPr/>
        </p:nvSpPr>
        <p:spPr bwMode="auto">
          <a:xfrm>
            <a:off x="7524750" y="1958182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Initially divisor in left half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8439" name="Picture 7" descr="f03-09-P374493">
            <a:extLst>
              <a:ext uri="{FF2B5EF4-FFF2-40B4-BE49-F238E27FC236}">
                <a16:creationId xmlns:a16="http://schemas.microsoft.com/office/drawing/2014/main" id="{64FE0C7D-94DF-47CF-80FF-66F54711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05" y="2780928"/>
            <a:ext cx="3680708" cy="213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 descr="f0437">
            <a:extLst>
              <a:ext uri="{FF2B5EF4-FFF2-40B4-BE49-F238E27FC236}">
                <a16:creationId xmlns:a16="http://schemas.microsoft.com/office/drawing/2014/main" id="{76E47359-4DD2-4817-8A48-B571227D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1" y="146050"/>
            <a:ext cx="512921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977094C3-AFA5-4C88-A695-87D6219F9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/>
              <a:t>Restoring Division</a:t>
            </a:r>
          </a:p>
        </p:txBody>
      </p:sp>
      <p:graphicFrame>
        <p:nvGraphicFramePr>
          <p:cNvPr id="279555" name="Object 3">
            <a:extLst>
              <a:ext uri="{FF2B5EF4-FFF2-40B4-BE49-F238E27FC236}">
                <a16:creationId xmlns:a16="http://schemas.microsoft.com/office/drawing/2014/main" id="{AC693C6C-618A-4F7A-B0D0-8C419E3A4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73200"/>
          <a:ext cx="7767638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57" name="Document" r:id="rId4" imgW="7778160" imgH="6458040" progId="Word.Document.8">
                  <p:embed/>
                </p:oleObj>
              </mc:Choice>
              <mc:Fallback>
                <p:oleObj name="Document" r:id="rId4" imgW="7778160" imgH="6458040" progId="Word.Document.8">
                  <p:embed/>
                  <p:pic>
                    <p:nvPicPr>
                      <p:cNvPr id="279555" name="Object 3">
                        <a:extLst>
                          <a:ext uri="{FF2B5EF4-FFF2-40B4-BE49-F238E27FC236}">
                            <a16:creationId xmlns:a16="http://schemas.microsoft.com/office/drawing/2014/main" id="{AC693C6C-618A-4F7A-B0D0-8C419E3A4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73200"/>
                        <a:ext cx="7767638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0537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6670506F-E594-4584-A5BD-58BFFE407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F67EDFD1-177A-40BB-8334-BCFE9AE3739D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9459" name="Picture 6" descr="f03-12-P374493">
            <a:extLst>
              <a:ext uri="{FF2B5EF4-FFF2-40B4-BE49-F238E27FC236}">
                <a16:creationId xmlns:a16="http://schemas.microsoft.com/office/drawing/2014/main" id="{9992BC83-8D5B-4E6B-8249-54C0AADFF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>
            <a:extLst>
              <a:ext uri="{FF2B5EF4-FFF2-40B4-BE49-F238E27FC236}">
                <a16:creationId xmlns:a16="http://schemas.microsoft.com/office/drawing/2014/main" id="{1F2E7242-3BE2-4DAC-9450-E192B6046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Divider</a:t>
            </a:r>
            <a:endParaRPr lang="en-AU" altLang="en-US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5604CF5-7D5B-4C6D-9243-ECDE87BDD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/>
              <a:t>One cycle per partial-remainder subtraction</a:t>
            </a:r>
          </a:p>
          <a:p>
            <a:pPr eaLnBrk="1" hangingPunct="1"/>
            <a:r>
              <a:rPr lang="en-US" altLang="en-US" sz="2800"/>
              <a:t>Looks a lot like a multiplier!</a:t>
            </a:r>
          </a:p>
          <a:p>
            <a:pPr lvl="1" eaLnBrk="1" hangingPunct="1"/>
            <a:r>
              <a:rPr lang="en-US" altLang="en-US" sz="2400"/>
              <a:t>Same hardware can be used for both</a:t>
            </a:r>
            <a:endParaRPr lang="en-AU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41655537-26E0-4FBB-9184-4F918158B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3D8F2146-DDAC-45DE-84FC-EA149AF6B4F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A3B266E-CB09-4AEC-B6C7-EDBD94DC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Division</a:t>
            </a:r>
            <a:endParaRPr lang="en-AU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FFE764B-3827-4DE8-B572-1B8A7465A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HI/LO registers for result</a:t>
            </a:r>
          </a:p>
          <a:p>
            <a:pPr lvl="1" eaLnBrk="1" hangingPunct="1"/>
            <a:r>
              <a:rPr lang="en-US" altLang="en-US"/>
              <a:t>HI: 32-bit remainder</a:t>
            </a:r>
          </a:p>
          <a:p>
            <a:pPr lvl="1" eaLnBrk="1" hangingPunct="1"/>
            <a:r>
              <a:rPr lang="en-US" altLang="en-US"/>
              <a:t>LO: 32-bit quotient</a:t>
            </a:r>
          </a:p>
          <a:p>
            <a:pPr eaLnBrk="1" hangingPunct="1"/>
            <a:r>
              <a:rPr lang="en-US" altLang="en-US"/>
              <a:t>Instructions</a:t>
            </a:r>
          </a:p>
          <a:p>
            <a:pPr lvl="1" eaLnBrk="1" hangingPunct="1"/>
            <a:r>
              <a:rPr lang="en-US" altLang="en-US">
                <a:latin typeface="Lucida Console" panose="020B0609040504020204" pitchFamily="49" charset="0"/>
              </a:rPr>
              <a:t>div rs, rt  /  divu rs, rt</a:t>
            </a:r>
          </a:p>
          <a:p>
            <a:pPr lvl="1" eaLnBrk="1" hangingPunct="1"/>
            <a:r>
              <a:rPr lang="en-US" altLang="en-US"/>
              <a:t>No overflow or divide-by-0 checking</a:t>
            </a:r>
          </a:p>
          <a:p>
            <a:pPr lvl="2" eaLnBrk="1" hangingPunct="1"/>
            <a:r>
              <a:rPr lang="en-US" altLang="en-US"/>
              <a:t>Software must perform checks if required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Lucida Console" panose="020B0609040504020204" pitchFamily="49" charset="0"/>
              </a:rPr>
              <a:t>mfhi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mflo</a:t>
            </a:r>
            <a:r>
              <a:rPr lang="en-US" altLang="en-US"/>
              <a:t> to access result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41655537-26E0-4FBB-9184-4F918158B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3D8F2146-DDAC-45DE-84FC-EA149AF6B4F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A3B266E-CB09-4AEC-B6C7-EDBD94DC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119" y="404664"/>
            <a:ext cx="8259762" cy="1077218"/>
          </a:xfrm>
        </p:spPr>
        <p:txBody>
          <a:bodyPr/>
          <a:lstStyle/>
          <a:p>
            <a:pPr eaLnBrk="1" hangingPunct="1"/>
            <a:r>
              <a:rPr lang="en-US" altLang="en-US" sz="3200" b="0" dirty="0"/>
              <a:t>MIPS Architecture for Integer Arithmetic: Multiplication and Division</a:t>
            </a:r>
            <a:endParaRPr lang="en-AU" altLang="en-US" sz="3200" b="0" dirty="0"/>
          </a:p>
        </p:txBody>
      </p:sp>
      <p:pic>
        <p:nvPicPr>
          <p:cNvPr id="441346" name="Picture 2">
            <a:extLst>
              <a:ext uri="{FF2B5EF4-FFF2-40B4-BE49-F238E27FC236}">
                <a16:creationId xmlns:a16="http://schemas.microsoft.com/office/drawing/2014/main" id="{40AB482D-E293-49C7-995C-46924F54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7" y="1606276"/>
            <a:ext cx="5729184" cy="465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31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501580"/>
            <a:ext cx="8407400" cy="341313"/>
          </a:xfrm>
        </p:spPr>
        <p:txBody>
          <a:bodyPr/>
          <a:lstStyle/>
          <a:p>
            <a:r>
              <a:rPr lang="en-US" b="0" dirty="0"/>
              <a:t>Floating Point: </a:t>
            </a:r>
            <a:br>
              <a:rPr lang="en-US" b="0" dirty="0"/>
            </a:br>
            <a:r>
              <a:rPr lang="en-US" b="0" dirty="0"/>
              <a:t>Format, Arithmetic, and Hardware Implementation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01750" y="2825750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3740150" y="14541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3886200" y="17526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886200" y="2362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1148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114800" y="2667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3733800" y="23622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3505200" y="2743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3962400" y="1981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4191000" y="1981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3886200" y="1905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4114800" y="1752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5111750" y="15303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5334000" y="18288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>
            <a:off x="5105400" y="2438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5105400" y="26670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5410200" y="2438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V="1">
            <a:off x="5715000" y="25146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5943600" y="2514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H="1">
            <a:off x="5181600" y="20574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H="1" flipV="1">
            <a:off x="4953000" y="22098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H="1">
            <a:off x="5029200" y="1981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 flipV="1">
            <a:off x="4800600" y="18288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V="1">
            <a:off x="5181600" y="16764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 flipV="1">
            <a:off x="3886200" y="1600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4216400" y="3378200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 flipV="1">
            <a:off x="4419600" y="36576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4495800" y="365760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4572000" y="36576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4572000" y="350520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 flipH="1">
            <a:off x="4343400" y="350520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 flipV="1">
            <a:off x="3886200" y="4953000"/>
            <a:ext cx="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4572000" y="38862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4572000" y="4495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4953000" y="449580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 flipV="1">
            <a:off x="5105400" y="48768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 flipH="1">
            <a:off x="4191000" y="4495800"/>
            <a:ext cx="3810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 flipH="1">
            <a:off x="4038600" y="457200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1" name="Line 41"/>
          <p:cNvSpPr>
            <a:spLocks noChangeShapeType="1"/>
          </p:cNvSpPr>
          <p:nvPr/>
        </p:nvSpPr>
        <p:spPr bwMode="auto">
          <a:xfrm flipH="1">
            <a:off x="3886200" y="502920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>
            <a:off x="4572000" y="3886200"/>
            <a:ext cx="5334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 flipV="1">
            <a:off x="5105400" y="3276600"/>
            <a:ext cx="381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>
            <a:off x="5486400" y="32766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 flipH="1">
            <a:off x="4114800" y="3962400"/>
            <a:ext cx="457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 flipH="1" flipV="1">
            <a:off x="3581400" y="3276600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 flipH="1">
            <a:off x="3352800" y="32766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 useBgFill="1">
        <p:nvSpPr>
          <p:cNvPr id="5168" name="Rectangle 48"/>
          <p:cNvSpPr>
            <a:spLocks noChangeArrowheads="1"/>
          </p:cNvSpPr>
          <p:nvPr/>
        </p:nvSpPr>
        <p:spPr bwMode="auto">
          <a:xfrm>
            <a:off x="3670300" y="2908300"/>
            <a:ext cx="1701800" cy="303213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instruction set</a:t>
            </a:r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850900" y="2006600"/>
            <a:ext cx="1066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850900" y="3911600"/>
            <a:ext cx="1143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hardware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852936"/>
            <a:ext cx="8001000" cy="3714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 </a:t>
            </a:r>
            <a:r>
              <a:rPr lang="en-US" sz="2800" b="0" dirty="0"/>
              <a:t>The IEEE Floating-Point Standard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F0643867-CB8C-461D-BBF5-DAFD58BEA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2" y="6509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822F0EC-058C-42C2-BFD4-CD09E3833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730" y="1208090"/>
            <a:ext cx="4918869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Multiplicand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Multiplier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Partial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Final sum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Base 10: 8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×</a:t>
            </a:r>
            <a:r>
              <a:rPr lang="en-US" altLang="en-US" sz="2800" dirty="0"/>
              <a:t> 5 = 40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=&gt; 32 + 0 + 8 = 40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How wide is the result?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=&gt; log(</a:t>
            </a:r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×</a:t>
            </a:r>
            <a:r>
              <a:rPr lang="en-US" altLang="en-US" sz="2400" dirty="0"/>
              <a:t> </a:t>
            </a:r>
            <a:r>
              <a:rPr lang="en-US" altLang="en-US" sz="2400" i="1" dirty="0"/>
              <a:t>m</a:t>
            </a:r>
            <a:r>
              <a:rPr lang="en-US" altLang="en-US" sz="2400" dirty="0"/>
              <a:t>) = 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 + log </a:t>
            </a:r>
            <a:r>
              <a:rPr lang="en-US" altLang="en-US" sz="2400" i="1" dirty="0"/>
              <a:t>m</a:t>
            </a:r>
            <a:endParaRPr lang="en-US" altLang="en-US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=&gt; 32-bit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×</a:t>
            </a:r>
            <a:r>
              <a:rPr lang="en-US" altLang="en-US" sz="2400" dirty="0"/>
              <a:t> 32-bit = 64-bit result</a:t>
            </a:r>
          </a:p>
        </p:txBody>
      </p:sp>
      <p:graphicFrame>
        <p:nvGraphicFramePr>
          <p:cNvPr id="173325" name="Group 269">
            <a:extLst>
              <a:ext uri="{FF2B5EF4-FFF2-40B4-BE49-F238E27FC236}">
                <a16:creationId xmlns:a16="http://schemas.microsoft.com/office/drawing/2014/main" id="{922CB76D-9D02-4991-80E4-6E390291049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28600"/>
          <a:ext cx="3657600" cy="423227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39ECB6-2BBB-45FB-9943-9F72F214833D}"/>
              </a:ext>
            </a:extLst>
          </p:cNvPr>
          <p:cNvSpPr txBox="1"/>
          <p:nvPr/>
        </p:nvSpPr>
        <p:spPr>
          <a:xfrm>
            <a:off x="6001139" y="346078"/>
            <a:ext cx="609599" cy="45720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2607A-F5ED-434E-A9B9-48B9CCBBAC34}"/>
              </a:ext>
            </a:extLst>
          </p:cNvPr>
          <p:cNvSpPr txBox="1"/>
          <p:nvPr/>
        </p:nvSpPr>
        <p:spPr>
          <a:xfrm>
            <a:off x="6001139" y="803278"/>
            <a:ext cx="609599" cy="45720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84C32-9F75-4C5D-87C7-E3D088B5A30E}"/>
              </a:ext>
            </a:extLst>
          </p:cNvPr>
          <p:cNvGrpSpPr/>
          <p:nvPr/>
        </p:nvGrpSpPr>
        <p:grpSpPr>
          <a:xfrm>
            <a:off x="5334000" y="346078"/>
            <a:ext cx="741006" cy="3921122"/>
            <a:chOff x="5334000" y="346078"/>
            <a:chExt cx="741006" cy="39211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A2E2FF-93B0-4177-8672-F449349C623C}"/>
                </a:ext>
              </a:extLst>
            </p:cNvPr>
            <p:cNvSpPr txBox="1"/>
            <p:nvPr/>
          </p:nvSpPr>
          <p:spPr>
            <a:xfrm>
              <a:off x="5334000" y="346078"/>
              <a:ext cx="595605" cy="4572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- 8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67E451-D22C-4A2C-B7B0-12D88C89EDAF}"/>
                </a:ext>
              </a:extLst>
            </p:cNvPr>
            <p:cNvSpPr txBox="1"/>
            <p:nvPr/>
          </p:nvSpPr>
          <p:spPr>
            <a:xfrm>
              <a:off x="5334000" y="803278"/>
              <a:ext cx="609599" cy="4572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+5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AE25AE-DA35-4FBC-9B20-E372C79C037A}"/>
                </a:ext>
              </a:extLst>
            </p:cNvPr>
            <p:cNvSpPr/>
            <p:nvPr/>
          </p:nvSpPr>
          <p:spPr bwMode="auto">
            <a:xfrm>
              <a:off x="5617806" y="3886200"/>
              <a:ext cx="457200" cy="381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7FB2FAC-EEF9-47F2-A1A7-38B71313ADEB}"/>
              </a:ext>
            </a:extLst>
          </p:cNvPr>
          <p:cNvCxnSpPr>
            <a:cxnSpLocks/>
          </p:cNvCxnSpPr>
          <p:nvPr/>
        </p:nvCxnSpPr>
        <p:spPr bwMode="auto">
          <a:xfrm>
            <a:off x="3733800" y="3810000"/>
            <a:ext cx="1752600" cy="2667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E505C3-7EA3-481D-A6FA-29A7918A93A0}"/>
              </a:ext>
            </a:extLst>
          </p:cNvPr>
          <p:cNvGrpSpPr/>
          <p:nvPr/>
        </p:nvGrpSpPr>
        <p:grpSpPr>
          <a:xfrm>
            <a:off x="3352800" y="1362586"/>
            <a:ext cx="2933700" cy="494431"/>
            <a:chOff x="3352800" y="1285159"/>
            <a:chExt cx="2933700" cy="4944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86C0D4-7176-41D3-97DA-195BD6831B6F}"/>
                </a:ext>
              </a:extLst>
            </p:cNvPr>
            <p:cNvSpPr txBox="1"/>
            <p:nvPr/>
          </p:nvSpPr>
          <p:spPr>
            <a:xfrm>
              <a:off x="3352800" y="1317925"/>
              <a:ext cx="1371600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unsigned</a:t>
              </a:r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919FB571-F48D-44B2-BCA3-75DBBF3C17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58612" y="1285159"/>
              <a:ext cx="1527888" cy="36886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42C49A-2476-4FD5-86CE-733027E0BB11}"/>
              </a:ext>
            </a:extLst>
          </p:cNvPr>
          <p:cNvGrpSpPr/>
          <p:nvPr/>
        </p:nvGrpSpPr>
        <p:grpSpPr>
          <a:xfrm>
            <a:off x="3196512" y="696092"/>
            <a:ext cx="2114161" cy="651796"/>
            <a:chOff x="3196512" y="696092"/>
            <a:chExt cx="2114161" cy="6517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DF18C8-F8A9-4FCB-BC37-F51135B9954A}"/>
                </a:ext>
              </a:extLst>
            </p:cNvPr>
            <p:cNvSpPr txBox="1"/>
            <p:nvPr/>
          </p:nvSpPr>
          <p:spPr>
            <a:xfrm>
              <a:off x="3196512" y="886223"/>
              <a:ext cx="1527888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2’s </a:t>
              </a:r>
              <a:r>
                <a:rPr kumimoji="0" lang="en-I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compl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.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46B1C0D9-4770-4C28-80C2-3B8AFDBBA1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5068" y="696092"/>
              <a:ext cx="595605" cy="388430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163572-F0B3-4E48-80E6-0772CEBEFD60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2044" y="2295677"/>
            <a:ext cx="3447548" cy="387255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Smiley Face 8">
            <a:extLst>
              <a:ext uri="{FF2B5EF4-FFF2-40B4-BE49-F238E27FC236}">
                <a16:creationId xmlns:a16="http://schemas.microsoft.com/office/drawing/2014/main" id="{35B0E988-7C39-4E7E-B96C-E0EA11ECD486}"/>
              </a:ext>
            </a:extLst>
          </p:cNvPr>
          <p:cNvSpPr/>
          <p:nvPr/>
        </p:nvSpPr>
        <p:spPr bwMode="auto">
          <a:xfrm>
            <a:off x="4584004" y="3546684"/>
            <a:ext cx="432048" cy="396666"/>
          </a:xfrm>
          <a:prstGeom prst="smileyF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496CF8AC-B5AD-4CFB-864F-AC9837621D0B}"/>
              </a:ext>
            </a:extLst>
          </p:cNvPr>
          <p:cNvSpPr/>
          <p:nvPr/>
        </p:nvSpPr>
        <p:spPr bwMode="auto">
          <a:xfrm>
            <a:off x="4592994" y="3514061"/>
            <a:ext cx="457200" cy="468310"/>
          </a:xfrm>
          <a:prstGeom prst="irregularSeal1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9C8C5-0209-4134-81A5-8DC2E6AD0CA3}"/>
              </a:ext>
            </a:extLst>
          </p:cNvPr>
          <p:cNvSpPr txBox="1"/>
          <p:nvPr/>
        </p:nvSpPr>
        <p:spPr>
          <a:xfrm>
            <a:off x="218485" y="5787408"/>
            <a:ext cx="5920376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Can you notice the need for Carry-Save Addition? We need to add multiple numbers!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4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788196" cy="1026115"/>
          </a:xfrm>
        </p:spPr>
        <p:txBody>
          <a:bodyPr/>
          <a:lstStyle/>
          <a:p>
            <a:pPr eaLnBrk="1" hangingPunct="1"/>
            <a:r>
              <a:rPr lang="en-AU" sz="2800" b="0" dirty="0"/>
              <a:t>A computation error observed by a UG student led to the ACM Turing Award later ….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87" y="1268760"/>
            <a:ext cx="6264696" cy="3825478"/>
          </a:xfrm>
        </p:spPr>
        <p:txBody>
          <a:bodyPr/>
          <a:lstStyle/>
          <a:p>
            <a:pPr eaLnBrk="1" hangingPunct="1"/>
            <a:r>
              <a:rPr lang="en-US" sz="2400" dirty="0"/>
              <a:t>1953: Willian Kahan, a UG student of Math at the </a:t>
            </a:r>
            <a:r>
              <a:rPr lang="en-US" sz="2400" i="1" dirty="0"/>
              <a:t>University of Toronto </a:t>
            </a:r>
            <a:r>
              <a:rPr lang="en-US" sz="2400" dirty="0"/>
              <a:t>was simulating numerically the dynamics of the wing controller of an aircraft during take-off and landing</a:t>
            </a:r>
          </a:p>
          <a:p>
            <a:pPr eaLnBrk="1" hangingPunct="1"/>
            <a:r>
              <a:rPr lang="en-US" sz="2400" dirty="0"/>
              <a:t>Observed certain unexpected results due to errors in computation</a:t>
            </a:r>
          </a:p>
          <a:p>
            <a:pPr eaLnBrk="1" hangingPunct="1"/>
            <a:r>
              <a:rPr lang="en-US" sz="2400" dirty="0"/>
              <a:t>=&gt; concept of floating-point (FP) arithmetic</a:t>
            </a:r>
          </a:p>
          <a:p>
            <a:pPr eaLnBrk="1" hangingPunct="1"/>
            <a:r>
              <a:rPr lang="en-US" sz="2400" dirty="0">
                <a:sym typeface="Wingdings" panose="05000000000000000000" pitchFamily="2" charset="2"/>
              </a:rPr>
              <a:t>=&gt; principal architect behind </a:t>
            </a:r>
            <a:r>
              <a:rPr lang="en-US" sz="2400" b="1" dirty="0">
                <a:sym typeface="Wingdings" panose="05000000000000000000" pitchFamily="2" charset="2"/>
              </a:rPr>
              <a:t>IEEE 754 FP standard (1985)</a:t>
            </a:r>
          </a:p>
          <a:p>
            <a:pPr eaLnBrk="1" hangingPunct="1"/>
            <a:r>
              <a:rPr lang="en-US" sz="2400" dirty="0">
                <a:sym typeface="Wingdings" panose="05000000000000000000" pitchFamily="2" charset="2"/>
              </a:rPr>
              <a:t>=&gt; Kahan honored with ACM Turing Award (1989)</a:t>
            </a:r>
            <a:endParaRPr lang="en-US" sz="2400" dirty="0"/>
          </a:p>
        </p:txBody>
      </p:sp>
      <p:pic>
        <p:nvPicPr>
          <p:cNvPr id="423942" name="Picture 6" descr="Details: William M. Kahan">
            <a:extLst>
              <a:ext uri="{FF2B5EF4-FFF2-40B4-BE49-F238E27FC236}">
                <a16:creationId xmlns:a16="http://schemas.microsoft.com/office/drawing/2014/main" id="{4B63EA7B-623C-4248-8292-515A189C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41" y="2699180"/>
            <a:ext cx="2543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F75AC-3DEF-48F7-BBC9-FFE8D6C99069}"/>
              </a:ext>
            </a:extLst>
          </p:cNvPr>
          <p:cNvSpPr txBox="1"/>
          <p:nvPr/>
        </p:nvSpPr>
        <p:spPr>
          <a:xfrm>
            <a:off x="6588224" y="4489880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William Kahan (1933 - )</a:t>
            </a:r>
          </a:p>
        </p:txBody>
      </p:sp>
    </p:spTree>
    <p:extLst>
      <p:ext uri="{BB962C8B-B14F-4D97-AF65-F5344CB8AC3E}">
        <p14:creationId xmlns:p14="http://schemas.microsoft.com/office/powerpoint/2010/main" val="6554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Floating-Point Representation</a:t>
            </a:r>
            <a:endParaRPr lang="en-AU" b="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4464050"/>
          </a:xfrm>
        </p:spPr>
        <p:txBody>
          <a:bodyPr/>
          <a:lstStyle/>
          <a:p>
            <a:pPr eaLnBrk="1" hangingPunct="1"/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Used to represent 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real numbers</a:t>
            </a:r>
            <a:endParaRPr lang="en-US" sz="2400" dirty="0"/>
          </a:p>
          <a:p>
            <a:pPr eaLnBrk="1" hangingPunct="1"/>
            <a:r>
              <a:rPr lang="en-US" sz="2400" dirty="0"/>
              <a:t>Defined by IEEE 754 Standard</a:t>
            </a:r>
          </a:p>
          <a:p>
            <a:pPr marL="0" indent="0" eaLnBrk="1" hangingPunct="1">
              <a:buNone/>
            </a:pPr>
            <a:r>
              <a:rPr lang="en-US" sz="2400" dirty="0"/>
              <a:t>    ---  Kahan (1985)</a:t>
            </a:r>
          </a:p>
          <a:p>
            <a:pPr eaLnBrk="1" hangingPunct="1"/>
            <a:r>
              <a:rPr lang="en-US" sz="2400" dirty="0"/>
              <a:t>Developed in response to divergence of representations</a:t>
            </a:r>
          </a:p>
          <a:p>
            <a:pPr lvl="1" eaLnBrk="1" hangingPunct="1"/>
            <a:r>
              <a:rPr lang="en-US" sz="2400" dirty="0"/>
              <a:t>Portability issues for scientific code</a:t>
            </a:r>
          </a:p>
          <a:p>
            <a:pPr eaLnBrk="1" hangingPunct="1"/>
            <a:r>
              <a:rPr lang="en-US" sz="2400" dirty="0"/>
              <a:t>Now almost universally adopted</a:t>
            </a:r>
          </a:p>
          <a:p>
            <a:pPr eaLnBrk="1" hangingPunct="1"/>
            <a:r>
              <a:rPr lang="en-US" sz="2400" dirty="0"/>
              <a:t>Two representations</a:t>
            </a:r>
          </a:p>
          <a:p>
            <a:pPr lvl="1" eaLnBrk="1" hangingPunct="1"/>
            <a:r>
              <a:rPr lang="en-US" sz="2400" dirty="0"/>
              <a:t>Single precision (32-bit)</a:t>
            </a:r>
          </a:p>
          <a:p>
            <a:pPr lvl="1" eaLnBrk="1" hangingPunct="1"/>
            <a:r>
              <a:rPr lang="en-US" sz="2400" dirty="0"/>
              <a:t>Double precision (64-bit) </a:t>
            </a:r>
            <a:endParaRPr lang="en-AU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Infamous Intel Pentium Bug (1994) =&gt;FDIV =&gt; loss of $300 Million  </a:t>
            </a:r>
          </a:p>
        </p:txBody>
      </p:sp>
    </p:spTree>
    <p:extLst>
      <p:ext uri="{BB962C8B-B14F-4D97-AF65-F5344CB8AC3E}">
        <p14:creationId xmlns:p14="http://schemas.microsoft.com/office/powerpoint/2010/main" val="19252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78EF96F4-F1A4-47C7-8830-EBDE9DB2ACAD}" type="slidenum">
              <a:rPr lang="en-AU" smtClean="0"/>
              <a:pPr/>
              <a:t>42</a:t>
            </a:fld>
            <a:endParaRPr lang="en-AU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Floating Point</a:t>
            </a:r>
            <a:endParaRPr lang="en-AU" dirty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Representation for non-integral numbers</a:t>
            </a:r>
          </a:p>
          <a:p>
            <a:pPr lvl="1" eaLnBrk="1" hangingPunct="1"/>
            <a:r>
              <a:rPr lang="en-US" dirty="0"/>
              <a:t>Including very small and very large numbers</a:t>
            </a:r>
          </a:p>
          <a:p>
            <a:pPr eaLnBrk="1" hangingPunct="1"/>
            <a:r>
              <a:rPr lang="en-US" dirty="0"/>
              <a:t>Like scientific notation</a:t>
            </a:r>
          </a:p>
          <a:p>
            <a:pPr lvl="1" eaLnBrk="1" hangingPunct="1"/>
            <a:r>
              <a:rPr lang="en-US" dirty="0"/>
              <a:t>–2.34 × 10</a:t>
            </a:r>
            <a:r>
              <a:rPr lang="en-US" baseline="30000" dirty="0"/>
              <a:t>56</a:t>
            </a:r>
            <a:endParaRPr lang="en-US" dirty="0"/>
          </a:p>
          <a:p>
            <a:pPr lvl="1" eaLnBrk="1" hangingPunct="1"/>
            <a:r>
              <a:rPr lang="en-US" dirty="0"/>
              <a:t>+0.002 × 10</a:t>
            </a:r>
            <a:r>
              <a:rPr lang="en-US" baseline="30000" dirty="0"/>
              <a:t>–4</a:t>
            </a:r>
            <a:endParaRPr lang="en-US" dirty="0"/>
          </a:p>
          <a:p>
            <a:pPr lvl="1" eaLnBrk="1" hangingPunct="1"/>
            <a:r>
              <a:rPr lang="en-US" dirty="0"/>
              <a:t>+987.02 × 10</a:t>
            </a:r>
            <a:r>
              <a:rPr lang="en-US" baseline="30000" dirty="0"/>
              <a:t>9</a:t>
            </a:r>
            <a:endParaRPr lang="en-US" dirty="0"/>
          </a:p>
          <a:p>
            <a:pPr eaLnBrk="1" hangingPunct="1"/>
            <a:r>
              <a:rPr lang="en-US" dirty="0"/>
              <a:t>In binary</a:t>
            </a:r>
          </a:p>
          <a:p>
            <a:pPr lvl="1" eaLnBrk="1" hangingPunct="1"/>
            <a:r>
              <a:rPr lang="en-US" dirty="0">
                <a:cs typeface="Arial" charset="0"/>
              </a:rPr>
              <a:t>±1.</a:t>
            </a:r>
            <a:r>
              <a:rPr lang="en-US" i="1" dirty="0">
                <a:cs typeface="Arial" charset="0"/>
              </a:rPr>
              <a:t>xxxxxxx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× 2</a:t>
            </a:r>
            <a:r>
              <a:rPr lang="en-US" i="1" baseline="30000" dirty="0">
                <a:cs typeface="Arial" charset="0"/>
              </a:rPr>
              <a:t>yyyy</a:t>
            </a:r>
          </a:p>
          <a:p>
            <a:pPr eaLnBrk="1" hangingPunct="1"/>
            <a:r>
              <a:rPr lang="en-US" dirty="0"/>
              <a:t>Types </a:t>
            </a:r>
            <a:r>
              <a:rPr lang="en-US" dirty="0">
                <a:latin typeface="Lucida Console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Lucida Console" pitchFamily="49" charset="0"/>
              </a:rPr>
              <a:t>double</a:t>
            </a:r>
            <a:r>
              <a:rPr lang="en-US" dirty="0"/>
              <a:t> in C</a:t>
            </a:r>
            <a:endParaRPr lang="en-AU" dirty="0"/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normalized</a:t>
            </a:r>
            <a:endParaRPr lang="en-AU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not normalized</a:t>
            </a:r>
            <a:endParaRPr lang="en-AU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>
            <a:off x="4067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IN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ECEAAC"/>
                </a:solidFill>
                <a:latin typeface="Arial" charset="0"/>
                <a:cs typeface="Arial" charset="0"/>
              </a:rPr>
              <a:t>§3.5 Floating Point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S: sign bit (0 </a:t>
            </a:r>
            <a:r>
              <a:rPr lang="en-US" sz="2400" dirty="0">
                <a:sym typeface="Symbol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Always has a leading pre-binary-point 1 bit,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Normalized Significand is Mantissa with the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Single: Bias = 127; Double: Bias = 1023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Trade-off between range (E) and precision (M)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6832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6832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6832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Mantissa (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single: 8 bits</a:t>
            </a:r>
            <a:br>
              <a:rPr 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Arial" charset="0"/>
              </a:rPr>
              <a:t>single: 23 bits</a:t>
            </a:r>
            <a:br>
              <a:rPr lang="en-US" sz="2000">
                <a:solidFill>
                  <a:srgbClr val="000000"/>
                </a:solidFill>
                <a:latin typeface="Tahoma" pitchFamily="34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Tahoma" pitchFamily="34" charset="0"/>
                <a:cs typeface="Arial" charset="0"/>
              </a:rPr>
              <a:t>double: 52 bits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Object 9"/>
              <p:cNvSpPr txBox="1"/>
              <p:nvPr/>
            </p:nvSpPr>
            <p:spPr bwMode="auto">
              <a:xfrm>
                <a:off x="1476375" y="2667000"/>
                <a:ext cx="5867400" cy="546100"/>
              </a:xfrm>
              <a:prstGeom prst="rect">
                <a:avLst/>
              </a:prstGeom>
              <a:solidFill>
                <a:schemeClr val="folHlink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×(1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Exponent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Bias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26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667000"/>
                <a:ext cx="5867400" cy="546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F41EC0A-DFB5-4B6F-A462-16123106136E}"/>
              </a:ext>
            </a:extLst>
          </p:cNvPr>
          <p:cNvSpPr txBox="1"/>
          <p:nvPr/>
        </p:nvSpPr>
        <p:spPr>
          <a:xfrm>
            <a:off x="7235825" y="1040427"/>
            <a:ext cx="1925637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Fraction</a:t>
            </a:r>
          </a:p>
          <a:p>
            <a:r>
              <a:rPr lang="en-IN" dirty="0">
                <a:solidFill>
                  <a:schemeClr val="bg1"/>
                </a:solidFill>
                <a:sym typeface="Symbol" panose="05050102010706020507" pitchFamily="18" charset="2"/>
              </a:rPr>
              <a:t></a:t>
            </a:r>
            <a:r>
              <a:rPr lang="en-IN" dirty="0">
                <a:solidFill>
                  <a:schemeClr val="bg1"/>
                </a:solidFill>
              </a:rPr>
              <a:t>Mantissa</a:t>
            </a:r>
          </a:p>
          <a:p>
            <a:r>
              <a:rPr lang="en-IN" dirty="0">
                <a:solidFill>
                  <a:schemeClr val="bg1"/>
                </a:solidFill>
                <a:sym typeface="Symbol" panose="05050102010706020507" pitchFamily="18" charset="2"/>
              </a:rPr>
              <a:t> </a:t>
            </a:r>
            <a:r>
              <a:rPr lang="en-IN" dirty="0">
                <a:solidFill>
                  <a:schemeClr val="bg1"/>
                </a:solidFill>
              </a:rPr>
              <a:t>Significand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 animBg="1"/>
      <p:bldP spid="1032" grpId="0" animBg="1"/>
      <p:bldP spid="1033" grpId="0"/>
      <p:bldP spid="1034" grpId="0"/>
      <p:bldP spid="1026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68313" y="404813"/>
            <a:ext cx="6054543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IEEE 754 Single-Precision Floating-Point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009650" y="1066800"/>
            <a:ext cx="7839075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Representation of floating point numbers in IEEE 754 standard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lnSpc>
                <a:spcPct val="85000"/>
              </a:lnSpc>
            </a:pPr>
            <a:endParaRPr lang="en-US" sz="18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85000"/>
              </a:lnSpc>
            </a:pPr>
            <a:r>
              <a:rPr 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      single precision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62400" y="1752600"/>
            <a:ext cx="32893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4184650" y="174625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5200650" y="174625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968750" y="1504950"/>
            <a:ext cx="254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4489450" y="1504950"/>
            <a:ext cx="254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5861050" y="1504950"/>
            <a:ext cx="381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333750" y="1835150"/>
            <a:ext cx="596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i="1">
                <a:solidFill>
                  <a:srgbClr val="000000"/>
                </a:solidFill>
                <a:latin typeface="Arial" charset="0"/>
                <a:cs typeface="Arial" charset="0"/>
              </a:rPr>
              <a:t>sign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68313" y="2017374"/>
            <a:ext cx="3200400" cy="5745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FP-exponent E: 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excess 127 binary coding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4953000" y="2286000"/>
            <a:ext cx="3483326" cy="1097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mantissa: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sign + magnitude, normalized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binary significand w/ hidden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integer bit:  1.M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474957" y="2631577"/>
            <a:ext cx="4201471" cy="744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Actual exponent is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e = E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– 127</a:t>
            </a:r>
          </a:p>
          <a:p>
            <a:pPr>
              <a:lnSpc>
                <a:spcPct val="75000"/>
              </a:lnSpc>
            </a:pPr>
            <a:endParaRPr lang="en-US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exponent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E = e + 127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3917950" y="182245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4502150" y="182245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5911850" y="1835150"/>
            <a:ext cx="317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2001" name="Text Box 41"/>
          <p:cNvSpPr txBox="1">
            <a:spLocks noChangeArrowheads="1"/>
          </p:cNvSpPr>
          <p:nvPr/>
        </p:nvSpPr>
        <p:spPr bwMode="auto">
          <a:xfrm>
            <a:off x="2209800" y="3581400"/>
            <a:ext cx="5943600" cy="283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FP-exponent (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		Actual exponent 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e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00000000 (0)		Special use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00000001 (1)		- 126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00000010 (2)		- 125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………….		…….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01111111 (127)		0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………….		…….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11111110 (254)		+ 127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11111111 (255)		Special use</a:t>
            </a:r>
          </a:p>
        </p:txBody>
      </p:sp>
      <p:sp>
        <p:nvSpPr>
          <p:cNvPr id="42002" name="Rectangle 42"/>
          <p:cNvSpPr>
            <a:spLocks noChangeArrowheads="1"/>
          </p:cNvSpPr>
          <p:nvPr/>
        </p:nvSpPr>
        <p:spPr bwMode="auto">
          <a:xfrm>
            <a:off x="1981200" y="3581400"/>
            <a:ext cx="525780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2003" name="Line 43"/>
          <p:cNvSpPr>
            <a:spLocks noChangeShapeType="1"/>
          </p:cNvSpPr>
          <p:nvPr/>
        </p:nvSpPr>
        <p:spPr bwMode="auto">
          <a:xfrm>
            <a:off x="1981200" y="4038600"/>
            <a:ext cx="525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2004" name="Line 44"/>
          <p:cNvSpPr>
            <a:spLocks noChangeShapeType="1"/>
          </p:cNvSpPr>
          <p:nvPr/>
        </p:nvSpPr>
        <p:spPr bwMode="auto">
          <a:xfrm>
            <a:off x="4495800" y="35814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/>
      <p:bldP spid="41996" grpId="0"/>
      <p:bldP spid="41997" grpId="0"/>
      <p:bldP spid="42001" grpId="0"/>
      <p:bldP spid="42002" grpId="0" animBg="1"/>
      <p:bldP spid="42003" grpId="0" animBg="1"/>
      <p:bldP spid="4200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754 floating-point standard</a:t>
            </a:r>
          </a:p>
        </p:txBody>
      </p:sp>
      <p:sp>
        <p:nvSpPr>
          <p:cNvPr id="4403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323527" y="762000"/>
            <a:ext cx="8280921" cy="5562600"/>
          </a:xfrm>
        </p:spPr>
        <p:txBody>
          <a:bodyPr/>
          <a:lstStyle/>
          <a:p>
            <a:r>
              <a:rPr lang="en-US" sz="2000" b="0" dirty="0">
                <a:solidFill>
                  <a:srgbClr val="FF0000"/>
                </a:solidFill>
              </a:rPr>
              <a:t>Leading “1” bit of significand is implicit</a:t>
            </a:r>
            <a:br>
              <a:rPr lang="en-US" sz="2000" b="0" dirty="0"/>
            </a:br>
            <a:endParaRPr lang="en-US" sz="2000" b="0" dirty="0"/>
          </a:p>
          <a:p>
            <a:r>
              <a:rPr lang="en-US" sz="2000" b="0" dirty="0"/>
              <a:t>Exponent is “biased” to make comparison easier</a:t>
            </a:r>
          </a:p>
          <a:p>
            <a:pPr lvl="1"/>
            <a:r>
              <a:rPr lang="en-US" sz="2000" b="0" dirty="0"/>
              <a:t>all 0s is smallest exponent; all 1s is largest</a:t>
            </a:r>
          </a:p>
          <a:p>
            <a:pPr lvl="1"/>
            <a:r>
              <a:rPr lang="en-US" sz="2000" b="0" dirty="0"/>
              <a:t>bias of 127 for single precision and 1023 for double precision</a:t>
            </a:r>
          </a:p>
          <a:p>
            <a:pPr lvl="1"/>
            <a:r>
              <a:rPr lang="en-US" sz="2000" b="0" dirty="0"/>
              <a:t>summary:   (–1)</a:t>
            </a:r>
            <a:r>
              <a:rPr lang="en-US" sz="2000" b="0" baseline="30000" dirty="0"/>
              <a:t>sign</a:t>
            </a:r>
            <a:r>
              <a:rPr lang="en-US" sz="2000" b="0" dirty="0"/>
              <a:t> </a:t>
            </a:r>
            <a:r>
              <a:rPr lang="en-US" sz="2000" b="0" dirty="0">
                <a:latin typeface="Symbol" pitchFamily="18" charset="2"/>
              </a:rPr>
              <a:t>´ (1+</a:t>
            </a:r>
            <a:r>
              <a:rPr lang="en-US" sz="2000" b="0" dirty="0"/>
              <a:t>significand) </a:t>
            </a:r>
            <a:r>
              <a:rPr lang="en-US" sz="2000" b="0" dirty="0">
                <a:latin typeface="Symbol" pitchFamily="18" charset="2"/>
              </a:rPr>
              <a:t>´  </a:t>
            </a:r>
            <a:r>
              <a:rPr lang="en-US" sz="2000" b="0" dirty="0"/>
              <a:t>2</a:t>
            </a:r>
            <a:r>
              <a:rPr lang="en-US" sz="2000" b="0" baseline="30000" dirty="0"/>
              <a:t>exponent – bias</a:t>
            </a:r>
            <a:r>
              <a:rPr lang="en-US" sz="2000" b="0" dirty="0"/>
              <a:t> </a:t>
            </a:r>
            <a:br>
              <a:rPr lang="en-US" sz="2000" b="0" dirty="0"/>
            </a:br>
            <a:endParaRPr lang="en-US" sz="2000" b="0" dirty="0"/>
          </a:p>
          <a:p>
            <a:r>
              <a:rPr lang="en-US" sz="2000" b="0" dirty="0"/>
              <a:t>Example 1 (Encoding): </a:t>
            </a:r>
          </a:p>
          <a:p>
            <a:pPr marL="0" indent="0">
              <a:buNone/>
            </a:pPr>
            <a:r>
              <a:rPr lang="en-US" sz="2000" b="0" dirty="0"/>
              <a:t>     For a given decimal number, construct its  FP-representation</a:t>
            </a:r>
            <a:br>
              <a:rPr lang="en-US" sz="2000" b="0" baseline="30000" dirty="0"/>
            </a:br>
            <a:endParaRPr lang="en-US" sz="2000" b="0" baseline="30000" dirty="0"/>
          </a:p>
          <a:p>
            <a:pPr lvl="1"/>
            <a:r>
              <a:rPr lang="en-US" sz="2000" b="0" dirty="0"/>
              <a:t>decimal:  - 0.75</a:t>
            </a:r>
          </a:p>
          <a:p>
            <a:pPr marL="457200" lvl="1" indent="0">
              <a:buNone/>
            </a:pPr>
            <a:r>
              <a:rPr lang="en-US" sz="2000" b="0" dirty="0">
                <a:sym typeface="Wingdings" panose="05000000000000000000" pitchFamily="2" charset="2"/>
              </a:rPr>
              <a:t> </a:t>
            </a:r>
            <a:r>
              <a:rPr lang="en-US" sz="2000" b="0" dirty="0"/>
              <a:t>binary:  - 0.11 =   -   1.1 x 2</a:t>
            </a:r>
            <a:r>
              <a:rPr lang="en-US" sz="2000" b="0" baseline="30000" dirty="0"/>
              <a:t>-1 </a:t>
            </a:r>
            <a:r>
              <a:rPr lang="en-US" sz="2000" b="0" dirty="0"/>
              <a:t>(normalized)</a:t>
            </a:r>
          </a:p>
          <a:p>
            <a:pPr marL="457200" lvl="1" indent="0">
              <a:buNone/>
            </a:pPr>
            <a:r>
              <a:rPr lang="en-US" sz="2000" b="0" dirty="0">
                <a:sym typeface="Wingdings" panose="05000000000000000000" pitchFamily="2" charset="2"/>
              </a:rPr>
              <a:t> </a:t>
            </a:r>
            <a:r>
              <a:rPr lang="en-US" sz="2000" b="0" dirty="0"/>
              <a:t>Floating-point exponent = - 1 +127 = 126 = 01111110</a:t>
            </a:r>
            <a:br>
              <a:rPr lang="en-US" sz="2000" b="0" dirty="0"/>
            </a:br>
            <a:endParaRPr lang="en-US" sz="800" b="0" dirty="0"/>
          </a:p>
          <a:p>
            <a:pPr marL="457200" lvl="1" indent="0">
              <a:buNone/>
            </a:pPr>
            <a:r>
              <a:rPr lang="en-US" sz="2000" dirty="0"/>
              <a:t> IEEE single precision:  </a:t>
            </a:r>
          </a:p>
          <a:p>
            <a:pPr lvl="1">
              <a:buFontTx/>
              <a:buNone/>
            </a:pPr>
            <a:r>
              <a:rPr lang="en-US" sz="2000" b="0" dirty="0"/>
              <a:t>- 0.75 =    </a:t>
            </a:r>
            <a:r>
              <a:rPr lang="en-US" sz="2000" dirty="0">
                <a:latin typeface="Courier New" pitchFamily="49" charset="0"/>
              </a:rPr>
              <a:t>1 01111110 10000000000000000000000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8BA825-5835-41C9-BF22-D7A9F5D410DA}"/>
              </a:ext>
            </a:extLst>
          </p:cNvPr>
          <p:cNvSpPr/>
          <p:nvPr/>
        </p:nvSpPr>
        <p:spPr bwMode="auto">
          <a:xfrm>
            <a:off x="3544010" y="4745022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45BBDA2-7949-4B7A-AB91-FBFA1D2015ED}"/>
              </a:ext>
            </a:extLst>
          </p:cNvPr>
          <p:cNvSpPr>
            <a:spLocks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8253"/>
            <a:ext cx="7772400" cy="1143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Decoding a floating-point number</a:t>
            </a:r>
          </a:p>
        </p:txBody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67E1C05C-92C1-4CC4-95D9-01E5DBF50A03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71723" y="3068960"/>
            <a:ext cx="7832725" cy="2952328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/>
              <a:t>Sign indicated by first bit </a:t>
            </a:r>
            <a:r>
              <a:rPr lang="en-US" altLang="en-US" i="1" dirty="0"/>
              <a:t>S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(-1)</a:t>
            </a:r>
            <a:r>
              <a:rPr lang="en-US" altLang="en-US" i="1" baseline="30000" dirty="0">
                <a:sym typeface="Wingdings" panose="05000000000000000000" pitchFamily="2" charset="2"/>
              </a:rPr>
              <a:t>S</a:t>
            </a:r>
            <a:endParaRPr lang="en-US" altLang="en-US" i="1" baseline="30000" dirty="0"/>
          </a:p>
          <a:p>
            <a:pPr>
              <a:spcBef>
                <a:spcPct val="10000"/>
              </a:spcBef>
            </a:pPr>
            <a:r>
              <a:rPr lang="en-US" altLang="en-US" dirty="0"/>
              <a:t>Subtract 127 from biased exponent </a:t>
            </a:r>
            <a:r>
              <a:rPr lang="en-US" altLang="en-US" i="1" dirty="0"/>
              <a:t>E</a:t>
            </a:r>
            <a:r>
              <a:rPr lang="en-US" altLang="en-US" dirty="0"/>
              <a:t> to obtain the actual exponent </a:t>
            </a:r>
            <a:r>
              <a:rPr lang="en-US" altLang="en-US" i="1" dirty="0"/>
              <a:t>e = E - </a:t>
            </a:r>
            <a:r>
              <a:rPr lang="en-US" altLang="en-US" dirty="0"/>
              <a:t>127</a:t>
            </a:r>
          </a:p>
          <a:p>
            <a:pPr>
              <a:spcBef>
                <a:spcPct val="10000"/>
              </a:spcBef>
            </a:pPr>
            <a:r>
              <a:rPr lang="en-US" altLang="en-US" dirty="0"/>
              <a:t>Number in binary = </a:t>
            </a:r>
            <a:r>
              <a:rPr lang="en-US" altLang="en-US" dirty="0">
                <a:sym typeface="Wingdings" panose="05000000000000000000" pitchFamily="2" charset="2"/>
              </a:rPr>
              <a:t>(-1)</a:t>
            </a:r>
            <a:r>
              <a:rPr lang="en-US" altLang="en-US" i="1" baseline="30000" dirty="0">
                <a:sym typeface="Wingdings" panose="05000000000000000000" pitchFamily="2" charset="2"/>
              </a:rPr>
              <a:t>S  </a:t>
            </a:r>
            <a:r>
              <a:rPr lang="en-US" altLang="en-US" dirty="0"/>
              <a:t>1.M × 2</a:t>
            </a:r>
            <a:r>
              <a:rPr lang="en-US" altLang="en-US" i="1" baseline="30000" dirty="0"/>
              <a:t>e</a:t>
            </a:r>
            <a:endParaRPr lang="en-US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F6B96C7-0B55-437E-B196-82EFDFD7815A}"/>
              </a:ext>
            </a:extLst>
          </p:cNvPr>
          <p:cNvGrpSpPr>
            <a:grpSpLocks/>
          </p:cNvGrpSpPr>
          <p:nvPr/>
        </p:nvGrpSpPr>
        <p:grpSpPr bwMode="auto">
          <a:xfrm>
            <a:off x="625448" y="1556792"/>
            <a:ext cx="7848627" cy="455613"/>
            <a:chOff x="729" y="2112"/>
            <a:chExt cx="3625" cy="28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D7B65E3-57E4-434D-9B22-B7E1AAFBFB5B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9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BDE31B5-A143-49D6-BD0D-5669EFC0F7C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CF467F1-00A8-46BC-B47C-442C6CFEC94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03" y="2112"/>
              <a:ext cx="255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8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7" name="Rectangle 3">
            <a:extLst>
              <a:ext uri="{FF2B5EF4-FFF2-40B4-BE49-F238E27FC236}">
                <a16:creationId xmlns:a16="http://schemas.microsoft.com/office/drawing/2014/main" id="{449CF70B-470E-4B7F-BA9B-057E61D6FF6F}"/>
              </a:ext>
            </a:extLst>
          </p:cNvPr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8440" y="2492896"/>
            <a:ext cx="8496047" cy="3946525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 bit is zero:</a:t>
            </a:r>
            <a:b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</a:b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	Number is positive</a:t>
            </a:r>
          </a:p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Biased exponent </a:t>
            </a:r>
            <a:r>
              <a:rPr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altLang="en-US" sz="3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Arial Narrow" pitchFamily="34" charset="0"/>
                <a:cs typeface="Arial"/>
                <a:sym typeface="Wingdings"/>
              </a:rPr>
              <a:t>01</a:t>
            </a:r>
            <a:r>
              <a:rPr kumimoji="0" lang="en-US" altLang="en-US" sz="3200" b="0" i="0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Arial"/>
                <a:sym typeface="Wingdings"/>
              </a:rPr>
              <a:t>111111</a:t>
            </a:r>
            <a:r>
              <a:rPr lang="en-IN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|</a:t>
            </a:r>
            <a:r>
              <a:rPr lang="en-IN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cs typeface="Times New Roman" panose="02020603050405020304" pitchFamily="18" charset="0"/>
                <a:sym typeface="Wingdings"/>
              </a:rPr>
              <a:t> =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127; </a:t>
            </a:r>
          </a:p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Actual exponent </a:t>
            </a:r>
            <a:r>
              <a:rPr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IN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–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127 = 0 </a:t>
            </a:r>
            <a:r>
              <a:rPr lang="en-IN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 2</a:t>
            </a:r>
            <a:r>
              <a:rPr lang="en-IN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0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Mantissa is all-zero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1.0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 (restored the hidden bit)</a:t>
            </a:r>
            <a:endParaRPr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sym typeface="Wingdings"/>
            </a:endParaRPr>
          </a:p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The number = + 1.0 </a:t>
            </a:r>
            <a:r>
              <a:rPr lang="en-IN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Symbol" panose="05050102010706020507" pitchFamily="18" charset="2"/>
              </a:rPr>
              <a:t> </a:t>
            </a:r>
            <a:r>
              <a:rPr lang="en-IN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2</a:t>
            </a:r>
            <a:r>
              <a:rPr lang="en-IN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0</a:t>
            </a:r>
            <a:r>
              <a:rPr lang="en-IN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IN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IN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=1.0|</a:t>
            </a:r>
            <a:r>
              <a:rPr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10</a:t>
            </a:r>
          </a:p>
        </p:txBody>
      </p:sp>
      <p:grpSp>
        <p:nvGrpSpPr>
          <p:cNvPr id="80900" name="Group 4">
            <a:extLst>
              <a:ext uri="{FF2B5EF4-FFF2-40B4-BE49-F238E27FC236}">
                <a16:creationId xmlns:a16="http://schemas.microsoft.com/office/drawing/2014/main" id="{865A3331-FF3F-45BC-8F66-63F3C3D08F21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556792"/>
            <a:ext cx="7272700" cy="455613"/>
            <a:chOff x="729" y="2112"/>
            <a:chExt cx="3359" cy="287"/>
          </a:xfrm>
        </p:grpSpPr>
        <p:sp>
          <p:nvSpPr>
            <p:cNvPr id="80901" name="Rectangle 5">
              <a:extLst>
                <a:ext uri="{FF2B5EF4-FFF2-40B4-BE49-F238E27FC236}">
                  <a16:creationId xmlns:a16="http://schemas.microsoft.com/office/drawing/2014/main" id="{33447BC8-1087-4FBC-B765-B3DC61B9DB6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9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2710" name="Rectangle 6">
              <a:extLst>
                <a:ext uri="{FF2B5EF4-FFF2-40B4-BE49-F238E27FC236}">
                  <a16:creationId xmlns:a16="http://schemas.microsoft.com/office/drawing/2014/main" id="{75E04312-0243-44DA-B1AA-D43CE56333E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0111 1111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03" name="Rectangle 7">
              <a:extLst>
                <a:ext uri="{FF2B5EF4-FFF2-40B4-BE49-F238E27FC236}">
                  <a16:creationId xmlns:a16="http://schemas.microsoft.com/office/drawing/2014/main" id="{825E0F16-55D1-4ED3-A6B0-632CAB009B88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03" y="2112"/>
              <a:ext cx="2285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586DA988-B7CC-4522-A3F7-5AA2F918698B}"/>
              </a:ext>
            </a:extLst>
          </p:cNvPr>
          <p:cNvSpPr>
            <a:spLocks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85479" y="418579"/>
            <a:ext cx="7772400" cy="803176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 Example 1</a:t>
            </a:r>
          </a:p>
        </p:txBody>
      </p:sp>
    </p:spTree>
    <p:extLst>
      <p:ext uri="{BB962C8B-B14F-4D97-AF65-F5344CB8AC3E}">
        <p14:creationId xmlns:p14="http://schemas.microsoft.com/office/powerpoint/2010/main" val="503139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1" name="Rectangle 3">
            <a:extLst>
              <a:ext uri="{FF2B5EF4-FFF2-40B4-BE49-F238E27FC236}">
                <a16:creationId xmlns:a16="http://schemas.microsoft.com/office/drawing/2014/main" id="{7FD4D05D-542F-4E28-95A9-FC7B83DA6BF4}"/>
              </a:ext>
            </a:extLst>
          </p:cNvPr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01675" y="2593975"/>
            <a:ext cx="7772400" cy="3946525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 bit is zero:</a:t>
            </a:r>
            <a:b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</a:b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	Number is positive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Biased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cs typeface="Arial"/>
                <a:sym typeface="Wingdings"/>
              </a:rPr>
              <a:t>1000 0000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cs typeface="Times New Roman" panose="02020603050405020304" pitchFamily="18" charset="0"/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128; 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Actual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– 127 = 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 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Significand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1.1	(restored the hidden bit)</a:t>
            </a:r>
            <a:endParaRPr lang="en-US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sym typeface="Wingdings"/>
            </a:endParaRP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The number = + 1.1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Symbol" panose="05050102010706020507" pitchFamily="18" charset="2"/>
              </a:rPr>
              <a:t>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+ 11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 = + 3.0|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10</a:t>
            </a:r>
          </a:p>
          <a:p>
            <a:endParaRPr b="1" dirty="0"/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A616DFC7-8A58-4573-AB44-FE0CB3057359}"/>
              </a:ext>
            </a:extLst>
          </p:cNvPr>
          <p:cNvGrpSpPr>
            <a:grpSpLocks/>
          </p:cNvGrpSpPr>
          <p:nvPr/>
        </p:nvGrpSpPr>
        <p:grpSpPr bwMode="auto">
          <a:xfrm>
            <a:off x="844248" y="1824040"/>
            <a:ext cx="7183929" cy="479426"/>
            <a:chOff x="690" y="2105"/>
            <a:chExt cx="3318" cy="302"/>
          </a:xfrm>
        </p:grpSpPr>
        <p:sp>
          <p:nvSpPr>
            <p:cNvPr id="81925" name="Rectangle 5">
              <a:extLst>
                <a:ext uri="{FF2B5EF4-FFF2-40B4-BE49-F238E27FC236}">
                  <a16:creationId xmlns:a16="http://schemas.microsoft.com/office/drawing/2014/main" id="{1879DB78-3941-407F-9A78-EFCA539311A8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90" y="2105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3734" name="Rectangle 6">
              <a:extLst>
                <a:ext uri="{FF2B5EF4-FFF2-40B4-BE49-F238E27FC236}">
                  <a16:creationId xmlns:a16="http://schemas.microsoft.com/office/drawing/2014/main" id="{436E1CD4-7FD3-40FB-A127-7D099F07DE0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72" y="2112"/>
              <a:ext cx="769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1000 0000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7" name="Rectangle 7">
              <a:extLst>
                <a:ext uri="{FF2B5EF4-FFF2-40B4-BE49-F238E27FC236}">
                  <a16:creationId xmlns:a16="http://schemas.microsoft.com/office/drawing/2014/main" id="{BFE45439-F043-4C3C-8BD3-AA0D440714A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80" y="2120"/>
              <a:ext cx="2328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1000 0000 0000 0000 0000 000</a:t>
              </a: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641D23FB-6130-44EE-8DF2-5509B0E287D9}"/>
              </a:ext>
            </a:extLst>
          </p:cNvPr>
          <p:cNvSpPr>
            <a:spLocks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609600"/>
            <a:ext cx="7772400" cy="803176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 Example 2</a:t>
            </a:r>
          </a:p>
        </p:txBody>
      </p:sp>
    </p:spTree>
    <p:extLst>
      <p:ext uri="{BB962C8B-B14F-4D97-AF65-F5344CB8AC3E}">
        <p14:creationId xmlns:p14="http://schemas.microsoft.com/office/powerpoint/2010/main" val="1002215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7858BCD-20D4-48AF-B72F-5E3BFD637D4A}"/>
              </a:ext>
            </a:extLst>
          </p:cNvPr>
          <p:cNvSpPr>
            <a:spLocks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11560" y="609600"/>
            <a:ext cx="7772400" cy="803176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 Example 3</a:t>
            </a:r>
          </a:p>
        </p:txBody>
      </p:sp>
      <p:sp useBgFill="1">
        <p:nvSpPr>
          <p:cNvPr id="714755" name="Rectangle 3">
            <a:extLst>
              <a:ext uri="{FF2B5EF4-FFF2-40B4-BE49-F238E27FC236}">
                <a16:creationId xmlns:a16="http://schemas.microsoft.com/office/drawing/2014/main" id="{ECFBD051-B8DB-4033-8D91-E1FBCAD22B2C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01675" y="2593975"/>
            <a:ext cx="8196263" cy="3946525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 bit is one:</a:t>
            </a:r>
            <a:b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</a:b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	Number is negative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Biased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cs typeface="Arial"/>
                <a:sym typeface="Wingdings"/>
              </a:rPr>
              <a:t>0111 1110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cs typeface="Times New Roman" panose="02020603050405020304" pitchFamily="18" charset="0"/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126; 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Actual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– 127 = - 1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 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-1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Significand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1.11	(restored the hidden bit)</a:t>
            </a:r>
            <a:endParaRPr lang="en-US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sym typeface="Wingdings"/>
            </a:endParaRP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The number = - 1.11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Symbol" panose="05050102010706020507" pitchFamily="18" charset="2"/>
              </a:rPr>
              <a:t>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-1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- 0.111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 = -0.875|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10</a:t>
            </a:r>
          </a:p>
        </p:txBody>
      </p:sp>
      <p:grpSp>
        <p:nvGrpSpPr>
          <p:cNvPr id="82948" name="Group 4">
            <a:extLst>
              <a:ext uri="{FF2B5EF4-FFF2-40B4-BE49-F238E27FC236}">
                <a16:creationId xmlns:a16="http://schemas.microsoft.com/office/drawing/2014/main" id="{EBFE97BB-9DEB-4F2D-8DBD-F1BDDFB3B2B5}"/>
              </a:ext>
            </a:extLst>
          </p:cNvPr>
          <p:cNvGrpSpPr>
            <a:grpSpLocks/>
          </p:cNvGrpSpPr>
          <p:nvPr/>
        </p:nvGrpSpPr>
        <p:grpSpPr bwMode="auto">
          <a:xfrm>
            <a:off x="826927" y="1835150"/>
            <a:ext cx="7489215" cy="455613"/>
            <a:chOff x="682" y="2112"/>
            <a:chExt cx="3459" cy="287"/>
          </a:xfrm>
        </p:grpSpPr>
        <p:sp>
          <p:nvSpPr>
            <p:cNvPr id="82949" name="Rectangle 5">
              <a:extLst>
                <a:ext uri="{FF2B5EF4-FFF2-40B4-BE49-F238E27FC236}">
                  <a16:creationId xmlns:a16="http://schemas.microsoft.com/office/drawing/2014/main" id="{74D9022E-BA1A-4869-8427-05A8D36260C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2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4758" name="Rectangle 6">
              <a:extLst>
                <a:ext uri="{FF2B5EF4-FFF2-40B4-BE49-F238E27FC236}">
                  <a16:creationId xmlns:a16="http://schemas.microsoft.com/office/drawing/2014/main" id="{891611EC-A1C4-4115-B33D-055F95E6D97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72" y="2112"/>
              <a:ext cx="708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0111 1110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951" name="Rectangle 7">
              <a:extLst>
                <a:ext uri="{FF2B5EF4-FFF2-40B4-BE49-F238E27FC236}">
                  <a16:creationId xmlns:a16="http://schemas.microsoft.com/office/drawing/2014/main" id="{C809882D-50FF-4B5E-982E-51AF3D95726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07" y="2112"/>
              <a:ext cx="2534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11000000000000000000000000000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988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07896" cy="609600"/>
          </a:xfrm>
        </p:spPr>
        <p:txBody>
          <a:bodyPr/>
          <a:lstStyle/>
          <a:p>
            <a:r>
              <a:rPr lang="en-US" dirty="0"/>
              <a:t>CARRY-SAVE ADDER </a:t>
            </a:r>
            <a:r>
              <a:rPr lang="en-US" b="0" dirty="0"/>
              <a:t>(addition of multiple operands)</a:t>
            </a:r>
            <a:endParaRPr lang="en-IN" b="0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1052513"/>
            <a:ext cx="8424862" cy="561657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C47E5-8961-448F-BFA9-A2FC15E80C45}"/>
              </a:ext>
            </a:extLst>
          </p:cNvPr>
          <p:cNvSpPr txBox="1"/>
          <p:nvPr/>
        </p:nvSpPr>
        <p:spPr>
          <a:xfrm>
            <a:off x="212443" y="743591"/>
            <a:ext cx="470344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Add four 4-bit integers, A, B, E, F</a:t>
            </a:r>
          </a:p>
        </p:txBody>
      </p:sp>
    </p:spTree>
    <p:extLst>
      <p:ext uri="{BB962C8B-B14F-4D97-AF65-F5344CB8AC3E}">
        <p14:creationId xmlns:p14="http://schemas.microsoft.com/office/powerpoint/2010/main" val="553254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Chapter 3 — Arithmetic for Computers — </a:t>
            </a:r>
            <a:fld id="{D66779E3-2FFC-497F-B503-03D6BDF9F724}" type="slidenum">
              <a:rPr kumimoji="0" lang="en-AU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Example 4</a:t>
            </a:r>
            <a:endParaRPr lang="en-AU" b="0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dirty="0"/>
              <a:t>1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10000001 </a:t>
            </a:r>
            <a:r>
              <a:rPr lang="en-US" dirty="0">
                <a:solidFill>
                  <a:schemeClr val="tx2"/>
                </a:solidFill>
              </a:rPr>
              <a:t>01000………00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Mantissa = </a:t>
            </a:r>
            <a:r>
              <a:rPr lang="en-US" dirty="0">
                <a:solidFill>
                  <a:schemeClr val="tx2"/>
                </a:solidFill>
              </a:rPr>
              <a:t>01000…00</a:t>
            </a:r>
            <a:r>
              <a:rPr lang="en-US" baseline="-25000" dirty="0"/>
              <a:t>2</a:t>
            </a:r>
            <a:endParaRPr lang="en-US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FP-Exponent = </a:t>
            </a:r>
            <a:r>
              <a:rPr lang="en-US" dirty="0">
                <a:solidFill>
                  <a:srgbClr val="008000"/>
                </a:solidFill>
              </a:rPr>
              <a:t>10000001</a:t>
            </a:r>
            <a:r>
              <a:rPr lang="en-US" baseline="-25000" dirty="0"/>
              <a:t>2</a:t>
            </a:r>
            <a:r>
              <a:rPr lang="en-US" dirty="0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 = (–1)</a:t>
            </a:r>
            <a:r>
              <a:rPr lang="en-US" baseline="30000" dirty="0"/>
              <a:t>1</a:t>
            </a:r>
            <a:r>
              <a:rPr lang="en-US" dirty="0"/>
              <a:t> × (1 + .01</a:t>
            </a:r>
            <a:r>
              <a:rPr lang="en-US" baseline="-25000" dirty="0"/>
              <a:t>2</a:t>
            </a:r>
            <a:r>
              <a:rPr lang="en-US" dirty="0"/>
              <a:t>) × 2</a:t>
            </a:r>
            <a:r>
              <a:rPr lang="en-US" baseline="30000" dirty="0"/>
              <a:t>(129 – 127)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= (–1) × 1.01 × 2</a:t>
            </a:r>
            <a:r>
              <a:rPr lang="en-US" baseline="30000" dirty="0"/>
              <a:t>2 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= –101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2</a:t>
            </a:r>
            <a:r>
              <a:rPr lang="en-US" dirty="0"/>
              <a:t> = – 5.0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E0DF404-F4F8-405E-9D85-93552F27D18A}"/>
              </a:ext>
            </a:extLst>
          </p:cNvPr>
          <p:cNvSpPr>
            <a:spLocks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95536" y="361147"/>
            <a:ext cx="7772400" cy="1143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>
                <a:solidFill>
                  <a:schemeClr val="tx1"/>
                </a:solidFill>
              </a:rPr>
              <a:t> Example 2 (Encoding)</a:t>
            </a: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EBF82C29-7648-492C-A732-B4545934DCD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52488" y="1758950"/>
            <a:ext cx="7969250" cy="3567113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en-US" dirty="0"/>
              <a:t>Represent  –2 in FP-format</a:t>
            </a:r>
          </a:p>
          <a:p>
            <a:pPr lvl="1"/>
            <a:r>
              <a:rPr lang="en-US" altLang="en-US" dirty="0"/>
              <a:t>Convert to binary:		 10</a:t>
            </a:r>
          </a:p>
          <a:p>
            <a:pPr lvl="1"/>
            <a:r>
              <a:rPr lang="en-US" altLang="en-US" dirty="0"/>
              <a:t>Normalize:			1.0×2</a:t>
            </a:r>
            <a:r>
              <a:rPr lang="en-US" altLang="en-US" baseline="30000" dirty="0"/>
              <a:t>1</a:t>
            </a:r>
          </a:p>
          <a:p>
            <a:pPr lvl="1"/>
            <a:r>
              <a:rPr lang="en-US" altLang="en-US" dirty="0"/>
              <a:t>Sign bit is 1</a:t>
            </a:r>
          </a:p>
          <a:p>
            <a:pPr lvl="1"/>
            <a:r>
              <a:rPr lang="en-US" altLang="en-US" dirty="0"/>
              <a:t>FP-exponent is 127 + 1 =  128 = 10000000</a:t>
            </a:r>
            <a:r>
              <a:rPr lang="en-US" altLang="en-US" baseline="-25000" dirty="0"/>
              <a:t>two</a:t>
            </a:r>
          </a:p>
          <a:p>
            <a:pPr lvl="1"/>
            <a:r>
              <a:rPr lang="en-US" altLang="en-US" dirty="0"/>
              <a:t>Mantissa is 00…0</a:t>
            </a:r>
            <a:br>
              <a:rPr lang="en-US" altLang="en-US" dirty="0"/>
            </a:br>
            <a:r>
              <a:rPr lang="en-US" altLang="en-US" dirty="0"/>
              <a:t>		</a:t>
            </a:r>
          </a:p>
        </p:txBody>
      </p:sp>
      <p:grpSp>
        <p:nvGrpSpPr>
          <p:cNvPr id="88068" name="Group 4">
            <a:extLst>
              <a:ext uri="{FF2B5EF4-FFF2-40B4-BE49-F238E27FC236}">
                <a16:creationId xmlns:a16="http://schemas.microsoft.com/office/drawing/2014/main" id="{4439B1D4-8C6A-47AF-A16A-9A8AC2121604}"/>
              </a:ext>
            </a:extLst>
          </p:cNvPr>
          <p:cNvGrpSpPr>
            <a:grpSpLocks/>
          </p:cNvGrpSpPr>
          <p:nvPr/>
        </p:nvGrpSpPr>
        <p:grpSpPr bwMode="auto">
          <a:xfrm>
            <a:off x="1402135" y="5705475"/>
            <a:ext cx="7419930" cy="455613"/>
            <a:chOff x="562" y="2112"/>
            <a:chExt cx="3427" cy="287"/>
          </a:xfrm>
        </p:grpSpPr>
        <p:sp>
          <p:nvSpPr>
            <p:cNvPr id="88069" name="Rectangle 5">
              <a:extLst>
                <a:ext uri="{FF2B5EF4-FFF2-40B4-BE49-F238E27FC236}">
                  <a16:creationId xmlns:a16="http://schemas.microsoft.com/office/drawing/2014/main" id="{8914714F-C94A-4F10-BAB9-437886CA73E2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2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9878" name="Rectangle 6">
              <a:extLst>
                <a:ext uri="{FF2B5EF4-FFF2-40B4-BE49-F238E27FC236}">
                  <a16:creationId xmlns:a16="http://schemas.microsoft.com/office/drawing/2014/main" id="{DDB0F121-9A3C-4201-9185-BCD16DEE32D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89" y="2112"/>
              <a:ext cx="815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1000 0000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71" name="Rectangle 7">
              <a:extLst>
                <a:ext uri="{FF2B5EF4-FFF2-40B4-BE49-F238E27FC236}">
                  <a16:creationId xmlns:a16="http://schemas.microsoft.com/office/drawing/2014/main" id="{72E2763C-D587-405C-8EC7-B4731BE1C5E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60" y="2112"/>
              <a:ext cx="232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87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528" y="47512"/>
            <a:ext cx="7979749" cy="533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do I represent zero then ? 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 1. M </a:t>
            </a:r>
            <a:r>
              <a:rPr lang="en-US" altLang="en-US" sz="3600" dirty="0"/>
              <a:t>× </a:t>
            </a:r>
            <a:r>
              <a:rPr lang="en-US" altLang="en-US" sz="2800" dirty="0">
                <a:latin typeface="+mn-lt"/>
              </a:rPr>
              <a:t>2</a:t>
            </a:r>
            <a:r>
              <a:rPr lang="en-US" altLang="en-US" sz="2800" i="1" baseline="30000" dirty="0">
                <a:latin typeface="+mn-lt"/>
              </a:rPr>
              <a:t>E -127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F7ED5-2A9C-4271-A332-3342B8EE9533}"/>
              </a:ext>
            </a:extLst>
          </p:cNvPr>
          <p:cNvGrpSpPr/>
          <p:nvPr/>
        </p:nvGrpSpPr>
        <p:grpSpPr>
          <a:xfrm>
            <a:off x="468313" y="970854"/>
            <a:ext cx="6459870" cy="2981270"/>
            <a:chOff x="1981200" y="3581400"/>
            <a:chExt cx="6158136" cy="2959660"/>
          </a:xfrm>
        </p:grpSpPr>
        <p:sp>
          <p:nvSpPr>
            <p:cNvPr id="42001" name="Text Box 41"/>
            <p:cNvSpPr txBox="1">
              <a:spLocks noChangeArrowheads="1"/>
            </p:cNvSpPr>
            <p:nvPr/>
          </p:nvSpPr>
          <p:spPr bwMode="auto">
            <a:xfrm>
              <a:off x="2195736" y="3621087"/>
              <a:ext cx="5943600" cy="2832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FP-exponent (</a:t>
              </a: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)		Actual exponent </a:t>
              </a: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00000000 (0)		Special use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00000001 (1)		- 126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00000010 (2)		- 125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………….		…….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01111111 (127)		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………….		…….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11111110 (254)		+ 127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11111111 (255)		Special use</a:t>
              </a:r>
            </a:p>
          </p:txBody>
        </p:sp>
        <p:sp>
          <p:nvSpPr>
            <p:cNvPr id="42002" name="Rectangle 42"/>
            <p:cNvSpPr>
              <a:spLocks noChangeArrowheads="1"/>
            </p:cNvSpPr>
            <p:nvPr/>
          </p:nvSpPr>
          <p:spPr bwMode="auto">
            <a:xfrm>
              <a:off x="1981200" y="3650106"/>
              <a:ext cx="5257800" cy="28909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endParaRPr>
            </a:p>
          </p:txBody>
        </p:sp>
        <p:sp>
          <p:nvSpPr>
            <p:cNvPr id="42003" name="Line 43"/>
            <p:cNvSpPr>
              <a:spLocks noChangeShapeType="1"/>
            </p:cNvSpPr>
            <p:nvPr/>
          </p:nvSpPr>
          <p:spPr bwMode="auto">
            <a:xfrm>
              <a:off x="1981200" y="4038600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endParaRPr>
            </a:p>
          </p:txBody>
        </p:sp>
        <p:sp>
          <p:nvSpPr>
            <p:cNvPr id="42004" name="Line 44"/>
            <p:cNvSpPr>
              <a:spLocks noChangeShapeType="1"/>
            </p:cNvSpPr>
            <p:nvPr/>
          </p:nvSpPr>
          <p:spPr bwMode="auto">
            <a:xfrm>
              <a:off x="4495800" y="3581400"/>
              <a:ext cx="0" cy="2895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8D487C2-8EB3-451F-AEF6-26C51A9F3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969477"/>
            <a:ext cx="5904655" cy="2841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F1F05-18B2-4434-9969-0EC68836F043}"/>
              </a:ext>
            </a:extLst>
          </p:cNvPr>
          <p:cNvSpPr txBox="1"/>
          <p:nvPr/>
        </p:nvSpPr>
        <p:spPr>
          <a:xfrm>
            <a:off x="6208344" y="1435653"/>
            <a:ext cx="2992507" cy="212365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* Any non-zero number that is smaller than the smallest normalized FP-number is a denormal number (consider magnitude only)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A855FCFC-19E8-47E9-A701-76A821727D92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478579"/>
            <a:ext cx="7057812" cy="455613"/>
            <a:chOff x="568" y="2097"/>
            <a:chExt cx="3087" cy="287"/>
          </a:xfrm>
          <a:solidFill>
            <a:srgbClr val="0070C0"/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B22EBE1C-F1CB-4221-A7C9-AAE4F7C38C7C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68" y="2097"/>
              <a:ext cx="198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A0F719D-944A-4E95-AAD6-C47902711E89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96" y="2097"/>
              <a:ext cx="646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en-US" sz="2800" dirty="0">
                  <a:solidFill>
                    <a:srgbClr val="FFFF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000 000</a:t>
              </a:r>
              <a:r>
                <a:rPr lang="en-US" altLang="en-US" sz="2800" dirty="0">
                  <a:solidFill>
                    <a:srgbClr val="FFFF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5771EB1-792B-415A-839A-B408A4FD641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67" y="2097"/>
              <a:ext cx="2188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BEAFFD6-EF44-4664-A934-52E2CAD548EE}"/>
              </a:ext>
            </a:extLst>
          </p:cNvPr>
          <p:cNvSpPr/>
          <p:nvPr/>
        </p:nvSpPr>
        <p:spPr bwMode="auto">
          <a:xfrm>
            <a:off x="693360" y="1328768"/>
            <a:ext cx="4094663" cy="588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dirty="0"/>
              <a:t>Chapter 3 — Arithmetic for Computers — </a:t>
            </a:r>
            <a:fld id="{360E8473-961C-4FF8-AF06-C9EE0118658D}" type="slidenum">
              <a:rPr lang="en-AU" smtClean="0"/>
              <a:pPr/>
              <a:t>53</a:t>
            </a:fld>
            <a:endParaRPr lang="en-AU" dirty="0"/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Single-Precision Range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Exponents 00000000 and 11111111 reserved</a:t>
            </a:r>
          </a:p>
          <a:p>
            <a:pPr eaLnBrk="1" hangingPunct="1"/>
            <a:r>
              <a:rPr lang="en-US" sz="2800" dirty="0"/>
              <a:t>Smallest value</a:t>
            </a:r>
          </a:p>
          <a:p>
            <a:pPr lvl="1" eaLnBrk="1" hangingPunct="1"/>
            <a:r>
              <a:rPr lang="en-US" sz="2400" dirty="0"/>
              <a:t>Exponent: 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normalized significand = 1.0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–38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exponent: 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normalized significand ≈ 2.0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+127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±3.4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+38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865309A0-E6B8-471F-AE7A-63AA0B235448}" type="slidenum">
              <a:rPr lang="en-AU" smtClean="0"/>
              <a:pPr/>
              <a:t>54</a:t>
            </a:fld>
            <a:endParaRPr lang="en-AU"/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Double-Precision Range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Exponents 0000…00 and 1111…11 reserved</a:t>
            </a:r>
          </a:p>
          <a:p>
            <a:pPr eaLnBrk="1" hangingPunct="1"/>
            <a:r>
              <a:rPr lang="en-US" sz="2800" dirty="0"/>
              <a:t>Smallest value</a:t>
            </a:r>
          </a:p>
          <a:p>
            <a:pPr lvl="1" eaLnBrk="1" hangingPunct="1"/>
            <a:r>
              <a:rPr lang="en-US" sz="2400" dirty="0"/>
              <a:t>Exponent: 00000000001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 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norm. significand = 1.0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–1022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±2.2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–308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Exponent: 11111111110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 significand ≈ 2.0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+1023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±1.8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+308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685A6B1A-E5C7-4AF3-BDD0-47756C9D0E53}" type="slidenum">
              <a:rPr lang="en-AU" smtClean="0"/>
              <a:pPr/>
              <a:t>55</a:t>
            </a:fld>
            <a:endParaRPr lang="en-AU"/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Precision</a:t>
            </a:r>
          </a:p>
        </p:txBody>
      </p:sp>
      <p:sp>
        <p:nvSpPr>
          <p:cNvPr id="768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Relative precision</a:t>
            </a:r>
          </a:p>
          <a:p>
            <a:pPr lvl="1" eaLnBrk="1" hangingPunct="1"/>
            <a:r>
              <a:rPr lang="en-US" dirty="0"/>
              <a:t>all mantissa-bits are significant</a:t>
            </a:r>
          </a:p>
          <a:p>
            <a:pPr lvl="1" eaLnBrk="1" hangingPunct="1"/>
            <a:r>
              <a:rPr lang="en-US" dirty="0"/>
              <a:t>Single: </a:t>
            </a:r>
            <a:r>
              <a:rPr lang="en-US" dirty="0" err="1"/>
              <a:t>approx</a:t>
            </a:r>
            <a:r>
              <a:rPr lang="en-US" dirty="0"/>
              <a:t> 2</a:t>
            </a:r>
            <a:r>
              <a:rPr lang="en-US" baseline="30000" dirty="0"/>
              <a:t>–23</a:t>
            </a:r>
          </a:p>
          <a:p>
            <a:pPr lvl="2" eaLnBrk="1" hangingPunct="1"/>
            <a:r>
              <a:rPr lang="en-US" dirty="0"/>
              <a:t>Equivalent to 23 × log</a:t>
            </a:r>
            <a:r>
              <a:rPr lang="en-US" baseline="-25000" dirty="0"/>
              <a:t>10</a:t>
            </a:r>
            <a:r>
              <a:rPr lang="en-US" dirty="0"/>
              <a:t>2 ≈ 23 × 0.3 ≈ 6 decimal digits of precision</a:t>
            </a:r>
          </a:p>
          <a:p>
            <a:pPr lvl="1" eaLnBrk="1" hangingPunct="1"/>
            <a:r>
              <a:rPr lang="en-US" dirty="0"/>
              <a:t>Double: </a:t>
            </a:r>
            <a:r>
              <a:rPr lang="en-US" dirty="0" err="1"/>
              <a:t>approx</a:t>
            </a:r>
            <a:r>
              <a:rPr lang="en-US" dirty="0"/>
              <a:t> 2</a:t>
            </a:r>
            <a:r>
              <a:rPr lang="en-US" baseline="30000" dirty="0"/>
              <a:t>–52</a:t>
            </a:r>
          </a:p>
          <a:p>
            <a:pPr lvl="2" eaLnBrk="1" hangingPunct="1"/>
            <a:r>
              <a:rPr lang="en-US" dirty="0"/>
              <a:t>Equivalent to 52 × log</a:t>
            </a:r>
            <a:r>
              <a:rPr lang="en-US" baseline="-25000" dirty="0"/>
              <a:t>10</a:t>
            </a:r>
            <a:r>
              <a:rPr lang="en-US" dirty="0"/>
              <a:t>2 ≈ 52 × 0.3 ≈ 16 decimal digits of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>
          <a:xfrm>
            <a:off x="611629" y="101803"/>
            <a:ext cx="8208267" cy="803112"/>
          </a:xfrm>
        </p:spPr>
        <p:txBody>
          <a:bodyPr/>
          <a:lstStyle/>
          <a:p>
            <a:pPr eaLnBrk="1" hangingPunct="1"/>
            <a:r>
              <a:rPr lang="en-US" sz="3600" b="0" dirty="0"/>
              <a:t>Single-Precision Normalized Range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6562" y="1144305"/>
            <a:ext cx="8270875" cy="3283889"/>
          </a:xfrm>
          <a:ln w="38100">
            <a:noFill/>
          </a:ln>
        </p:spPr>
        <p:txBody>
          <a:bodyPr/>
          <a:lstStyle/>
          <a:p>
            <a:pPr eaLnBrk="1" hangingPunct="1"/>
            <a:r>
              <a:rPr lang="en-US" sz="2800" dirty="0"/>
              <a:t>Exponents 00000000 and 11111111 reserved</a:t>
            </a:r>
          </a:p>
          <a:p>
            <a:pPr eaLnBrk="1" hangingPunct="1"/>
            <a:r>
              <a:rPr lang="en-US" sz="2800" dirty="0"/>
              <a:t>Smallest value</a:t>
            </a: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–38</a:t>
            </a:r>
          </a:p>
          <a:p>
            <a:pPr lvl="1" eaLnBrk="1" hangingPunct="1"/>
            <a:r>
              <a:rPr lang="en-US" sz="2400" dirty="0"/>
              <a:t>Largest value</a:t>
            </a:r>
          </a:p>
          <a:p>
            <a:pPr lvl="1"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= ±(2.0 – 2</a:t>
            </a:r>
            <a:r>
              <a:rPr lang="en-US" sz="2400" baseline="30000" dirty="0">
                <a:sym typeface="Symbol" pitchFamily="18" charset="2"/>
              </a:rPr>
              <a:t>-23</a:t>
            </a:r>
            <a:r>
              <a:rPr lang="en-US" sz="2400" dirty="0">
                <a:sym typeface="Symbol" pitchFamily="18" charset="2"/>
              </a:rPr>
              <a:t>) × 2</a:t>
            </a:r>
            <a:r>
              <a:rPr lang="en-US" sz="2400" baseline="30000" dirty="0">
                <a:sym typeface="Symbol" pitchFamily="18" charset="2"/>
              </a:rPr>
              <a:t>+127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±3.4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+38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DC8648-C179-4A53-9576-C2B47CF2DD2A}"/>
              </a:ext>
            </a:extLst>
          </p:cNvPr>
          <p:cNvGrpSpPr>
            <a:grpSpLocks/>
          </p:cNvGrpSpPr>
          <p:nvPr/>
        </p:nvGrpSpPr>
        <p:grpSpPr bwMode="auto">
          <a:xfrm>
            <a:off x="539620" y="2132856"/>
            <a:ext cx="7632113" cy="455613"/>
            <a:chOff x="596" y="2112"/>
            <a:chExt cx="3525" cy="2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ED11E-AE34-4329-B193-54AD84B695E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6" y="2112"/>
              <a:ext cx="276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CAFB5-46E4-4CB0-B9FC-DCA4AD93504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20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Narrow" pitchFamily="34" charset="0"/>
                  <a:cs typeface="Arial"/>
                  <a:sym typeface="Wingdings"/>
                </a:rPr>
                <a:t>0000 000</a:t>
              </a: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66429F-53E8-497E-B9CE-A2D92209FE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03" y="2112"/>
              <a:ext cx="2318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13109B-D9FD-46D9-9950-9F71C826679E}"/>
              </a:ext>
            </a:extLst>
          </p:cNvPr>
          <p:cNvGrpSpPr>
            <a:grpSpLocks/>
          </p:cNvGrpSpPr>
          <p:nvPr/>
        </p:nvGrpSpPr>
        <p:grpSpPr bwMode="auto">
          <a:xfrm>
            <a:off x="673859" y="3501008"/>
            <a:ext cx="6921948" cy="455613"/>
            <a:chOff x="658" y="2112"/>
            <a:chExt cx="3197" cy="2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721894-3BE3-4714-856A-5711569763E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" y="2112"/>
              <a:ext cx="214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BF19E0-42EF-4DA2-845F-6CAAB6BAA5D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Times New Roman" panose="02020603050405020304" pitchFamily="18" charset="0"/>
                </a:rPr>
                <a:t>1111 1110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2CED88-5CB4-46C4-AC2F-0B0713971D5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3" y="2112"/>
              <a:ext cx="2052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1111 1111 1111 1111 1111 111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F1C3D2-CCB7-47A9-A6AA-7B70FD3400CA}"/>
              </a:ext>
            </a:extLst>
          </p:cNvPr>
          <p:cNvCxnSpPr>
            <a:cxnSpLocks/>
          </p:cNvCxnSpPr>
          <p:nvPr/>
        </p:nvCxnSpPr>
        <p:spPr bwMode="auto">
          <a:xfrm>
            <a:off x="611629" y="5811651"/>
            <a:ext cx="77047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3E7234-8056-4C0A-ADCF-6AA937C43AF3}"/>
              </a:ext>
            </a:extLst>
          </p:cNvPr>
          <p:cNvCxnSpPr>
            <a:cxnSpLocks/>
          </p:cNvCxnSpPr>
          <p:nvPr/>
        </p:nvCxnSpPr>
        <p:spPr bwMode="auto">
          <a:xfrm>
            <a:off x="4375641" y="4832161"/>
            <a:ext cx="0" cy="9794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ADD295-1029-4C1E-9035-63038E1930FD}"/>
              </a:ext>
            </a:extLst>
          </p:cNvPr>
          <p:cNvCxnSpPr>
            <a:cxnSpLocks/>
          </p:cNvCxnSpPr>
          <p:nvPr/>
        </p:nvCxnSpPr>
        <p:spPr bwMode="auto">
          <a:xfrm>
            <a:off x="3347864" y="4832161"/>
            <a:ext cx="0" cy="9527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E0102-9324-43BC-A5B7-FD2019C363DA}"/>
              </a:ext>
            </a:extLst>
          </p:cNvPr>
          <p:cNvCxnSpPr/>
          <p:nvPr/>
        </p:nvCxnSpPr>
        <p:spPr bwMode="auto">
          <a:xfrm>
            <a:off x="1331640" y="4983559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F32E53-B53A-4D6A-BC9F-5C1ED1BE86BB}"/>
              </a:ext>
            </a:extLst>
          </p:cNvPr>
          <p:cNvCxnSpPr>
            <a:cxnSpLocks/>
          </p:cNvCxnSpPr>
          <p:nvPr/>
        </p:nvCxnSpPr>
        <p:spPr bwMode="auto">
          <a:xfrm>
            <a:off x="5364088" y="4917939"/>
            <a:ext cx="0" cy="8937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A7DDB-C352-43FF-81F7-EDEB6EC154AA}"/>
              </a:ext>
            </a:extLst>
          </p:cNvPr>
          <p:cNvCxnSpPr/>
          <p:nvPr/>
        </p:nvCxnSpPr>
        <p:spPr bwMode="auto">
          <a:xfrm>
            <a:off x="7452320" y="5019563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386E1A-CC80-441F-B3F3-2E2C946F8E39}"/>
              </a:ext>
            </a:extLst>
          </p:cNvPr>
          <p:cNvSpPr txBox="1"/>
          <p:nvPr/>
        </p:nvSpPr>
        <p:spPr>
          <a:xfrm>
            <a:off x="4483959" y="4392346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+1.0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77A44-1FD7-4F58-BC3B-8775E2605687}"/>
              </a:ext>
            </a:extLst>
          </p:cNvPr>
          <p:cNvSpPr txBox="1"/>
          <p:nvPr/>
        </p:nvSpPr>
        <p:spPr>
          <a:xfrm>
            <a:off x="2865681" y="4408771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-1.0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C825E-CF54-41C5-B4FA-3D5C8D049B5E}"/>
              </a:ext>
            </a:extLst>
          </p:cNvPr>
          <p:cNvSpPr txBox="1"/>
          <p:nvPr/>
        </p:nvSpPr>
        <p:spPr>
          <a:xfrm>
            <a:off x="7271236" y="4653136"/>
            <a:ext cx="180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+2.0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2671C-C252-4E44-8249-CCB91C51A987}"/>
              </a:ext>
            </a:extLst>
          </p:cNvPr>
          <p:cNvSpPr txBox="1"/>
          <p:nvPr/>
        </p:nvSpPr>
        <p:spPr>
          <a:xfrm>
            <a:off x="530475" y="4581128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-2.0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676E6-CDEB-40C9-AD2A-F5176FF155E7}"/>
              </a:ext>
            </a:extLst>
          </p:cNvPr>
          <p:cNvSpPr txBox="1"/>
          <p:nvPr/>
        </p:nvSpPr>
        <p:spPr>
          <a:xfrm>
            <a:off x="4202038" y="5775647"/>
            <a:ext cx="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3D9EB-4FE6-41BA-B774-237B4D40AC2D}"/>
              </a:ext>
            </a:extLst>
          </p:cNvPr>
          <p:cNvSpPr txBox="1"/>
          <p:nvPr/>
        </p:nvSpPr>
        <p:spPr>
          <a:xfrm>
            <a:off x="7485422" y="4996366"/>
            <a:ext cx="140705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ve</a:t>
            </a:r>
            <a:r>
              <a:rPr lang="en-IN" dirty="0"/>
              <a:t>-overflow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80075-6758-4B1F-9853-6E674870F762}"/>
              </a:ext>
            </a:extLst>
          </p:cNvPr>
          <p:cNvSpPr txBox="1"/>
          <p:nvPr/>
        </p:nvSpPr>
        <p:spPr>
          <a:xfrm>
            <a:off x="5497471" y="4832161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+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6760FA-F741-420C-9678-D8C7A108BD0B}"/>
              </a:ext>
            </a:extLst>
          </p:cNvPr>
          <p:cNvSpPr txBox="1"/>
          <p:nvPr/>
        </p:nvSpPr>
        <p:spPr>
          <a:xfrm>
            <a:off x="43163" y="5024034"/>
            <a:ext cx="1311631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dirty="0" err="1"/>
              <a:t>ve</a:t>
            </a:r>
            <a:r>
              <a:rPr lang="en-IN" dirty="0"/>
              <a:t> overflow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D1A4A-74C3-4474-9423-1E9A5E2A489E}"/>
              </a:ext>
            </a:extLst>
          </p:cNvPr>
          <p:cNvSpPr txBox="1"/>
          <p:nvPr/>
        </p:nvSpPr>
        <p:spPr>
          <a:xfrm>
            <a:off x="4403857" y="4775299"/>
            <a:ext cx="958343" cy="110799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+</a:t>
            </a:r>
            <a:r>
              <a:rPr lang="en-IN" sz="2200" dirty="0" err="1">
                <a:solidFill>
                  <a:schemeClr val="bg1"/>
                </a:solidFill>
              </a:rPr>
              <a:t>ve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D5472-50C1-4517-AAD0-F20E175513D6}"/>
              </a:ext>
            </a:extLst>
          </p:cNvPr>
          <p:cNvSpPr txBox="1"/>
          <p:nvPr/>
        </p:nvSpPr>
        <p:spPr>
          <a:xfrm>
            <a:off x="3390793" y="4747035"/>
            <a:ext cx="982961" cy="110799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-</a:t>
            </a:r>
            <a:r>
              <a:rPr lang="en-IN" sz="2200" dirty="0" err="1">
                <a:solidFill>
                  <a:schemeClr val="bg1"/>
                </a:solidFill>
              </a:rPr>
              <a:t>ve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44754-E4EE-4EE0-B5C0-B1CE7A874CC7}"/>
              </a:ext>
            </a:extLst>
          </p:cNvPr>
          <p:cNvCxnSpPr/>
          <p:nvPr/>
        </p:nvCxnSpPr>
        <p:spPr bwMode="auto">
          <a:xfrm>
            <a:off x="3842436" y="6347166"/>
            <a:ext cx="17439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7E0F55-64F9-422F-891C-748907857C7A}"/>
              </a:ext>
            </a:extLst>
          </p:cNvPr>
          <p:cNvSpPr txBox="1"/>
          <p:nvPr/>
        </p:nvSpPr>
        <p:spPr>
          <a:xfrm>
            <a:off x="5662337" y="6108561"/>
            <a:ext cx="203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real line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5374D2-8A33-44B9-A211-8BA8017DD5BA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4375" y="598623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BCB7FC-6855-4283-B95B-3166AC6A9B6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22428" y="598237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09BD29-34F0-48E7-AD70-746BA5967BDC}"/>
              </a:ext>
            </a:extLst>
          </p:cNvPr>
          <p:cNvSpPr txBox="1"/>
          <p:nvPr/>
        </p:nvSpPr>
        <p:spPr>
          <a:xfrm>
            <a:off x="1331640" y="4797152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-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1E22D2-62E1-4F05-995D-55BA3F5B6488}"/>
              </a:ext>
            </a:extLst>
          </p:cNvPr>
          <p:cNvSpPr/>
          <p:nvPr/>
        </p:nvSpPr>
        <p:spPr bwMode="auto">
          <a:xfrm>
            <a:off x="346948" y="1030637"/>
            <a:ext cx="8450106" cy="34117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/>
      <p:bldP spid="25" grpId="0"/>
      <p:bldP spid="27" grpId="0" animBg="1"/>
      <p:bldP spid="31" grpId="0"/>
      <p:bldP spid="32" grpId="0" animBg="1"/>
      <p:bldP spid="33" grpId="0" animBg="1"/>
      <p:bldP spid="35" grpId="0" animBg="1"/>
      <p:bldP spid="43" grpId="0"/>
      <p:bldP spid="46" grpId="0"/>
      <p:bldP spid="5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>
          <a:xfrm>
            <a:off x="372626" y="299373"/>
            <a:ext cx="8527926" cy="584775"/>
          </a:xfrm>
        </p:spPr>
        <p:txBody>
          <a:bodyPr/>
          <a:lstStyle/>
          <a:p>
            <a:pPr eaLnBrk="1" hangingPunct="1"/>
            <a:r>
              <a:rPr lang="en-US" sz="3200" dirty="0"/>
              <a:t>Single-Precision FP-Denormal Numbers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6562" y="1144305"/>
            <a:ext cx="8527926" cy="3283889"/>
          </a:xfrm>
          <a:ln w="38100">
            <a:noFill/>
          </a:ln>
        </p:spPr>
        <p:txBody>
          <a:bodyPr/>
          <a:lstStyle/>
          <a:p>
            <a:pPr eaLnBrk="1" hangingPunct="1"/>
            <a:r>
              <a:rPr lang="en-US" sz="2800" dirty="0"/>
              <a:t>Exponents 00000000 and 11111111 reserved</a:t>
            </a:r>
          </a:p>
          <a:p>
            <a:pPr eaLnBrk="1" hangingPunct="1"/>
            <a:r>
              <a:rPr lang="en-US" sz="2800" dirty="0"/>
              <a:t>Smallest value (normalized)</a:t>
            </a: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–38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Denormal numbers (gradual underflow)</a:t>
            </a:r>
          </a:p>
          <a:p>
            <a:pPr lvl="1" eaLnBrk="1" hangingPunct="1"/>
            <a:endParaRPr lang="en-US" sz="2400" dirty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sz="2400" dirty="0">
                <a:sym typeface="Symbol" pitchFamily="18" charset="2"/>
              </a:rPr>
              <a:t>= ±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0.</a:t>
            </a:r>
            <a:r>
              <a:rPr lang="en-US" sz="2400" dirty="0">
                <a:sym typeface="Symbol" pitchFamily="18" charset="2"/>
              </a:rPr>
              <a:t>M × 2</a:t>
            </a:r>
            <a:r>
              <a:rPr lang="en-US" sz="2400" baseline="30000" dirty="0">
                <a:sym typeface="Symbol" pitchFamily="18" charset="2"/>
              </a:rPr>
              <a:t>-126   </a:t>
            </a:r>
            <a:r>
              <a:rPr lang="en-US" sz="2400" dirty="0">
                <a:sym typeface="Symbol" pitchFamily="18" charset="2"/>
              </a:rPr>
              <a:t> {min: ± 2</a:t>
            </a:r>
            <a:r>
              <a:rPr lang="en-US" sz="2400" baseline="30000" dirty="0">
                <a:sym typeface="Symbol" pitchFamily="18" charset="2"/>
              </a:rPr>
              <a:t>-23 </a:t>
            </a:r>
            <a:r>
              <a:rPr lang="en-US" sz="2400" dirty="0">
                <a:sym typeface="Symbol" pitchFamily="18" charset="2"/>
              </a:rPr>
              <a:t>× 2</a:t>
            </a:r>
            <a:r>
              <a:rPr lang="en-US" sz="2400" baseline="30000" dirty="0">
                <a:sym typeface="Symbol" pitchFamily="18" charset="2"/>
              </a:rPr>
              <a:t>-126</a:t>
            </a:r>
            <a:r>
              <a:rPr lang="en-US" sz="2400" dirty="0">
                <a:sym typeface="Symbol" pitchFamily="18" charset="2"/>
              </a:rPr>
              <a:t>; max: ± (1-2</a:t>
            </a:r>
            <a:r>
              <a:rPr lang="en-US" sz="2400" baseline="30000" dirty="0">
                <a:sym typeface="Symbol" pitchFamily="18" charset="2"/>
              </a:rPr>
              <a:t>-23 </a:t>
            </a:r>
            <a:r>
              <a:rPr lang="en-US" sz="2400" dirty="0">
                <a:sym typeface="Symbol" pitchFamily="18" charset="2"/>
              </a:rPr>
              <a:t>) × 2</a:t>
            </a:r>
            <a:r>
              <a:rPr lang="en-US" sz="2400" baseline="30000" dirty="0">
                <a:sym typeface="Symbol" pitchFamily="18" charset="2"/>
              </a:rPr>
              <a:t>-126</a:t>
            </a:r>
            <a:r>
              <a:rPr lang="en-US" sz="2400" dirty="0">
                <a:sym typeface="Symbol" pitchFamily="18" charset="2"/>
              </a:rPr>
              <a:t>}</a:t>
            </a: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DC8648-C179-4A53-9576-C2B47CF2DD2A}"/>
              </a:ext>
            </a:extLst>
          </p:cNvPr>
          <p:cNvGrpSpPr>
            <a:grpSpLocks/>
          </p:cNvGrpSpPr>
          <p:nvPr/>
        </p:nvGrpSpPr>
        <p:grpSpPr bwMode="auto">
          <a:xfrm>
            <a:off x="539620" y="2132856"/>
            <a:ext cx="7632113" cy="455613"/>
            <a:chOff x="596" y="2112"/>
            <a:chExt cx="3525" cy="2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ED11E-AE34-4329-B193-54AD84B695E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6" y="2112"/>
              <a:ext cx="276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CAFB5-46E4-4CB0-B9FC-DCA4AD93504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20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Narrow" pitchFamily="34" charset="0"/>
                  <a:cs typeface="Arial"/>
                  <a:sym typeface="Wingdings"/>
                </a:rPr>
                <a:t>0000 000</a:t>
              </a: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66429F-53E8-497E-B9CE-A2D92209FE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03" y="2112"/>
              <a:ext cx="2318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13109B-D9FD-46D9-9950-9F71C826679E}"/>
              </a:ext>
            </a:extLst>
          </p:cNvPr>
          <p:cNvGrpSpPr>
            <a:grpSpLocks/>
          </p:cNvGrpSpPr>
          <p:nvPr/>
        </p:nvGrpSpPr>
        <p:grpSpPr bwMode="auto">
          <a:xfrm>
            <a:off x="673859" y="3501008"/>
            <a:ext cx="6921948" cy="455613"/>
            <a:chOff x="658" y="2112"/>
            <a:chExt cx="3197" cy="2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721894-3BE3-4714-856A-5711569763E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" y="2112"/>
              <a:ext cx="214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BF19E0-42EF-4DA2-845F-6CAAB6BAA5D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200" dirty="0">
                  <a:solidFill>
                    <a:srgbClr val="FFFFFF"/>
                  </a:solidFill>
                  <a:latin typeface="Arial Narrow" pitchFamily="34" charset="0"/>
                  <a:cs typeface="Times New Roman" panose="02020603050405020304" pitchFamily="18" charset="0"/>
                </a:rPr>
                <a:t>0000 000</a:t>
              </a: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2CED88-5CB4-46C4-AC2F-0B0713971D5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3" y="2112"/>
              <a:ext cx="2052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                    M </a:t>
              </a: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 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F1C3D2-CCB7-47A9-A6AA-7B70FD3400CA}"/>
              </a:ext>
            </a:extLst>
          </p:cNvPr>
          <p:cNvCxnSpPr>
            <a:cxnSpLocks/>
          </p:cNvCxnSpPr>
          <p:nvPr/>
        </p:nvCxnSpPr>
        <p:spPr bwMode="auto">
          <a:xfrm>
            <a:off x="611629" y="5811651"/>
            <a:ext cx="77047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3E7234-8056-4C0A-ADCF-6AA937C43AF3}"/>
              </a:ext>
            </a:extLst>
          </p:cNvPr>
          <p:cNvCxnSpPr>
            <a:cxnSpLocks/>
          </p:cNvCxnSpPr>
          <p:nvPr/>
        </p:nvCxnSpPr>
        <p:spPr bwMode="auto">
          <a:xfrm>
            <a:off x="4375641" y="4832161"/>
            <a:ext cx="0" cy="9794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ADD295-1029-4C1E-9035-63038E1930FD}"/>
              </a:ext>
            </a:extLst>
          </p:cNvPr>
          <p:cNvCxnSpPr>
            <a:cxnSpLocks/>
          </p:cNvCxnSpPr>
          <p:nvPr/>
        </p:nvCxnSpPr>
        <p:spPr bwMode="auto">
          <a:xfrm>
            <a:off x="3347864" y="4832161"/>
            <a:ext cx="0" cy="9527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E0102-9324-43BC-A5B7-FD2019C363DA}"/>
              </a:ext>
            </a:extLst>
          </p:cNvPr>
          <p:cNvCxnSpPr/>
          <p:nvPr/>
        </p:nvCxnSpPr>
        <p:spPr bwMode="auto">
          <a:xfrm>
            <a:off x="1331640" y="4983559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F32E53-B53A-4D6A-BC9F-5C1ED1BE86BB}"/>
              </a:ext>
            </a:extLst>
          </p:cNvPr>
          <p:cNvCxnSpPr>
            <a:cxnSpLocks/>
          </p:cNvCxnSpPr>
          <p:nvPr/>
        </p:nvCxnSpPr>
        <p:spPr bwMode="auto">
          <a:xfrm>
            <a:off x="5364088" y="4917939"/>
            <a:ext cx="0" cy="8937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A7DDB-C352-43FF-81F7-EDEB6EC154AA}"/>
              </a:ext>
            </a:extLst>
          </p:cNvPr>
          <p:cNvCxnSpPr/>
          <p:nvPr/>
        </p:nvCxnSpPr>
        <p:spPr bwMode="auto">
          <a:xfrm>
            <a:off x="7452320" y="5019563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386E1A-CC80-441F-B3F3-2E2C946F8E39}"/>
              </a:ext>
            </a:extLst>
          </p:cNvPr>
          <p:cNvSpPr txBox="1"/>
          <p:nvPr/>
        </p:nvSpPr>
        <p:spPr>
          <a:xfrm>
            <a:off x="4931511" y="4509120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+1.0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77A44-1FD7-4F58-BC3B-8775E2605687}"/>
              </a:ext>
            </a:extLst>
          </p:cNvPr>
          <p:cNvSpPr txBox="1"/>
          <p:nvPr/>
        </p:nvSpPr>
        <p:spPr>
          <a:xfrm>
            <a:off x="2627784" y="4469050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-1.0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C825E-CF54-41C5-B4FA-3D5C8D049B5E}"/>
              </a:ext>
            </a:extLst>
          </p:cNvPr>
          <p:cNvSpPr txBox="1"/>
          <p:nvPr/>
        </p:nvSpPr>
        <p:spPr>
          <a:xfrm>
            <a:off x="7271236" y="4653136"/>
            <a:ext cx="180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+2.0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2671C-C252-4E44-8249-CCB91C51A987}"/>
              </a:ext>
            </a:extLst>
          </p:cNvPr>
          <p:cNvSpPr txBox="1"/>
          <p:nvPr/>
        </p:nvSpPr>
        <p:spPr>
          <a:xfrm>
            <a:off x="530475" y="4581128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-2.0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676E6-CDEB-40C9-AD2A-F5176FF155E7}"/>
              </a:ext>
            </a:extLst>
          </p:cNvPr>
          <p:cNvSpPr txBox="1"/>
          <p:nvPr/>
        </p:nvSpPr>
        <p:spPr>
          <a:xfrm>
            <a:off x="4202038" y="5775647"/>
            <a:ext cx="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3D9EB-4FE6-41BA-B774-237B4D40AC2D}"/>
              </a:ext>
            </a:extLst>
          </p:cNvPr>
          <p:cNvSpPr txBox="1"/>
          <p:nvPr/>
        </p:nvSpPr>
        <p:spPr>
          <a:xfrm>
            <a:off x="7485422" y="5313983"/>
            <a:ext cx="1311631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overflow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80075-6758-4B1F-9853-6E674870F762}"/>
              </a:ext>
            </a:extLst>
          </p:cNvPr>
          <p:cNvSpPr txBox="1"/>
          <p:nvPr/>
        </p:nvSpPr>
        <p:spPr>
          <a:xfrm>
            <a:off x="5497471" y="4832161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+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6760FA-F741-420C-9678-D8C7A108BD0B}"/>
              </a:ext>
            </a:extLst>
          </p:cNvPr>
          <p:cNvSpPr txBox="1"/>
          <p:nvPr/>
        </p:nvSpPr>
        <p:spPr>
          <a:xfrm>
            <a:off x="20009" y="5323289"/>
            <a:ext cx="1311631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overflow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D1A4A-74C3-4474-9423-1E9A5E2A489E}"/>
              </a:ext>
            </a:extLst>
          </p:cNvPr>
          <p:cNvSpPr txBox="1"/>
          <p:nvPr/>
        </p:nvSpPr>
        <p:spPr>
          <a:xfrm>
            <a:off x="4400238" y="4993050"/>
            <a:ext cx="958343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D5472-50C1-4517-AAD0-F20E175513D6}"/>
              </a:ext>
            </a:extLst>
          </p:cNvPr>
          <p:cNvSpPr txBox="1"/>
          <p:nvPr/>
        </p:nvSpPr>
        <p:spPr>
          <a:xfrm>
            <a:off x="3373015" y="4994882"/>
            <a:ext cx="982961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44754-E4EE-4EE0-B5C0-B1CE7A874CC7}"/>
              </a:ext>
            </a:extLst>
          </p:cNvPr>
          <p:cNvCxnSpPr/>
          <p:nvPr/>
        </p:nvCxnSpPr>
        <p:spPr bwMode="auto">
          <a:xfrm>
            <a:off x="3842436" y="6347166"/>
            <a:ext cx="17439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7E0F55-64F9-422F-891C-748907857C7A}"/>
              </a:ext>
            </a:extLst>
          </p:cNvPr>
          <p:cNvSpPr txBox="1"/>
          <p:nvPr/>
        </p:nvSpPr>
        <p:spPr>
          <a:xfrm>
            <a:off x="5662337" y="6108561"/>
            <a:ext cx="203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real line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5374D2-8A33-44B9-A211-8BA8017DD5BA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4375" y="598623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BCB7FC-6855-4283-B95B-3166AC6A9B6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22428" y="598237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09BD29-34F0-48E7-AD70-746BA5967BDC}"/>
              </a:ext>
            </a:extLst>
          </p:cNvPr>
          <p:cNvSpPr txBox="1"/>
          <p:nvPr/>
        </p:nvSpPr>
        <p:spPr>
          <a:xfrm>
            <a:off x="1331640" y="4797152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-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1E22D2-62E1-4F05-995D-55BA3F5B6488}"/>
              </a:ext>
            </a:extLst>
          </p:cNvPr>
          <p:cNvSpPr/>
          <p:nvPr/>
        </p:nvSpPr>
        <p:spPr bwMode="auto">
          <a:xfrm>
            <a:off x="351066" y="1060983"/>
            <a:ext cx="8450106" cy="34117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4BA265E-A07A-4AFC-A835-AEE68089B85C}"/>
              </a:ext>
            </a:extLst>
          </p:cNvPr>
          <p:cNvCxnSpPr/>
          <p:nvPr/>
        </p:nvCxnSpPr>
        <p:spPr bwMode="auto">
          <a:xfrm rot="5400000">
            <a:off x="4280511" y="4512578"/>
            <a:ext cx="726467" cy="287503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97BCF2F-6AB3-470A-B6F2-AAA0CD943E6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239695" y="4293094"/>
            <a:ext cx="890049" cy="769441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9F2C933-37E1-4357-8231-0A9E4F137D2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007200" y="4585356"/>
            <a:ext cx="720576" cy="165257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2FF8A79-6BED-4B2A-AC27-0BE23C8A103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407594" y="4312057"/>
            <a:ext cx="2362241" cy="777176"/>
          </a:xfrm>
          <a:prstGeom prst="curvedConnector3">
            <a:avLst>
              <a:gd name="adj1" fmla="val 71228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3D3515-B87A-4892-AE6F-5C4016833C6A}"/>
              </a:ext>
            </a:extLst>
          </p:cNvPr>
          <p:cNvSpPr/>
          <p:nvPr/>
        </p:nvSpPr>
        <p:spPr bwMode="auto">
          <a:xfrm>
            <a:off x="2592590" y="1093677"/>
            <a:ext cx="1763386" cy="5647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/>
      <p:bldP spid="25" grpId="0"/>
      <p:bldP spid="27" grpId="0" animBg="1"/>
      <p:bldP spid="31" grpId="0"/>
      <p:bldP spid="32" grpId="0" animBg="1"/>
      <p:bldP spid="33" grpId="0" animBg="1"/>
      <p:bldP spid="35" grpId="0" animBg="1"/>
      <p:bldP spid="43" grpId="0"/>
      <p:bldP spid="46" grpId="0"/>
      <p:bldP spid="51" grpId="0" animBg="1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CD5A80D9-ECF6-4F85-BF42-116153505B4D}" type="slidenum">
              <a:rPr lang="en-AU" smtClean="0"/>
              <a:pPr/>
              <a:t>58</a:t>
            </a:fld>
            <a:endParaRPr lang="en-AU"/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Denormal FP-Numbers</a:t>
            </a:r>
          </a:p>
        </p:txBody>
      </p:sp>
      <p:sp>
        <p:nvSpPr>
          <p:cNvPr id="205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Exponent = 000...0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solidFill>
                  <a:srgbClr val="FF0000"/>
                </a:solidFill>
              </a:rPr>
              <a:t>hidden bit is 0 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Smaller than normalized numbers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1AFBF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allow for gradual underflow, with diminishing precision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Denormal with mantissa = 000...0 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  <a:sym typeface="Wingdings" pitchFamily="2" charset="2"/>
              </a:rPr>
              <a:t> +0, -0</a:t>
            </a:r>
            <a:endParaRPr lang="en-US" sz="3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8"/>
              <p:cNvSpPr txBox="1"/>
              <p:nvPr/>
            </p:nvSpPr>
            <p:spPr bwMode="auto">
              <a:xfrm>
                <a:off x="1955800" y="1916113"/>
                <a:ext cx="4621213" cy="546100"/>
              </a:xfrm>
              <a:prstGeom prst="rect">
                <a:avLst/>
              </a:prstGeom>
              <a:solidFill>
                <a:schemeClr val="folHlink"/>
              </a:solidFill>
            </p:spPr>
            <p:txBody>
              <a:bodyPr>
                <a:normAutofit fontScale="92500"/>
              </a:bodyPr>
              <a:lstStyle/>
              <a:p>
                <a:pPr/>
                <a:r>
                  <a:rPr lang="en-IN" dirty="0">
                    <a:solidFill>
                      <a:srgbClr val="00000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=(−1</m:t>
                    </m:r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×(0.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Mantissa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)×</m:t>
                    </m:r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− 126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05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5800" y="1916113"/>
                <a:ext cx="4621213" cy="546100"/>
              </a:xfrm>
              <a:prstGeom prst="rect">
                <a:avLst/>
              </a:prstGeom>
              <a:blipFill>
                <a:blip r:embed="rId3"/>
                <a:stretch>
                  <a:fillRect l="-1715" t="-4444"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dirty="0"/>
              <a:t>Chapter 3 — Arithmetic for Computers — </a:t>
            </a:r>
            <a:fld id="{0C824653-30E7-4389-B742-0C40EBA5589B}" type="slidenum">
              <a:rPr lang="en-AU" smtClean="0"/>
              <a:pPr/>
              <a:t>59</a:t>
            </a:fld>
            <a:endParaRPr lang="en-AU" dirty="0"/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Infinities and NaNs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Exponent = 111...1, Mantissa= 000...0</a:t>
            </a:r>
          </a:p>
          <a:p>
            <a:pPr lvl="1" eaLnBrk="1" hangingPunct="1"/>
            <a:r>
              <a:rPr lang="en-US" dirty="0"/>
              <a:t>± Infinity</a:t>
            </a:r>
          </a:p>
          <a:p>
            <a:pPr lvl="1" eaLnBrk="1" hangingPunct="1"/>
            <a:r>
              <a:rPr lang="en-US" dirty="0"/>
              <a:t>Can be used in subsequent calculations, avoiding need for </a:t>
            </a:r>
            <a:r>
              <a:rPr lang="en-US" dirty="0">
                <a:solidFill>
                  <a:srgbClr val="FF0000"/>
                </a:solidFill>
              </a:rPr>
              <a:t>overflow check</a:t>
            </a:r>
          </a:p>
          <a:p>
            <a:pPr eaLnBrk="1" hangingPunct="1"/>
            <a:r>
              <a:rPr lang="en-US" dirty="0"/>
              <a:t>Exponent = 111...1, Mantissa ≠ 000...0</a:t>
            </a:r>
          </a:p>
          <a:p>
            <a:pPr lvl="1" eaLnBrk="1" hangingPunct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Indicates illegal or undefined result</a:t>
            </a:r>
          </a:p>
          <a:p>
            <a:pPr lvl="2" eaLnBrk="1" hangingPunct="1"/>
            <a:r>
              <a:rPr lang="en-US" dirty="0"/>
              <a:t>e.g., 0.0 / 0.0, </a:t>
            </a:r>
            <a:r>
              <a:rPr lang="en-US" dirty="0">
                <a:sym typeface="Symbol" panose="05050102010706020507" pitchFamily="18" charset="2"/>
              </a:rPr>
              <a:t>-3</a:t>
            </a:r>
            <a:endParaRPr lang="en-US" dirty="0"/>
          </a:p>
          <a:p>
            <a:pPr lvl="1" eaLnBrk="1" hangingPunct="1"/>
            <a:r>
              <a:rPr lang="en-US" dirty="0"/>
              <a:t>Can be used in subsequent calculations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F0643867-CB8C-461D-BBF5-DAFD58BEA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2" y="6509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9C8C5-0209-4134-81A5-8DC2E6AD0CA3}"/>
              </a:ext>
            </a:extLst>
          </p:cNvPr>
          <p:cNvSpPr txBox="1"/>
          <p:nvPr/>
        </p:nvSpPr>
        <p:spPr>
          <a:xfrm>
            <a:off x="1043608" y="5733256"/>
            <a:ext cx="3273395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and B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are all 0 or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487267-1D9F-461B-8D38-C387E0B6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6" y="1052736"/>
            <a:ext cx="8785505" cy="4579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F3416A-63D2-4B97-B984-974743F18E84}"/>
              </a:ext>
            </a:extLst>
          </p:cNvPr>
          <p:cNvSpPr/>
          <p:nvPr/>
        </p:nvSpPr>
        <p:spPr bwMode="auto">
          <a:xfrm>
            <a:off x="323528" y="2708920"/>
            <a:ext cx="8136904" cy="28083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Complexities</a:t>
            </a:r>
          </a:p>
        </p:txBody>
      </p:sp>
      <p:sp>
        <p:nvSpPr>
          <p:cNvPr id="4505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36013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b="0" dirty="0"/>
              <a:t>Operations are somewhat more complicated </a:t>
            </a:r>
          </a:p>
          <a:p>
            <a:pPr>
              <a:lnSpc>
                <a:spcPct val="120000"/>
              </a:lnSpc>
            </a:pPr>
            <a:r>
              <a:rPr lang="en-US" sz="2000" b="0" dirty="0"/>
              <a:t>In addition to overflow, we  may have “underflow”</a:t>
            </a:r>
          </a:p>
          <a:p>
            <a:pPr>
              <a:lnSpc>
                <a:spcPct val="120000"/>
              </a:lnSpc>
            </a:pPr>
            <a:r>
              <a:rPr lang="en-US" sz="2000" b="0" dirty="0"/>
              <a:t>Accuracy can be a big problem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IEEE 754 keeps three extra bits, guard, round, and sticky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several rounding modes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Non-zero number divide-by-zero yields “infinity” </a:t>
            </a:r>
            <a:r>
              <a:rPr lang="en-US" sz="2000" b="0" dirty="0">
                <a:sym typeface="Wingdings" pitchFamily="2" charset="2"/>
              </a:rPr>
              <a:t> overflow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Non-zero number divide-by-infinity yields  </a:t>
            </a:r>
            <a:r>
              <a:rPr lang="en-US" sz="2000" b="0" dirty="0">
                <a:sym typeface="Wingdings" pitchFamily="2" charset="2"/>
              </a:rPr>
              <a:t> underflow</a:t>
            </a:r>
            <a:endParaRPr lang="en-US" sz="2000" b="0" dirty="0"/>
          </a:p>
          <a:p>
            <a:pPr lvl="1">
              <a:lnSpc>
                <a:spcPct val="120000"/>
              </a:lnSpc>
            </a:pPr>
            <a:r>
              <a:rPr lang="en-US" sz="2000" b="0" dirty="0"/>
              <a:t>zero divide-by-zero yields “not a number (</a:t>
            </a:r>
            <a:r>
              <a:rPr lang="en-US" sz="2000" b="0" dirty="0" err="1"/>
              <a:t>NaN</a:t>
            </a:r>
            <a:r>
              <a:rPr lang="en-US" sz="2000" b="0" dirty="0"/>
              <a:t>)”</a:t>
            </a:r>
          </a:p>
          <a:p>
            <a:r>
              <a:rPr lang="en-US" sz="2000" b="0" dirty="0"/>
              <a:t>Implementing the standard can be tricky</a:t>
            </a:r>
          </a:p>
          <a:p>
            <a:r>
              <a:rPr lang="en-US" sz="2000" b="0" dirty="0"/>
              <a:t>Not using the standard can be even worse</a:t>
            </a:r>
          </a:p>
          <a:p>
            <a:r>
              <a:rPr lang="en-US" sz="2000" b="0" dirty="0"/>
              <a:t> Remember the 1994 Pentium FDIV bug; write-off cost US$ 300 M</a:t>
            </a:r>
          </a:p>
        </p:txBody>
      </p:sp>
    </p:spTree>
    <p:extLst>
      <p:ext uri="{BB962C8B-B14F-4D97-AF65-F5344CB8AC3E}">
        <p14:creationId xmlns:p14="http://schemas.microsoft.com/office/powerpoint/2010/main" val="34829015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E7219FBD-1728-4E66-9616-1D0136B483E7}" type="slidenum">
              <a:rPr lang="en-AU" smtClean="0"/>
              <a:pPr/>
              <a:t>61</a:t>
            </a:fld>
            <a:endParaRPr lang="en-AU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Addition</a:t>
            </a:r>
            <a:endParaRPr lang="en-AU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99.99 + 0.1610</a:t>
            </a:r>
            <a:endParaRPr lang="en-US" sz="2400" b="1" baseline="300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9.999 × 10</a:t>
            </a:r>
            <a:r>
              <a:rPr lang="en-US" sz="2400" b="1" baseline="30000" dirty="0"/>
              <a:t>1</a:t>
            </a:r>
            <a:r>
              <a:rPr lang="en-US" sz="2400" b="1" dirty="0"/>
              <a:t> + 0.016 × 10</a:t>
            </a:r>
            <a:r>
              <a:rPr lang="en-US" sz="2400" b="1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9.999 × 10</a:t>
            </a:r>
            <a:r>
              <a:rPr lang="en-US" sz="2400" b="1" baseline="30000" dirty="0"/>
              <a:t>1</a:t>
            </a:r>
            <a:r>
              <a:rPr lang="en-US" sz="2400" b="1" dirty="0"/>
              <a:t> + 0.016 × 10</a:t>
            </a:r>
            <a:r>
              <a:rPr lang="en-US" sz="2400" b="1" baseline="30000" dirty="0"/>
              <a:t>1</a:t>
            </a:r>
            <a:r>
              <a:rPr lang="en-US" sz="2400" b="1" dirty="0"/>
              <a:t> = 10.015 × 10</a:t>
            </a:r>
            <a:r>
              <a:rPr lang="en-US" sz="2400" b="1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1.0015 × 10</a:t>
            </a:r>
            <a:r>
              <a:rPr lang="en-US" sz="2400" b="1" baseline="30000" dirty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1.002 × 10</a:t>
            </a:r>
            <a:r>
              <a:rPr lang="en-US" sz="2400" b="1" baseline="300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Addition</a:t>
            </a:r>
            <a:endParaRPr lang="en-IN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5381625"/>
          </a:xfrm>
        </p:spPr>
        <p:txBody>
          <a:bodyPr/>
          <a:lstStyle/>
          <a:p>
            <a:r>
              <a:rPr lang="en-IN" sz="2400"/>
              <a:t>Alignment</a:t>
            </a:r>
          </a:p>
          <a:p>
            <a:r>
              <a:rPr lang="en-IN" sz="2400"/>
              <a:t>The proper digits have to be added</a:t>
            </a:r>
          </a:p>
          <a:p>
            <a:r>
              <a:rPr lang="en-IN" sz="2400"/>
              <a:t>Addition of significands</a:t>
            </a:r>
          </a:p>
          <a:p>
            <a:r>
              <a:rPr lang="en-IN" sz="2400"/>
              <a:t>Normalisation of the result</a:t>
            </a:r>
          </a:p>
          <a:p>
            <a:r>
              <a:rPr lang="en-IN" sz="2400"/>
              <a:t>Rounding</a:t>
            </a:r>
          </a:p>
          <a:p>
            <a:r>
              <a:rPr lang="en-IN" sz="2400"/>
              <a:t>Example in decimal system</a:t>
            </a:r>
          </a:p>
          <a:p>
            <a:r>
              <a:rPr lang="en-IN" sz="2400"/>
              <a:t>precision 4 digits</a:t>
            </a:r>
          </a:p>
          <a:p>
            <a:r>
              <a:rPr lang="en-IN" sz="2400"/>
              <a:t>What is 9.999 • 10</a:t>
            </a:r>
            <a:r>
              <a:rPr lang="en-IN" sz="2400" baseline="30000"/>
              <a:t>1 </a:t>
            </a:r>
            <a:r>
              <a:rPr lang="en-IN" sz="2400"/>
              <a:t>+ 1.610 • 10</a:t>
            </a:r>
            <a:r>
              <a:rPr lang="en-IN" sz="2400" baseline="30000"/>
              <a:t>-1 </a:t>
            </a:r>
            <a:r>
              <a:rPr lang="en-IN" sz="2400"/>
              <a:t>?</a:t>
            </a:r>
          </a:p>
          <a:p>
            <a:r>
              <a:rPr lang="en-IN" sz="2400"/>
              <a:t>Result: 1.002 • 10</a:t>
            </a:r>
            <a:r>
              <a:rPr lang="en-IN" sz="2400" baseline="30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dirty="0"/>
              <a:t>Chapter 3 — Arithmetic for Computers — </a:t>
            </a:r>
            <a:fld id="{0A206346-7E00-4B77-87CC-13DA49C74315}" type="slidenum">
              <a:rPr lang="en-AU" smtClean="0"/>
              <a:pPr/>
              <a:t>63</a:t>
            </a:fld>
            <a:endParaRPr lang="en-AU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FP-Adder Hardware</a:t>
            </a:r>
            <a:endParaRPr lang="en-AU" dirty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Much more complex than integer adder</a:t>
            </a:r>
          </a:p>
          <a:p>
            <a:pPr eaLnBrk="1" hangingPunct="1"/>
            <a:r>
              <a:rPr lang="en-US" dirty="0"/>
              <a:t>Doing it in one clock cycle would take too long</a:t>
            </a:r>
          </a:p>
          <a:p>
            <a:pPr lvl="1" eaLnBrk="1" hangingPunct="1"/>
            <a:r>
              <a:rPr lang="en-US" dirty="0"/>
              <a:t>Much longer than integer operations</a:t>
            </a:r>
          </a:p>
          <a:p>
            <a:pPr lvl="1" eaLnBrk="1" hangingPunct="1"/>
            <a:r>
              <a:rPr lang="en-US" dirty="0"/>
              <a:t>Slower clock would penalize all instructions</a:t>
            </a:r>
          </a:p>
          <a:p>
            <a:pPr eaLnBrk="1" hangingPunct="1"/>
            <a:r>
              <a:rPr lang="en-US" dirty="0"/>
              <a:t>FP adder usually takes several cycles</a:t>
            </a:r>
          </a:p>
          <a:p>
            <a:pPr lvl="1" eaLnBrk="1" hangingPunct="1"/>
            <a:r>
              <a:rPr lang="en-US" dirty="0"/>
              <a:t>Can be pipelined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Addition</a:t>
            </a:r>
            <a:endParaRPr lang="en-IN" dirty="0"/>
          </a:p>
        </p:txBody>
      </p:sp>
      <p:pic>
        <p:nvPicPr>
          <p:cNvPr id="849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107504" y="928687"/>
            <a:ext cx="5183188" cy="5783263"/>
          </a:xfr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D94EAECE-02A1-422E-A5CB-2A9549E19951}"/>
              </a:ext>
            </a:extLst>
          </p:cNvPr>
          <p:cNvGrpSpPr>
            <a:grpSpLocks/>
          </p:cNvGrpSpPr>
          <p:nvPr/>
        </p:nvGrpSpPr>
        <p:grpSpPr bwMode="auto">
          <a:xfrm>
            <a:off x="3621485" y="5373216"/>
            <a:ext cx="5415011" cy="455613"/>
            <a:chOff x="1022" y="2112"/>
            <a:chExt cx="2501" cy="287"/>
          </a:xfrm>
          <a:solidFill>
            <a:srgbClr val="FF9900"/>
          </a:soli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E4FBFB-9457-4361-8C48-0585F1D68F39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22" y="2112"/>
              <a:ext cx="143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E46D5CA-B43B-44ED-94A5-5EA65026AF8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95" y="2112"/>
              <a:ext cx="567" cy="287"/>
            </a:xfrm>
            <a:prstGeom prst="rect">
              <a:avLst/>
            </a:prstGeom>
            <a:grpFill/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0111 1111</a:t>
              </a:r>
              <a:endPara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B25924A-34AD-45D5-B55C-1FC9AE3D2D8E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03" y="2112"/>
              <a:ext cx="1720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E2D3411D-9E4A-459E-9F74-9ED309C77D0B}"/>
              </a:ext>
            </a:extLst>
          </p:cNvPr>
          <p:cNvGrpSpPr>
            <a:grpSpLocks/>
          </p:cNvGrpSpPr>
          <p:nvPr/>
        </p:nvGrpSpPr>
        <p:grpSpPr bwMode="auto">
          <a:xfrm>
            <a:off x="3621485" y="5929313"/>
            <a:ext cx="5415011" cy="455613"/>
            <a:chOff x="1022" y="2112"/>
            <a:chExt cx="2501" cy="2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BC0B5BB-8616-4A68-89BC-09D8B9F0AF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22" y="2112"/>
              <a:ext cx="143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00A86A8-461D-44BC-B15A-96524C1062A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95" y="2112"/>
              <a:ext cx="567" cy="287"/>
            </a:xfrm>
            <a:prstGeom prst="rect">
              <a:avLst/>
            </a:prstGeom>
            <a:grpFill/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Narrow" pitchFamily="34" charset="0"/>
                  <a:cs typeface="Arial"/>
                  <a:sym typeface="Wingdings"/>
                </a:rPr>
                <a:t>1000 000</a:t>
              </a:r>
              <a:endPara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09E0271D-7D19-4593-A02A-43A43803209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3" y="2112"/>
              <a:ext cx="1720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en-US" dirty="0">
                  <a:solidFill>
                    <a:srgbClr val="FFFF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000 0000 0000 0000 0000 000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86501467-91BB-42D4-B7C9-0D55008F6208}" type="slidenum">
              <a:rPr lang="en-AU" smtClean="0"/>
              <a:pPr/>
              <a:t>65</a:t>
            </a:fld>
            <a:endParaRPr lang="en-AU"/>
          </a:p>
        </p:txBody>
      </p:sp>
      <p:pic>
        <p:nvPicPr>
          <p:cNvPr id="86019" name="Picture 14" descr="f03-16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451" y="1298575"/>
            <a:ext cx="52149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FP-Adder Hardware</a:t>
            </a:r>
            <a:endParaRPr lang="en-AU" dirty="0"/>
          </a:p>
        </p:txBody>
      </p:sp>
      <p:sp>
        <p:nvSpPr>
          <p:cNvPr id="33797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8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9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0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804025" y="1268413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Step 1</a:t>
            </a:r>
            <a:endParaRPr lang="en-AU" sz="1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6804025" y="27082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2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7787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4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7787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5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5" name="AutoShape 12"/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025" y="1628775"/>
            <a:ext cx="1728788" cy="83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compare exponents</a:t>
            </a:r>
            <a:endParaRPr lang="en-IN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588" y="2997200"/>
            <a:ext cx="1727200" cy="83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equalizing exponents</a:t>
            </a:r>
            <a:endParaRPr lang="en-IN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5463" y="4076700"/>
            <a:ext cx="1728787" cy="708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Integer addition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812088" y="4076700"/>
            <a:ext cx="77787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3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2725" y="4900613"/>
            <a:ext cx="129540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normalize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725" y="5445125"/>
            <a:ext cx="129540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round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725" y="5949950"/>
            <a:ext cx="129540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Result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43161C8-6A2B-4040-AB2C-808B18B54EE0}"/>
              </a:ext>
            </a:extLst>
          </p:cNvPr>
          <p:cNvSpPr/>
          <p:nvPr/>
        </p:nvSpPr>
        <p:spPr bwMode="auto">
          <a:xfrm>
            <a:off x="1259632" y="1610365"/>
            <a:ext cx="1728787" cy="738515"/>
          </a:xfrm>
          <a:prstGeom prst="ellipse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905030-1726-44D4-9B60-E97F9E8EF6D0}"/>
              </a:ext>
            </a:extLst>
          </p:cNvPr>
          <p:cNvSpPr/>
          <p:nvPr/>
        </p:nvSpPr>
        <p:spPr bwMode="auto">
          <a:xfrm>
            <a:off x="1187624" y="2380630"/>
            <a:ext cx="4105101" cy="1335708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78D07D-DBEC-4F72-AB1A-F1ADC8731BD9}"/>
              </a:ext>
            </a:extLst>
          </p:cNvPr>
          <p:cNvSpPr/>
          <p:nvPr/>
        </p:nvSpPr>
        <p:spPr bwMode="auto">
          <a:xfrm>
            <a:off x="3240174" y="3729264"/>
            <a:ext cx="1728787" cy="738515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  <p:bldP spid="33801" grpId="0" animBg="1"/>
      <p:bldP spid="33802" grpId="0" animBg="1"/>
      <p:bldP spid="33803" grpId="0" animBg="1"/>
      <p:bldP spid="33804" grpId="0" animBg="1"/>
      <p:bldP spid="3380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" grpId="0" animBg="1"/>
      <p:bldP spid="3" grpId="0" animBg="1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A49DA0AC-7184-4983-A4ED-29667D2D9554}" type="slidenum">
              <a:rPr lang="en-AU" smtClean="0"/>
              <a:pPr/>
              <a:t>66</a:t>
            </a:fld>
            <a:endParaRPr lang="en-A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Multiplication</a:t>
            </a:r>
            <a:endParaRPr lang="en-AU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1605" y="1125538"/>
            <a:ext cx="82708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(1.110 × 10</a:t>
            </a:r>
            <a:r>
              <a:rPr lang="en-US" sz="2000" baseline="30000" dirty="0"/>
              <a:t>10</a:t>
            </a:r>
            <a:r>
              <a:rPr lang="en-US" sz="2000" dirty="0"/>
              <a:t> )   ×    (9.200 × 10</a:t>
            </a:r>
            <a:r>
              <a:rPr lang="en-US" sz="2000" baseline="30000" dirty="0"/>
              <a:t>–5 </a:t>
            </a:r>
            <a:r>
              <a:rPr lang="en-US" sz="2000" dirty="0"/>
              <a:t>) </a:t>
            </a:r>
            <a:endParaRPr lang="en-US" sz="2000" baseline="30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For biased exponents, subtract bias from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New exponent = 10 + –5 = 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1.110 × 9.200 = 10.212  </a:t>
            </a:r>
            <a:r>
              <a:rPr lang="en-US" sz="2000" dirty="0">
                <a:sym typeface="Symbol" pitchFamily="18" charset="2"/>
              </a:rPr>
              <a:t>  10.212 </a:t>
            </a:r>
            <a:r>
              <a:rPr lang="en-US" sz="2000" dirty="0"/>
              <a:t>× 10</a:t>
            </a:r>
            <a:r>
              <a:rPr lang="en-US" sz="2000" baseline="30000" dirty="0"/>
              <a:t>5</a:t>
            </a:r>
            <a:endParaRPr lang="en-US" sz="2000" baseline="30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1.0212 × 10</a:t>
            </a:r>
            <a:r>
              <a:rPr lang="en-US" sz="2000" baseline="30000" dirty="0"/>
              <a:t>6 </a:t>
            </a:r>
            <a:r>
              <a:rPr lang="en-US" sz="2000" dirty="0"/>
              <a:t>(Increment the exponent if needed)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1.021 × 10</a:t>
            </a:r>
            <a:r>
              <a:rPr lang="en-US" sz="2000" baseline="30000" dirty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5. Determine sign of result from signs 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+1.021 × 10</a:t>
            </a:r>
            <a:r>
              <a:rPr lang="en-US" sz="2000" baseline="30000" dirty="0"/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F45D220F-70C5-4940-80CD-A8A500C401F9}" type="slidenum">
              <a:rPr lang="en-AU" smtClean="0"/>
              <a:pPr/>
              <a:t>67</a:t>
            </a:fld>
            <a:endParaRPr lang="en-AU"/>
          </a:p>
        </p:txBody>
      </p:sp>
      <p:sp>
        <p:nvSpPr>
          <p:cNvPr id="880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Multiplication</a:t>
            </a:r>
            <a:endParaRPr lang="en-AU"/>
          </a:p>
        </p:txBody>
      </p:sp>
      <p:sp>
        <p:nvSpPr>
          <p:cNvPr id="880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–1</a:t>
            </a:r>
            <a:r>
              <a:rPr lang="en-US" sz="2000" dirty="0"/>
              <a:t> × </a:t>
            </a:r>
            <a:r>
              <a:rPr lang="en-US" sz="2000" dirty="0">
                <a:solidFill>
                  <a:srgbClr val="FF0000"/>
                </a:solidFill>
              </a:rPr>
              <a:t>–1.110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× 2</a:t>
            </a:r>
            <a:r>
              <a:rPr lang="en-US" sz="2000" baseline="30000" dirty="0">
                <a:solidFill>
                  <a:srgbClr val="FF0000"/>
                </a:solidFill>
              </a:rPr>
              <a:t>–2</a:t>
            </a:r>
            <a:r>
              <a:rPr lang="en-US" sz="2000" dirty="0">
                <a:solidFill>
                  <a:srgbClr val="FF0000"/>
                </a:solidFill>
              </a:rPr>
              <a:t>             </a:t>
            </a:r>
            <a:r>
              <a:rPr lang="en-US" sz="2000" dirty="0">
                <a:solidFill>
                  <a:srgbClr val="C00000"/>
                </a:solidFill>
              </a:rPr>
              <a:t>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Biased: (–1 + 127) + (–2 + 127) = –3 + 254 </a:t>
            </a:r>
            <a:r>
              <a:rPr lang="en-US" sz="2000" dirty="0">
                <a:solidFill>
                  <a:srgbClr val="C00000"/>
                </a:solidFill>
              </a:rPr>
              <a:t>– 127 </a:t>
            </a:r>
            <a:r>
              <a:rPr lang="en-US" sz="2000" dirty="0"/>
              <a:t>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1.110</a:t>
            </a:r>
            <a:r>
              <a:rPr lang="en-US" sz="2000" baseline="-25000" dirty="0"/>
              <a:t>2</a:t>
            </a:r>
            <a:r>
              <a:rPr lang="en-US" sz="2000" dirty="0"/>
              <a:t>   </a:t>
            </a:r>
            <a:r>
              <a:rPr lang="en-US" sz="2000" dirty="0">
                <a:sym typeface="Symbol" pitchFamily="18" charset="2"/>
              </a:rPr>
              <a:t>  </a:t>
            </a: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5. Determine sign: +</a:t>
            </a:r>
            <a:r>
              <a:rPr lang="en-US" sz="2400" dirty="0" err="1"/>
              <a:t>ve</a:t>
            </a:r>
            <a:r>
              <a:rPr lang="en-US" sz="2400" dirty="0"/>
              <a:t> × –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/>
              <a:t>–</a:t>
            </a:r>
            <a:r>
              <a:rPr lang="en-US" sz="2400" dirty="0" err="1"/>
              <a:t>ve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–1.110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 = –0.21875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Multiplication</a:t>
            </a:r>
            <a:endParaRPr lang="en-IN" dirty="0"/>
          </a:p>
        </p:txBody>
      </p:sp>
      <p:pic>
        <p:nvPicPr>
          <p:cNvPr id="890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450" y="981075"/>
            <a:ext cx="5472113" cy="5867400"/>
          </a:xfr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B35C6DE4-E1C8-4D0A-905C-DE6333F4CEC1}" type="slidenum">
              <a:rPr lang="en-AU" smtClean="0"/>
              <a:pPr/>
              <a:t>69</a:t>
            </a:fld>
            <a:endParaRPr lang="en-AU"/>
          </a:p>
        </p:txBody>
      </p:sp>
      <p:pic>
        <p:nvPicPr>
          <p:cNvPr id="91139" name="Picture 9" descr="f03-05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773238"/>
            <a:ext cx="3135313" cy="423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pPr eaLnBrk="1" hangingPunct="1"/>
            <a:r>
              <a:rPr lang="en-US" sz="3600" dirty="0"/>
              <a:t>Integer-Multiplication Hardware</a:t>
            </a:r>
            <a:endParaRPr lang="en-AU" sz="3600" dirty="0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>
              <a:defRPr/>
            </a:pPr>
            <a:r>
              <a:rPr lang="en-US" sz="1600">
                <a:solidFill>
                  <a:srgbClr val="000000"/>
                </a:solidFill>
                <a:latin typeface="Tahoma" pitchFamily="34" charset="0"/>
                <a:cs typeface="Arial" charset="0"/>
              </a:rPr>
              <a:t>Initially 0</a:t>
            </a:r>
            <a:endParaRPr lang="en-AU" sz="160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pic>
        <p:nvPicPr>
          <p:cNvPr id="91142" name="Picture 8" descr="f03-04-P3744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50A33123-D944-49D1-BE77-CA190B30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2054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899" name="AutoShape 3">
            <a:extLst>
              <a:ext uri="{FF2B5EF4-FFF2-40B4-BE49-F238E27FC236}">
                <a16:creationId xmlns:a16="http://schemas.microsoft.com/office/drawing/2014/main" id="{3E0F94F8-42FC-4A11-9A23-979D508A1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5425" y="1196752"/>
            <a:ext cx="8382000" cy="41148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2800" b="0" dirty="0"/>
              <a:t>More complicated than addition</a:t>
            </a:r>
          </a:p>
          <a:p>
            <a:pPr marL="457200" lvl="1" indent="0" eaLnBrk="0" hangingPunct="0">
              <a:buNone/>
            </a:pPr>
            <a:r>
              <a:rPr lang="en-US" altLang="en-US" sz="2800" b="0" dirty="0"/>
              <a:t> Accomplished via </a:t>
            </a:r>
          </a:p>
          <a:p>
            <a:pPr lvl="1" eaLnBrk="0" hangingPunct="0"/>
            <a:r>
              <a:rPr lang="en-US" altLang="en-US" sz="2800" b="0" dirty="0"/>
              <a:t>Array multipliers</a:t>
            </a:r>
          </a:p>
          <a:p>
            <a:pPr lvl="1" eaLnBrk="0" hangingPunct="0"/>
            <a:r>
              <a:rPr lang="en-US" altLang="en-US" sz="2800" b="0" dirty="0"/>
              <a:t>shifting and repeated addition</a:t>
            </a:r>
          </a:p>
          <a:p>
            <a:pPr eaLnBrk="0" hangingPunct="0"/>
            <a:r>
              <a:rPr lang="en-US" altLang="en-US" sz="2800" b="0" dirty="0"/>
              <a:t>More time and more area</a:t>
            </a:r>
            <a:br>
              <a:rPr lang="en-US" altLang="en-US" sz="2800" b="0" dirty="0"/>
            </a:br>
            <a:br>
              <a:rPr lang="en-US" altLang="en-US" sz="2000" dirty="0"/>
            </a:br>
            <a:r>
              <a:rPr lang="en-US" altLang="en-US" sz="2000" dirty="0">
                <a:latin typeface="Courier New" panose="02070309020205020404" pitchFamily="49" charset="0"/>
              </a:rPr>
              <a:t>		  </a:t>
            </a:r>
            <a:r>
              <a:rPr lang="en-US" altLang="en-US" sz="2400" b="0" dirty="0">
                <a:latin typeface="Courier New" panose="02070309020205020404" pitchFamily="49" charset="0"/>
              </a:rPr>
              <a:t>0101 0010</a:t>
            </a:r>
            <a:r>
              <a:rPr lang="en-US" altLang="en-US" sz="2400" b="0" dirty="0">
                <a:latin typeface="Times New Roman" panose="02020603050405020304" pitchFamily="18" charset="0"/>
              </a:rPr>
              <a:t>     (multiplicand)</a:t>
            </a:r>
            <a:br>
              <a:rPr lang="en-US" altLang="en-US" sz="2400" b="0" dirty="0">
                <a:latin typeface="Courier New" panose="02070309020205020404" pitchFamily="49" charset="0"/>
              </a:rPr>
            </a:br>
            <a:r>
              <a:rPr lang="en-US" altLang="en-US" sz="2400" b="0" dirty="0">
                <a:latin typeface="Courier New" panose="02070309020205020404" pitchFamily="49" charset="0"/>
              </a:rPr>
              <a:t>		x 01</a:t>
            </a:r>
            <a:r>
              <a:rPr lang="en-US" altLang="en-US" sz="2400" b="0" u="sng" dirty="0">
                <a:latin typeface="Courier New" panose="02070309020205020404" pitchFamily="49" charset="0"/>
              </a:rPr>
              <a:t>10 1101</a:t>
            </a:r>
            <a:r>
              <a:rPr lang="en-US" altLang="en-US" sz="2400" b="0" dirty="0">
                <a:latin typeface="Times New Roman" panose="02020603050405020304" pitchFamily="18" charset="0"/>
              </a:rPr>
              <a:t>     (multiplier)</a:t>
            </a:r>
            <a:endParaRPr lang="en-US" altLang="en-US" sz="2800" b="0" dirty="0"/>
          </a:p>
          <a:p>
            <a:pPr eaLnBrk="0" hangingPunct="0"/>
            <a:r>
              <a:rPr lang="en-US" altLang="en-US" sz="2800" b="0" dirty="0"/>
              <a:t>Negative numbers:  convert and multiply</a:t>
            </a:r>
          </a:p>
          <a:p>
            <a:pPr eaLnBrk="0" hangingPunct="0"/>
            <a:r>
              <a:rPr lang="en-US" altLang="en-US" sz="2800" b="0" dirty="0"/>
              <a:t>Use other better techniques like Booth’s encoding</a:t>
            </a: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4A6B684E-CE48-40CE-A7A1-9474240C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Multiplication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63544-4A53-4B05-90CA-6853DD080628}"/>
              </a:ext>
            </a:extLst>
          </p:cNvPr>
          <p:cNvSpPr/>
          <p:nvPr/>
        </p:nvSpPr>
        <p:spPr bwMode="auto">
          <a:xfrm>
            <a:off x="971600" y="4005064"/>
            <a:ext cx="6732984" cy="93610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460C65FB-EE98-45F5-8D90-8E729374F933}" type="slidenum">
              <a:rPr lang="en-AU" smtClean="0"/>
              <a:pPr/>
              <a:t>70</a:t>
            </a:fld>
            <a:endParaRPr lang="en-AU"/>
          </a:p>
        </p:txBody>
      </p:sp>
      <p:pic>
        <p:nvPicPr>
          <p:cNvPr id="92163" name="Picture 9" descr="f03-06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Optimized Integer Multiplier</a:t>
            </a:r>
            <a:endParaRPr lang="en-AU"/>
          </a:p>
        </p:txBody>
      </p:sp>
      <p:sp>
        <p:nvSpPr>
          <p:cNvPr id="921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/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cs typeface="Arial" charset="0"/>
              </a:rPr>
              <a:t>One cycle per partial-product addition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1AFBF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That’s ok, if frequency of multiplications is low</a:t>
            </a:r>
            <a:endParaRPr lang="en-AU" sz="2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620713"/>
            <a:ext cx="8283575" cy="5761037"/>
          </a:xfrm>
          <a:prstGeom prst="rect">
            <a:avLst/>
          </a:prstGeom>
        </p:spPr>
      </p:pic>
      <p:sp>
        <p:nvSpPr>
          <p:cNvPr id="931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Multiplier – Hardware Realization</a:t>
            </a:r>
            <a:endParaRPr lang="en-IN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95738" y="2276475"/>
            <a:ext cx="1584325" cy="8318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  <a:cs typeface="Arial" charset="0"/>
              </a:rPr>
              <a:t>integer multiplier</a:t>
            </a:r>
            <a:endParaRPr lang="en-I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5580063" y="2565400"/>
            <a:ext cx="720725" cy="1428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5D6E4A2B-942F-4E07-AB97-0E6A0CC5CD19}" type="slidenum">
              <a:rPr lang="en-AU" smtClean="0"/>
              <a:pPr/>
              <a:t>72</a:t>
            </a:fld>
            <a:endParaRPr lang="en-AU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FP Arithmetic: Hardware</a:t>
            </a:r>
            <a:endParaRPr lang="en-AU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FP </a:t>
            </a:r>
            <a:r>
              <a:rPr lang="en-US">
                <a:sym typeface="Symbol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Can be pipelined</a:t>
            </a:r>
            <a:endParaRPr lang="en-A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2EB5FAF9-D0E0-4D02-AD9D-5591936A1CAD}" type="slidenum">
              <a:rPr lang="en-AU" smtClean="0"/>
              <a:pPr/>
              <a:t>73</a:t>
            </a:fld>
            <a:endParaRPr lang="en-AU"/>
          </a:p>
        </p:txBody>
      </p:sp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Instructions in MIPS</a:t>
            </a:r>
            <a:endParaRPr lang="en-AU"/>
          </a:p>
        </p:txBody>
      </p:sp>
      <p:sp>
        <p:nvSpPr>
          <p:cNvPr id="95236" name="Rectangle 5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FP hardware is </a:t>
            </a:r>
            <a:r>
              <a:rPr lang="en-US" sz="2800" dirty="0">
                <a:solidFill>
                  <a:srgbClr val="FF0000"/>
                </a:solidFill>
              </a:rPr>
              <a:t>Co-processor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Adjunct processor that extends the ISA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C00000"/>
                </a:solidFill>
              </a:rPr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Paired for double-precision: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Release 2 of MIPs ISA supports 32 × 64-bit FP reg’s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Lucida Console" pitchFamily="49" charset="0"/>
              </a:rPr>
              <a:t>lwc1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swc1</a:t>
            </a:r>
            <a:r>
              <a:rPr lang="en-US" sz="2400" dirty="0"/>
              <a:t>, </a:t>
            </a:r>
            <a:endParaRPr lang="en-US" sz="2400" dirty="0">
              <a:latin typeface="Lucida Console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>
                <a:latin typeface="Lucida Console" pitchFamily="49" charset="0"/>
              </a:rPr>
              <a:t>lwc1 $f8, 32($</a:t>
            </a:r>
            <a:r>
              <a:rPr lang="en-US" sz="2000" dirty="0" err="1">
                <a:latin typeface="Lucida Console" pitchFamily="49" charset="0"/>
              </a:rPr>
              <a:t>sp</a:t>
            </a:r>
            <a:r>
              <a:rPr lang="en-US" sz="2000" dirty="0">
                <a:latin typeface="Lucida Console" pitchFamily="49" charset="0"/>
              </a:rPr>
              <a:t>)</a:t>
            </a:r>
            <a:endParaRPr lang="en-AU" sz="20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A14FC253-C866-4C7B-88B7-C5B707AE1F8B}" type="slidenum">
              <a:rPr lang="en-AU" smtClean="0"/>
              <a:pPr/>
              <a:t>74</a:t>
            </a:fld>
            <a:endParaRPr lang="en-AU"/>
          </a:p>
        </p:txBody>
      </p:sp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Instructions in MIPS</a:t>
            </a:r>
            <a:endParaRPr lang="en-AU"/>
          </a:p>
        </p:txBody>
      </p:sp>
      <p:sp>
        <p:nvSpPr>
          <p:cNvPr id="962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add.s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sub.s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mul.s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div.s</a:t>
            </a:r>
            <a:endParaRPr lang="en-US" sz="24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add.s</a:t>
            </a:r>
            <a:r>
              <a:rPr lang="en-US" sz="2000" dirty="0">
                <a:latin typeface="Lucida Console" pitchFamily="49" charset="0"/>
              </a:rPr>
              <a:t> $f0, $f1, $f6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add.d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sub.d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mul.d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div.d</a:t>
            </a:r>
            <a:endParaRPr lang="en-US" sz="2400" dirty="0">
              <a:solidFill>
                <a:srgbClr val="C00000"/>
              </a:solidFill>
              <a:latin typeface="Lucida Console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mul.d</a:t>
            </a:r>
            <a:r>
              <a:rPr lang="en-US" sz="2000" dirty="0">
                <a:latin typeface="Lucida Console" pitchFamily="49" charset="0"/>
              </a:rPr>
              <a:t> $f4, $f4, $f6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Single- and double-precision comparison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Branch on FP condition code true or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B4E3C88D-3474-4949-85AB-CC70FED6F2BE}" type="slidenum">
              <a:rPr lang="en-AU" smtClean="0"/>
              <a:pPr/>
              <a:t>75</a:t>
            </a:fld>
            <a:endParaRPr lang="en-AU"/>
          </a:p>
        </p:txBody>
      </p:sp>
      <p:sp>
        <p:nvSpPr>
          <p:cNvPr id="972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Example: °F to °C</a:t>
            </a:r>
          </a:p>
        </p:txBody>
      </p:sp>
      <p:sp>
        <p:nvSpPr>
          <p:cNvPr id="972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	float f2c (float fahr) {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return ((5.0/9.0)*(fahr - 32.0));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Console" pitchFamily="49" charset="0"/>
              </a:rPr>
              <a:t>fahr</a:t>
            </a:r>
            <a:r>
              <a:rPr lang="en-US" sz="2400"/>
              <a:t> in $f12, result in $f0,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Compiled MIPS code: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	f2c: lwc1  $f16, const5($gp)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lwc2  $f18, const9($gp)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div.s $f16, $f16, $f18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lwc1  $f18, const32($gp)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sub.s $f18, $f12, $f18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mul.s $f0,  $f16, $f18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jr    $ra</a:t>
            </a:r>
            <a:endParaRPr lang="en-AU" sz="24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98307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dirty="0"/>
              <a:t>Computer arithmetic is constrained by limited precision</a:t>
            </a:r>
          </a:p>
          <a:p>
            <a:r>
              <a:rPr lang="en-US" sz="2400" b="0" dirty="0"/>
              <a:t>Bit patterns have no inherent meaning but standards do exist</a:t>
            </a:r>
          </a:p>
          <a:p>
            <a:pPr lvl="1"/>
            <a:r>
              <a:rPr lang="en-US" sz="2400" b="0" dirty="0"/>
              <a:t>two’s complement</a:t>
            </a:r>
          </a:p>
          <a:p>
            <a:pPr lvl="1"/>
            <a:r>
              <a:rPr lang="en-US" sz="2400" b="0" dirty="0"/>
              <a:t>IEEE 754 floating point</a:t>
            </a:r>
          </a:p>
          <a:p>
            <a:r>
              <a:rPr lang="en-US" sz="2400" b="0" dirty="0"/>
              <a:t>Computer instructions determine “meaning” of  the bit patterns</a:t>
            </a:r>
          </a:p>
          <a:p>
            <a:r>
              <a:rPr lang="en-US" sz="2400" b="0" dirty="0"/>
              <a:t>Performance and accuracy are important so there are many complexities and implementation challenges in real machines </a:t>
            </a: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620000" cy="609600"/>
          </a:xfrm>
        </p:spPr>
        <p:txBody>
          <a:bodyPr/>
          <a:lstStyle/>
          <a:p>
            <a:r>
              <a:rPr lang="en-US" dirty="0"/>
              <a:t>Announcement of Next Test </a:t>
            </a:r>
          </a:p>
        </p:txBody>
      </p:sp>
      <p:sp>
        <p:nvSpPr>
          <p:cNvPr id="9830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92896"/>
            <a:ext cx="8382000" cy="2304256"/>
          </a:xfrm>
        </p:spPr>
        <p:txBody>
          <a:bodyPr/>
          <a:lstStyle/>
          <a:p>
            <a:r>
              <a:rPr lang="en-US" sz="2800" b="0" dirty="0"/>
              <a:t>Saturday, 17 October 2020</a:t>
            </a:r>
          </a:p>
          <a:p>
            <a:r>
              <a:rPr lang="en-US" sz="2800" b="0" dirty="0"/>
              <a:t>Time: 3:30 pm – 4:45 pm </a:t>
            </a:r>
          </a:p>
          <a:p>
            <a:r>
              <a:rPr lang="en-US" sz="2800" b="0" dirty="0"/>
              <a:t>Coverage: Computer Arithmetic</a:t>
            </a:r>
          </a:p>
          <a:p>
            <a:pPr marL="0" indent="0">
              <a:buNone/>
            </a:pPr>
            <a:r>
              <a:rPr lang="en-US" sz="2800" b="0" dirty="0"/>
              <a:t>  </a:t>
            </a:r>
            <a:r>
              <a:rPr lang="en-US" sz="2400" b="0" dirty="0"/>
              <a:t>(Material taught in class during Sept. 28 – Oct. 08, 2020) </a:t>
            </a:r>
          </a:p>
          <a:p>
            <a:r>
              <a:rPr lang="en-US" sz="2800" b="0" dirty="0"/>
              <a:t>Question type: Short-Answer, MCQ</a:t>
            </a:r>
            <a:br>
              <a:rPr lang="en-US" sz="2400" b="0" dirty="0"/>
            </a:b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991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3F8B7-A75B-4A83-A515-731B7673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775275" cy="604867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8B17D30-6D3F-4606-86DF-474BC14108F3}"/>
              </a:ext>
            </a:extLst>
          </p:cNvPr>
          <p:cNvGrpSpPr/>
          <p:nvPr/>
        </p:nvGrpSpPr>
        <p:grpSpPr>
          <a:xfrm>
            <a:off x="323528" y="2348880"/>
            <a:ext cx="8790940" cy="4392488"/>
            <a:chOff x="323528" y="2348880"/>
            <a:chExt cx="8790940" cy="4392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B8C427-2604-4014-9264-22905C997BBA}"/>
                </a:ext>
              </a:extLst>
            </p:cNvPr>
            <p:cNvSpPr/>
            <p:nvPr/>
          </p:nvSpPr>
          <p:spPr bwMode="auto">
            <a:xfrm>
              <a:off x="323528" y="2708920"/>
              <a:ext cx="8496944" cy="40324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48365D-F845-48C0-B3C3-048CCB460F4C}"/>
                </a:ext>
              </a:extLst>
            </p:cNvPr>
            <p:cNvSpPr/>
            <p:nvPr/>
          </p:nvSpPr>
          <p:spPr bwMode="auto">
            <a:xfrm>
              <a:off x="5226036" y="2348880"/>
              <a:ext cx="3888432" cy="13681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8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4039-FF14-4617-AB4F-0D68083C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015808" cy="609600"/>
          </a:xfrm>
        </p:spPr>
        <p:txBody>
          <a:bodyPr/>
          <a:lstStyle/>
          <a:p>
            <a:r>
              <a:rPr lang="en-IN" b="0" dirty="0"/>
              <a:t>Array Multiplier Using Carry-Save Adders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54FD7F-35F1-4202-9AE1-FC4DE856D163}"/>
              </a:ext>
            </a:extLst>
          </p:cNvPr>
          <p:cNvGrpSpPr/>
          <p:nvPr/>
        </p:nvGrpSpPr>
        <p:grpSpPr>
          <a:xfrm>
            <a:off x="228600" y="980728"/>
            <a:ext cx="8652732" cy="5218596"/>
            <a:chOff x="228600" y="980728"/>
            <a:chExt cx="8652732" cy="52185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1D024E-B948-4316-9F55-E8618F96C0B5}"/>
                </a:ext>
              </a:extLst>
            </p:cNvPr>
            <p:cNvGrpSpPr/>
            <p:nvPr/>
          </p:nvGrpSpPr>
          <p:grpSpPr>
            <a:xfrm>
              <a:off x="228600" y="980728"/>
              <a:ext cx="8591872" cy="5218596"/>
              <a:chOff x="228600" y="980728"/>
              <a:chExt cx="8591872" cy="521859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D021D3A-7C79-4CBC-9C26-D3C4A3EEA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528" y="980728"/>
                <a:ext cx="8496944" cy="521859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8FB7B1-ECC7-48B4-87C9-6DA9846622D6}"/>
                  </a:ext>
                </a:extLst>
              </p:cNvPr>
              <p:cNvSpPr/>
              <p:nvPr/>
            </p:nvSpPr>
            <p:spPr bwMode="auto">
              <a:xfrm>
                <a:off x="228600" y="1268760"/>
                <a:ext cx="3407296" cy="144016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C84D35-113C-48C4-A340-76EA553B73A7}"/>
                </a:ext>
              </a:extLst>
            </p:cNvPr>
            <p:cNvSpPr txBox="1"/>
            <p:nvPr/>
          </p:nvSpPr>
          <p:spPr>
            <a:xfrm>
              <a:off x="6937116" y="3356992"/>
              <a:ext cx="194421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Carry-Save Adder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42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8|24|11.8|1|1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heme/theme1.xml><?xml version="1.0" encoding="utf-8"?>
<a:theme xmlns:a="http://schemas.openxmlformats.org/drawingml/2006/main" name="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Contemporary">
  <a:themeElements>
    <a:clrScheme name="Contemporary 1">
      <a:dk1>
        <a:srgbClr val="FFFFFF"/>
      </a:dk1>
      <a:lt1>
        <a:srgbClr val="0066CC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raining">
  <a:themeElements>
    <a:clrScheme name="Train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Folder:CS3339</Template>
  <TotalTime>8421</TotalTime>
  <Pages>93</Pages>
  <Words>4684</Words>
  <Application>Microsoft Office PowerPoint</Application>
  <PresentationFormat>On-screen Show (4:3)</PresentationFormat>
  <Paragraphs>929</Paragraphs>
  <Slides>77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101" baseType="lpstr">
      <vt:lpstr>Arial</vt:lpstr>
      <vt:lpstr>Arial Black</vt:lpstr>
      <vt:lpstr>Arial Narrow</vt:lpstr>
      <vt:lpstr>Calibri</vt:lpstr>
      <vt:lpstr>Cambria Math</vt:lpstr>
      <vt:lpstr>Corbel</vt:lpstr>
      <vt:lpstr>Courier New</vt:lpstr>
      <vt:lpstr>Lucida Console</vt:lpstr>
      <vt:lpstr>Symbol</vt:lpstr>
      <vt:lpstr>Tahoma</vt:lpstr>
      <vt:lpstr>Times</vt:lpstr>
      <vt:lpstr>Times New Roman</vt:lpstr>
      <vt:lpstr>Wingdings</vt:lpstr>
      <vt:lpstr>CS3339</vt:lpstr>
      <vt:lpstr>cod4e</vt:lpstr>
      <vt:lpstr>1_CS3339</vt:lpstr>
      <vt:lpstr>2_CS3339</vt:lpstr>
      <vt:lpstr>Soaring</vt:lpstr>
      <vt:lpstr>3_Soaring</vt:lpstr>
      <vt:lpstr>2_cod4e</vt:lpstr>
      <vt:lpstr>Training</vt:lpstr>
      <vt:lpstr>4_CS3339</vt:lpstr>
      <vt:lpstr>Contemporary</vt:lpstr>
      <vt:lpstr>Document</vt:lpstr>
      <vt:lpstr>CS 31007                         Autumn 2020                  COMPUTER ORGANIZATION AND ARCHITECTURE</vt:lpstr>
      <vt:lpstr>So far covered in computer arithmetic…</vt:lpstr>
      <vt:lpstr>Integer Multiplication</vt:lpstr>
      <vt:lpstr>Multiplication</vt:lpstr>
      <vt:lpstr>CARRY-SAVE ADDER (addition of multiple operands)</vt:lpstr>
      <vt:lpstr>Unsigned Multiplication</vt:lpstr>
      <vt:lpstr>Multiplication</vt:lpstr>
      <vt:lpstr>PowerPoint Presentation</vt:lpstr>
      <vt:lpstr>Array Multiplier Using Carry-Save Adders </vt:lpstr>
      <vt:lpstr>Array Multiplier Using Carry-Save Adders (CSA </vt:lpstr>
      <vt:lpstr>16-bit Array Multiplier</vt:lpstr>
      <vt:lpstr>Multiplication (Shift and Repeated Additions) </vt:lpstr>
      <vt:lpstr>Explanations</vt:lpstr>
      <vt:lpstr>Multiplication Hardware</vt:lpstr>
      <vt:lpstr>A Little Optimized Version</vt:lpstr>
      <vt:lpstr>Further Optimized Version of Multiplier</vt:lpstr>
      <vt:lpstr>Optimized Multiplication:  Implementation</vt:lpstr>
      <vt:lpstr>Multiplication Example</vt:lpstr>
      <vt:lpstr>Signed Multiplication</vt:lpstr>
      <vt:lpstr>Booth’s Encoding  (valid for signed multiplication as well)</vt:lpstr>
      <vt:lpstr>Booth’s Encoding</vt:lpstr>
      <vt:lpstr>Booth’s Encoding for Multiplier</vt:lpstr>
      <vt:lpstr>Booth’s Algorithm</vt:lpstr>
      <vt:lpstr>Booth’s Encoding</vt:lpstr>
      <vt:lpstr>Booth’s algorithm: Example  </vt:lpstr>
      <vt:lpstr>MIPS Multiplication</vt:lpstr>
      <vt:lpstr>CS 31007                         Autumn 2020                  COMPUTER ORGANIZATION AND ARCHITECTURE</vt:lpstr>
      <vt:lpstr>So far covered in computer arithmetic…</vt:lpstr>
      <vt:lpstr>Division</vt:lpstr>
      <vt:lpstr>Decimal division</vt:lpstr>
      <vt:lpstr>Integer Division in Binary</vt:lpstr>
      <vt:lpstr>Integer Division</vt:lpstr>
      <vt:lpstr>Division Hardware</vt:lpstr>
      <vt:lpstr>Restoring Division</vt:lpstr>
      <vt:lpstr>Optimized Divider</vt:lpstr>
      <vt:lpstr>MIPS Division</vt:lpstr>
      <vt:lpstr>MIPS Architecture for Integer Arithmetic: Multiplication and Division</vt:lpstr>
      <vt:lpstr>Floating Point:  Format, Arithmetic, and Hardware Implementation</vt:lpstr>
      <vt:lpstr>PowerPoint Presentation</vt:lpstr>
      <vt:lpstr>A computation error observed by a UG student led to the ACM Turing Award later …. </vt:lpstr>
      <vt:lpstr>Floating-Point Representation</vt:lpstr>
      <vt:lpstr>Floating Point</vt:lpstr>
      <vt:lpstr>IEEE Floating-Point Format</vt:lpstr>
      <vt:lpstr>PowerPoint Presentation</vt:lpstr>
      <vt:lpstr>IEEE 754 floating-point standard</vt:lpstr>
      <vt:lpstr>Decoding a floating-point number</vt:lpstr>
      <vt:lpstr> Example 1</vt:lpstr>
      <vt:lpstr> Example 2</vt:lpstr>
      <vt:lpstr> Example 3</vt:lpstr>
      <vt:lpstr>Example 4</vt:lpstr>
      <vt:lpstr> Example 2 (Encoding)</vt:lpstr>
      <vt:lpstr>PowerPoint Presentation</vt:lpstr>
      <vt:lpstr>Single-Precision Range</vt:lpstr>
      <vt:lpstr>Double-Precision Range</vt:lpstr>
      <vt:lpstr>Floating-Point Precision</vt:lpstr>
      <vt:lpstr>Single-Precision Normalized Range</vt:lpstr>
      <vt:lpstr>Single-Precision FP-Denormal Numbers</vt:lpstr>
      <vt:lpstr>Denormal FP-Numbers</vt:lpstr>
      <vt:lpstr>Infinities and NaNs</vt:lpstr>
      <vt:lpstr>Floating Point Complexities</vt:lpstr>
      <vt:lpstr>Floating-Point Addition</vt:lpstr>
      <vt:lpstr>Floating-Point Addition</vt:lpstr>
      <vt:lpstr>FP-Adder Hardware</vt:lpstr>
      <vt:lpstr>Floating-Point Addition</vt:lpstr>
      <vt:lpstr>FP-Adder Hardware</vt:lpstr>
      <vt:lpstr>Floating-Point Multiplication</vt:lpstr>
      <vt:lpstr>Floating-Point Multiplication</vt:lpstr>
      <vt:lpstr>Floating-Point Multiplication</vt:lpstr>
      <vt:lpstr>Integer-Multiplication Hardware</vt:lpstr>
      <vt:lpstr>Optimized Integer Multiplier</vt:lpstr>
      <vt:lpstr>FP Multiplier – Hardware Realization</vt:lpstr>
      <vt:lpstr>FP Arithmetic: Hardware</vt:lpstr>
      <vt:lpstr>FP Instructions in MIPS</vt:lpstr>
      <vt:lpstr>FP Instructions in MIPS</vt:lpstr>
      <vt:lpstr>FP Example: °F to °C</vt:lpstr>
      <vt:lpstr>Summary </vt:lpstr>
      <vt:lpstr>Announcement of Next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for 2nd Edition</dc:title>
  <dc:creator>Tod Amon</dc:creator>
  <cp:lastModifiedBy>Bhargab Bhatta</cp:lastModifiedBy>
  <cp:revision>206</cp:revision>
  <cp:lastPrinted>1997-08-28T16:06:06Z</cp:lastPrinted>
  <dcterms:created xsi:type="dcterms:W3CDTF">1997-08-27T20:06:46Z</dcterms:created>
  <dcterms:modified xsi:type="dcterms:W3CDTF">2020-10-06T06:40:26Z</dcterms:modified>
</cp:coreProperties>
</file>