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7.xml" ContentType="application/vnd.openxmlformats-officedocument.theme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8.xml" ContentType="application/vnd.openxmlformats-officedocument.theme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9.xml" ContentType="application/vnd.openxmlformats-officedocument.theme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10.xml" ContentType="application/vnd.openxmlformats-officedocument.theme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11.xml" ContentType="application/vnd.openxmlformats-officedocument.theme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theme/theme12.xml" ContentType="application/vnd.openxmlformats-officedocument.theme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theme/theme13.xml" ContentType="application/vnd.openxmlformats-officedocument.theme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theme/theme14.xml" ContentType="application/vnd.openxmlformats-officedocument.theme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theme/theme15.xml" ContentType="application/vnd.openxmlformats-officedocument.theme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theme/theme16.xml" ContentType="application/vnd.openxmlformats-officedocument.theme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theme/theme17.xml" ContentType="application/vnd.openxmlformats-officedocument.theme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theme/theme18.xml" ContentType="application/vnd.openxmlformats-officedocument.theme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0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2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29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  <p:sldMasterId id="2147483697" r:id="rId4"/>
    <p:sldMasterId id="2147483723" r:id="rId5"/>
    <p:sldMasterId id="2147483748" r:id="rId6"/>
    <p:sldMasterId id="2147483825" r:id="rId7"/>
    <p:sldMasterId id="2147483838" r:id="rId8"/>
    <p:sldMasterId id="2147483850" r:id="rId9"/>
    <p:sldMasterId id="2147483863" r:id="rId10"/>
    <p:sldMasterId id="2147483875" r:id="rId11"/>
    <p:sldMasterId id="2147483887" r:id="rId12"/>
    <p:sldMasterId id="2147483900" r:id="rId13"/>
    <p:sldMasterId id="2147483912" r:id="rId14"/>
    <p:sldMasterId id="2147483925" r:id="rId15"/>
    <p:sldMasterId id="2147483937" r:id="rId16"/>
    <p:sldMasterId id="2147483949" r:id="rId17"/>
    <p:sldMasterId id="2147483963" r:id="rId18"/>
    <p:sldMasterId id="2147483987" r:id="rId19"/>
  </p:sldMasterIdLst>
  <p:notesMasterIdLst>
    <p:notesMasterId r:id="rId93"/>
  </p:notesMasterIdLst>
  <p:handoutMasterIdLst>
    <p:handoutMasterId r:id="rId94"/>
  </p:handoutMasterIdLst>
  <p:sldIdLst>
    <p:sldId id="752" r:id="rId20"/>
    <p:sldId id="1426" r:id="rId21"/>
    <p:sldId id="343" r:id="rId22"/>
    <p:sldId id="1470" r:id="rId23"/>
    <p:sldId id="1576" r:id="rId24"/>
    <p:sldId id="1536" r:id="rId25"/>
    <p:sldId id="357" r:id="rId26"/>
    <p:sldId id="418" r:id="rId27"/>
    <p:sldId id="419" r:id="rId28"/>
    <p:sldId id="1625" r:id="rId29"/>
    <p:sldId id="359" r:id="rId30"/>
    <p:sldId id="360" r:id="rId31"/>
    <p:sldId id="555" r:id="rId32"/>
    <p:sldId id="556" r:id="rId33"/>
    <p:sldId id="1678" r:id="rId34"/>
    <p:sldId id="361" r:id="rId35"/>
    <p:sldId id="362" r:id="rId36"/>
    <p:sldId id="1562" r:id="rId37"/>
    <p:sldId id="363" r:id="rId38"/>
    <p:sldId id="1650" r:id="rId39"/>
    <p:sldId id="554" r:id="rId40"/>
    <p:sldId id="364" r:id="rId41"/>
    <p:sldId id="1630" r:id="rId42"/>
    <p:sldId id="1661" r:id="rId43"/>
    <p:sldId id="1656" r:id="rId44"/>
    <p:sldId id="1627" r:id="rId45"/>
    <p:sldId id="367" r:id="rId46"/>
    <p:sldId id="271" r:id="rId47"/>
    <p:sldId id="280" r:id="rId48"/>
    <p:sldId id="281" r:id="rId49"/>
    <p:sldId id="319" r:id="rId50"/>
    <p:sldId id="496" r:id="rId51"/>
    <p:sldId id="498" r:id="rId52"/>
    <p:sldId id="501" r:id="rId53"/>
    <p:sldId id="499" r:id="rId54"/>
    <p:sldId id="500" r:id="rId55"/>
    <p:sldId id="1679" r:id="rId56"/>
    <p:sldId id="517" r:id="rId57"/>
    <p:sldId id="1629" r:id="rId58"/>
    <p:sldId id="1638" r:id="rId59"/>
    <p:sldId id="1628" r:id="rId60"/>
    <p:sldId id="1632" r:id="rId61"/>
    <p:sldId id="391" r:id="rId62"/>
    <p:sldId id="1672" r:id="rId63"/>
    <p:sldId id="505" r:id="rId64"/>
    <p:sldId id="1643" r:id="rId65"/>
    <p:sldId id="1633" r:id="rId66"/>
    <p:sldId id="1634" r:id="rId67"/>
    <p:sldId id="1635" r:id="rId68"/>
    <p:sldId id="1637" r:id="rId69"/>
    <p:sldId id="1673" r:id="rId70"/>
    <p:sldId id="1639" r:id="rId71"/>
    <p:sldId id="1642" r:id="rId72"/>
    <p:sldId id="486" r:id="rId73"/>
    <p:sldId id="1645" r:id="rId74"/>
    <p:sldId id="1641" r:id="rId75"/>
    <p:sldId id="394" r:id="rId76"/>
    <p:sldId id="1657" r:id="rId77"/>
    <p:sldId id="1640" r:id="rId78"/>
    <p:sldId id="1644" r:id="rId79"/>
    <p:sldId id="1646" r:id="rId80"/>
    <p:sldId id="1647" r:id="rId81"/>
    <p:sldId id="1649" r:id="rId82"/>
    <p:sldId id="1653" r:id="rId83"/>
    <p:sldId id="1669" r:id="rId84"/>
    <p:sldId id="1670" r:id="rId85"/>
    <p:sldId id="1671" r:id="rId86"/>
    <p:sldId id="1651" r:id="rId87"/>
    <p:sldId id="1652" r:id="rId88"/>
    <p:sldId id="1668" r:id="rId89"/>
    <p:sldId id="354" r:id="rId90"/>
    <p:sldId id="552" r:id="rId91"/>
    <p:sldId id="553" r:id="rId9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hargab Bhatta" initials="BB" lastIdx="1" clrIdx="0">
    <p:extLst>
      <p:ext uri="{19B8F6BF-5375-455C-9EA6-DF929625EA0E}">
        <p15:presenceInfo xmlns:p15="http://schemas.microsoft.com/office/powerpoint/2012/main" userId="327740b07aed180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2F4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2787"/>
    <p:restoredTop sz="90929"/>
  </p:normalViewPr>
  <p:slideViewPr>
    <p:cSldViewPr>
      <p:cViewPr>
        <p:scale>
          <a:sx n="78" d="100"/>
          <a:sy n="78" d="100"/>
        </p:scale>
        <p:origin x="23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713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7.xml"/><Relationship Id="rId21" Type="http://schemas.openxmlformats.org/officeDocument/2006/relationships/slide" Target="slides/slide2.xml"/><Relationship Id="rId42" Type="http://schemas.openxmlformats.org/officeDocument/2006/relationships/slide" Target="slides/slide23.xml"/><Relationship Id="rId47" Type="http://schemas.openxmlformats.org/officeDocument/2006/relationships/slide" Target="slides/slide28.xml"/><Relationship Id="rId63" Type="http://schemas.openxmlformats.org/officeDocument/2006/relationships/slide" Target="slides/slide44.xml"/><Relationship Id="rId68" Type="http://schemas.openxmlformats.org/officeDocument/2006/relationships/slide" Target="slides/slide49.xml"/><Relationship Id="rId84" Type="http://schemas.openxmlformats.org/officeDocument/2006/relationships/slide" Target="slides/slide65.xml"/><Relationship Id="rId89" Type="http://schemas.openxmlformats.org/officeDocument/2006/relationships/slide" Target="slides/slide70.xml"/><Relationship Id="rId16" Type="http://schemas.openxmlformats.org/officeDocument/2006/relationships/slideMaster" Target="slideMasters/slideMaster16.xml"/><Relationship Id="rId11" Type="http://schemas.openxmlformats.org/officeDocument/2006/relationships/slideMaster" Target="slideMasters/slideMaster11.xml"/><Relationship Id="rId32" Type="http://schemas.openxmlformats.org/officeDocument/2006/relationships/slide" Target="slides/slide13.xml"/><Relationship Id="rId37" Type="http://schemas.openxmlformats.org/officeDocument/2006/relationships/slide" Target="slides/slide18.xml"/><Relationship Id="rId53" Type="http://schemas.openxmlformats.org/officeDocument/2006/relationships/slide" Target="slides/slide34.xml"/><Relationship Id="rId58" Type="http://schemas.openxmlformats.org/officeDocument/2006/relationships/slide" Target="slides/slide39.xml"/><Relationship Id="rId74" Type="http://schemas.openxmlformats.org/officeDocument/2006/relationships/slide" Target="slides/slide55.xml"/><Relationship Id="rId79" Type="http://schemas.openxmlformats.org/officeDocument/2006/relationships/slide" Target="slides/slide60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71.xml"/><Relationship Id="rId95" Type="http://schemas.openxmlformats.org/officeDocument/2006/relationships/commentAuthors" Target="commentAuthors.xml"/><Relationship Id="rId22" Type="http://schemas.openxmlformats.org/officeDocument/2006/relationships/slide" Target="slides/slide3.xml"/><Relationship Id="rId27" Type="http://schemas.openxmlformats.org/officeDocument/2006/relationships/slide" Target="slides/slide8.xml"/><Relationship Id="rId43" Type="http://schemas.openxmlformats.org/officeDocument/2006/relationships/slide" Target="slides/slide24.xml"/><Relationship Id="rId48" Type="http://schemas.openxmlformats.org/officeDocument/2006/relationships/slide" Target="slides/slide29.xml"/><Relationship Id="rId64" Type="http://schemas.openxmlformats.org/officeDocument/2006/relationships/slide" Target="slides/slide45.xml"/><Relationship Id="rId69" Type="http://schemas.openxmlformats.org/officeDocument/2006/relationships/slide" Target="slides/slide50.xml"/><Relationship Id="rId80" Type="http://schemas.openxmlformats.org/officeDocument/2006/relationships/slide" Target="slides/slide61.xml"/><Relationship Id="rId85" Type="http://schemas.openxmlformats.org/officeDocument/2006/relationships/slide" Target="slides/slide66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6.xml"/><Relationship Id="rId33" Type="http://schemas.openxmlformats.org/officeDocument/2006/relationships/slide" Target="slides/slide14.xml"/><Relationship Id="rId38" Type="http://schemas.openxmlformats.org/officeDocument/2006/relationships/slide" Target="slides/slide19.xml"/><Relationship Id="rId46" Type="http://schemas.openxmlformats.org/officeDocument/2006/relationships/slide" Target="slides/slide27.xml"/><Relationship Id="rId59" Type="http://schemas.openxmlformats.org/officeDocument/2006/relationships/slide" Target="slides/slide40.xml"/><Relationship Id="rId67" Type="http://schemas.openxmlformats.org/officeDocument/2006/relationships/slide" Target="slides/slide48.xml"/><Relationship Id="rId20" Type="http://schemas.openxmlformats.org/officeDocument/2006/relationships/slide" Target="slides/slide1.xml"/><Relationship Id="rId41" Type="http://schemas.openxmlformats.org/officeDocument/2006/relationships/slide" Target="slides/slide22.xml"/><Relationship Id="rId54" Type="http://schemas.openxmlformats.org/officeDocument/2006/relationships/slide" Target="slides/slide35.xml"/><Relationship Id="rId62" Type="http://schemas.openxmlformats.org/officeDocument/2006/relationships/slide" Target="slides/slide43.xml"/><Relationship Id="rId70" Type="http://schemas.openxmlformats.org/officeDocument/2006/relationships/slide" Target="slides/slide51.xml"/><Relationship Id="rId75" Type="http://schemas.openxmlformats.org/officeDocument/2006/relationships/slide" Target="slides/slide56.xml"/><Relationship Id="rId83" Type="http://schemas.openxmlformats.org/officeDocument/2006/relationships/slide" Target="slides/slide64.xml"/><Relationship Id="rId88" Type="http://schemas.openxmlformats.org/officeDocument/2006/relationships/slide" Target="slides/slide69.xml"/><Relationship Id="rId91" Type="http://schemas.openxmlformats.org/officeDocument/2006/relationships/slide" Target="slides/slide72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4.xml"/><Relationship Id="rId28" Type="http://schemas.openxmlformats.org/officeDocument/2006/relationships/slide" Target="slides/slide9.xml"/><Relationship Id="rId36" Type="http://schemas.openxmlformats.org/officeDocument/2006/relationships/slide" Target="slides/slide17.xml"/><Relationship Id="rId49" Type="http://schemas.openxmlformats.org/officeDocument/2006/relationships/slide" Target="slides/slide30.xml"/><Relationship Id="rId57" Type="http://schemas.openxmlformats.org/officeDocument/2006/relationships/slide" Target="slides/slide38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2.xml"/><Relationship Id="rId44" Type="http://schemas.openxmlformats.org/officeDocument/2006/relationships/slide" Target="slides/slide25.xml"/><Relationship Id="rId52" Type="http://schemas.openxmlformats.org/officeDocument/2006/relationships/slide" Target="slides/slide33.xml"/><Relationship Id="rId60" Type="http://schemas.openxmlformats.org/officeDocument/2006/relationships/slide" Target="slides/slide41.xml"/><Relationship Id="rId65" Type="http://schemas.openxmlformats.org/officeDocument/2006/relationships/slide" Target="slides/slide46.xml"/><Relationship Id="rId73" Type="http://schemas.openxmlformats.org/officeDocument/2006/relationships/slide" Target="slides/slide54.xml"/><Relationship Id="rId78" Type="http://schemas.openxmlformats.org/officeDocument/2006/relationships/slide" Target="slides/slide59.xml"/><Relationship Id="rId81" Type="http://schemas.openxmlformats.org/officeDocument/2006/relationships/slide" Target="slides/slide62.xml"/><Relationship Id="rId86" Type="http://schemas.openxmlformats.org/officeDocument/2006/relationships/slide" Target="slides/slide67.xml"/><Relationship Id="rId94" Type="http://schemas.openxmlformats.org/officeDocument/2006/relationships/handoutMaster" Target="handoutMasters/handoutMaster1.xml"/><Relationship Id="rId9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" Target="slides/slide20.xml"/><Relationship Id="rId34" Type="http://schemas.openxmlformats.org/officeDocument/2006/relationships/slide" Target="slides/slide15.xml"/><Relationship Id="rId50" Type="http://schemas.openxmlformats.org/officeDocument/2006/relationships/slide" Target="slides/slide31.xml"/><Relationship Id="rId55" Type="http://schemas.openxmlformats.org/officeDocument/2006/relationships/slide" Target="slides/slide36.xml"/><Relationship Id="rId76" Type="http://schemas.openxmlformats.org/officeDocument/2006/relationships/slide" Target="slides/slide57.xml"/><Relationship Id="rId97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52.xml"/><Relationship Id="rId92" Type="http://schemas.openxmlformats.org/officeDocument/2006/relationships/slide" Target="slides/slide73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10.xml"/><Relationship Id="rId24" Type="http://schemas.openxmlformats.org/officeDocument/2006/relationships/slide" Target="slides/slide5.xml"/><Relationship Id="rId40" Type="http://schemas.openxmlformats.org/officeDocument/2006/relationships/slide" Target="slides/slide21.xml"/><Relationship Id="rId45" Type="http://schemas.openxmlformats.org/officeDocument/2006/relationships/slide" Target="slides/slide26.xml"/><Relationship Id="rId66" Type="http://schemas.openxmlformats.org/officeDocument/2006/relationships/slide" Target="slides/slide47.xml"/><Relationship Id="rId87" Type="http://schemas.openxmlformats.org/officeDocument/2006/relationships/slide" Target="slides/slide68.xml"/><Relationship Id="rId61" Type="http://schemas.openxmlformats.org/officeDocument/2006/relationships/slide" Target="slides/slide42.xml"/><Relationship Id="rId82" Type="http://schemas.openxmlformats.org/officeDocument/2006/relationships/slide" Target="slides/slide63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30" Type="http://schemas.openxmlformats.org/officeDocument/2006/relationships/slide" Target="slides/slide11.xml"/><Relationship Id="rId35" Type="http://schemas.openxmlformats.org/officeDocument/2006/relationships/slide" Target="slides/slide16.xml"/><Relationship Id="rId56" Type="http://schemas.openxmlformats.org/officeDocument/2006/relationships/slide" Target="slides/slide37.xml"/><Relationship Id="rId77" Type="http://schemas.openxmlformats.org/officeDocument/2006/relationships/slide" Target="slides/slide58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2.xml"/><Relationship Id="rId72" Type="http://schemas.openxmlformats.org/officeDocument/2006/relationships/slide" Target="slides/slide53.xml"/><Relationship Id="rId93" Type="http://schemas.openxmlformats.org/officeDocument/2006/relationships/notesMaster" Target="notesMasters/notesMaster1.xml"/><Relationship Id="rId98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1.xml"/><Relationship Id="rId13" Type="http://schemas.openxmlformats.org/officeDocument/2006/relationships/slide" Target="slides/slide26.xml"/><Relationship Id="rId18" Type="http://schemas.openxmlformats.org/officeDocument/2006/relationships/slide" Target="slides/slide66.xml"/><Relationship Id="rId3" Type="http://schemas.openxmlformats.org/officeDocument/2006/relationships/slide" Target="slides/slide11.xml"/><Relationship Id="rId7" Type="http://schemas.openxmlformats.org/officeDocument/2006/relationships/slide" Target="slides/slide19.xml"/><Relationship Id="rId12" Type="http://schemas.openxmlformats.org/officeDocument/2006/relationships/slide" Target="slides/slide25.xml"/><Relationship Id="rId17" Type="http://schemas.openxmlformats.org/officeDocument/2006/relationships/slide" Target="slides/slide65.xml"/><Relationship Id="rId2" Type="http://schemas.openxmlformats.org/officeDocument/2006/relationships/slide" Target="slides/slide2.xml"/><Relationship Id="rId16" Type="http://schemas.openxmlformats.org/officeDocument/2006/relationships/slide" Target="slides/slide42.xml"/><Relationship Id="rId1" Type="http://schemas.openxmlformats.org/officeDocument/2006/relationships/slide" Target="slides/slide1.xml"/><Relationship Id="rId6" Type="http://schemas.openxmlformats.org/officeDocument/2006/relationships/slide" Target="slides/slide17.xml"/><Relationship Id="rId11" Type="http://schemas.openxmlformats.org/officeDocument/2006/relationships/slide" Target="slides/slide24.xml"/><Relationship Id="rId5" Type="http://schemas.openxmlformats.org/officeDocument/2006/relationships/slide" Target="slides/slide16.xml"/><Relationship Id="rId15" Type="http://schemas.openxmlformats.org/officeDocument/2006/relationships/slide" Target="slides/slide35.xml"/><Relationship Id="rId10" Type="http://schemas.openxmlformats.org/officeDocument/2006/relationships/slide" Target="slides/slide23.xml"/><Relationship Id="rId4" Type="http://schemas.openxmlformats.org/officeDocument/2006/relationships/slide" Target="slides/slide12.xml"/><Relationship Id="rId9" Type="http://schemas.openxmlformats.org/officeDocument/2006/relationships/slide" Target="slides/slide22.xml"/><Relationship Id="rId14" Type="http://schemas.openxmlformats.org/officeDocument/2006/relationships/slide" Target="slides/slide2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341813"/>
            <a:ext cx="5030787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075" tIns="44450" rIns="92075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7">
            <a:extLst>
              <a:ext uri="{FF2B5EF4-FFF2-40B4-BE49-F238E27FC236}">
                <a16:creationId xmlns:a16="http://schemas.microsoft.com/office/drawing/2014/main" id="{5370863E-1D4F-4784-B819-978545AC4D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9E2C69-4051-4279-BD3A-EF87177AA9D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6547" name="Rectangle 1026">
            <a:extLst>
              <a:ext uri="{FF2B5EF4-FFF2-40B4-BE49-F238E27FC236}">
                <a16:creationId xmlns:a16="http://schemas.microsoft.com/office/drawing/2014/main" id="{7C31C983-D9C4-44B6-A916-101CAB3877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/>
        </p:spPr>
      </p:sp>
      <p:sp>
        <p:nvSpPr>
          <p:cNvPr id="236548" name="Rectangle 1027">
            <a:extLst>
              <a:ext uri="{FF2B5EF4-FFF2-40B4-BE49-F238E27FC236}">
                <a16:creationId xmlns:a16="http://schemas.microsoft.com/office/drawing/2014/main" id="{253F83F4-A28F-46FA-9F08-7835178612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altLang="en-US"/>
              <a:t>Good Morning! </a:t>
            </a:r>
          </a:p>
          <a:p>
            <a:r>
              <a:rPr lang="en-US" altLang="en-US"/>
              <a:t>The title of today’s talk is “On some Planar Partitioning Problems”.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FB27F7BA-1A76-4FCF-9E84-88FE7D3F7DC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2E0C558A-CA26-4A3D-B68E-CBEEAB1838E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B0BA0C-1D4E-446B-808A-407A7D93E590}" type="datetime4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September 30, 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988" name="Rectangle 6">
            <a:extLst>
              <a:ext uri="{FF2B5EF4-FFF2-40B4-BE49-F238E27FC236}">
                <a16:creationId xmlns:a16="http://schemas.microsoft.com/office/drawing/2014/main" id="{8312194A-D63E-4050-983F-5EF2224F56A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1 — Computer Abstractions and Technology</a:t>
            </a:r>
          </a:p>
        </p:txBody>
      </p:sp>
      <p:sp>
        <p:nvSpPr>
          <p:cNvPr id="346117" name="Rectangle 7">
            <a:extLst>
              <a:ext uri="{FF2B5EF4-FFF2-40B4-BE49-F238E27FC236}">
                <a16:creationId xmlns:a16="http://schemas.microsoft.com/office/drawing/2014/main" id="{CD9384F4-FB72-4390-B3E0-0083C3EF0F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6C20A6-A987-4917-ABFD-EE97A5CE10B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46118" name="Rectangle 2">
            <a:extLst>
              <a:ext uri="{FF2B5EF4-FFF2-40B4-BE49-F238E27FC236}">
                <a16:creationId xmlns:a16="http://schemas.microsoft.com/office/drawing/2014/main" id="{313AA841-AC49-44F9-A7F8-E7A05DFDE2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9" name="Rectangle 3">
            <a:extLst>
              <a:ext uri="{FF2B5EF4-FFF2-40B4-BE49-F238E27FC236}">
                <a16:creationId xmlns:a16="http://schemas.microsoft.com/office/drawing/2014/main" id="{E0C1D981-9563-4D18-945B-EF1C977F01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7">
            <a:extLst>
              <a:ext uri="{FF2B5EF4-FFF2-40B4-BE49-F238E27FC236}">
                <a16:creationId xmlns:a16="http://schemas.microsoft.com/office/drawing/2014/main" id="{5370863E-1D4F-4784-B819-978545AC4D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9E2C69-4051-4279-BD3A-EF87177AA9D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6547" name="Rectangle 1026">
            <a:extLst>
              <a:ext uri="{FF2B5EF4-FFF2-40B4-BE49-F238E27FC236}">
                <a16:creationId xmlns:a16="http://schemas.microsoft.com/office/drawing/2014/main" id="{7C31C983-D9C4-44B6-A916-101CAB3877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/>
        </p:spPr>
      </p:sp>
      <p:sp>
        <p:nvSpPr>
          <p:cNvPr id="236548" name="Rectangle 1027">
            <a:extLst>
              <a:ext uri="{FF2B5EF4-FFF2-40B4-BE49-F238E27FC236}">
                <a16:creationId xmlns:a16="http://schemas.microsoft.com/office/drawing/2014/main" id="{253F83F4-A28F-46FA-9F08-7835178612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altLang="en-US"/>
              <a:t>Good Morning! </a:t>
            </a:r>
          </a:p>
          <a:p>
            <a:r>
              <a:rPr lang="en-US" altLang="en-US"/>
              <a:t>The title of today’s talk is “On some Planar Partitioning Problems”.</a:t>
            </a:r>
          </a:p>
        </p:txBody>
      </p:sp>
    </p:spTree>
    <p:extLst>
      <p:ext uri="{BB962C8B-B14F-4D97-AF65-F5344CB8AC3E}">
        <p14:creationId xmlns:p14="http://schemas.microsoft.com/office/powerpoint/2010/main" val="1528142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E1B3E66F-3A82-4AD6-AC92-946E8E63DC3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938C9CF-B115-47B6-9534-3EF25AB3FD6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A04C9B2-6B3F-4323-9C61-6C5C684A0F12}" type="datetime3">
              <a:rPr kumimoji="0" lang="en-AU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 September, 2020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0420" name="Rectangle 6">
            <a:extLst>
              <a:ext uri="{FF2B5EF4-FFF2-40B4-BE49-F238E27FC236}">
                <a16:creationId xmlns:a16="http://schemas.microsoft.com/office/drawing/2014/main" id="{95E3D6D3-46DD-473C-B88C-6CD4919E29A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3 — Arithmetic for Computers</a:t>
            </a:r>
          </a:p>
        </p:txBody>
      </p:sp>
      <p:sp>
        <p:nvSpPr>
          <p:cNvPr id="60421" name="Rectangle 7">
            <a:extLst>
              <a:ext uri="{FF2B5EF4-FFF2-40B4-BE49-F238E27FC236}">
                <a16:creationId xmlns:a16="http://schemas.microsoft.com/office/drawing/2014/main" id="{447B057E-6D09-4EB6-AA6B-FB375E6939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78EB72-7BFA-491F-9003-B166E2FBB8CA}" type="slidenum">
              <a:rPr kumimoji="0" lang="en-AU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0422" name="Rectangle 2">
            <a:extLst>
              <a:ext uri="{FF2B5EF4-FFF2-40B4-BE49-F238E27FC236}">
                <a16:creationId xmlns:a16="http://schemas.microsoft.com/office/drawing/2014/main" id="{0F74EF19-C1AC-460D-862C-D6A8DB732C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0423" name="Rectangle 3">
            <a:extLst>
              <a:ext uri="{FF2B5EF4-FFF2-40B4-BE49-F238E27FC236}">
                <a16:creationId xmlns:a16="http://schemas.microsoft.com/office/drawing/2014/main" id="{EBEF639F-0653-488A-A774-733F314174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0AE9668D-A985-47C2-9695-C02738684D1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9CA0B99B-35B0-42E5-9E4B-1CD1C627AFE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4296B0C-782D-44C4-A48F-28535A5482D7}" type="datetime3">
              <a:rPr kumimoji="0" lang="en-AU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 September, 2020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444" name="Rectangle 6">
            <a:extLst>
              <a:ext uri="{FF2B5EF4-FFF2-40B4-BE49-F238E27FC236}">
                <a16:creationId xmlns:a16="http://schemas.microsoft.com/office/drawing/2014/main" id="{0D3C5E22-E491-43FC-B4EB-91005135AE9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3 — Arithmetic for Computers</a:t>
            </a:r>
          </a:p>
        </p:txBody>
      </p:sp>
      <p:sp>
        <p:nvSpPr>
          <p:cNvPr id="61445" name="Rectangle 7">
            <a:extLst>
              <a:ext uri="{FF2B5EF4-FFF2-40B4-BE49-F238E27FC236}">
                <a16:creationId xmlns:a16="http://schemas.microsoft.com/office/drawing/2014/main" id="{42D9EE59-1C03-460D-A617-595FAC63F6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2DBA49C-51B0-4089-AE28-9FAE67D629CF}" type="slidenum">
              <a:rPr kumimoji="0" lang="en-AU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446" name="Rectangle 2">
            <a:extLst>
              <a:ext uri="{FF2B5EF4-FFF2-40B4-BE49-F238E27FC236}">
                <a16:creationId xmlns:a16="http://schemas.microsoft.com/office/drawing/2014/main" id="{BB883FD7-4A43-4AC3-A8A9-AC91F8F3A1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1447" name="Rectangle 3">
            <a:extLst>
              <a:ext uri="{FF2B5EF4-FFF2-40B4-BE49-F238E27FC236}">
                <a16:creationId xmlns:a16="http://schemas.microsoft.com/office/drawing/2014/main" id="{85B1BF6C-95F4-4CA7-A019-769EE538BD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1C1B7E47-F270-419E-8300-804E427A84A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0EF8249E-B41B-4361-9F9E-93290699EB9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E8D68D-AF96-4A09-99CE-6214DBE399D8}" type="datetime3">
              <a:rPr kumimoji="0" lang="en-AU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 September, 2020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2468" name="Rectangle 6">
            <a:extLst>
              <a:ext uri="{FF2B5EF4-FFF2-40B4-BE49-F238E27FC236}">
                <a16:creationId xmlns:a16="http://schemas.microsoft.com/office/drawing/2014/main" id="{AE62DF91-83A4-43F3-B009-C05B630640E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3 — Arithmetic for Computers</a:t>
            </a:r>
          </a:p>
        </p:txBody>
      </p:sp>
      <p:sp>
        <p:nvSpPr>
          <p:cNvPr id="62469" name="Rectangle 7">
            <a:extLst>
              <a:ext uri="{FF2B5EF4-FFF2-40B4-BE49-F238E27FC236}">
                <a16:creationId xmlns:a16="http://schemas.microsoft.com/office/drawing/2014/main" id="{BB3B6973-9A3B-47BE-9D94-C14665872F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0E2FD0B-1B9F-4B82-9246-B4E63EBE2222}" type="slidenum">
              <a:rPr kumimoji="0" lang="en-AU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2470" name="Rectangle 2">
            <a:extLst>
              <a:ext uri="{FF2B5EF4-FFF2-40B4-BE49-F238E27FC236}">
                <a16:creationId xmlns:a16="http://schemas.microsoft.com/office/drawing/2014/main" id="{2B3A5BF5-CBF0-4AD6-B548-B825ED779B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2471" name="Rectangle 3">
            <a:extLst>
              <a:ext uri="{FF2B5EF4-FFF2-40B4-BE49-F238E27FC236}">
                <a16:creationId xmlns:a16="http://schemas.microsoft.com/office/drawing/2014/main" id="{3F0EAB4B-80C6-4CBB-9813-B260CF8EE6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956" cy="458030"/>
          </a:xfrm>
          <a:prstGeom prst="rect">
            <a:avLst/>
          </a:prstGeom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http://www.ece.umn.edu/users/kia/Courses/EE5324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5972"/>
            <a:ext cx="2971956" cy="455956"/>
          </a:xfrm>
          <a:prstGeom prst="rect">
            <a:avLst/>
          </a:prstGeom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VLSI Design II – © Kia Bazargan</a:t>
            </a: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30588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Can we use HA to add two n-bit numbers? No! Carry propagation.</a:t>
            </a:r>
          </a:p>
        </p:txBody>
      </p:sp>
    </p:spTree>
    <p:extLst>
      <p:ext uri="{BB962C8B-B14F-4D97-AF65-F5344CB8AC3E}">
        <p14:creationId xmlns:p14="http://schemas.microsoft.com/office/powerpoint/2010/main" val="27138437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24620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956" cy="458030"/>
          </a:xfrm>
          <a:prstGeom prst="rect">
            <a:avLst/>
          </a:prstGeom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http://www.ece.umn.edu/users/kia/Courses/EE5324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5972"/>
            <a:ext cx="2971956" cy="455956"/>
          </a:xfrm>
          <a:prstGeom prst="rect">
            <a:avLst/>
          </a:prstGeom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VLSI Design II – © Kia Bazargan</a:t>
            </a: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30588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C0? </a:t>
            </a:r>
            <a:r>
              <a:rPr lang="en-US" dirty="0" err="1"/>
              <a:t>C_n</a:t>
            </a:r>
            <a:r>
              <a:rPr lang="en-US" dirty="0"/>
              <a:t>?</a:t>
            </a:r>
          </a:p>
          <a:p>
            <a:r>
              <a:rPr lang="en-US" dirty="0"/>
              <a:t>This architecture is called Ripple-carry adder: the simplest!</a:t>
            </a:r>
          </a:p>
          <a:p>
            <a:r>
              <a:rPr lang="en-US" dirty="0"/>
              <a:t>Carry delay is important</a:t>
            </a:r>
          </a:p>
        </p:txBody>
      </p:sp>
    </p:spTree>
    <p:extLst>
      <p:ext uri="{BB962C8B-B14F-4D97-AF65-F5344CB8AC3E}">
        <p14:creationId xmlns:p14="http://schemas.microsoft.com/office/powerpoint/2010/main" val="23801344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956" cy="458030"/>
          </a:xfrm>
          <a:prstGeom prst="rect">
            <a:avLst/>
          </a:prstGeom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http://www.ece.umn.edu/users/kia/Courses/EE5324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5972"/>
            <a:ext cx="2971956" cy="455956"/>
          </a:xfrm>
          <a:prstGeom prst="rect">
            <a:avLst/>
          </a:prstGeom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VLSI Design II – © Kia Bazargan</a:t>
            </a:r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/>
              <a:t>The time unit is the delay for one full adder to compute its S and Cout signals</a:t>
            </a:r>
          </a:p>
          <a:p>
            <a:pPr>
              <a:buFontTx/>
              <a:buChar char="-"/>
            </a:pPr>
            <a:r>
              <a:rPr lang="en-US"/>
              <a:t>What is the meaning of the intermediate (T=1..3) values of S?</a:t>
            </a:r>
          </a:p>
          <a:p>
            <a:pPr>
              <a:buFontTx/>
              <a:buChar char="-"/>
            </a:pPr>
            <a:r>
              <a:rPr lang="en-US"/>
              <a:t>How long should the clock period be?</a:t>
            </a:r>
          </a:p>
          <a:p>
            <a:pPr>
              <a:buFontTx/>
              <a:buChar char="-"/>
            </a:pPr>
            <a:r>
              <a:rPr lang="en-US"/>
              <a:t>What effect does the carry chain delay have on the clock frequency?</a:t>
            </a:r>
          </a:p>
        </p:txBody>
      </p:sp>
    </p:spTree>
    <p:extLst>
      <p:ext uri="{BB962C8B-B14F-4D97-AF65-F5344CB8AC3E}">
        <p14:creationId xmlns:p14="http://schemas.microsoft.com/office/powerpoint/2010/main" val="959146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7">
            <a:extLst>
              <a:ext uri="{FF2B5EF4-FFF2-40B4-BE49-F238E27FC236}">
                <a16:creationId xmlns:a16="http://schemas.microsoft.com/office/drawing/2014/main" id="{ADAB2206-90E2-43BD-B429-04F3D54CF6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D49DE2-8317-4A9A-884F-9FD2CE1D060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8595" name="Rectangle 1026">
            <a:extLst>
              <a:ext uri="{FF2B5EF4-FFF2-40B4-BE49-F238E27FC236}">
                <a16:creationId xmlns:a16="http://schemas.microsoft.com/office/drawing/2014/main" id="{EEF44A57-5EDF-40BD-ACB4-D0C6B9B030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/>
        </p:spPr>
      </p:sp>
      <p:sp>
        <p:nvSpPr>
          <p:cNvPr id="238596" name="Rectangle 1027">
            <a:extLst>
              <a:ext uri="{FF2B5EF4-FFF2-40B4-BE49-F238E27FC236}">
                <a16:creationId xmlns:a16="http://schemas.microsoft.com/office/drawing/2014/main" id="{2264BC9C-C670-4FE0-B202-0BB16017E7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altLang="en-US"/>
              <a:t>Good Morning! </a:t>
            </a:r>
          </a:p>
          <a:p>
            <a:r>
              <a:rPr lang="en-US" altLang="en-US"/>
              <a:t>The title of today’s talk is “On some Planar Partitioning Problems”.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E82F7F-9281-47B3-BB27-1175D8A257D3}" type="slidenum"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399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130CDF-637D-4DE2-947C-285373F7271E}" type="slidenum"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057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F45D80D-246F-4D66-8471-B3A1887F7783}" type="slidenum"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726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F45D80D-246F-4D66-8471-B3A1887F7783}" type="slidenum"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208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956" cy="458030"/>
          </a:xfrm>
          <a:prstGeom prst="rect">
            <a:avLst/>
          </a:prstGeom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http://www.ece.umn.edu/users/kia/Courses/EE5324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5972"/>
            <a:ext cx="2971956" cy="455956"/>
          </a:xfrm>
          <a:prstGeom prst="rect">
            <a:avLst/>
          </a:prstGeom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VLSI Design II – © Kia Bazargan</a:t>
            </a: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30588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the example,</a:t>
            </a:r>
          </a:p>
          <a:p>
            <a:r>
              <a:rPr lang="en-US"/>
              <a:t>   By looking at (A4,B4), we can say for sure that C5=0, no matter what C4 is.</a:t>
            </a:r>
          </a:p>
          <a:p>
            <a:r>
              <a:rPr lang="en-US"/>
              <a:t>   By looking at (A2,B2), we can say for sure that C3=1.</a:t>
            </a:r>
          </a:p>
          <a:p>
            <a:r>
              <a:rPr lang="en-US"/>
              <a:t>   C3, “generated” by (A2,B2) (or by A0,B0 if you wish), “propagated” as far as C4, and then got “killed” by (A4,B4)</a:t>
            </a:r>
          </a:p>
          <a:p>
            <a:r>
              <a:rPr lang="en-US"/>
              <a:t>The idea is, can we look at A(3..0) and B(3..0) and determine the value of C4 in one shot?</a:t>
            </a:r>
          </a:p>
        </p:txBody>
      </p:sp>
    </p:spTree>
    <p:extLst>
      <p:ext uri="{BB962C8B-B14F-4D97-AF65-F5344CB8AC3E}">
        <p14:creationId xmlns:p14="http://schemas.microsoft.com/office/powerpoint/2010/main" val="1135881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956" cy="458030"/>
          </a:xfrm>
          <a:prstGeom prst="rect">
            <a:avLst/>
          </a:prstGeom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http://www.ece.umn.edu/users/kia/Courses/EE5324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5972"/>
            <a:ext cx="2971956" cy="455956"/>
          </a:xfrm>
          <a:prstGeom prst="rect">
            <a:avLst/>
          </a:prstGeom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VLSI Design II – © Kia Bazargan</a:t>
            </a: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30588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the example,</a:t>
            </a:r>
          </a:p>
          <a:p>
            <a:r>
              <a:rPr lang="en-US"/>
              <a:t>   By looking at (A4,B4), we can say for sure that C5=0, no matter what C4 is.</a:t>
            </a:r>
          </a:p>
          <a:p>
            <a:r>
              <a:rPr lang="en-US"/>
              <a:t>   By looking at (A2,B2), we can say for sure that C3=1.</a:t>
            </a:r>
          </a:p>
          <a:p>
            <a:r>
              <a:rPr lang="en-US"/>
              <a:t>   C3, “generated” by (A2,B2) (or by A0,B0 if you wish), “propagated” as far as C4, and then got “killed” by (A4,B4)</a:t>
            </a:r>
          </a:p>
          <a:p>
            <a:r>
              <a:rPr lang="en-US"/>
              <a:t>The idea is, can we look at A(3..0) and B(3..0) and determine the value of C4 in one shot?</a:t>
            </a:r>
          </a:p>
        </p:txBody>
      </p:sp>
    </p:spTree>
    <p:extLst>
      <p:ext uri="{BB962C8B-B14F-4D97-AF65-F5344CB8AC3E}">
        <p14:creationId xmlns:p14="http://schemas.microsoft.com/office/powerpoint/2010/main" val="5726049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956" cy="458030"/>
          </a:xfrm>
          <a:prstGeom prst="rect">
            <a:avLst/>
          </a:prstGeom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http://www.ece.umn.edu/users/kia/Courses/EE5324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5972"/>
            <a:ext cx="2971956" cy="455956"/>
          </a:xfrm>
          <a:prstGeom prst="rect">
            <a:avLst/>
          </a:prstGeom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VLSI Design II – © Kia Bazargan</a:t>
            </a:r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/>
              <a:t>The timing is not realistic. I have assumed:</a:t>
            </a:r>
          </a:p>
          <a:p>
            <a:pPr lvl="1">
              <a:buFontTx/>
              <a:buChar char="-"/>
            </a:pPr>
            <a:r>
              <a:rPr lang="en-US"/>
              <a:t>p_i and g_i computations take 1 cycle</a:t>
            </a:r>
          </a:p>
          <a:p>
            <a:pPr lvl="1">
              <a:buFontTx/>
              <a:buChar char="-"/>
            </a:pPr>
            <a:r>
              <a:rPr lang="en-US"/>
              <a:t>Carry generation block take 1 cycle to generate the last carry</a:t>
            </a:r>
          </a:p>
          <a:p>
            <a:pPr lvl="1">
              <a:buFontTx/>
              <a:buChar char="-"/>
            </a:pPr>
            <a:r>
              <a:rPr lang="en-US"/>
              <a:t>Hence, the second row shows T=2 (p,g calc + carry gen), while other rows show 1 cycle (only carry generation)</a:t>
            </a:r>
          </a:p>
        </p:txBody>
      </p:sp>
    </p:spTree>
    <p:extLst>
      <p:ext uri="{BB962C8B-B14F-4D97-AF65-F5344CB8AC3E}">
        <p14:creationId xmlns:p14="http://schemas.microsoft.com/office/powerpoint/2010/main" val="37946535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B1556F-8F5A-41BE-8BC1-13137E62245A}" type="slidenum"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131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>
            <a:extLst>
              <a:ext uri="{FF2B5EF4-FFF2-40B4-BE49-F238E27FC236}">
                <a16:creationId xmlns:a16="http://schemas.microsoft.com/office/drawing/2014/main" id="{A6C45CB6-76F8-42D3-87AA-0E3F3DD2A4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59300"/>
            <a:ext cx="5362575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633" tIns="46977" rIns="95633" bIns="46977"/>
          <a:lstStyle/>
          <a:p>
            <a:endParaRPr lang="en-US" altLang="en-US"/>
          </a:p>
        </p:txBody>
      </p:sp>
      <p:sp>
        <p:nvSpPr>
          <p:cNvPr id="205827" name="Rectangle 3">
            <a:extLst>
              <a:ext uri="{FF2B5EF4-FFF2-40B4-BE49-F238E27FC236}">
                <a16:creationId xmlns:a16="http://schemas.microsoft.com/office/drawing/2014/main" id="{63C199F7-117F-4DDB-9B5B-52BFB73C8564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7">
            <a:extLst>
              <a:ext uri="{FF2B5EF4-FFF2-40B4-BE49-F238E27FC236}">
                <a16:creationId xmlns:a16="http://schemas.microsoft.com/office/drawing/2014/main" id="{5370863E-1D4F-4784-B819-978545AC4D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9E2C69-4051-4279-BD3A-EF87177AA9D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6547" name="Rectangle 1026">
            <a:extLst>
              <a:ext uri="{FF2B5EF4-FFF2-40B4-BE49-F238E27FC236}">
                <a16:creationId xmlns:a16="http://schemas.microsoft.com/office/drawing/2014/main" id="{7C31C983-D9C4-44B6-A916-101CAB3877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/>
        </p:spPr>
      </p:sp>
      <p:sp>
        <p:nvSpPr>
          <p:cNvPr id="236548" name="Rectangle 1027">
            <a:extLst>
              <a:ext uri="{FF2B5EF4-FFF2-40B4-BE49-F238E27FC236}">
                <a16:creationId xmlns:a16="http://schemas.microsoft.com/office/drawing/2014/main" id="{253F83F4-A28F-46FA-9F08-7835178612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altLang="en-US"/>
              <a:t>Good Morning! </a:t>
            </a:r>
          </a:p>
          <a:p>
            <a:r>
              <a:rPr lang="en-US" altLang="en-US"/>
              <a:t>The title of today’s talk is “On some Planar Partitioning Problems”.</a:t>
            </a:r>
          </a:p>
        </p:txBody>
      </p:sp>
    </p:spTree>
    <p:extLst>
      <p:ext uri="{BB962C8B-B14F-4D97-AF65-F5344CB8AC3E}">
        <p14:creationId xmlns:p14="http://schemas.microsoft.com/office/powerpoint/2010/main" val="2263200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695325"/>
            <a:ext cx="4545012" cy="3409950"/>
          </a:xfrm>
          <a:ln/>
        </p:spPr>
      </p:sp>
    </p:spTree>
    <p:extLst>
      <p:ext uri="{BB962C8B-B14F-4D97-AF65-F5344CB8AC3E}">
        <p14:creationId xmlns:p14="http://schemas.microsoft.com/office/powerpoint/2010/main" val="19013778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7">
            <a:extLst>
              <a:ext uri="{FF2B5EF4-FFF2-40B4-BE49-F238E27FC236}">
                <a16:creationId xmlns:a16="http://schemas.microsoft.com/office/drawing/2014/main" id="{ADAB2206-90E2-43BD-B429-04F3D54CF6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D49DE2-8317-4A9A-884F-9FD2CE1D060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8595" name="Rectangle 1026">
            <a:extLst>
              <a:ext uri="{FF2B5EF4-FFF2-40B4-BE49-F238E27FC236}">
                <a16:creationId xmlns:a16="http://schemas.microsoft.com/office/drawing/2014/main" id="{EEF44A57-5EDF-40BD-ACB4-D0C6B9B030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/>
        </p:spPr>
      </p:sp>
      <p:sp>
        <p:nvSpPr>
          <p:cNvPr id="238596" name="Rectangle 1027">
            <a:extLst>
              <a:ext uri="{FF2B5EF4-FFF2-40B4-BE49-F238E27FC236}">
                <a16:creationId xmlns:a16="http://schemas.microsoft.com/office/drawing/2014/main" id="{2264BC9C-C670-4FE0-B202-0BB16017E7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altLang="en-US"/>
              <a:t>Good Morning! </a:t>
            </a:r>
          </a:p>
          <a:p>
            <a:r>
              <a:rPr lang="en-US" altLang="en-US"/>
              <a:t>The title of today’s talk is “On some Planar Partitioning Problems”.</a:t>
            </a:r>
          </a:p>
        </p:txBody>
      </p:sp>
    </p:spTree>
    <p:extLst>
      <p:ext uri="{BB962C8B-B14F-4D97-AF65-F5344CB8AC3E}">
        <p14:creationId xmlns:p14="http://schemas.microsoft.com/office/powerpoint/2010/main" val="41765397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956" cy="458030"/>
          </a:xfrm>
          <a:prstGeom prst="rect">
            <a:avLst/>
          </a:prstGeom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http://www.ece.umn.edu/users/kia/Courses/EE5324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5972"/>
            <a:ext cx="2971956" cy="455956"/>
          </a:xfrm>
          <a:prstGeom prst="rect">
            <a:avLst/>
          </a:prstGeom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VLSI Design II – © Kia Bazargan</a:t>
            </a:r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 One disadvantage of this adder is the high fanout of the output of C7. Other adder structures like the Kogg-Stone tree are designed to reduce the fanout.</a:t>
            </a:r>
          </a:p>
        </p:txBody>
      </p:sp>
    </p:spTree>
    <p:extLst>
      <p:ext uri="{BB962C8B-B14F-4D97-AF65-F5344CB8AC3E}">
        <p14:creationId xmlns:p14="http://schemas.microsoft.com/office/powerpoint/2010/main" val="24898563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>
            <a:extLst>
              <a:ext uri="{FF2B5EF4-FFF2-40B4-BE49-F238E27FC236}">
                <a16:creationId xmlns:a16="http://schemas.microsoft.com/office/drawing/2014/main" id="{A2B14681-6FCE-4C2E-8A01-E5F37AFB49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268291" name="Rectangle 3">
            <a:extLst>
              <a:ext uri="{FF2B5EF4-FFF2-40B4-BE49-F238E27FC236}">
                <a16:creationId xmlns:a16="http://schemas.microsoft.com/office/drawing/2014/main" id="{5CA6858C-690B-46EB-AD5F-6C64132229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2653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695325"/>
            <a:ext cx="4545012" cy="340995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20DBFE-8045-4824-8C8B-F442F2895D20}" type="datetime3">
              <a:rPr kumimoji="0" lang="en-AU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 September, 2020</a:t>
            </a:fld>
            <a:endParaRPr kumimoji="0" lang="en-AU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01380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Chapter 3 — Arithmetic for Computers</a:t>
            </a:r>
          </a:p>
        </p:txBody>
      </p:sp>
      <p:sp>
        <p:nvSpPr>
          <p:cNvPr id="10138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065E12-D160-493F-950C-5DCF9B2DE20B}" type="slidenum">
              <a:rPr kumimoji="0" lang="en-AU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AU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013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13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75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CF6FF5-21C0-4FFC-9F80-EAD451871BD9}" type="datetime3">
              <a:rPr kumimoji="0" lang="en-AU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 September, 2020</a:t>
            </a:fld>
            <a:endParaRPr kumimoji="0" lang="en-AU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02404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Chapter 3 — Arithmetic for Computers</a:t>
            </a:r>
          </a:p>
        </p:txBody>
      </p:sp>
      <p:sp>
        <p:nvSpPr>
          <p:cNvPr id="10240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B90D3CD-263B-4A43-B427-DEB2BB82E6BE}" type="slidenum">
              <a:rPr kumimoji="0" lang="en-AU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AU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024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24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23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60071904-05FD-4E49-94EF-2136C4D4876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The University of Adelaide, School of Computer Science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0942BDC4-D962-4C36-925E-C11F9CAB4B6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E857A52-B659-44B4-B581-F63B7C2C5F55}" type="datetime3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 September 2020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5476" name="Rectangle 6">
            <a:extLst>
              <a:ext uri="{FF2B5EF4-FFF2-40B4-BE49-F238E27FC236}">
                <a16:creationId xmlns:a16="http://schemas.microsoft.com/office/drawing/2014/main" id="{680ACE61-3057-40EF-A46A-47BA6C3535E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2 — Instructions: Language of the Computer</a:t>
            </a:r>
          </a:p>
        </p:txBody>
      </p:sp>
      <p:sp>
        <p:nvSpPr>
          <p:cNvPr id="105477" name="Rectangle 7">
            <a:extLst>
              <a:ext uri="{FF2B5EF4-FFF2-40B4-BE49-F238E27FC236}">
                <a16:creationId xmlns:a16="http://schemas.microsoft.com/office/drawing/2014/main" id="{7562EEBA-00E3-4DDA-BAD4-8E6C490BBB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D75F27-23D2-48A6-81A0-988D375CBBF2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4310" name="Rectangle 2">
            <a:extLst>
              <a:ext uri="{FF2B5EF4-FFF2-40B4-BE49-F238E27FC236}">
                <a16:creationId xmlns:a16="http://schemas.microsoft.com/office/drawing/2014/main" id="{53B63902-177F-4EBC-9BA3-CD39CDFC6E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4311" name="Rectangle 3">
            <a:extLst>
              <a:ext uri="{FF2B5EF4-FFF2-40B4-BE49-F238E27FC236}">
                <a16:creationId xmlns:a16="http://schemas.microsoft.com/office/drawing/2014/main" id="{D81BD2D9-52D7-4F13-908D-5A736D4DBF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7896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9AB109-D9E1-4622-B10C-D62AB18E1C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Mar. 2020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9CAA1A-A553-482E-9831-CB92FDC172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Computer Arithmetic, Number Representation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C8A005-921E-46BB-8148-C6C008F1A2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</a:t>
            </a:r>
            <a:fld id="{242B96BF-53D1-4163-BD75-FAFB39FDF08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891677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B198C6-C073-4111-B741-B44CE411E9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Mar. 2020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519968-9604-4A60-9EFD-45D2246830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Computer Arithmetic, Number Representation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6037D0-A4E3-49BE-A088-E0E3451E6C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</a:t>
            </a:r>
            <a:fld id="{6D1C9103-3FB4-4650-A708-103B4D9E19A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860289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585F5DD-4280-43AE-A345-3537780800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Mar. 2020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9FE20B-ACA3-4A9E-A182-CB7E4851E7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Computer Arithmetic, Number Representation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885995B-779B-4689-8B46-AB327F6675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</a:t>
            </a:r>
            <a:fld id="{BBB17F7F-9429-42A7-AE09-7E6E99D37C9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538823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D05B9EE-32A4-4B49-8257-9C518A8FB7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Mar. 2020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8330E2E-B89B-4CDD-B64C-3538B93DB6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Computer Arithmetic, Number Representation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6CF860F-DE48-497E-8F5C-8620603768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</a:t>
            </a:r>
            <a:fld id="{A59EF9F4-90EA-4B0D-A87F-64BE760119D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9916980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8F6EF2B-B66D-4A9F-9AE9-BBF8A84C0B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Mar. 2020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2C54216-9697-45F4-BE11-EF1243E13B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Computer Arithmetic, Number Representation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15E0C7-4F83-471D-BC45-AFFAA91525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</a:t>
            </a:r>
            <a:fld id="{2AD06395-31A2-4FA9-9080-FCA1DEC16FB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0260422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193AA2DF-FB01-4103-84F9-AB0AF6E11FF1}"/>
              </a:ext>
            </a:extLst>
          </p:cNvPr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EA244AB2-46CE-4DAD-A4DB-05ADF885F6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IN">
                <a:cs typeface="+mn-cs"/>
              </a:endParaRPr>
            </a:p>
          </p:txBody>
        </p:sp>
        <p:sp>
          <p:nvSpPr>
            <p:cNvPr id="6" name="Arc 4">
              <a:extLst>
                <a:ext uri="{FF2B5EF4-FFF2-40B4-BE49-F238E27FC236}">
                  <a16:creationId xmlns:a16="http://schemas.microsoft.com/office/drawing/2014/main" id="{AAA7D391-55D7-4E9E-A3D7-93AA5CABA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T0" fmla="*/ 0 w 21600"/>
                <a:gd name="T1" fmla="*/ 0 h 21231"/>
                <a:gd name="T2" fmla="*/ 0 w 21600"/>
                <a:gd name="T3" fmla="*/ 0 h 21231"/>
                <a:gd name="T4" fmla="*/ 0 w 21600"/>
                <a:gd name="T5" fmla="*/ 0 h 2123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lnTo>
                    <a:pt x="3976" y="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88069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74B7A68-6A6D-4EB4-925D-204CD68202E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773C5EC9-D79B-4059-A2B6-1EA214631D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82BB2967-AB5F-4EA4-83D6-BCFA5BA873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38700E-ADAD-4A0C-87AE-15877D3BDC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6804244"/>
      </p:ext>
    </p:extLst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68018-5849-4C8A-B6B9-C0AFCF192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47382-A616-4D44-9A0D-EC1C5E64F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15DE1-4A66-4557-A5BC-527F131AE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B4D854-88A5-447C-9B52-B7A82B3752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6168584"/>
      </p:ext>
    </p:extLst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B7054-0C3F-42C6-BA06-778E52FD3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FFF11-65BD-47BD-99EF-0494CC418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3B88D-64E9-4836-8AF9-2BBE0D87F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826E3B-1A62-40CD-9BEE-78CC8719BD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2923873"/>
      </p:ext>
    </p:extLst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69AC8F-AE3D-488A-9C47-64FF1E875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0DC07-4B80-43A1-9B53-5F6688998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1DB53-0BDB-4374-810F-F576F2AAE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62DB3D-A0C4-4F5F-8565-184AFF7049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8422923"/>
      </p:ext>
    </p:extLst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04E35B-B183-4C3D-9EFD-A548C94F4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ED28F0-B746-4202-A46C-3D64D5149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6DC747-644A-481F-9604-7C59FADB4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2CE21-7B8F-43C5-B892-E8015EE3FC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045019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2095500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134100" cy="5105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5BF41E-8E26-4B70-8641-61E30B83E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870DB0-02D1-4490-B661-07ADB0050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0E3269-FD85-46BA-B54A-3C3FECCC6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E0C62-D562-4F14-8086-FF77445025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0648080"/>
      </p:ext>
    </p:extLst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4DD1B0-DBF9-4C83-B340-54FEC0BB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EB844D-AD77-45CD-9BAC-DCD1E1853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DE232A-F2B6-4B91-B876-EE1CFEA5A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24F490-7E17-427C-95C1-DC4F99EA71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3686981"/>
      </p:ext>
    </p:extLst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88F83-DD2A-4377-A76D-AC1A4AF79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5D896-D4EB-4F81-9ABF-123F4DA9B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251EC-48DC-4C51-836E-7C8F616D7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0BD803-390B-4BAA-BAEE-06357023E0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3999558"/>
      </p:ext>
    </p:extLst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5CD1E-A8B6-48D8-BEF3-F0DB5191D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FD4C6-FE88-4E98-A371-8F6733FB2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5BB74-F5D3-42B6-A89E-752107719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341934-1FD2-4D0D-A622-482A3C7B4A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0481308"/>
      </p:ext>
    </p:extLst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E01D4-1335-4581-8B89-04B3DBB76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72AE3-4D5D-492D-9043-6575F7463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0D780-E398-4E8D-9460-B04EF8F4D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9F0A3A-2ABB-4BCF-82D8-90DE10557E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3399801"/>
      </p:ext>
    </p:extLst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1F9-9D3D-4C7E-ABF2-AF3A0011C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3249F-7017-4F64-8A42-93AC8E9C6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0E387-4999-4389-AC34-6E921C223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6239D4-892D-436F-9BF6-FD54543E8C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8603214"/>
      </p:ext>
    </p:extLst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84F0F763-3033-43E7-A028-6B9F78BB0842}"/>
              </a:ext>
            </a:extLst>
          </p:cNvPr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6BDC045A-80ED-40BF-884C-FF7F81F4E0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6" name="Arc 4">
              <a:extLst>
                <a:ext uri="{FF2B5EF4-FFF2-40B4-BE49-F238E27FC236}">
                  <a16:creationId xmlns:a16="http://schemas.microsoft.com/office/drawing/2014/main" id="{9937FBE9-DBFC-4BB7-8C71-4A0AFD2AB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T0" fmla="*/ 0 w 21600"/>
                <a:gd name="T1" fmla="*/ 0 h 21231"/>
                <a:gd name="T2" fmla="*/ 0 w 21600"/>
                <a:gd name="T3" fmla="*/ 0 h 21231"/>
                <a:gd name="T4" fmla="*/ 0 w 21600"/>
                <a:gd name="T5" fmla="*/ 0 h 2123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lnTo>
                    <a:pt x="3976" y="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88069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640FC521-55A5-48C1-8334-2F3CF7BBDD3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0EA12C3D-7273-46C5-B9DE-A2D4D71C5B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842130B7-670C-4EFA-A49B-F2FFA1D87A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E8C64C-0100-46ED-B325-0E6E5497EB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4446849"/>
      </p:ext>
    </p:extLst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68AFE-877C-442B-9F05-4F2DC1691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A4B75-C0E8-41B0-A85B-386A7C869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E18E6-4CF6-4B86-B751-EE15ECC04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B5D789-22D6-4EA1-A64E-4C7276D3B9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7507325"/>
      </p:ext>
    </p:extLst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E7A26-C25C-4080-9CC0-D9C264F05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1DD60-B3FF-46FB-9A9E-CA874CF17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76D4F-CE17-41CE-9D31-D04706DCA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B4EE47-C678-4EE0-BCF8-07468D4F7B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1581585"/>
      </p:ext>
    </p:extLst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BBB49-AA0A-477F-94E5-9CE6DADAA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8A58C-8FBF-4164-B704-6530ADDE9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75445-C6BB-44B2-B76B-470A96142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DCB823-DD37-4E57-8A7C-84DDC24555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725778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8CFEAC-0B39-45AF-A70C-E77353F9FFD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E74972-1A2F-48DB-99EF-6514EC9D4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C35373-A676-4151-B98F-7B896B1D6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286FBB-1CC4-4F2C-A3D9-6D79A6C40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7FD9C-A7FA-4231-893A-320CAAE1F1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546499"/>
      </p:ext>
    </p:extLst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E7DC19-A4F7-4340-97F7-7CA496783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02B9A7-A1A9-4D34-85B3-2341D45F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8DEFE-81D4-4100-B0F6-5B2FFA506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0FB0E8-E206-4687-8E7F-77586E31ED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5224017"/>
      </p:ext>
    </p:extLst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84721B-A2B1-41DD-B7BC-0C01EAEFA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310F67-FFC9-4FE0-B999-12BF9CF3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C92AF-F9FD-41E9-A4D3-7004A7D4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2ED0C2-B7C4-44C0-BD5C-703D1766EF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331345"/>
      </p:ext>
    </p:extLst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988BA-F914-46C9-852A-A79569B37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CA992-F4CD-47D0-96EB-678A39357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A87D5-CB36-4783-BE95-5DD3A62CD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AFCBAE-E819-42BB-B88A-9B5670D68E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1817797"/>
      </p:ext>
    </p:extLst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240DE-008B-4F2E-B08C-1CB16D3DE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734B3-E887-407B-B8A2-88044CA9A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223DD-1238-4655-8363-A276BE2EA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F2BAFA-A966-4EAF-9360-594F007FDF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0645649"/>
      </p:ext>
    </p:extLst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B297F-DAFA-4ECD-87CB-2589E8797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48EE9-3F5A-403D-ADA7-B31FFCF5F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AF38D-1C9C-4826-9A3A-5F39762F0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12BEEC-7AD7-4CA6-BC7B-796CC1DACD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0558791"/>
      </p:ext>
    </p:extLst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02381-0C1A-4868-989D-303426034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8D5B7-5EEF-440E-8ED1-BD3226D09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B0682-F04F-4B43-9609-1273B8C6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0753EF-81A1-489F-8491-C9B1017EFF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5831330"/>
      </p:ext>
    </p:extLst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>
            <a:extLst>
              <a:ext uri="{FF2B5EF4-FFF2-40B4-BE49-F238E27FC236}">
                <a16:creationId xmlns:a16="http://schemas.microsoft.com/office/drawing/2014/main" id="{E9166662-73DC-46C4-AAB8-9269200D9F5F}"/>
              </a:ext>
            </a:extLst>
          </p:cNvPr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1027">
              <a:extLst>
                <a:ext uri="{FF2B5EF4-FFF2-40B4-BE49-F238E27FC236}">
                  <a16:creationId xmlns:a16="http://schemas.microsoft.com/office/drawing/2014/main" id="{87ECEA9F-C58B-4A68-AF77-065E9D2E7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" name="Arc 1028">
              <a:extLst>
                <a:ext uri="{FF2B5EF4-FFF2-40B4-BE49-F238E27FC236}">
                  <a16:creationId xmlns:a16="http://schemas.microsoft.com/office/drawing/2014/main" id="{B25CA085-2CB4-4CA2-9083-4A1DBCB77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T0" fmla="*/ 6 w 21600"/>
                <a:gd name="T1" fmla="*/ 0 h 21231"/>
                <a:gd name="T2" fmla="*/ 32 w 21600"/>
                <a:gd name="T3" fmla="*/ 13 h 21231"/>
                <a:gd name="T4" fmla="*/ 0 w 21600"/>
                <a:gd name="T5" fmla="*/ 13 h 2123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lnTo>
                    <a:pt x="3976" y="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88069" name="Rectangle 1029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8070" name="Rectangle 103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1031">
            <a:extLst>
              <a:ext uri="{FF2B5EF4-FFF2-40B4-BE49-F238E27FC236}">
                <a16:creationId xmlns:a16="http://schemas.microsoft.com/office/drawing/2014/main" id="{F83BFD1C-69D0-400D-A9F7-266E4F585DC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8" name="Rectangle 1032">
            <a:extLst>
              <a:ext uri="{FF2B5EF4-FFF2-40B4-BE49-F238E27FC236}">
                <a16:creationId xmlns:a16="http://schemas.microsoft.com/office/drawing/2014/main" id="{76F17F07-C517-475A-B229-E3E6A88667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33">
            <a:extLst>
              <a:ext uri="{FF2B5EF4-FFF2-40B4-BE49-F238E27FC236}">
                <a16:creationId xmlns:a16="http://schemas.microsoft.com/office/drawing/2014/main" id="{C78B3E39-67F4-43DF-869B-BD7A83BAB5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E63F38-31F5-4DC5-A78D-3D9303179A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90341"/>
      </p:ext>
    </p:extLst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5F482-726D-4323-9CA2-801ECA4D5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FB69B-6357-4604-BE26-3267FB192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3DED2-298B-4796-99BA-3952959EE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3E4760-BAAB-4381-AD77-6F57F2207D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148691"/>
      </p:ext>
    </p:extLst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593C8-83DF-4445-8350-E20F090D2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62920-BD39-43C5-BD6D-4E38FB433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BBEAC-922A-44ED-95B7-773E7BCF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E2FB5-8C10-4D2F-95ED-20CFD374E8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8512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5A949B-2CE3-4761-9FB5-813ECA8F97B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08F3A-08BB-4833-ADE2-9CFF5B4EA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D34AD-0C35-43B4-823A-2805C3EB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7E7A8-267B-4A8C-B0BD-13182A44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69DA5A-A724-4580-8C4F-0A51F59AF9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35404"/>
      </p:ext>
    </p:extLst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0825E0-F363-45E8-8966-6AA1D1A5A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83A9C7-9FD1-4A55-8578-A1EC1E97D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1566B-8641-4341-A0DC-C95003CCA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4A68A-BECC-41E6-A2F6-CC52302DDC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44731"/>
      </p:ext>
    </p:extLst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25B39-9054-4277-8B5D-74015E27A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8DFC5-7ECA-40E0-BB93-FF476A4F9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A58017-421D-4A6C-85A6-D02156A0D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0C23CD-372F-4F1B-ADD9-DBD34893F3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3775"/>
      </p:ext>
    </p:extLst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BF098D-E1FB-4A78-B823-B18529A9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067938-C0D2-4C4D-B469-EC46BAD52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C30BC-16BF-4FBE-A64E-DB2D8320F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00522-86CF-45A8-A07B-6AF15BFE76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48708"/>
      </p:ext>
    </p:extLst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38D4A-9BAD-4E58-8F4C-6E12165AF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B9601-A379-41B7-B1A3-1F8EEF20F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5F535-DC25-4CFD-8543-BEF7C2CA5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AB768C-3147-488C-8AE3-7CD3293119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23032"/>
      </p:ext>
    </p:extLst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D77B5-2EEC-4A6B-8A63-375B78684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7988EF-AB45-44D8-99CD-1703D3347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A1D39-8366-4BD4-9C52-D4B81D14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F5ACD-4683-4CDB-9D9D-8BFDF89823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18513"/>
      </p:ext>
    </p:extLst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E0E9F-5B4B-43D5-8CF5-A8EEC74EC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EACF7-74B9-4420-8FF8-DAED6377A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535A5-D80C-4B74-9408-66AD90AF6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096B4-9966-4676-9DD2-66E411A1B1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72374"/>
      </p:ext>
    </p:extLst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7AFC1-BD23-4EE9-9F9A-2DCF5D9BB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D8F33-9437-4B11-961D-DC308E3F8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DBC19-44C9-42FA-8B76-C3B264148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CFC0A4-13B6-4D02-AE50-2BB7053D48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50881"/>
      </p:ext>
    </p:extLst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719DDE-DE14-474A-A890-C4E15D540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F07744-4656-4B39-9626-8D70DBE24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C89CA7-BDC8-494E-9253-9427932E0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E22F2-7AD9-471A-BD91-4F8F12D653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62399"/>
      </p:ext>
    </p:extLst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1CB8E-0E20-4764-9192-7C0A035D6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A0A14-CF85-41DD-A842-183583F6C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3855B-7D23-4BF5-A821-A8BA35EF4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6B461C-B257-4CB0-907E-ACEC3B6BC1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4958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F9110E-8821-489A-AC84-6E3AB08ED8F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EB9F2-447F-4C63-B913-23D2838E9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16B42-7521-43B4-AFA1-065E3153D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63134-A09C-4D6C-9AD2-BC8618195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17A21-6728-4DEF-A915-FC647F3F8B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5942352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6-6D67-4924-8A9B-6F352FAEA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831A6-59F0-4BF2-AC62-31703DE6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6256B-09D1-4BAA-A124-64A431F76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482B9C-F7DE-4AC3-8495-0C696E6359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3684505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2BD65-24C3-4589-9CA3-0621E8F88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A1689-5D27-4B52-92B8-F5100C55D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4F3B7-DF52-4CA0-93CE-4B2F04082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FCD187-9DF7-4CCE-91C5-2BC227F96A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5873559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FD9753-8AA5-4861-A6D8-4FFD85B03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6A8E92-9BDD-4A9A-8171-0FFF180CF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1F5432-7908-493D-A354-A0E241192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EF26ED-174A-4AFE-8067-0F37790989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9597504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C9A169-AF8F-4B43-845F-D51FD5815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D42FA4-87A7-44C9-BF87-0E7031FEE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E4E70-6B2E-4948-A860-A87A19FA6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07CED8-EED8-4D4E-847F-C0BDC47AD7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7060180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25CD16-7C4C-4D27-BFE7-F631082D5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B36F2D-0210-48D1-A82C-8E1FC97A8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3C1FD-E988-4026-8714-89C10E198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31A4C-50EB-462E-B1FB-5C5D172397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5953471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83A93-70AB-4F7C-992B-459DB59EB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7B9AA-DC12-4E3A-842B-6C8D7DDB5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82C18-F509-42AA-A04F-AC5411262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C669E3-0B3F-4E31-B2D8-AA67802E89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9457434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1A4C3-B5A0-46A2-8674-DFCA8BD3B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5E59A-96B3-4A2D-8767-4F31545C2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0E504-09A3-4848-8037-FFBF198D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B36EBE-5DC7-45E0-A9C6-AEBBB26B4A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2295715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881C8-652B-4C16-B917-F07FC9AAF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6B689-D073-4092-8F04-DAA5A11E2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8E768-137C-47C6-9CE0-F8C7E7845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C90D61-4189-4D71-ADE7-7288547E17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0901409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7252A-917C-42E1-9F9B-2F6FB94A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687BB-3385-4EDB-B15C-11995480F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7BFB4-AC6E-4F35-8C86-AE325D561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188220-14E8-4904-8C9B-C695BFDEAE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1941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701518-A91D-4A03-B532-3C98B4C4653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064974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924990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6084321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350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50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355217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093845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263204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4600304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5677062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9479235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568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58D0E8-4801-49CE-8EDE-C6366E3D110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609600"/>
            <a:ext cx="17907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609600"/>
            <a:ext cx="52197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507459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09600"/>
            <a:ext cx="716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990600" y="1981200"/>
            <a:ext cx="7162800" cy="4114800"/>
          </a:xfrm>
        </p:spPr>
        <p:txBody>
          <a:bodyPr/>
          <a:lstStyle/>
          <a:p>
            <a:pPr lvl="0"/>
            <a:endParaRPr lang="en-IN" noProof="0"/>
          </a:p>
        </p:txBody>
      </p:sp>
    </p:spTree>
    <p:extLst>
      <p:ext uri="{BB962C8B-B14F-4D97-AF65-F5344CB8AC3E}">
        <p14:creationId xmlns:p14="http://schemas.microsoft.com/office/powerpoint/2010/main" val="786648235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0F74323-C33C-4F9C-90AC-C9E330A98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98E2B9A-9D7B-4D51-AFCE-A8D0FF2C2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5D70E14-5288-45BE-A63F-714A03945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86A8C9D-0B51-48C0-A4A0-3997A4F1B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ABE05B0B-1A73-4A8B-AEDF-4D8496DD7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DAEAE3AF-CED3-43CA-BDED-F948A6B09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>
              <a:latin typeface="Arial" panose="020B0604020202020204" pitchFamily="34" charset="0"/>
            </a:endParaRPr>
          </a:p>
        </p:txBody>
      </p:sp>
      <p:pic>
        <p:nvPicPr>
          <p:cNvPr id="10" name="Picture 14" descr="MK Logo (2).png">
            <a:extLst>
              <a:ext uri="{FF2B5EF4-FFF2-40B4-BE49-F238E27FC236}">
                <a16:creationId xmlns:a16="http://schemas.microsoft.com/office/drawing/2014/main" id="{1E85D4E4-0228-4EE3-97B7-D52FF7A175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3">
            <a:extLst>
              <a:ext uri="{FF2B5EF4-FFF2-40B4-BE49-F238E27FC236}">
                <a16:creationId xmlns:a16="http://schemas.microsoft.com/office/drawing/2014/main" id="{63E667F2-F6FD-445C-8747-D3A0BA032DD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1C021E5-330F-442E-8E68-3DDE223649FE}"/>
                </a:ext>
              </a:extLst>
            </p:cNvPr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BA9055-A64C-418E-BBB0-70FE6BF074AB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en-GB" altLang="en-US" sz="2000">
                  <a:solidFill>
                    <a:schemeClr val="bg1"/>
                  </a:solidFill>
                  <a:latin typeface="Arial" panose="020B0604020202020204" pitchFamily="34" charset="0"/>
                </a:rPr>
                <a:t>The Hardware/Software Interface</a:t>
              </a:r>
              <a:endParaRPr lang="en-US" altLang="en-US" sz="20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4" name="Group 16">
            <a:extLst>
              <a:ext uri="{FF2B5EF4-FFF2-40B4-BE49-F238E27FC236}">
                <a16:creationId xmlns:a16="http://schemas.microsoft.com/office/drawing/2014/main" id="{99FD94BB-5252-4C5D-8AC9-354EB4CA8CD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8">
              <a:extLst>
                <a:ext uri="{FF2B5EF4-FFF2-40B4-BE49-F238E27FC236}">
                  <a16:creationId xmlns:a16="http://schemas.microsoft.com/office/drawing/2014/main" id="{A591611D-7CB4-4A67-B2AC-BE7F863C882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2D09E19-B3BB-4173-BF08-741DF7D473C4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GB" altLang="en-US" sz="2000">
                  <a:solidFill>
                    <a:schemeClr val="bg1"/>
                  </a:solidFill>
                  <a:latin typeface="Arial Black" panose="020B0A04020102020204" pitchFamily="34" charset="0"/>
                </a:rPr>
                <a:t>5</a:t>
              </a:r>
              <a:r>
                <a:rPr lang="en-GB" altLang="en-US" sz="2000" baseline="30000">
                  <a:solidFill>
                    <a:schemeClr val="bg1"/>
                  </a:solidFill>
                  <a:latin typeface="Arial Black" panose="020B0A04020102020204" pitchFamily="34" charset="0"/>
                </a:rPr>
                <a:t>th</a:t>
              </a:r>
              <a:endParaRPr lang="en-GB" altLang="en-US" sz="2000">
                <a:solidFill>
                  <a:schemeClr val="bg1"/>
                </a:solidFill>
                <a:latin typeface="Arial Black" panose="020B0A04020102020204" pitchFamily="34" charset="0"/>
              </a:endParaRPr>
            </a:p>
            <a:p>
              <a:pPr>
                <a:defRPr/>
              </a:pPr>
              <a:endParaRPr lang="en-US" altLang="en-US" sz="20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E37CF74-E172-409A-AF5E-CCF5E9A2F88C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GB" altLang="en-US" sz="1400">
                  <a:solidFill>
                    <a:schemeClr val="bg1"/>
                  </a:solidFill>
                  <a:latin typeface="Arial" panose="020B0604020202020204" pitchFamily="34" charset="0"/>
                </a:rPr>
                <a:t>Edition</a:t>
              </a:r>
              <a:endParaRPr lang="en-US" altLang="en-US" sz="14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406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2406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556063849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3FEE15C-CEAC-4148-96D3-A137A6218C9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2 — Instructions: Language of the Computer — </a:t>
            </a:r>
            <a:fld id="{D25EF428-FF09-462E-8DB4-A5EA4FB49A35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146901864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165877F-DF9C-4D40-B1F2-295C0C7C1D4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2 — Instructions: Language of the Computer — </a:t>
            </a:r>
            <a:fld id="{E220EDC8-7BE9-46BC-B1AF-72EA54AB9727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941018175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799CC00-6E41-4307-BF5F-7D2303E03C2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2 — Instructions: Language of the Computer — </a:t>
            </a:r>
            <a:fld id="{5A46D744-DEF3-4699-9ABA-80F5ADFC0068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72738489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9B95776-C111-44BB-996B-85287772BD5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2 — Instructions: Language of the Computer — </a:t>
            </a:r>
            <a:fld id="{FBA22DF2-7A83-49B6-AA3F-31B2A04E1EC4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595374995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26D5845-8E1F-47FF-A341-5AB4E068BCF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2 — Instructions: Language of the Computer — </a:t>
            </a:r>
            <a:fld id="{A92CD61E-91CC-4BB7-999A-CFDCBE2B903C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06719301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8E62AC2D-59AA-4149-993A-929366F513D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2 — Instructions: Language of the Computer — </a:t>
            </a:r>
            <a:fld id="{5C8BAA0A-08F4-4960-8970-C7C7528C8CF8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111561265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63B8005-4ADC-4B66-8FF8-0E9DAD95FF5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2 — Instructions: Language of the Computer — </a:t>
            </a:r>
            <a:fld id="{01C06061-B347-4B1F-9C5D-EC3D76E2FEB2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0865594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68D29C-0726-43F0-8C8F-07B3F723895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54B418D-A1D9-424B-A260-80D43C05406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2 — Instructions: Language of the Computer — </a:t>
            </a:r>
            <a:fld id="{149F2BEE-C851-457F-9E0E-3F006B904F9D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136264179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A659566-456D-4772-9816-1AD6B418F53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2 — Instructions: Language of the Computer — </a:t>
            </a:r>
            <a:fld id="{32536455-63A7-4B1B-A905-9EE7C0931055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967758949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CBEE790-24C3-43D1-AEDE-F51722D3505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2 — Instructions: Language of the Computer — </a:t>
            </a:r>
            <a:fld id="{D7150CBE-2123-4526-9585-A454D3288EA4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556555228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0">
            <a:extLst>
              <a:ext uri="{FF2B5EF4-FFF2-40B4-BE49-F238E27FC236}">
                <a16:creationId xmlns:a16="http://schemas.microsoft.com/office/drawing/2014/main" id="{66887EBA-20C5-4AB7-91E2-D75B68757787}"/>
              </a:ext>
            </a:extLst>
          </p:cNvPr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7D4D297B-B65C-46E7-94F5-3A7CD00C957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4C1E033C-0719-46D6-BC9B-58B7784C2D2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C395FEAE-6B64-43A7-8F20-FE58D0E592B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2CD4BC6A-5734-4974-A084-16598E43A24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Freeform 26">
              <a:extLst>
                <a:ext uri="{FF2B5EF4-FFF2-40B4-BE49-F238E27FC236}">
                  <a16:creationId xmlns:a16="http://schemas.microsoft.com/office/drawing/2014/main" id="{58770F33-B62E-4517-899F-8440932F269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 useBgFill="1">
          <p:nvSpPr>
            <p:cNvPr id="10" name="Freeform 10">
              <a:extLst>
                <a:ext uri="{FF2B5EF4-FFF2-40B4-BE49-F238E27FC236}">
                  <a16:creationId xmlns:a16="http://schemas.microsoft.com/office/drawing/2014/main" id="{86EAF508-4A93-416E-A56B-2D81DFE5898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A833981E-D2B6-4BD6-BF58-8F5958A9B6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43925" y="6356350"/>
            <a:ext cx="5619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Candara" panose="020E0502030303020204" pitchFamily="34" charset="0"/>
              </a:defRPr>
            </a:lvl1pPr>
          </a:lstStyle>
          <a:p>
            <a:pPr>
              <a:defRPr/>
            </a:pPr>
            <a:fld id="{D31EADAE-847E-4F33-828C-B41115A626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4263549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71FC8A9B-1249-465D-AB6B-CEC1BD1BAB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43925" y="6356350"/>
            <a:ext cx="5619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Candara" panose="020E0502030303020204" pitchFamily="34" charset="0"/>
              </a:defRPr>
            </a:lvl1pPr>
          </a:lstStyle>
          <a:p>
            <a:pPr>
              <a:defRPr/>
            </a:pPr>
            <a:fld id="{E04620E9-5A0C-4A9D-AC0A-99AB8B2BEF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9304133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0">
            <a:extLst>
              <a:ext uri="{FF2B5EF4-FFF2-40B4-BE49-F238E27FC236}">
                <a16:creationId xmlns:a16="http://schemas.microsoft.com/office/drawing/2014/main" id="{B9AD320F-0CF8-4C0E-9873-BB08A48F358D}"/>
              </a:ext>
            </a:extLst>
          </p:cNvPr>
          <p:cNvSpPr/>
          <p:nvPr/>
        </p:nvSpPr>
        <p:spPr>
          <a:xfrm>
            <a:off x="228600" y="228600"/>
            <a:ext cx="8696325" cy="47371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reeform 14">
            <a:extLst>
              <a:ext uri="{FF2B5EF4-FFF2-40B4-BE49-F238E27FC236}">
                <a16:creationId xmlns:a16="http://schemas.microsoft.com/office/drawing/2014/main" id="{4DAFD9B2-5AB5-460B-9367-2A8BAE197B93}"/>
              </a:ext>
            </a:extLst>
          </p:cNvPr>
          <p:cNvSpPr>
            <a:spLocks/>
          </p:cNvSpPr>
          <p:nvPr/>
        </p:nvSpPr>
        <p:spPr bwMode="hidden">
          <a:xfrm>
            <a:off x="6046788" y="4203700"/>
            <a:ext cx="2876550" cy="714375"/>
          </a:xfrm>
          <a:custGeom>
            <a:avLst/>
            <a:gdLst>
              <a:gd name="T0" fmla="*/ 2147483646 w 2706"/>
              <a:gd name="T1" fmla="*/ 0 h 640"/>
              <a:gd name="T2" fmla="*/ 2147483646 w 2706"/>
              <a:gd name="T3" fmla="*/ 0 h 640"/>
              <a:gd name="T4" fmla="*/ 2147483646 w 2706"/>
              <a:gd name="T5" fmla="*/ 2147483646 h 640"/>
              <a:gd name="T6" fmla="*/ 2147483646 w 2706"/>
              <a:gd name="T7" fmla="*/ 2147483646 h 640"/>
              <a:gd name="T8" fmla="*/ 2147483646 w 2706"/>
              <a:gd name="T9" fmla="*/ 2147483646 h 640"/>
              <a:gd name="T10" fmla="*/ 2147483646 w 2706"/>
              <a:gd name="T11" fmla="*/ 2147483646 h 640"/>
              <a:gd name="T12" fmla="*/ 2147483646 w 2706"/>
              <a:gd name="T13" fmla="*/ 2147483646 h 640"/>
              <a:gd name="T14" fmla="*/ 2147483646 w 2706"/>
              <a:gd name="T15" fmla="*/ 2147483646 h 640"/>
              <a:gd name="T16" fmla="*/ 2147483646 w 2706"/>
              <a:gd name="T17" fmla="*/ 2147483646 h 640"/>
              <a:gd name="T18" fmla="*/ 2147483646 w 2706"/>
              <a:gd name="T19" fmla="*/ 2147483646 h 640"/>
              <a:gd name="T20" fmla="*/ 2147483646 w 2706"/>
              <a:gd name="T21" fmla="*/ 2147483646 h 640"/>
              <a:gd name="T22" fmla="*/ 2147483646 w 2706"/>
              <a:gd name="T23" fmla="*/ 2147483646 h 640"/>
              <a:gd name="T24" fmla="*/ 2147483646 w 2706"/>
              <a:gd name="T25" fmla="*/ 2147483646 h 640"/>
              <a:gd name="T26" fmla="*/ 2147483646 w 2706"/>
              <a:gd name="T27" fmla="*/ 2147483646 h 640"/>
              <a:gd name="T28" fmla="*/ 2147483646 w 2706"/>
              <a:gd name="T29" fmla="*/ 2147483646 h 640"/>
              <a:gd name="T30" fmla="*/ 2147483646 w 2706"/>
              <a:gd name="T31" fmla="*/ 2147483646 h 640"/>
              <a:gd name="T32" fmla="*/ 2147483646 w 2706"/>
              <a:gd name="T33" fmla="*/ 2147483646 h 640"/>
              <a:gd name="T34" fmla="*/ 2147483646 w 2706"/>
              <a:gd name="T35" fmla="*/ 2147483646 h 640"/>
              <a:gd name="T36" fmla="*/ 0 w 2706"/>
              <a:gd name="T37" fmla="*/ 2147483646 h 640"/>
              <a:gd name="T38" fmla="*/ 0 w 2706"/>
              <a:gd name="T39" fmla="*/ 2147483646 h 640"/>
              <a:gd name="T40" fmla="*/ 2147483646 w 2706"/>
              <a:gd name="T41" fmla="*/ 2147483646 h 640"/>
              <a:gd name="T42" fmla="*/ 2147483646 w 2706"/>
              <a:gd name="T43" fmla="*/ 2147483646 h 640"/>
              <a:gd name="T44" fmla="*/ 2147483646 w 2706"/>
              <a:gd name="T45" fmla="*/ 2147483646 h 640"/>
              <a:gd name="T46" fmla="*/ 2147483646 w 2706"/>
              <a:gd name="T47" fmla="*/ 2147483646 h 640"/>
              <a:gd name="T48" fmla="*/ 2147483646 w 2706"/>
              <a:gd name="T49" fmla="*/ 2147483646 h 640"/>
              <a:gd name="T50" fmla="*/ 2147483646 w 2706"/>
              <a:gd name="T51" fmla="*/ 2147483646 h 640"/>
              <a:gd name="T52" fmla="*/ 2147483646 w 2706"/>
              <a:gd name="T53" fmla="*/ 2147483646 h 640"/>
              <a:gd name="T54" fmla="*/ 2147483646 w 2706"/>
              <a:gd name="T55" fmla="*/ 2147483646 h 640"/>
              <a:gd name="T56" fmla="*/ 2147483646 w 2706"/>
              <a:gd name="T57" fmla="*/ 2147483646 h 640"/>
              <a:gd name="T58" fmla="*/ 2147483646 w 2706"/>
              <a:gd name="T59" fmla="*/ 2147483646 h 640"/>
              <a:gd name="T60" fmla="*/ 2147483646 w 2706"/>
              <a:gd name="T61" fmla="*/ 2147483646 h 640"/>
              <a:gd name="T62" fmla="*/ 2147483646 w 2706"/>
              <a:gd name="T63" fmla="*/ 2147483646 h 640"/>
              <a:gd name="T64" fmla="*/ 2147483646 w 2706"/>
              <a:gd name="T65" fmla="*/ 2147483646 h 640"/>
              <a:gd name="T66" fmla="*/ 2147483646 w 2706"/>
              <a:gd name="T67" fmla="*/ 2147483646 h 640"/>
              <a:gd name="T68" fmla="*/ 2147483646 w 2706"/>
              <a:gd name="T69" fmla="*/ 2147483646 h 640"/>
              <a:gd name="T70" fmla="*/ 2147483646 w 2706"/>
              <a:gd name="T71" fmla="*/ 2147483646 h 640"/>
              <a:gd name="T72" fmla="*/ 2147483646 w 2706"/>
              <a:gd name="T73" fmla="*/ 2147483646 h 640"/>
              <a:gd name="T74" fmla="*/ 2147483646 w 2706"/>
              <a:gd name="T75" fmla="*/ 2147483646 h 640"/>
              <a:gd name="T76" fmla="*/ 2147483646 w 2706"/>
              <a:gd name="T77" fmla="*/ 2147483646 h 640"/>
              <a:gd name="T78" fmla="*/ 2147483646 w 2706"/>
              <a:gd name="T79" fmla="*/ 2147483646 h 640"/>
              <a:gd name="T80" fmla="*/ 2147483646 w 2706"/>
              <a:gd name="T81" fmla="*/ 2147483646 h 640"/>
              <a:gd name="T82" fmla="*/ 2147483646 w 2706"/>
              <a:gd name="T83" fmla="*/ 2147483646 h 640"/>
              <a:gd name="T84" fmla="*/ 2147483646 w 2706"/>
              <a:gd name="T85" fmla="*/ 2147483646 h 640"/>
              <a:gd name="T86" fmla="*/ 2147483646 w 2706"/>
              <a:gd name="T87" fmla="*/ 2147483646 h 640"/>
              <a:gd name="T88" fmla="*/ 2147483646 w 2706"/>
              <a:gd name="T89" fmla="*/ 2147483646 h 640"/>
              <a:gd name="T90" fmla="*/ 2147483646 w 2706"/>
              <a:gd name="T91" fmla="*/ 2147483646 h 640"/>
              <a:gd name="T92" fmla="*/ 2147483646 w 2706"/>
              <a:gd name="T93" fmla="*/ 2147483646 h 640"/>
              <a:gd name="T94" fmla="*/ 2147483646 w 2706"/>
              <a:gd name="T95" fmla="*/ 2147483646 h 640"/>
              <a:gd name="T96" fmla="*/ 2147483646 w 2706"/>
              <a:gd name="T97" fmla="*/ 2147483646 h 640"/>
              <a:gd name="T98" fmla="*/ 2147483646 w 2706"/>
              <a:gd name="T99" fmla="*/ 2147483646 h 640"/>
              <a:gd name="T100" fmla="*/ 2147483646 w 2706"/>
              <a:gd name="T101" fmla="*/ 2147483646 h 640"/>
              <a:gd name="T102" fmla="*/ 2147483646 w 2706"/>
              <a:gd name="T103" fmla="*/ 2147483646 h 640"/>
              <a:gd name="T104" fmla="*/ 2147483646 w 2706"/>
              <a:gd name="T105" fmla="*/ 2147483646 h 640"/>
              <a:gd name="T106" fmla="*/ 2147483646 w 2706"/>
              <a:gd name="T107" fmla="*/ 0 h 640"/>
              <a:gd name="T108" fmla="*/ 2147483646 w 2706"/>
              <a:gd name="T109" fmla="*/ 0 h 640"/>
              <a:gd name="T110" fmla="*/ 2147483646 w 2706"/>
              <a:gd name="T111" fmla="*/ 0 h 640"/>
              <a:gd name="T112" fmla="*/ 2147483646 w 2706"/>
              <a:gd name="T113" fmla="*/ 0 h 64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6" y="388"/>
                </a:lnTo>
                <a:lnTo>
                  <a:pt x="2706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" name="Freeform 18">
            <a:extLst>
              <a:ext uri="{FF2B5EF4-FFF2-40B4-BE49-F238E27FC236}">
                <a16:creationId xmlns:a16="http://schemas.microsoft.com/office/drawing/2014/main" id="{7A45E32D-DC65-49CC-B6F3-B2C05BB84273}"/>
              </a:ext>
            </a:extLst>
          </p:cNvPr>
          <p:cNvSpPr>
            <a:spLocks/>
          </p:cNvSpPr>
          <p:nvPr/>
        </p:nvSpPr>
        <p:spPr bwMode="hidden">
          <a:xfrm>
            <a:off x="2619375" y="4075113"/>
            <a:ext cx="5545138" cy="850900"/>
          </a:xfrm>
          <a:custGeom>
            <a:avLst/>
            <a:gdLst>
              <a:gd name="T0" fmla="*/ 2147483646 w 5216"/>
              <a:gd name="T1" fmla="*/ 2147483646 h 762"/>
              <a:gd name="T2" fmla="*/ 2147483646 w 5216"/>
              <a:gd name="T3" fmla="*/ 2147483646 h 762"/>
              <a:gd name="T4" fmla="*/ 2147483646 w 5216"/>
              <a:gd name="T5" fmla="*/ 2147483646 h 762"/>
              <a:gd name="T6" fmla="*/ 2147483646 w 5216"/>
              <a:gd name="T7" fmla="*/ 2147483646 h 762"/>
              <a:gd name="T8" fmla="*/ 2147483646 w 5216"/>
              <a:gd name="T9" fmla="*/ 2147483646 h 762"/>
              <a:gd name="T10" fmla="*/ 2147483646 w 5216"/>
              <a:gd name="T11" fmla="*/ 2147483646 h 762"/>
              <a:gd name="T12" fmla="*/ 2147483646 w 5216"/>
              <a:gd name="T13" fmla="*/ 2147483646 h 762"/>
              <a:gd name="T14" fmla="*/ 2147483646 w 5216"/>
              <a:gd name="T15" fmla="*/ 2147483646 h 762"/>
              <a:gd name="T16" fmla="*/ 2147483646 w 5216"/>
              <a:gd name="T17" fmla="*/ 2147483646 h 762"/>
              <a:gd name="T18" fmla="*/ 2147483646 w 5216"/>
              <a:gd name="T19" fmla="*/ 2147483646 h 762"/>
              <a:gd name="T20" fmla="*/ 2147483646 w 5216"/>
              <a:gd name="T21" fmla="*/ 2147483646 h 762"/>
              <a:gd name="T22" fmla="*/ 2147483646 w 5216"/>
              <a:gd name="T23" fmla="*/ 2147483646 h 762"/>
              <a:gd name="T24" fmla="*/ 2147483646 w 5216"/>
              <a:gd name="T25" fmla="*/ 2147483646 h 762"/>
              <a:gd name="T26" fmla="*/ 2147483646 w 5216"/>
              <a:gd name="T27" fmla="*/ 0 h 762"/>
              <a:gd name="T28" fmla="*/ 2147483646 w 5216"/>
              <a:gd name="T29" fmla="*/ 2147483646 h 762"/>
              <a:gd name="T30" fmla="*/ 2147483646 w 5216"/>
              <a:gd name="T31" fmla="*/ 2147483646 h 762"/>
              <a:gd name="T32" fmla="*/ 0 w 5216"/>
              <a:gd name="T33" fmla="*/ 2147483646 h 762"/>
              <a:gd name="T34" fmla="*/ 2147483646 w 5216"/>
              <a:gd name="T35" fmla="*/ 2147483646 h 762"/>
              <a:gd name="T36" fmla="*/ 2147483646 w 5216"/>
              <a:gd name="T37" fmla="*/ 2147483646 h 762"/>
              <a:gd name="T38" fmla="*/ 2147483646 w 5216"/>
              <a:gd name="T39" fmla="*/ 2147483646 h 762"/>
              <a:gd name="T40" fmla="*/ 2147483646 w 5216"/>
              <a:gd name="T41" fmla="*/ 2147483646 h 762"/>
              <a:gd name="T42" fmla="*/ 2147483646 w 5216"/>
              <a:gd name="T43" fmla="*/ 2147483646 h 762"/>
              <a:gd name="T44" fmla="*/ 2147483646 w 5216"/>
              <a:gd name="T45" fmla="*/ 2147483646 h 762"/>
              <a:gd name="T46" fmla="*/ 2147483646 w 5216"/>
              <a:gd name="T47" fmla="*/ 2147483646 h 762"/>
              <a:gd name="T48" fmla="*/ 2147483646 w 5216"/>
              <a:gd name="T49" fmla="*/ 2147483646 h 762"/>
              <a:gd name="T50" fmla="*/ 2147483646 w 5216"/>
              <a:gd name="T51" fmla="*/ 2147483646 h 762"/>
              <a:gd name="T52" fmla="*/ 2147483646 w 5216"/>
              <a:gd name="T53" fmla="*/ 2147483646 h 762"/>
              <a:gd name="T54" fmla="*/ 2147483646 w 5216"/>
              <a:gd name="T55" fmla="*/ 2147483646 h 762"/>
              <a:gd name="T56" fmla="*/ 2147483646 w 5216"/>
              <a:gd name="T57" fmla="*/ 2147483646 h 762"/>
              <a:gd name="T58" fmla="*/ 2147483646 w 5216"/>
              <a:gd name="T59" fmla="*/ 2147483646 h 762"/>
              <a:gd name="T60" fmla="*/ 2147483646 w 5216"/>
              <a:gd name="T61" fmla="*/ 2147483646 h 762"/>
              <a:gd name="T62" fmla="*/ 2147483646 w 5216"/>
              <a:gd name="T63" fmla="*/ 2147483646 h 762"/>
              <a:gd name="T64" fmla="*/ 2147483646 w 5216"/>
              <a:gd name="T65" fmla="*/ 2147483646 h 762"/>
              <a:gd name="T66" fmla="*/ 2147483646 w 5216"/>
              <a:gd name="T67" fmla="*/ 2147483646 h 762"/>
              <a:gd name="T68" fmla="*/ 2147483646 w 5216"/>
              <a:gd name="T69" fmla="*/ 2147483646 h 762"/>
              <a:gd name="T70" fmla="*/ 2147483646 w 5216"/>
              <a:gd name="T71" fmla="*/ 2147483646 h 76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" name="Freeform 22">
            <a:extLst>
              <a:ext uri="{FF2B5EF4-FFF2-40B4-BE49-F238E27FC236}">
                <a16:creationId xmlns:a16="http://schemas.microsoft.com/office/drawing/2014/main" id="{855DD636-A1BE-418D-B94A-088EA5390D08}"/>
              </a:ext>
            </a:extLst>
          </p:cNvPr>
          <p:cNvSpPr>
            <a:spLocks/>
          </p:cNvSpPr>
          <p:nvPr/>
        </p:nvSpPr>
        <p:spPr bwMode="hidden">
          <a:xfrm>
            <a:off x="2828925" y="4087813"/>
            <a:ext cx="5467350" cy="774700"/>
          </a:xfrm>
          <a:custGeom>
            <a:avLst/>
            <a:gdLst>
              <a:gd name="T0" fmla="*/ 0 w 5144"/>
              <a:gd name="T1" fmla="*/ 2147483646 h 694"/>
              <a:gd name="T2" fmla="*/ 0 w 5144"/>
              <a:gd name="T3" fmla="*/ 2147483646 h 694"/>
              <a:gd name="T4" fmla="*/ 2147483646 w 5144"/>
              <a:gd name="T5" fmla="*/ 2147483646 h 694"/>
              <a:gd name="T6" fmla="*/ 2147483646 w 5144"/>
              <a:gd name="T7" fmla="*/ 2147483646 h 694"/>
              <a:gd name="T8" fmla="*/ 2147483646 w 5144"/>
              <a:gd name="T9" fmla="*/ 2147483646 h 694"/>
              <a:gd name="T10" fmla="*/ 2147483646 w 5144"/>
              <a:gd name="T11" fmla="*/ 2147483646 h 694"/>
              <a:gd name="T12" fmla="*/ 2147483646 w 5144"/>
              <a:gd name="T13" fmla="*/ 2147483646 h 694"/>
              <a:gd name="T14" fmla="*/ 2147483646 w 5144"/>
              <a:gd name="T15" fmla="*/ 2147483646 h 694"/>
              <a:gd name="T16" fmla="*/ 2147483646 w 5144"/>
              <a:gd name="T17" fmla="*/ 2147483646 h 694"/>
              <a:gd name="T18" fmla="*/ 2147483646 w 5144"/>
              <a:gd name="T19" fmla="*/ 2147483646 h 694"/>
              <a:gd name="T20" fmla="*/ 2147483646 w 5144"/>
              <a:gd name="T21" fmla="*/ 2147483646 h 694"/>
              <a:gd name="T22" fmla="*/ 2147483646 w 5144"/>
              <a:gd name="T23" fmla="*/ 2147483646 h 694"/>
              <a:gd name="T24" fmla="*/ 2147483646 w 5144"/>
              <a:gd name="T25" fmla="*/ 0 h 694"/>
              <a:gd name="T26" fmla="*/ 2147483646 w 5144"/>
              <a:gd name="T27" fmla="*/ 2147483646 h 694"/>
              <a:gd name="T28" fmla="*/ 2147483646 w 5144"/>
              <a:gd name="T29" fmla="*/ 2147483646 h 694"/>
              <a:gd name="T30" fmla="*/ 2147483646 w 5144"/>
              <a:gd name="T31" fmla="*/ 2147483646 h 694"/>
              <a:gd name="T32" fmla="*/ 2147483646 w 5144"/>
              <a:gd name="T33" fmla="*/ 2147483646 h 694"/>
              <a:gd name="T34" fmla="*/ 2147483646 w 5144"/>
              <a:gd name="T35" fmla="*/ 2147483646 h 694"/>
              <a:gd name="T36" fmla="*/ 2147483646 w 5144"/>
              <a:gd name="T37" fmla="*/ 2147483646 h 694"/>
              <a:gd name="T38" fmla="*/ 2147483646 w 5144"/>
              <a:gd name="T39" fmla="*/ 2147483646 h 694"/>
              <a:gd name="T40" fmla="*/ 2147483646 w 5144"/>
              <a:gd name="T41" fmla="*/ 2147483646 h 694"/>
              <a:gd name="T42" fmla="*/ 2147483646 w 5144"/>
              <a:gd name="T43" fmla="*/ 2147483646 h 694"/>
              <a:gd name="T44" fmla="*/ 2147483646 w 5144"/>
              <a:gd name="T45" fmla="*/ 2147483646 h 694"/>
              <a:gd name="T46" fmla="*/ 2147483646 w 5144"/>
              <a:gd name="T47" fmla="*/ 2147483646 h 694"/>
              <a:gd name="T48" fmla="*/ 2147483646 w 5144"/>
              <a:gd name="T49" fmla="*/ 2147483646 h 694"/>
              <a:gd name="T50" fmla="*/ 2147483646 w 5144"/>
              <a:gd name="T51" fmla="*/ 2147483646 h 694"/>
              <a:gd name="T52" fmla="*/ 2147483646 w 5144"/>
              <a:gd name="T53" fmla="*/ 2147483646 h 694"/>
              <a:gd name="T54" fmla="*/ 2147483646 w 5144"/>
              <a:gd name="T55" fmla="*/ 2147483646 h 694"/>
              <a:gd name="T56" fmla="*/ 2147483646 w 5144"/>
              <a:gd name="T57" fmla="*/ 2147483646 h 694"/>
              <a:gd name="T58" fmla="*/ 2147483646 w 5144"/>
              <a:gd name="T59" fmla="*/ 2147483646 h 694"/>
              <a:gd name="T60" fmla="*/ 2147483646 w 5144"/>
              <a:gd name="T61" fmla="*/ 2147483646 h 694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" name="Freeform 26">
            <a:extLst>
              <a:ext uri="{FF2B5EF4-FFF2-40B4-BE49-F238E27FC236}">
                <a16:creationId xmlns:a16="http://schemas.microsoft.com/office/drawing/2014/main" id="{9CD5C67F-030F-4522-8C0D-A42551D6A6F1}"/>
              </a:ext>
            </a:extLst>
          </p:cNvPr>
          <p:cNvSpPr>
            <a:spLocks/>
          </p:cNvSpPr>
          <p:nvPr/>
        </p:nvSpPr>
        <p:spPr bwMode="hidden">
          <a:xfrm>
            <a:off x="5610225" y="4073525"/>
            <a:ext cx="3306763" cy="652463"/>
          </a:xfrm>
          <a:custGeom>
            <a:avLst/>
            <a:gdLst>
              <a:gd name="T0" fmla="*/ 0 w 3112"/>
              <a:gd name="T1" fmla="*/ 2147483646 h 584"/>
              <a:gd name="T2" fmla="*/ 0 w 3112"/>
              <a:gd name="T3" fmla="*/ 2147483646 h 584"/>
              <a:gd name="T4" fmla="*/ 2147483646 w 3112"/>
              <a:gd name="T5" fmla="*/ 2147483646 h 584"/>
              <a:gd name="T6" fmla="*/ 2147483646 w 3112"/>
              <a:gd name="T7" fmla="*/ 2147483646 h 584"/>
              <a:gd name="T8" fmla="*/ 2147483646 w 3112"/>
              <a:gd name="T9" fmla="*/ 2147483646 h 584"/>
              <a:gd name="T10" fmla="*/ 2147483646 w 3112"/>
              <a:gd name="T11" fmla="*/ 2147483646 h 584"/>
              <a:gd name="T12" fmla="*/ 2147483646 w 3112"/>
              <a:gd name="T13" fmla="*/ 2147483646 h 584"/>
              <a:gd name="T14" fmla="*/ 2147483646 w 3112"/>
              <a:gd name="T15" fmla="*/ 2147483646 h 584"/>
              <a:gd name="T16" fmla="*/ 2147483646 w 3112"/>
              <a:gd name="T17" fmla="*/ 2147483646 h 584"/>
              <a:gd name="T18" fmla="*/ 2147483646 w 3112"/>
              <a:gd name="T19" fmla="*/ 2147483646 h 584"/>
              <a:gd name="T20" fmla="*/ 2147483646 w 3112"/>
              <a:gd name="T21" fmla="*/ 2147483646 h 584"/>
              <a:gd name="T22" fmla="*/ 2147483646 w 3112"/>
              <a:gd name="T23" fmla="*/ 2147483646 h 584"/>
              <a:gd name="T24" fmla="*/ 2147483646 w 3112"/>
              <a:gd name="T25" fmla="*/ 2147483646 h 584"/>
              <a:gd name="T26" fmla="*/ 2147483646 w 3112"/>
              <a:gd name="T27" fmla="*/ 2147483646 h 584"/>
              <a:gd name="T28" fmla="*/ 2147483646 w 3112"/>
              <a:gd name="T29" fmla="*/ 2147483646 h 584"/>
              <a:gd name="T30" fmla="*/ 2147483646 w 3112"/>
              <a:gd name="T31" fmla="*/ 2147483646 h 584"/>
              <a:gd name="T32" fmla="*/ 2147483646 w 3112"/>
              <a:gd name="T33" fmla="*/ 2147483646 h 584"/>
              <a:gd name="T34" fmla="*/ 2147483646 w 3112"/>
              <a:gd name="T35" fmla="*/ 2147483646 h 584"/>
              <a:gd name="T36" fmla="*/ 2147483646 w 3112"/>
              <a:gd name="T37" fmla="*/ 2147483646 h 584"/>
              <a:gd name="T38" fmla="*/ 2147483646 w 3112"/>
              <a:gd name="T39" fmla="*/ 0 h 58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 useBgFill="1">
        <p:nvSpPr>
          <p:cNvPr id="9" name="Freeform 10">
            <a:extLst>
              <a:ext uri="{FF2B5EF4-FFF2-40B4-BE49-F238E27FC236}">
                <a16:creationId xmlns:a16="http://schemas.microsoft.com/office/drawing/2014/main" id="{B62E3F17-1560-447E-916C-81C072F12010}"/>
              </a:ext>
            </a:extLst>
          </p:cNvPr>
          <p:cNvSpPr>
            <a:spLocks/>
          </p:cNvSpPr>
          <p:nvPr/>
        </p:nvSpPr>
        <p:spPr bwMode="hidden">
          <a:xfrm>
            <a:off x="211138" y="4059238"/>
            <a:ext cx="8723312" cy="1328737"/>
          </a:xfrm>
          <a:custGeom>
            <a:avLst/>
            <a:gdLst>
              <a:gd name="T0" fmla="*/ 2147483646 w 8196"/>
              <a:gd name="T1" fmla="*/ 2147483646 h 1192"/>
              <a:gd name="T2" fmla="*/ 2147483646 w 8196"/>
              <a:gd name="T3" fmla="*/ 2147483646 h 1192"/>
              <a:gd name="T4" fmla="*/ 2147483646 w 8196"/>
              <a:gd name="T5" fmla="*/ 2147483646 h 1192"/>
              <a:gd name="T6" fmla="*/ 2147483646 w 8196"/>
              <a:gd name="T7" fmla="*/ 2147483646 h 1192"/>
              <a:gd name="T8" fmla="*/ 2147483646 w 8196"/>
              <a:gd name="T9" fmla="*/ 2147483646 h 1192"/>
              <a:gd name="T10" fmla="*/ 2147483646 w 8196"/>
              <a:gd name="T11" fmla="*/ 2147483646 h 1192"/>
              <a:gd name="T12" fmla="*/ 2147483646 w 8196"/>
              <a:gd name="T13" fmla="*/ 2147483646 h 1192"/>
              <a:gd name="T14" fmla="*/ 2147483646 w 8196"/>
              <a:gd name="T15" fmla="*/ 2147483646 h 1192"/>
              <a:gd name="T16" fmla="*/ 2147483646 w 8196"/>
              <a:gd name="T17" fmla="*/ 2147483646 h 1192"/>
              <a:gd name="T18" fmla="*/ 2147483646 w 8196"/>
              <a:gd name="T19" fmla="*/ 2147483646 h 1192"/>
              <a:gd name="T20" fmla="*/ 2147483646 w 8196"/>
              <a:gd name="T21" fmla="*/ 2147483646 h 1192"/>
              <a:gd name="T22" fmla="*/ 2147483646 w 8196"/>
              <a:gd name="T23" fmla="*/ 2147483646 h 1192"/>
              <a:gd name="T24" fmla="*/ 2147483646 w 8196"/>
              <a:gd name="T25" fmla="*/ 2147483646 h 1192"/>
              <a:gd name="T26" fmla="*/ 2147483646 w 8196"/>
              <a:gd name="T27" fmla="*/ 2147483646 h 1192"/>
              <a:gd name="T28" fmla="*/ 2147483646 w 8196"/>
              <a:gd name="T29" fmla="*/ 2147483646 h 1192"/>
              <a:gd name="T30" fmla="*/ 2147483646 w 8196"/>
              <a:gd name="T31" fmla="*/ 2147483646 h 1192"/>
              <a:gd name="T32" fmla="*/ 2147483646 w 8196"/>
              <a:gd name="T33" fmla="*/ 2147483646 h 1192"/>
              <a:gd name="T34" fmla="*/ 2147483646 w 8196"/>
              <a:gd name="T35" fmla="*/ 2147483646 h 1192"/>
              <a:gd name="T36" fmla="*/ 2147483646 w 8196"/>
              <a:gd name="T37" fmla="*/ 2147483646 h 1192"/>
              <a:gd name="T38" fmla="*/ 2147483646 w 8196"/>
              <a:gd name="T39" fmla="*/ 2147483646 h 1192"/>
              <a:gd name="T40" fmla="*/ 2147483646 w 8196"/>
              <a:gd name="T41" fmla="*/ 2147483646 h 1192"/>
              <a:gd name="T42" fmla="*/ 2147483646 w 8196"/>
              <a:gd name="T43" fmla="*/ 2147483646 h 1192"/>
              <a:gd name="T44" fmla="*/ 2147483646 w 8196"/>
              <a:gd name="T45" fmla="*/ 0 h 1192"/>
              <a:gd name="T46" fmla="*/ 2147483646 w 8196"/>
              <a:gd name="T47" fmla="*/ 2147483646 h 1192"/>
              <a:gd name="T48" fmla="*/ 2147483646 w 8196"/>
              <a:gd name="T49" fmla="*/ 2147483646 h 1192"/>
              <a:gd name="T50" fmla="*/ 2147483646 w 8196"/>
              <a:gd name="T51" fmla="*/ 2147483646 h 1192"/>
              <a:gd name="T52" fmla="*/ 2147483646 w 8196"/>
              <a:gd name="T53" fmla="*/ 2147483646 h 1192"/>
              <a:gd name="T54" fmla="*/ 2147483646 w 8196"/>
              <a:gd name="T55" fmla="*/ 2147483646 h 1192"/>
              <a:gd name="T56" fmla="*/ 2147483646 w 8196"/>
              <a:gd name="T57" fmla="*/ 2147483646 h 1192"/>
              <a:gd name="T58" fmla="*/ 2147483646 w 8196"/>
              <a:gd name="T59" fmla="*/ 2147483646 h 1192"/>
              <a:gd name="T60" fmla="*/ 2147483646 w 8196"/>
              <a:gd name="T61" fmla="*/ 2147483646 h 1192"/>
              <a:gd name="T62" fmla="*/ 0 w 8196"/>
              <a:gd name="T63" fmla="*/ 2147483646 h 1192"/>
              <a:gd name="T64" fmla="*/ 2147483646 w 8196"/>
              <a:gd name="T65" fmla="*/ 2147483646 h 1192"/>
              <a:gd name="T66" fmla="*/ 2147483646 w 8196"/>
              <a:gd name="T67" fmla="*/ 2147483646 h 1192"/>
              <a:gd name="T68" fmla="*/ 2147483646 w 8196"/>
              <a:gd name="T69" fmla="*/ 2147483646 h 1192"/>
              <a:gd name="T70" fmla="*/ 2147483646 w 8196"/>
              <a:gd name="T71" fmla="*/ 2147483646 h 119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510"/>
                </a:lnTo>
                <a:lnTo>
                  <a:pt x="8192" y="512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8287403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5667062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89705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4307031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0">
            <a:extLst>
              <a:ext uri="{FF2B5EF4-FFF2-40B4-BE49-F238E27FC236}">
                <a16:creationId xmlns:a16="http://schemas.microsoft.com/office/drawing/2014/main" id="{5DE3C63A-CDD7-450B-987F-0AD23D71F952}"/>
              </a:ext>
            </a:extLst>
          </p:cNvPr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3" name="Group 5">
            <a:extLst>
              <a:ext uri="{FF2B5EF4-FFF2-40B4-BE49-F238E27FC236}">
                <a16:creationId xmlns:a16="http://schemas.microsoft.com/office/drawing/2014/main" id="{7D4FA00F-F23A-416C-A2F6-BDBA8DB84B3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714375"/>
            <a:ext cx="8723312" cy="1330325"/>
            <a:chOff x="-3905251" y="4294188"/>
            <a:chExt cx="13027839" cy="1892300"/>
          </a:xfrm>
        </p:grpSpPr>
        <p:sp>
          <p:nvSpPr>
            <p:cNvPr id="4" name="Freeform 14">
              <a:extLst>
                <a:ext uri="{FF2B5EF4-FFF2-40B4-BE49-F238E27FC236}">
                  <a16:creationId xmlns:a16="http://schemas.microsoft.com/office/drawing/2014/main" id="{7A0C1007-76B4-469C-B687-FB10C2A5CB3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Freeform 18">
              <a:extLst>
                <a:ext uri="{FF2B5EF4-FFF2-40B4-BE49-F238E27FC236}">
                  <a16:creationId xmlns:a16="http://schemas.microsoft.com/office/drawing/2014/main" id="{2DFF5EB5-D965-43D6-8E94-BAEAFCB6BDE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Freeform 22">
              <a:extLst>
                <a:ext uri="{FF2B5EF4-FFF2-40B4-BE49-F238E27FC236}">
                  <a16:creationId xmlns:a16="http://schemas.microsoft.com/office/drawing/2014/main" id="{345C1557-EC41-411A-AD74-2F316C2BB61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Freeform 26">
              <a:extLst>
                <a:ext uri="{FF2B5EF4-FFF2-40B4-BE49-F238E27FC236}">
                  <a16:creationId xmlns:a16="http://schemas.microsoft.com/office/drawing/2014/main" id="{7E6E6674-C346-432A-A9E8-46911C14561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 useBgFill="1">
          <p:nvSpPr>
            <p:cNvPr id="8" name="Freeform 22">
              <a:extLst>
                <a:ext uri="{FF2B5EF4-FFF2-40B4-BE49-F238E27FC236}">
                  <a16:creationId xmlns:a16="http://schemas.microsoft.com/office/drawing/2014/main" id="{6948154F-6BC0-4D57-B64F-BA995FB5DF2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0452824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6EC225-702B-4E12-B11E-19E86029C45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0">
            <a:extLst>
              <a:ext uri="{FF2B5EF4-FFF2-40B4-BE49-F238E27FC236}">
                <a16:creationId xmlns:a16="http://schemas.microsoft.com/office/drawing/2014/main" id="{20FA9674-93EB-4BEB-BD23-A1FC1C40BB3F}"/>
              </a:ext>
            </a:extLst>
          </p:cNvPr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6" name="Group 23">
            <a:extLst>
              <a:ext uri="{FF2B5EF4-FFF2-40B4-BE49-F238E27FC236}">
                <a16:creationId xmlns:a16="http://schemas.microsoft.com/office/drawing/2014/main" id="{C73D0871-9551-44FF-9BF3-C66C89C558F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7" name="Freeform 14">
              <a:extLst>
                <a:ext uri="{FF2B5EF4-FFF2-40B4-BE49-F238E27FC236}">
                  <a16:creationId xmlns:a16="http://schemas.microsoft.com/office/drawing/2014/main" id="{5EC1C323-2F23-443C-A0D1-99DE854668E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Freeform 18">
              <a:extLst>
                <a:ext uri="{FF2B5EF4-FFF2-40B4-BE49-F238E27FC236}">
                  <a16:creationId xmlns:a16="http://schemas.microsoft.com/office/drawing/2014/main" id="{9F66397D-522E-4838-A46A-2E246178CF4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Freeform 22">
              <a:extLst>
                <a:ext uri="{FF2B5EF4-FFF2-40B4-BE49-F238E27FC236}">
                  <a16:creationId xmlns:a16="http://schemas.microsoft.com/office/drawing/2014/main" id="{7D58E121-01FF-40F9-94E4-50F70F89408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Freeform 26">
              <a:extLst>
                <a:ext uri="{FF2B5EF4-FFF2-40B4-BE49-F238E27FC236}">
                  <a16:creationId xmlns:a16="http://schemas.microsoft.com/office/drawing/2014/main" id="{00990C5E-0FB1-4078-ABF1-D0EDDEC7AA3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 useBgFill="1">
          <p:nvSpPr>
            <p:cNvPr id="11" name="Freeform 22">
              <a:extLst>
                <a:ext uri="{FF2B5EF4-FFF2-40B4-BE49-F238E27FC236}">
                  <a16:creationId xmlns:a16="http://schemas.microsoft.com/office/drawing/2014/main" id="{D6E2881F-F9A5-4F2C-ABAD-C5C375365AB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2547088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0">
            <a:extLst>
              <a:ext uri="{FF2B5EF4-FFF2-40B4-BE49-F238E27FC236}">
                <a16:creationId xmlns:a16="http://schemas.microsoft.com/office/drawing/2014/main" id="{2C6867C4-CCD6-4356-B7B9-97E6BCE1CED4}"/>
              </a:ext>
            </a:extLst>
          </p:cNvPr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grpSp>
        <p:nvGrpSpPr>
          <p:cNvPr id="6" name="Group 8">
            <a:extLst>
              <a:ext uri="{FF2B5EF4-FFF2-40B4-BE49-F238E27FC236}">
                <a16:creationId xmlns:a16="http://schemas.microsoft.com/office/drawing/2014/main" id="{9BF26CE3-E572-456F-BAE8-CD95527DC2E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7" name="Freeform 14">
              <a:extLst>
                <a:ext uri="{FF2B5EF4-FFF2-40B4-BE49-F238E27FC236}">
                  <a16:creationId xmlns:a16="http://schemas.microsoft.com/office/drawing/2014/main" id="{C21FACB5-2B0A-4D9B-AD65-1FA52730A83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Freeform 18">
              <a:extLst>
                <a:ext uri="{FF2B5EF4-FFF2-40B4-BE49-F238E27FC236}">
                  <a16:creationId xmlns:a16="http://schemas.microsoft.com/office/drawing/2014/main" id="{43DFF4AE-F4F5-4111-A098-8A5F799162C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Freeform 22">
              <a:extLst>
                <a:ext uri="{FF2B5EF4-FFF2-40B4-BE49-F238E27FC236}">
                  <a16:creationId xmlns:a16="http://schemas.microsoft.com/office/drawing/2014/main" id="{E9CDC440-48A7-4766-9D10-A7AB340F63C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Freeform 26">
              <a:extLst>
                <a:ext uri="{FF2B5EF4-FFF2-40B4-BE49-F238E27FC236}">
                  <a16:creationId xmlns:a16="http://schemas.microsoft.com/office/drawing/2014/main" id="{70EB3657-2A64-43D3-8A3B-EEC50661D3C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 useBgFill="1">
          <p:nvSpPr>
            <p:cNvPr id="11" name="Freeform 22">
              <a:extLst>
                <a:ext uri="{FF2B5EF4-FFF2-40B4-BE49-F238E27FC236}">
                  <a16:creationId xmlns:a16="http://schemas.microsoft.com/office/drawing/2014/main" id="{DADBFAE3-5210-49E9-B01C-CC2E3486C25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0485385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0264610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0">
            <a:extLst>
              <a:ext uri="{FF2B5EF4-FFF2-40B4-BE49-F238E27FC236}">
                <a16:creationId xmlns:a16="http://schemas.microsoft.com/office/drawing/2014/main" id="{06F2791C-13BF-4C3E-88AF-A8BF787B6D99}"/>
              </a:ext>
            </a:extLst>
          </p:cNvPr>
          <p:cNvSpPr/>
          <p:nvPr/>
        </p:nvSpPr>
        <p:spPr bwMode="hidden"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grpSp>
        <p:nvGrpSpPr>
          <p:cNvPr id="5" name="Group 14">
            <a:extLst>
              <a:ext uri="{FF2B5EF4-FFF2-40B4-BE49-F238E27FC236}">
                <a16:creationId xmlns:a16="http://schemas.microsoft.com/office/drawing/2014/main" id="{94853D00-1DB3-46C8-BFC8-A777D731477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C57AA126-C01A-463D-A4E7-3A13C53D3B7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CE759F58-E6E2-4263-8D61-C26320CD9F2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FB189A95-A50D-4404-B70B-3155378F003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Freeform 26">
              <a:extLst>
                <a:ext uri="{FF2B5EF4-FFF2-40B4-BE49-F238E27FC236}">
                  <a16:creationId xmlns:a16="http://schemas.microsoft.com/office/drawing/2014/main" id="{B461AD92-9175-433E-AF73-B3749DED6DD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 useBgFill="1">
          <p:nvSpPr>
            <p:cNvPr id="10" name="Freeform 22">
              <a:extLst>
                <a:ext uri="{FF2B5EF4-FFF2-40B4-BE49-F238E27FC236}">
                  <a16:creationId xmlns:a16="http://schemas.microsoft.com/office/drawing/2014/main" id="{11536F6B-C43E-45C2-A86B-DC4265C5FEA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>
                <a:latin typeface="Calibri" panose="020F0502020204030204" pitchFamily="34" charset="0"/>
              </a:defRPr>
            </a:lvl1pPr>
            <a:lvl2pPr>
              <a:buClr>
                <a:schemeClr val="accent1"/>
              </a:buClr>
              <a:defRPr>
                <a:latin typeface="Calibri" panose="020F0502020204030204" pitchFamily="34" charset="0"/>
              </a:defRPr>
            </a:lvl2pPr>
            <a:lvl3pPr>
              <a:buClr>
                <a:schemeClr val="accent1"/>
              </a:buClr>
              <a:defRPr>
                <a:latin typeface="Calibri" panose="020F0502020204030204" pitchFamily="34" charset="0"/>
              </a:defRPr>
            </a:lvl3pPr>
            <a:lvl4pPr>
              <a:buClr>
                <a:schemeClr val="accent1"/>
              </a:buClr>
              <a:defRPr>
                <a:latin typeface="Calibri" panose="020F0502020204030204" pitchFamily="34" charset="0"/>
              </a:defRPr>
            </a:lvl4pPr>
            <a:lvl5pPr>
              <a:buClr>
                <a:schemeClr val="accent1"/>
              </a:buCl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364257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90051-3ACA-44D2-B069-9FD3A7C90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BD7363-5797-4EAE-9DA2-3204904A0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652724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7305E-FDFA-4EB4-8558-46E9F7BD5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B49C1-ECDF-43F5-8D3C-3784AC580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665676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3CB5-270F-4A80-AD89-76372B8F6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9905F-36C2-4B5B-AA65-811AE0BCE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9604463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5A565-6008-4AD3-8E35-970857FCA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B3219-6461-48C6-9247-975AF17087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11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18669-F94C-46BE-8994-E37D2E545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95800" y="1143000"/>
            <a:ext cx="411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49352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121FA-F418-4D84-8133-8F420E010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A3C9A-AB5F-494E-B636-5F3B0E0A9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42762-71D3-4D85-9F22-3C79474E2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39BB6C-1FAE-41EE-9340-870BAB91F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E8E3B1-AE21-4416-84F1-10FEA4376B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163791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268FC-5A79-40D0-BD6A-0A611BF39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3773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ACE4A4-1E1A-4B8A-8F57-0367C097608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6880065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26626-A0C9-4E87-B987-C0ADC93E4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4F5C2-9E9A-4956-B4A3-3D0691945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A37A94-E6D0-4BBD-9F78-BE848B1C1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5114449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DE7DE-2B40-4B98-B391-8B28DC653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0C1A81-26F3-4916-803C-0062E36CD7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29EB38-33E1-4A83-83EA-A06458470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4783580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17516-4BA4-4B27-ADFE-DCEFCF21F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CF5BA4-CA16-41C9-9587-D01CF185E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272358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1817C3-7008-4D07-A298-8A58C8C7F3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2095500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248C61-AA77-4E30-9FDB-BC98243A7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134100" cy="5105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75436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A60C5-C526-446D-A436-9D04B69B7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2400"/>
            <a:ext cx="7620000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F8C65-C45B-4ECA-A4C3-0DDFCD8E814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28600" y="1143000"/>
            <a:ext cx="411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Online Image Placeholder 3">
            <a:extLst>
              <a:ext uri="{FF2B5EF4-FFF2-40B4-BE49-F238E27FC236}">
                <a16:creationId xmlns:a16="http://schemas.microsoft.com/office/drawing/2014/main" id="{EE5E46BC-0526-451A-9C8D-8FFB83CACDD1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>
          <a:xfrm>
            <a:off x="4495800" y="1143000"/>
            <a:ext cx="4114800" cy="41148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509000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374CD-1952-4CEE-A70C-26E7A48E7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2400"/>
            <a:ext cx="7620000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AB52E6DE-99F2-492E-A4D3-399E8FB495BA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228600" y="1143000"/>
            <a:ext cx="8382000" cy="41148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749484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>
            <a:extLst>
              <a:ext uri="{FF2B5EF4-FFF2-40B4-BE49-F238E27FC236}">
                <a16:creationId xmlns:a16="http://schemas.microsoft.com/office/drawing/2014/main" id="{EEBBA39D-9A2D-481E-AADA-0C97EDF51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" name="Rectangle 36">
            <a:extLst>
              <a:ext uri="{FF2B5EF4-FFF2-40B4-BE49-F238E27FC236}">
                <a16:creationId xmlns:a16="http://schemas.microsoft.com/office/drawing/2014/main" id="{1D8EB0F0-0BA6-4E17-9311-C7D9A8AB0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6" name="Rectangle 37">
            <a:extLst>
              <a:ext uri="{FF2B5EF4-FFF2-40B4-BE49-F238E27FC236}">
                <a16:creationId xmlns:a16="http://schemas.microsoft.com/office/drawing/2014/main" id="{DF7613B5-CB89-4FCB-85AC-0A44BA3FD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7" name="Rectangle 38">
            <a:extLst>
              <a:ext uri="{FF2B5EF4-FFF2-40B4-BE49-F238E27FC236}">
                <a16:creationId xmlns:a16="http://schemas.microsoft.com/office/drawing/2014/main" id="{254C6B9F-ADA3-4DA9-B432-019174EAD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8" name="Rectangle 46">
            <a:extLst>
              <a:ext uri="{FF2B5EF4-FFF2-40B4-BE49-F238E27FC236}">
                <a16:creationId xmlns:a16="http://schemas.microsoft.com/office/drawing/2014/main" id="{B8B5C43C-FAE2-430F-B7D3-A9AD4E7E1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9" name="Rectangle 48">
            <a:extLst>
              <a:ext uri="{FF2B5EF4-FFF2-40B4-BE49-F238E27FC236}">
                <a16:creationId xmlns:a16="http://schemas.microsoft.com/office/drawing/2014/main" id="{1A3A2A3F-A784-4DB2-96BF-BC0CD062F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pic>
        <p:nvPicPr>
          <p:cNvPr id="10" name="Picture 14" descr="MK Logo (2).png">
            <a:extLst>
              <a:ext uri="{FF2B5EF4-FFF2-40B4-BE49-F238E27FC236}">
                <a16:creationId xmlns:a16="http://schemas.microsoft.com/office/drawing/2014/main" id="{EE9C765A-D486-47A2-99AE-5FEC7E5CA1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4">
            <a:extLst>
              <a:ext uri="{FF2B5EF4-FFF2-40B4-BE49-F238E27FC236}">
                <a16:creationId xmlns:a16="http://schemas.microsoft.com/office/drawing/2014/main" id="{EDDDE8DE-A122-43A6-A437-4FDC21C488A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90E0546-0D89-4303-9F22-57B81BE9A2B1}"/>
                </a:ext>
              </a:extLst>
            </p:cNvPr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D7EBD87-934B-4EE9-9761-C5F5E4A88A50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GB" sz="2000">
                  <a:solidFill>
                    <a:schemeClr val="bg1"/>
                  </a:solidFill>
                </a:rPr>
                <a:t>The Hardware/Software Interface</a:t>
              </a:r>
              <a:endParaRPr 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7">
            <a:extLst>
              <a:ext uri="{FF2B5EF4-FFF2-40B4-BE49-F238E27FC236}">
                <a16:creationId xmlns:a16="http://schemas.microsoft.com/office/drawing/2014/main" id="{0BD39414-BD2B-45CF-9892-A34385CD77E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8">
              <a:extLst>
                <a:ext uri="{FF2B5EF4-FFF2-40B4-BE49-F238E27FC236}">
                  <a16:creationId xmlns:a16="http://schemas.microsoft.com/office/drawing/2014/main" id="{06042451-0BBF-4EFC-8EE9-0D6E70A57E6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8C32461-6733-42AB-A8D7-3EC923536AC1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GB" sz="2000">
                  <a:solidFill>
                    <a:schemeClr val="bg1"/>
                  </a:solidFill>
                  <a:latin typeface="Arial Black" pitchFamily="34" charset="0"/>
                </a:rPr>
                <a:t>5</a:t>
              </a:r>
              <a:r>
                <a:rPr lang="en-GB" sz="2000" baseline="30000">
                  <a:solidFill>
                    <a:schemeClr val="bg1"/>
                  </a:solidFill>
                  <a:latin typeface="Arial Black" pitchFamily="34" charset="0"/>
                </a:rPr>
                <a:t>th</a:t>
              </a:r>
              <a:endParaRPr lang="en-GB" sz="2000">
                <a:solidFill>
                  <a:schemeClr val="bg1"/>
                </a:solidFill>
                <a:latin typeface="Arial Black" pitchFamily="34" charset="0"/>
              </a:endParaRPr>
            </a:p>
            <a:p>
              <a:pPr>
                <a:defRPr/>
              </a:pPr>
              <a:endParaRPr lang="en-US" sz="200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90DA8F0-A8A0-48E0-8FE1-2721D2F8E374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GB" sz="1400">
                  <a:solidFill>
                    <a:schemeClr val="bg1"/>
                  </a:solidFill>
                </a:rPr>
                <a:t>Edition</a:t>
              </a:r>
              <a:endParaRPr 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419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931105599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AD3A33FE-FEB3-428D-8FC1-E68486BBBD9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3 — Arithmetic for Computers — </a:t>
            </a:r>
            <a:fld id="{F4725BC6-B81D-48E4-9DCF-4475A59B4761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17150977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053BAA2E-424A-45F5-AD0F-7F4D077EA05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3 — Arithmetic for Computers — </a:t>
            </a:r>
            <a:fld id="{AD6586B2-C1CD-49BA-B6C1-CEBCEB1059A4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852207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2FE9A5-C56C-4B7D-9D9E-6F17E013B85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12495A16-25B0-4045-B024-96218821E14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3 — Arithmetic for Computers — </a:t>
            </a:r>
            <a:fld id="{4810F71A-4611-449D-B140-D79C1A571DD4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97208447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4529BF2A-B5FF-4773-9AEE-83132029207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3 — Arithmetic for Computers — </a:t>
            </a:r>
            <a:fld id="{A617BB99-23FE-4F8A-9A68-A8292525BD3F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080465851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>
            <a:extLst>
              <a:ext uri="{FF2B5EF4-FFF2-40B4-BE49-F238E27FC236}">
                <a16:creationId xmlns:a16="http://schemas.microsoft.com/office/drawing/2014/main" id="{9C0BC75E-550C-4451-B21F-CFB9F5EB805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3 — Arithmetic for Computers — </a:t>
            </a:r>
            <a:fld id="{4186DCF8-6D91-42A9-84AE-393F5A5F5879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50733130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FF2B5EF4-FFF2-40B4-BE49-F238E27FC236}">
                <a16:creationId xmlns:a16="http://schemas.microsoft.com/office/drawing/2014/main" id="{DFC5F93E-3709-401E-A533-C975B7E067A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3 — Arithmetic for Computers — </a:t>
            </a:r>
            <a:fld id="{1A1AA08D-12DA-4173-9284-51E83E3DB13F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512265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09B05ECC-BCB7-46E4-A0B5-8985FDB58F6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3 — Arithmetic for Computers — </a:t>
            </a:r>
            <a:fld id="{BB01A2DB-445E-41AF-8CC9-A06AD398278B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250681425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41905941-A113-4C5B-BB23-DCACBF72E70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3 — Arithmetic for Computers — </a:t>
            </a:r>
            <a:fld id="{4E4BBB03-C220-46FA-BE50-47101EF92088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430497699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C6BEB371-660A-4F60-8974-04AA9D45C9D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3 — Arithmetic for Computers — </a:t>
            </a:r>
            <a:fld id="{FC98A112-E230-4D2F-8267-EAF0262A4E6D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98045034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D1F6546D-A715-4D23-8602-20FAF2FB728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3 — Arithmetic for Computers — </a:t>
            </a:r>
            <a:fld id="{09D8325C-B9EF-4B59-A035-3F9AC355B43A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69116743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CDEF0-6B49-468B-B8E3-C65CA30C1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EEEF2D-6F02-4325-AF89-3453F88EC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783156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B4735-B714-4676-B1CD-B80F8F9C0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C73CF-0B41-4239-8F02-B1C3470BF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2333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F74989-A09F-45B3-8FC4-6832CFDE681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1060F-DEE3-45D4-9DF5-6B2028119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09FE3-1775-4AFA-90EB-B0CA187AA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0214483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B42AC-2F32-4B64-8FAB-D9548F745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1D44F-C47D-46EB-9AAB-7AC0AEC730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11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B27A4-7438-4F23-9736-8F0230F1B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95800" y="1143000"/>
            <a:ext cx="411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164677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0331D-4E0E-4348-A1A9-0BAAD87F3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0BD1D-D974-4368-9409-2CA1004BC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0EBF9-F63D-4F92-9228-74BBBE287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F3D0EC-A5A5-45B1-B50C-A4554D4BC8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262018-461B-4EC5-AAA9-047DD9FE5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602701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3D63E-D5F5-4ACB-B373-0D28A00EB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134732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6633258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FF64-9001-4F6F-9D0F-1C1115E8D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0B3B7-AEED-47AF-A98B-52D510A17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9EEDF-5EB6-4ED2-ADFF-FD75043E6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5954989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68670-3CBF-4CA9-BA6C-8D9FC4063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139FD4-7E93-45C6-B896-32977DD748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18A3D1-3F09-4AD0-8794-3566389FE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3773968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9E5A2-D898-4E05-8E24-DD280D0DE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F74C72-3551-43CA-B73B-8948E4FD4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297445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EE532E-2CDD-4BD7-8193-913A7053A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2095500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763E81-C826-4AA5-AE82-EC2B228EC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134100" cy="5105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61156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1EFCD-22D1-4568-BA3D-F3773382A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2400"/>
            <a:ext cx="7620000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93328-5FD3-4ED8-9AC6-D623935D075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28600" y="1143000"/>
            <a:ext cx="411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Online Image Placeholder 3">
            <a:extLst>
              <a:ext uri="{FF2B5EF4-FFF2-40B4-BE49-F238E27FC236}">
                <a16:creationId xmlns:a16="http://schemas.microsoft.com/office/drawing/2014/main" id="{043DB570-9AE5-4421-AB7D-AA097891F408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>
          <a:xfrm>
            <a:off x="4495800" y="1143000"/>
            <a:ext cx="4114800" cy="41148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4625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5ACDAA-E7CF-4C05-B806-5C5C7AA1742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F4526-BFC3-4CD1-8176-0427174EE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2400"/>
            <a:ext cx="7620000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B1C13385-7629-43FA-B141-5713375938B2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228600" y="1143000"/>
            <a:ext cx="8382000" cy="41148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4148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31F552-DFA8-436B-BF83-44C18A833F9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ctangle 37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Rectangle 46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Rectangle 48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4"/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rgbClr val="FFFFFF"/>
                  </a:solidFill>
                  <a:latin typeface="Corbel" pitchFamily="34" charset="0"/>
                  <a:cs typeface="Arial" charset="0"/>
                </a:rPr>
                <a:t>Computer Organization and Design</a:t>
              </a:r>
              <a:endParaRPr lang="en-US" sz="3000" b="1" cap="small" dirty="0">
                <a:solidFill>
                  <a:srgbClr val="FFFFFF"/>
                </a:solidFill>
                <a:latin typeface="Corbel" pitchFamily="34" charset="0"/>
                <a:cs typeface="Arial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GB" sz="2000">
                  <a:solidFill>
                    <a:srgbClr val="FFFFFF"/>
                  </a:solidFill>
                  <a:cs typeface="Arial" charset="0"/>
                </a:rPr>
                <a:t>The Hardware/Software Interface</a:t>
              </a:r>
              <a:endParaRPr lang="en-US" sz="2000">
                <a:solidFill>
                  <a:srgbClr val="FFFFFF"/>
                </a:solidFill>
                <a:cs typeface="Arial" charset="0"/>
              </a:endParaRPr>
            </a:p>
          </p:txBody>
        </p:sp>
      </p:grpSp>
      <p:grpSp>
        <p:nvGrpSpPr>
          <p:cNvPr id="3" name="Group 17"/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4"/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" name="TextBox 15"/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GB" sz="2000">
                  <a:solidFill>
                    <a:srgbClr val="FFFFFF"/>
                  </a:solidFill>
                  <a:latin typeface="Arial Black" pitchFamily="34" charset="0"/>
                  <a:cs typeface="Arial" charset="0"/>
                </a:rPr>
                <a:t>5</a:t>
              </a:r>
              <a:r>
                <a:rPr lang="en-GB" sz="2000" baseline="30000">
                  <a:solidFill>
                    <a:srgbClr val="FFFFFF"/>
                  </a:solidFill>
                  <a:latin typeface="Arial Black" pitchFamily="34" charset="0"/>
                  <a:cs typeface="Arial" charset="0"/>
                </a:rPr>
                <a:t>th</a:t>
              </a:r>
              <a:endParaRPr lang="en-GB" sz="2000">
                <a:solidFill>
                  <a:srgbClr val="FFFFFF"/>
                </a:solidFill>
                <a:latin typeface="Arial Black" pitchFamily="34" charset="0"/>
                <a:cs typeface="Arial" charset="0"/>
              </a:endParaRPr>
            </a:p>
            <a:p>
              <a:pPr>
                <a:defRPr/>
              </a:pPr>
              <a:endParaRPr lang="en-US" sz="2000">
                <a:solidFill>
                  <a:srgbClr val="FFFFFF"/>
                </a:solidFill>
                <a:latin typeface="Arial Black" pitchFamily="34" charset="0"/>
                <a:cs typeface="Arial" charset="0"/>
              </a:endParaRPr>
            </a:p>
          </p:txBody>
        </p:sp>
        <p:sp>
          <p:nvSpPr>
            <p:cNvPr id="17" name="TextBox 16"/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GB" sz="1400">
                  <a:solidFill>
                    <a:srgbClr val="FFFFFF"/>
                  </a:solidFill>
                  <a:cs typeface="Arial" charset="0"/>
                </a:rPr>
                <a:t>Edition</a:t>
              </a:r>
              <a:endParaRPr lang="en-US" sz="1400">
                <a:solidFill>
                  <a:srgbClr val="FFFFFF"/>
                </a:solidFill>
                <a:cs typeface="Arial" charset="0"/>
              </a:endParaRPr>
            </a:p>
          </p:txBody>
        </p:sp>
      </p:grpSp>
      <p:sp>
        <p:nvSpPr>
          <p:cNvPr id="419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AU"/>
              <a:t>Chapter 3 — Arithmetic for Computers — </a:t>
            </a:r>
            <a:fld id="{241A9282-207D-49D4-8E0A-D2494D33C88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AU"/>
              <a:t>Chapter 3 — Arithmetic for Computers — </a:t>
            </a:r>
            <a:fld id="{2921AE98-E67B-47D2-8A6A-D0041E5CF2C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AU"/>
              <a:t>Chapter 3 — Arithmetic for Computers — </a:t>
            </a:r>
            <a:fld id="{CAAE5BD4-6012-41D6-8A7A-47028025309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AU"/>
              <a:t>Chapter 3 — Arithmetic for Computers — </a:t>
            </a:r>
            <a:fld id="{69C9E28A-0711-4CD4-BE01-239E5564FD3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AU"/>
              <a:t>Chapter 3 — Arithmetic for Computers — </a:t>
            </a:r>
            <a:fld id="{4B6AA341-BEFE-44B0-9783-DB3296AA569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AU"/>
              <a:t>Chapter 3 — Arithmetic for Computers — </a:t>
            </a:r>
            <a:fld id="{077A7A92-5EE5-41E8-9783-E3AA631C0B9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AU"/>
              <a:t>Chapter 3 — Arithmetic for Computers — </a:t>
            </a:r>
            <a:fld id="{CA6F3429-57C1-4426-AEA1-47F184D7CFA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AU"/>
              <a:t>Chapter 3 — Arithmetic for Computers — </a:t>
            </a:r>
            <a:fld id="{A555D12E-C501-479E-A599-5F04721124F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AU"/>
              <a:t>Chapter 3 — Arithmetic for Computers — </a:t>
            </a:r>
            <a:fld id="{AC001DE1-9C4F-446A-B966-AD1147433DD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AU"/>
              <a:t>Chapter 3 — Arithmetic for Computers — </a:t>
            </a:r>
            <a:fld id="{796450CA-FCB2-4D12-89D1-41B51E6739E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A7474E-2DC3-4A9A-9249-FD7E730EE1C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CCC42-D70D-4984-85D5-299B8E76A36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FAE2D0-3E79-4C36-BE4B-CE944B32D60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6CFD36-9AF3-4DA1-955D-108A6B37189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576A-826A-4DA3-BD9B-4E59E930EEB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114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143000"/>
            <a:ext cx="4114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F7097F-067C-4514-BF24-F6AEAC9600B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703B81-CF31-4562-9829-59B0FA90619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3094FA-0232-4879-A3AD-ADC964F0D7B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D117B1-EDB9-4ADE-AA3E-D3A7A260E07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1A4FF-F170-4C0F-BB2C-C36EF69CBEE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27B839-A0CF-4D3A-B8F0-7D8CB716A26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7E11A5-D3C5-4671-A047-7F99D87E4A5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Apr. 2015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Computer Arithmetic, Addition/Subtraction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Slide </a:t>
            </a:r>
            <a:fld id="{F04DF29B-7990-4313-A0CE-E725F162CCD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Apr. 2015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Computer Arithmetic, Addition/Subtraction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Slide </a:t>
            </a:r>
            <a:fld id="{E3747F19-C079-4206-A39D-EC7A4494B9F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Apr. 2015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Computer Arithmetic, Addition/Subtraction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Slide </a:t>
            </a:r>
            <a:fld id="{7468E8BB-9FA1-492D-BF9D-FF7B47F178B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Apr. 2015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Computer Arithmetic, Addition/Subtraction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Slide </a:t>
            </a:r>
            <a:fld id="{7BB2C584-9627-40D0-AC97-91FAC6F00C0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Apr. 2015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Computer Arithmetic, Addition/Subtraction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Slide </a:t>
            </a:r>
            <a:fld id="{D2A0F963-2485-4BC7-AD4C-DD83A961C8D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Apr. 2015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Computer Arithmetic, Addition/Subtraction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Slide </a:t>
            </a:r>
            <a:fld id="{6B4B4545-A604-485C-BF28-46F142E5496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Apr. 2015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Computer Arithmetic, Addition/Subtraction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Slide </a:t>
            </a:r>
            <a:fld id="{3570459A-6BFF-4F78-A1A7-F222C844346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Apr. 2015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Computer Arithmetic, Addition/Subtraction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Slide </a:t>
            </a:r>
            <a:fld id="{363B555D-AE12-41C8-8AF6-2B71A264457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Apr. 2015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Computer Arithmetic, Addition/Subtraction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Slide </a:t>
            </a:r>
            <a:fld id="{E42AEEB7-1153-480C-8A72-77B63DD5081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Apr. 2015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Computer Arithmetic, Addition/Subtraction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Slide </a:t>
            </a:r>
            <a:fld id="{EDE963E7-AE17-4551-8B5F-AB6683169B3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Apr. 2015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Computer Arithmetic, Addition/Subtraction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Slide </a:t>
            </a:r>
            <a:fld id="{DB407545-0071-4323-83A4-1C8498A3A5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Apr. 2015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Computer Arithmetic, Addition/Subtraction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Slide </a:t>
            </a:r>
            <a:fld id="{E187B027-F40F-4204-A9C9-4E71F7C719B4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Fall 2008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EE 5323 - VLSI Design I - © Kia Bazargan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2A2877-4C7E-41AD-BBBE-9FB2CAC469F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Fall 2008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EE 5323 - VLSI Design I - © Kia Bazargan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916607-FB92-4D5A-AB46-F088597D1B0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Fall 2008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EE 5323 - VLSI Design I - © Kia Bazargan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95B8FF-9B03-4C7E-A00C-DA77295C79F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14400"/>
            <a:ext cx="41148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1148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Fall 2008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EE 5323 - VLSI Design I - © Kia Bazargan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09985F-4693-4A5E-88B1-6E5D28B2196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Fall 2008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EE 5323 - VLSI Design I - © Kia Bazargan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294B1A-435F-49B1-BD2B-C40F3F2B66C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Fall 2008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EE 5323 - VLSI Design I - © Kia Bazargan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A0957E-BA04-4617-99FE-A58710BF09D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Fall 2008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EE 5323 - VLSI Design I - © Kia Bazargan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C7067F-12CC-4575-A131-4CD068A1F49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Fall 2008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EE 5323 - VLSI Design I - © Kia Bazargan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04D66A-20BD-4066-93A7-73BC434CD53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Fall 2008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EE 5323 - VLSI Design I - © Kia Bazargan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A721C7-E921-45A1-9860-2E8BFBEF0FB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Fall 2008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EE 5323 - VLSI Design I - © Kia Bazargan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C0D22A-5D47-4204-A02C-D35895FFF64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76200"/>
            <a:ext cx="22860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76200"/>
            <a:ext cx="67056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Fall 2008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EE 5323 - VLSI Design I - © Kia Bazargan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3ABCDC-AB17-4FF0-B5F1-03630AFEAAC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0499EF-322D-4A59-A6A2-C602A0B9F01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14E3F-5EBA-4A3E-8DAF-2E60BD871F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232489-6C41-44CA-9C82-19E09410533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EADD6-E154-47AD-B9F4-CF9F40A7BA7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284059-6A7B-4C7E-958C-1DE969C5C16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447909-F8B1-4388-BFBC-6FD92ADFA5C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9A5400-EB1F-4A71-B697-02945CB9A96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BCD9CA-FAC8-4E6F-BCDF-8176ECDCC97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4D18B-FEED-4F4B-AF43-E46BFC17EDC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7F44B8-8AA3-4FF8-B6B6-B139C515848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C74876-7D9C-47F3-9FD6-0798A0696B4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E48DD5-B63F-4226-8615-2CFFC9EBD51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114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143000"/>
            <a:ext cx="4114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2095500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134100" cy="5105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150A8F5-3991-4482-BD95-A82B1CD1B8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Mar. 2020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532E017-5336-4B7C-B8FE-8342750B9B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Computer Arithmetic, Number Representation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D9A63CC-DDB2-45E8-98EA-85485CB361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</a:t>
            </a:r>
            <a:fld id="{C64D6AD9-5C81-4DB2-B37E-199379DDA1A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07104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5BAEC41-8B67-47E1-BFF0-F7E5F469C5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Mar. 2020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A348ACF-580F-4601-98FD-69AF7FD786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Computer Arithmetic, Number Representation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ECB2B6A-FE9F-48A6-BE15-2AEF92D054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</a:t>
            </a:r>
            <a:fld id="{2D3510F1-DAFB-4929-A441-F55CE9F1144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005709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AD2B9FA-F145-424F-B1D4-F88F8046A6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Mar. 2020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5C04915-C18E-4934-839A-6BE258FFF9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Computer Arithmetic, Number Representation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946822F-F68C-43D4-8C23-F677A41705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</a:t>
            </a:r>
            <a:fld id="{65F5AE1F-67C8-4CC2-887F-A9815E495F1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177453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BC4266-8DBA-4066-BB62-08BCC6AEE1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Mar. 2020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A7EA2A-0ADF-46BA-822A-0298CFB28D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Computer Arithmetic, Number Representation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EE5456-311A-46F1-AFD4-D667B0045A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</a:t>
            </a:r>
            <a:fld id="{E87007A6-8833-48F8-A61D-F6864E8CC65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60927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5B491F0-B907-46E1-9E9A-2E3CB91D50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Mar. 2020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7A55FC3-3F6C-4E61-9F2E-19A1866D9D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Computer Arithmetic, Number Representation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AA8AF0E-59B2-432C-AC3C-0C60E96903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</a:t>
            </a:r>
            <a:fld id="{9521D05E-6F56-4D13-A492-5641774E3BA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697676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6DDEA49-E665-49E8-821F-C24A00BB6E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Mar. 2020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B2BE08C-E508-4A75-B8C5-1BD39B6018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Computer Arithmetic, Number Representation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5002C0C-6530-45DC-8993-99CFF52318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</a:t>
            </a:r>
            <a:fld id="{CDBC9294-DB12-4280-A0DD-AF91A561B1B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276153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0D0A6E5-0D6C-4427-85D2-1F3FF11347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Mar. 2020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62E4B2E-3909-4687-867B-00864834F7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Computer Arithmetic, Number Representation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CB3D131-1B3C-4EA0-8785-F0F10FCED3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</a:t>
            </a:r>
            <a:fld id="{29E5550A-B87F-4807-9194-B7BEF1D6C0B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7943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11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6.xml"/><Relationship Id="rId1" Type="http://schemas.openxmlformats.org/officeDocument/2006/relationships/slideLayout" Target="../slideLayouts/slideLayout105.xml"/><Relationship Id="rId6" Type="http://schemas.openxmlformats.org/officeDocument/2006/relationships/slideLayout" Target="../slideLayouts/slideLayout110.xml"/><Relationship Id="rId11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109.xml"/><Relationship Id="rId10" Type="http://schemas.openxmlformats.org/officeDocument/2006/relationships/slideLayout" Target="../slideLayouts/slideLayout114.xml"/><Relationship Id="rId4" Type="http://schemas.openxmlformats.org/officeDocument/2006/relationships/slideLayout" Target="../slideLayouts/slideLayout108.xml"/><Relationship Id="rId9" Type="http://schemas.openxmlformats.org/officeDocument/2006/relationships/slideLayout" Target="../slideLayouts/slideLayout113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3.xml"/><Relationship Id="rId3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122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7.xml"/><Relationship Id="rId1" Type="http://schemas.openxmlformats.org/officeDocument/2006/relationships/slideLayout" Target="../slideLayouts/slideLayout116.xml"/><Relationship Id="rId6" Type="http://schemas.openxmlformats.org/officeDocument/2006/relationships/slideLayout" Target="../slideLayouts/slideLayout121.xml"/><Relationship Id="rId11" Type="http://schemas.openxmlformats.org/officeDocument/2006/relationships/slideLayout" Target="../slideLayouts/slideLayout126.xml"/><Relationship Id="rId5" Type="http://schemas.openxmlformats.org/officeDocument/2006/relationships/slideLayout" Target="../slideLayouts/slideLayout120.xml"/><Relationship Id="rId10" Type="http://schemas.openxmlformats.org/officeDocument/2006/relationships/slideLayout" Target="../slideLayouts/slideLayout125.xml"/><Relationship Id="rId4" Type="http://schemas.openxmlformats.org/officeDocument/2006/relationships/slideLayout" Target="../slideLayouts/slideLayout119.xml"/><Relationship Id="rId9" Type="http://schemas.openxmlformats.org/officeDocument/2006/relationships/slideLayout" Target="../slideLayouts/slideLayout124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4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33.xml"/><Relationship Id="rId12" Type="http://schemas.openxmlformats.org/officeDocument/2006/relationships/slideLayout" Target="../slideLayouts/slideLayout138.xml"/><Relationship Id="rId2" Type="http://schemas.openxmlformats.org/officeDocument/2006/relationships/slideLayout" Target="../slideLayouts/slideLayout128.xml"/><Relationship Id="rId1" Type="http://schemas.openxmlformats.org/officeDocument/2006/relationships/slideLayout" Target="../slideLayouts/slideLayout127.xml"/><Relationship Id="rId6" Type="http://schemas.openxmlformats.org/officeDocument/2006/relationships/slideLayout" Target="../slideLayouts/slideLayout132.xml"/><Relationship Id="rId11" Type="http://schemas.openxmlformats.org/officeDocument/2006/relationships/slideLayout" Target="../slideLayouts/slideLayout137.xml"/><Relationship Id="rId5" Type="http://schemas.openxmlformats.org/officeDocument/2006/relationships/slideLayout" Target="../slideLayouts/slideLayout131.xml"/><Relationship Id="rId10" Type="http://schemas.openxmlformats.org/officeDocument/2006/relationships/slideLayout" Target="../slideLayouts/slideLayout136.xml"/><Relationship Id="rId4" Type="http://schemas.openxmlformats.org/officeDocument/2006/relationships/slideLayout" Target="../slideLayouts/slideLayout130.xml"/><Relationship Id="rId9" Type="http://schemas.openxmlformats.org/officeDocument/2006/relationships/slideLayout" Target="../slideLayouts/slideLayout135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6.xml"/><Relationship Id="rId3" Type="http://schemas.openxmlformats.org/officeDocument/2006/relationships/slideLayout" Target="../slideLayouts/slideLayout141.xml"/><Relationship Id="rId7" Type="http://schemas.openxmlformats.org/officeDocument/2006/relationships/slideLayout" Target="../slideLayouts/slideLayout145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40.xml"/><Relationship Id="rId1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44.xml"/><Relationship Id="rId11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143.xml"/><Relationship Id="rId10" Type="http://schemas.openxmlformats.org/officeDocument/2006/relationships/slideLayout" Target="../slideLayouts/slideLayout148.xml"/><Relationship Id="rId4" Type="http://schemas.openxmlformats.org/officeDocument/2006/relationships/slideLayout" Target="../slideLayouts/slideLayout142.xml"/><Relationship Id="rId9" Type="http://schemas.openxmlformats.org/officeDocument/2006/relationships/slideLayout" Target="../slideLayouts/slideLayout147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7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52.xml"/><Relationship Id="rId7" Type="http://schemas.openxmlformats.org/officeDocument/2006/relationships/slideLayout" Target="../slideLayouts/slideLayout156.xml"/><Relationship Id="rId12" Type="http://schemas.openxmlformats.org/officeDocument/2006/relationships/slideLayout" Target="../slideLayouts/slideLayout161.xml"/><Relationship Id="rId2" Type="http://schemas.openxmlformats.org/officeDocument/2006/relationships/slideLayout" Target="../slideLayouts/slideLayout151.xml"/><Relationship Id="rId1" Type="http://schemas.openxmlformats.org/officeDocument/2006/relationships/slideLayout" Target="../slideLayouts/slideLayout150.xml"/><Relationship Id="rId6" Type="http://schemas.openxmlformats.org/officeDocument/2006/relationships/slideLayout" Target="../slideLayouts/slideLayout155.xml"/><Relationship Id="rId11" Type="http://schemas.openxmlformats.org/officeDocument/2006/relationships/slideLayout" Target="../slideLayouts/slideLayout160.xml"/><Relationship Id="rId5" Type="http://schemas.openxmlformats.org/officeDocument/2006/relationships/slideLayout" Target="../slideLayouts/slideLayout154.xml"/><Relationship Id="rId10" Type="http://schemas.openxmlformats.org/officeDocument/2006/relationships/slideLayout" Target="../slideLayouts/slideLayout159.xml"/><Relationship Id="rId4" Type="http://schemas.openxmlformats.org/officeDocument/2006/relationships/slideLayout" Target="../slideLayouts/slideLayout153.xml"/><Relationship Id="rId9" Type="http://schemas.openxmlformats.org/officeDocument/2006/relationships/slideLayout" Target="../slideLayouts/slideLayout158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64.xml"/><Relationship Id="rId7" Type="http://schemas.openxmlformats.org/officeDocument/2006/relationships/slideLayout" Target="../slideLayouts/slideLayout168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63.xml"/><Relationship Id="rId1" Type="http://schemas.openxmlformats.org/officeDocument/2006/relationships/slideLayout" Target="../slideLayouts/slideLayout162.xml"/><Relationship Id="rId6" Type="http://schemas.openxmlformats.org/officeDocument/2006/relationships/slideLayout" Target="../slideLayouts/slideLayout167.xml"/><Relationship Id="rId11" Type="http://schemas.openxmlformats.org/officeDocument/2006/relationships/slideLayout" Target="../slideLayouts/slideLayout172.xml"/><Relationship Id="rId5" Type="http://schemas.openxmlformats.org/officeDocument/2006/relationships/slideLayout" Target="../slideLayouts/slideLayout166.xml"/><Relationship Id="rId10" Type="http://schemas.openxmlformats.org/officeDocument/2006/relationships/slideLayout" Target="../slideLayouts/slideLayout171.xml"/><Relationship Id="rId4" Type="http://schemas.openxmlformats.org/officeDocument/2006/relationships/slideLayout" Target="../slideLayouts/slideLayout165.xml"/><Relationship Id="rId9" Type="http://schemas.openxmlformats.org/officeDocument/2006/relationships/slideLayout" Target="../slideLayouts/slideLayout170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0.xml"/><Relationship Id="rId3" Type="http://schemas.openxmlformats.org/officeDocument/2006/relationships/slideLayout" Target="../slideLayouts/slideLayout175.xml"/><Relationship Id="rId7" Type="http://schemas.openxmlformats.org/officeDocument/2006/relationships/slideLayout" Target="../slideLayouts/slideLayout179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74.xml"/><Relationship Id="rId1" Type="http://schemas.openxmlformats.org/officeDocument/2006/relationships/slideLayout" Target="../slideLayouts/slideLayout173.xml"/><Relationship Id="rId6" Type="http://schemas.openxmlformats.org/officeDocument/2006/relationships/slideLayout" Target="../slideLayouts/slideLayout178.xml"/><Relationship Id="rId11" Type="http://schemas.openxmlformats.org/officeDocument/2006/relationships/slideLayout" Target="../slideLayouts/slideLayout183.xml"/><Relationship Id="rId5" Type="http://schemas.openxmlformats.org/officeDocument/2006/relationships/slideLayout" Target="../slideLayouts/slideLayout177.xml"/><Relationship Id="rId10" Type="http://schemas.openxmlformats.org/officeDocument/2006/relationships/slideLayout" Target="../slideLayouts/slideLayout182.xml"/><Relationship Id="rId4" Type="http://schemas.openxmlformats.org/officeDocument/2006/relationships/slideLayout" Target="../slideLayouts/slideLayout176.xml"/><Relationship Id="rId9" Type="http://schemas.openxmlformats.org/officeDocument/2006/relationships/slideLayout" Target="../slideLayouts/slideLayout181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1.xml"/><Relationship Id="rId13" Type="http://schemas.openxmlformats.org/officeDocument/2006/relationships/slideLayout" Target="../slideLayouts/slideLayout196.xml"/><Relationship Id="rId3" Type="http://schemas.openxmlformats.org/officeDocument/2006/relationships/slideLayout" Target="../slideLayouts/slideLayout186.xml"/><Relationship Id="rId7" Type="http://schemas.openxmlformats.org/officeDocument/2006/relationships/slideLayout" Target="../slideLayouts/slideLayout190.xml"/><Relationship Id="rId12" Type="http://schemas.openxmlformats.org/officeDocument/2006/relationships/slideLayout" Target="../slideLayouts/slideLayout195.xml"/><Relationship Id="rId2" Type="http://schemas.openxmlformats.org/officeDocument/2006/relationships/slideLayout" Target="../slideLayouts/slideLayout185.xml"/><Relationship Id="rId1" Type="http://schemas.openxmlformats.org/officeDocument/2006/relationships/slideLayout" Target="../slideLayouts/slideLayout184.xml"/><Relationship Id="rId6" Type="http://schemas.openxmlformats.org/officeDocument/2006/relationships/slideLayout" Target="../slideLayouts/slideLayout189.xml"/><Relationship Id="rId11" Type="http://schemas.openxmlformats.org/officeDocument/2006/relationships/slideLayout" Target="../slideLayouts/slideLayout194.xml"/><Relationship Id="rId5" Type="http://schemas.openxmlformats.org/officeDocument/2006/relationships/slideLayout" Target="../slideLayouts/slideLayout188.xml"/><Relationship Id="rId10" Type="http://schemas.openxmlformats.org/officeDocument/2006/relationships/slideLayout" Target="../slideLayouts/slideLayout193.xml"/><Relationship Id="rId4" Type="http://schemas.openxmlformats.org/officeDocument/2006/relationships/slideLayout" Target="../slideLayouts/slideLayout187.xml"/><Relationship Id="rId9" Type="http://schemas.openxmlformats.org/officeDocument/2006/relationships/slideLayout" Target="../slideLayouts/slideLayout192.xml"/><Relationship Id="rId14" Type="http://schemas.openxmlformats.org/officeDocument/2006/relationships/theme" Target="../theme/theme17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99.xml"/><Relationship Id="rId7" Type="http://schemas.openxmlformats.org/officeDocument/2006/relationships/slideLayout" Target="../slideLayouts/slideLayout203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98.xml"/><Relationship Id="rId1" Type="http://schemas.openxmlformats.org/officeDocument/2006/relationships/slideLayout" Target="../slideLayouts/slideLayout197.xml"/><Relationship Id="rId6" Type="http://schemas.openxmlformats.org/officeDocument/2006/relationships/slideLayout" Target="../slideLayouts/slideLayout202.xml"/><Relationship Id="rId11" Type="http://schemas.openxmlformats.org/officeDocument/2006/relationships/slideLayout" Target="../slideLayouts/slideLayout207.xml"/><Relationship Id="rId5" Type="http://schemas.openxmlformats.org/officeDocument/2006/relationships/slideLayout" Target="../slideLayouts/slideLayout201.xml"/><Relationship Id="rId10" Type="http://schemas.openxmlformats.org/officeDocument/2006/relationships/slideLayout" Target="../slideLayouts/slideLayout206.xml"/><Relationship Id="rId4" Type="http://schemas.openxmlformats.org/officeDocument/2006/relationships/slideLayout" Target="../slideLayouts/slideLayout200.xml"/><Relationship Id="rId9" Type="http://schemas.openxmlformats.org/officeDocument/2006/relationships/slideLayout" Target="../slideLayouts/slideLayout205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5.xml"/><Relationship Id="rId13" Type="http://schemas.openxmlformats.org/officeDocument/2006/relationships/slideLayout" Target="../slideLayouts/slideLayout220.xml"/><Relationship Id="rId3" Type="http://schemas.openxmlformats.org/officeDocument/2006/relationships/slideLayout" Target="../slideLayouts/slideLayout210.xml"/><Relationship Id="rId7" Type="http://schemas.openxmlformats.org/officeDocument/2006/relationships/slideLayout" Target="../slideLayouts/slideLayout214.xml"/><Relationship Id="rId12" Type="http://schemas.openxmlformats.org/officeDocument/2006/relationships/slideLayout" Target="../slideLayouts/slideLayout219.xml"/><Relationship Id="rId2" Type="http://schemas.openxmlformats.org/officeDocument/2006/relationships/slideLayout" Target="../slideLayouts/slideLayout209.xml"/><Relationship Id="rId1" Type="http://schemas.openxmlformats.org/officeDocument/2006/relationships/slideLayout" Target="../slideLayouts/slideLayout208.xml"/><Relationship Id="rId6" Type="http://schemas.openxmlformats.org/officeDocument/2006/relationships/slideLayout" Target="../slideLayouts/slideLayout213.xml"/><Relationship Id="rId11" Type="http://schemas.openxmlformats.org/officeDocument/2006/relationships/slideLayout" Target="../slideLayouts/slideLayout218.xml"/><Relationship Id="rId5" Type="http://schemas.openxmlformats.org/officeDocument/2006/relationships/slideLayout" Target="../slideLayouts/slideLayout212.xml"/><Relationship Id="rId10" Type="http://schemas.openxmlformats.org/officeDocument/2006/relationships/slideLayout" Target="../slideLayouts/slideLayout217.xml"/><Relationship Id="rId4" Type="http://schemas.openxmlformats.org/officeDocument/2006/relationships/slideLayout" Target="../slideLayouts/slideLayout211.xml"/><Relationship Id="rId9" Type="http://schemas.openxmlformats.org/officeDocument/2006/relationships/slideLayout" Target="../slideLayouts/slideLayout216.xml"/><Relationship Id="rId14" Type="http://schemas.openxmlformats.org/officeDocument/2006/relationships/theme" Target="../theme/theme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81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9.xml"/><Relationship Id="rId3" Type="http://schemas.openxmlformats.org/officeDocument/2006/relationships/slideLayout" Target="../slideLayouts/slideLayout84.xml"/><Relationship Id="rId7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3.xml"/><Relationship Id="rId1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7.xml"/><Relationship Id="rId11" Type="http://schemas.openxmlformats.org/officeDocument/2006/relationships/slideLayout" Target="../slideLayouts/slideLayout92.xml"/><Relationship Id="rId5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91.xml"/><Relationship Id="rId4" Type="http://schemas.openxmlformats.org/officeDocument/2006/relationships/slideLayout" Target="../slideLayouts/slideLayout85.xml"/><Relationship Id="rId9" Type="http://schemas.openxmlformats.org/officeDocument/2006/relationships/slideLayout" Target="../slideLayouts/slideLayout90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0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5.xml"/><Relationship Id="rId7" Type="http://schemas.openxmlformats.org/officeDocument/2006/relationships/slideLayout" Target="../slideLayouts/slideLayout99.xml"/><Relationship Id="rId12" Type="http://schemas.openxmlformats.org/officeDocument/2006/relationships/slideLayout" Target="../slideLayouts/slideLayout104.xml"/><Relationship Id="rId2" Type="http://schemas.openxmlformats.org/officeDocument/2006/relationships/slideLayout" Target="../slideLayouts/slideLayout94.xml"/><Relationship Id="rId1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8.xml"/><Relationship Id="rId11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96.xml"/><Relationship Id="rId9" Type="http://schemas.openxmlformats.org/officeDocument/2006/relationships/slideLayout" Target="../slideLayouts/slideLayout10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76200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AutoShap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382000" cy="4114800"/>
          </a:xfrm>
          <a:prstGeom prst="roundRect">
            <a:avLst>
              <a:gd name="adj" fmla="val 12477"/>
            </a:avLst>
          </a:prstGeom>
          <a:noFill/>
          <a:ln w="12700">
            <a:noFill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344488" y="838200"/>
            <a:ext cx="84566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6707188" y="6464300"/>
            <a:ext cx="1865312" cy="211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800">
                <a:latin typeface="Symbol" pitchFamily="18" charset="2"/>
              </a:rPr>
              <a:t>Ó</a:t>
            </a:r>
            <a:r>
              <a:rPr lang="en-US" sz="800">
                <a:latin typeface="Arial" charset="0"/>
              </a:rPr>
              <a:t>1998 Morgan Kaufmann Publishers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8535988" y="6249988"/>
            <a:ext cx="6064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fld id="{9532175E-4C58-47CC-AC54-BB2A3DCF5D70}" type="slidenum">
              <a:rPr lang="en-US"/>
              <a:pPr>
                <a:spcBef>
                  <a:spcPct val="50000"/>
                </a:spcBef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333FF"/>
            </a:gs>
            <a:gs pos="100000">
              <a:srgbClr val="3333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C771A081-00C1-42BE-8BD0-2560FDC37793}"/>
              </a:ext>
            </a:extLst>
          </p:cNvPr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87043" name="Freeform 3">
              <a:extLst>
                <a:ext uri="{FF2B5EF4-FFF2-40B4-BE49-F238E27FC236}">
                  <a16:creationId xmlns:a16="http://schemas.microsoft.com/office/drawing/2014/main" id="{EC5934B0-7000-4257-B3B7-3D8239724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IN">
                <a:cs typeface="+mn-cs"/>
              </a:endParaRPr>
            </a:p>
          </p:txBody>
        </p:sp>
        <p:sp>
          <p:nvSpPr>
            <p:cNvPr id="1033" name="Arc 4">
              <a:extLst>
                <a:ext uri="{FF2B5EF4-FFF2-40B4-BE49-F238E27FC236}">
                  <a16:creationId xmlns:a16="http://schemas.microsoft.com/office/drawing/2014/main" id="{E4CD4237-7EA5-45A0-9AB8-E32C4814971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87045" name="Rectangle 5">
            <a:extLst>
              <a:ext uri="{FF2B5EF4-FFF2-40B4-BE49-F238E27FC236}">
                <a16:creationId xmlns:a16="http://schemas.microsoft.com/office/drawing/2014/main" id="{B7BADBCE-73E1-4622-A03C-A1825C906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7046" name="Rectangle 6">
            <a:extLst>
              <a:ext uri="{FF2B5EF4-FFF2-40B4-BE49-F238E27FC236}">
                <a16:creationId xmlns:a16="http://schemas.microsoft.com/office/drawing/2014/main" id="{E6508339-F37E-4467-B960-DA83C5B3489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87047" name="Rectangle 7">
            <a:extLst>
              <a:ext uri="{FF2B5EF4-FFF2-40B4-BE49-F238E27FC236}">
                <a16:creationId xmlns:a16="http://schemas.microsoft.com/office/drawing/2014/main" id="{23DD4DF2-2DA6-4B82-9CFD-04F9FC0852E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8" name="Rectangle 8">
            <a:extLst>
              <a:ext uri="{FF2B5EF4-FFF2-40B4-BE49-F238E27FC236}">
                <a16:creationId xmlns:a16="http://schemas.microsoft.com/office/drawing/2014/main" id="{3785AE5D-A5C5-4B6E-8F73-1D39E5B5008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-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4DFF7E0E-9493-47D7-9681-A6632F7DBE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Rectangle 9">
            <a:extLst>
              <a:ext uri="{FF2B5EF4-FFF2-40B4-BE49-F238E27FC236}">
                <a16:creationId xmlns:a16="http://schemas.microsoft.com/office/drawing/2014/main" id="{C6A8EAB8-BB6B-47CF-B558-DE42227ABF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509336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333FF"/>
            </a:gs>
            <a:gs pos="100000">
              <a:srgbClr val="3333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>
            <a:extLst>
              <a:ext uri="{FF2B5EF4-FFF2-40B4-BE49-F238E27FC236}">
                <a16:creationId xmlns:a16="http://schemas.microsoft.com/office/drawing/2014/main" id="{D6324A99-D17D-4521-B771-7A1230CE07D3}"/>
              </a:ext>
            </a:extLst>
          </p:cNvPr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87043" name="Freeform 3">
              <a:extLst>
                <a:ext uri="{FF2B5EF4-FFF2-40B4-BE49-F238E27FC236}">
                  <a16:creationId xmlns:a16="http://schemas.microsoft.com/office/drawing/2014/main" id="{3F85B09E-FB2E-4761-A90C-1FC8107D0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6153" name="Arc 4">
              <a:extLst>
                <a:ext uri="{FF2B5EF4-FFF2-40B4-BE49-F238E27FC236}">
                  <a16:creationId xmlns:a16="http://schemas.microsoft.com/office/drawing/2014/main" id="{0084BC4D-DF47-4CDC-88EC-34E8E1AD2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87045" name="Rectangle 5">
            <a:extLst>
              <a:ext uri="{FF2B5EF4-FFF2-40B4-BE49-F238E27FC236}">
                <a16:creationId xmlns:a16="http://schemas.microsoft.com/office/drawing/2014/main" id="{11E33A45-F19C-419A-B783-4B0581BE08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7046" name="Rectangle 6">
            <a:extLst>
              <a:ext uri="{FF2B5EF4-FFF2-40B4-BE49-F238E27FC236}">
                <a16:creationId xmlns:a16="http://schemas.microsoft.com/office/drawing/2014/main" id="{B53C7B9D-6970-42DF-AD15-86A22EF77AE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FFFFFF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87047" name="Rectangle 7">
            <a:extLst>
              <a:ext uri="{FF2B5EF4-FFF2-40B4-BE49-F238E27FC236}">
                <a16:creationId xmlns:a16="http://schemas.microsoft.com/office/drawing/2014/main" id="{518F2875-583E-47DF-BD84-754996B8DA0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FFFFFF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8" name="Rectangle 8">
            <a:extLst>
              <a:ext uri="{FF2B5EF4-FFF2-40B4-BE49-F238E27FC236}">
                <a16:creationId xmlns:a16="http://schemas.microsoft.com/office/drawing/2014/main" id="{239D529E-FC6D-4D80-9CB3-04F8EB09A14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-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1E28F0C-42CC-4BC5-9AB9-BBDC83D728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151" name="Rectangle 9">
            <a:extLst>
              <a:ext uri="{FF2B5EF4-FFF2-40B4-BE49-F238E27FC236}">
                <a16:creationId xmlns:a16="http://schemas.microsoft.com/office/drawing/2014/main" id="{A2A49199-093D-4B7F-BD81-1F5FA4971D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572673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333FF"/>
            </a:gs>
            <a:gs pos="100000">
              <a:srgbClr val="3333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>
            <a:extLst>
              <a:ext uri="{FF2B5EF4-FFF2-40B4-BE49-F238E27FC236}">
                <a16:creationId xmlns:a16="http://schemas.microsoft.com/office/drawing/2014/main" id="{971811EC-1204-46C2-ABD0-767FAD669068}"/>
              </a:ext>
            </a:extLst>
          </p:cNvPr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87043" name="Freeform 3">
              <a:extLst>
                <a:ext uri="{FF2B5EF4-FFF2-40B4-BE49-F238E27FC236}">
                  <a16:creationId xmlns:a16="http://schemas.microsoft.com/office/drawing/2014/main" id="{42F21DE3-16DF-4CE1-9E1E-AA13F8174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537" name="Arc 4">
              <a:extLst>
                <a:ext uri="{FF2B5EF4-FFF2-40B4-BE49-F238E27FC236}">
                  <a16:creationId xmlns:a16="http://schemas.microsoft.com/office/drawing/2014/main" id="{76049E17-7CFB-4B02-A4CB-AAD931CBD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T0" fmla="*/ 0 w 21600"/>
                <a:gd name="T1" fmla="*/ 0 h 21600"/>
                <a:gd name="T2" fmla="*/ 78 w 21600"/>
                <a:gd name="T3" fmla="*/ 34 h 21600"/>
                <a:gd name="T4" fmla="*/ 0 w 21600"/>
                <a:gd name="T5" fmla="*/ 34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87045" name="Rectangle 5">
            <a:extLst>
              <a:ext uri="{FF2B5EF4-FFF2-40B4-BE49-F238E27FC236}">
                <a16:creationId xmlns:a16="http://schemas.microsoft.com/office/drawing/2014/main" id="{A687C4D4-A094-4302-AC82-8D85C2456B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7046" name="Rectangle 6">
            <a:extLst>
              <a:ext uri="{FF2B5EF4-FFF2-40B4-BE49-F238E27FC236}">
                <a16:creationId xmlns:a16="http://schemas.microsoft.com/office/drawing/2014/main" id="{F9299BC6-8D3B-426B-A524-F434A791694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87047" name="Rectangle 7">
            <a:extLst>
              <a:ext uri="{FF2B5EF4-FFF2-40B4-BE49-F238E27FC236}">
                <a16:creationId xmlns:a16="http://schemas.microsoft.com/office/drawing/2014/main" id="{229D205F-E975-4A16-9D40-1B5721AC870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8" name="Rectangle 8">
            <a:extLst>
              <a:ext uri="{FF2B5EF4-FFF2-40B4-BE49-F238E27FC236}">
                <a16:creationId xmlns:a16="http://schemas.microsoft.com/office/drawing/2014/main" id="{DFC2F5FD-61EF-4698-B2F5-6031BE9206F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-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1CE9BAB-BEF2-402C-B838-BE8457B184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2535" name="Rectangle 9">
            <a:extLst>
              <a:ext uri="{FF2B5EF4-FFF2-40B4-BE49-F238E27FC236}">
                <a16:creationId xmlns:a16="http://schemas.microsoft.com/office/drawing/2014/main" id="{9E5E0F08-DB38-4188-88D0-B46C90EDDD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096552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  <p:sldLayoutId id="2147483899" r:id="rId12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D3FC3713-5A59-4AF9-A584-A3667BEF2A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EE13AB2B-836A-4206-B376-8F6EB6D31C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CBCDB18-6070-4993-A146-08A66891301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C04E5D9-BCA8-4166-8CFF-48A0B224CFA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1FDB126-3A12-468F-8132-AF279E3C3FD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BB338397-117B-4018-B890-4B6AB75AC1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835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7507086-9E36-481C-9342-48D7CBA7F2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609600"/>
            <a:ext cx="716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B1745969-36F4-494F-B19D-2C66D72677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981200"/>
            <a:ext cx="7162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817DED8-FF49-47BC-836C-36A4ED597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2238" y="6296025"/>
            <a:ext cx="1035050" cy="271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DAP.S98 </a:t>
            </a:r>
            <a:fld id="{6A7A083B-E37C-44E4-B8ED-950390B57EB6}" type="slidenum">
              <a:rPr lang="en-US" altLang="en-US" sz="1200" smtClean="0">
                <a:solidFill>
                  <a:srgbClr val="000000"/>
                </a:solidFill>
                <a:latin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680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itchFamily="34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itchFamily="34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itchFamily="34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itchFamily="34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69BE1E5A-85E4-40DC-88E3-8C29B2F28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D597A3F2-921E-464B-9394-358BD9DF59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FFA504F6-2003-4EE9-BEC0-2C56571F36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239621" name="Rectangle 5">
            <a:extLst>
              <a:ext uri="{FF2B5EF4-FFF2-40B4-BE49-F238E27FC236}">
                <a16:creationId xmlns:a16="http://schemas.microsoft.com/office/drawing/2014/main" id="{22757901-FF7B-42FB-9310-F0D575A13B3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/>
            </a:lvl1pPr>
          </a:lstStyle>
          <a:p>
            <a:pPr>
              <a:defRPr/>
            </a:pPr>
            <a:r>
              <a:rPr lang="en-AU" altLang="en-US"/>
              <a:t>Chapter 2 — Instructions: Language of the Computer — </a:t>
            </a:r>
            <a:fld id="{663AD517-D08B-4630-961D-0671C03EDFA8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  <p:sp>
        <p:nvSpPr>
          <p:cNvPr id="26630" name="Rectangle 7">
            <a:extLst>
              <a:ext uri="{FF2B5EF4-FFF2-40B4-BE49-F238E27FC236}">
                <a16:creationId xmlns:a16="http://schemas.microsoft.com/office/drawing/2014/main" id="{13325F4B-D248-4317-BD0A-BDED2177E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>
              <a:latin typeface="Arial" panose="020B0604020202020204" pitchFamily="34" charset="0"/>
            </a:endParaRPr>
          </a:p>
        </p:txBody>
      </p:sp>
      <p:pic>
        <p:nvPicPr>
          <p:cNvPr id="26631" name="Picture 7" descr="MK Logo.jpg">
            <a:extLst>
              <a:ext uri="{FF2B5EF4-FFF2-40B4-BE49-F238E27FC236}">
                <a16:creationId xmlns:a16="http://schemas.microsoft.com/office/drawing/2014/main" id="{B1F419D2-0D40-403E-9979-26365E9EB81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6279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6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69CED5F-7458-4E60-B663-8F1EE3C50527}"/>
              </a:ext>
            </a:extLst>
          </p:cNvPr>
          <p:cNvSpPr/>
          <p:nvPr/>
        </p:nvSpPr>
        <p:spPr>
          <a:xfrm>
            <a:off x="228600" y="228600"/>
            <a:ext cx="8696325" cy="2468563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099" name="Group 15">
            <a:extLst>
              <a:ext uri="{FF2B5EF4-FFF2-40B4-BE49-F238E27FC236}">
                <a16:creationId xmlns:a16="http://schemas.microsoft.com/office/drawing/2014/main" id="{53218307-E132-4EFE-B062-507018070A4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1679575"/>
            <a:ext cx="8723312" cy="1330325"/>
            <a:chOff x="-3905251" y="4294188"/>
            <a:chExt cx="13027839" cy="1892300"/>
          </a:xfrm>
        </p:grpSpPr>
        <p:sp>
          <p:nvSpPr>
            <p:cNvPr id="4102" name="Freeform 14">
              <a:extLst>
                <a:ext uri="{FF2B5EF4-FFF2-40B4-BE49-F238E27FC236}">
                  <a16:creationId xmlns:a16="http://schemas.microsoft.com/office/drawing/2014/main" id="{DD3FE613-3E5D-4CEE-910A-4348D8A6A36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103" name="Freeform 18">
              <a:extLst>
                <a:ext uri="{FF2B5EF4-FFF2-40B4-BE49-F238E27FC236}">
                  <a16:creationId xmlns:a16="http://schemas.microsoft.com/office/drawing/2014/main" id="{9F6034D5-8A38-4266-BDEA-1A7E5E7E143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104" name="Freeform 22">
              <a:extLst>
                <a:ext uri="{FF2B5EF4-FFF2-40B4-BE49-F238E27FC236}">
                  <a16:creationId xmlns:a16="http://schemas.microsoft.com/office/drawing/2014/main" id="{E6171B0D-ECB6-43F6-87A7-71F8E26202B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105" name="Freeform 26">
              <a:extLst>
                <a:ext uri="{FF2B5EF4-FFF2-40B4-BE49-F238E27FC236}">
                  <a16:creationId xmlns:a16="http://schemas.microsoft.com/office/drawing/2014/main" id="{4C5F4449-6AB1-494A-981F-F9E962A3A2D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 useBgFill="1">
          <p:nvSpPr>
            <p:cNvPr id="4106" name="Freeform 10">
              <a:extLst>
                <a:ext uri="{FF2B5EF4-FFF2-40B4-BE49-F238E27FC236}">
                  <a16:creationId xmlns:a16="http://schemas.microsoft.com/office/drawing/2014/main" id="{4F4CE782-CD1F-470B-91A5-DE95073C5EA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100" name="Title Placeholder 1">
            <a:extLst>
              <a:ext uri="{FF2B5EF4-FFF2-40B4-BE49-F238E27FC236}">
                <a16:creationId xmlns:a16="http://schemas.microsoft.com/office/drawing/2014/main" id="{3523A11B-533F-4F23-9922-1D0728F6876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101" name="Text Placeholder 2">
            <a:extLst>
              <a:ext uri="{FF2B5EF4-FFF2-40B4-BE49-F238E27FC236}">
                <a16:creationId xmlns:a16="http://schemas.microsoft.com/office/drawing/2014/main" id="{F96709D9-11BF-48E7-A3D5-A452FF7BA35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71538" y="2674938"/>
            <a:ext cx="7408862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022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40" r:id="rId3"/>
    <p:sldLayoutId id="2147483941" r:id="rId4"/>
    <p:sldLayoutId id="2147483942" r:id="rId5"/>
    <p:sldLayoutId id="2147483943" r:id="rId6"/>
    <p:sldLayoutId id="2147483944" r:id="rId7"/>
    <p:sldLayoutId id="2147483945" r:id="rId8"/>
    <p:sldLayoutId id="2147483946" r:id="rId9"/>
    <p:sldLayoutId id="2147483947" r:id="rId10"/>
    <p:sldLayoutId id="214748394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51DCDF2-F958-4192-8F7F-39FC31A3D6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7620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AutoShape 3">
            <a:extLst>
              <a:ext uri="{FF2B5EF4-FFF2-40B4-BE49-F238E27FC236}">
                <a16:creationId xmlns:a16="http://schemas.microsoft.com/office/drawing/2014/main" id="{F6E74206-76C4-4DF2-8C23-378CD405EB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382000" cy="4114800"/>
          </a:xfrm>
          <a:prstGeom prst="roundRect">
            <a:avLst>
              <a:gd name="adj" fmla="val 1248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Line 4">
            <a:extLst>
              <a:ext uri="{FF2B5EF4-FFF2-40B4-BE49-F238E27FC236}">
                <a16:creationId xmlns:a16="http://schemas.microsoft.com/office/drawing/2014/main" id="{F07C9DF2-7BF4-4D5C-9524-97369543E50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488" y="838200"/>
            <a:ext cx="84566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8EE8750-600C-4492-B14C-FBD5B4E90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3763" y="6303963"/>
            <a:ext cx="5365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fld id="{EA7313C4-AF70-4ADF-82F7-7D207393E67B}" type="slidenum">
              <a:rPr lang="en-US" altLang="en-US"/>
              <a:pPr eaLnBrk="0" hangingPunct="0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165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  <p:sldLayoutId id="2147483961" r:id="rId12"/>
    <p:sldLayoutId id="2147483962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28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6">
            <a:extLst>
              <a:ext uri="{FF2B5EF4-FFF2-40B4-BE49-F238E27FC236}">
                <a16:creationId xmlns:a16="http://schemas.microsoft.com/office/drawing/2014/main" id="{1807DAB9-C572-4B5D-A497-87902CAC9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099" name="Rectangle 9">
            <a:extLst>
              <a:ext uri="{FF2B5EF4-FFF2-40B4-BE49-F238E27FC236}">
                <a16:creationId xmlns:a16="http://schemas.microsoft.com/office/drawing/2014/main" id="{34D08EBB-3545-4A2E-B1BA-2482F74164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4100" name="Rectangle 10">
            <a:extLst>
              <a:ext uri="{FF2B5EF4-FFF2-40B4-BE49-F238E27FC236}">
                <a16:creationId xmlns:a16="http://schemas.microsoft.com/office/drawing/2014/main" id="{A4F68CD5-2225-42D9-A5BE-0A0D173C56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40979" name="Rectangle 19">
            <a:extLst>
              <a:ext uri="{FF2B5EF4-FFF2-40B4-BE49-F238E27FC236}">
                <a16:creationId xmlns:a16="http://schemas.microsoft.com/office/drawing/2014/main" id="{67BF9CBA-D99B-4D6F-9355-BE1B325F487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/>
            </a:lvl1pPr>
          </a:lstStyle>
          <a:p>
            <a:r>
              <a:rPr lang="en-AU" altLang="en-US"/>
              <a:t>Chapter 3 — Arithmetic for Computers — </a:t>
            </a:r>
            <a:fld id="{CBA1F187-A594-4245-BB8A-D7CD8F08941B}" type="slidenum">
              <a:rPr lang="en-AU" altLang="en-US"/>
              <a:pPr/>
              <a:t>‹#›</a:t>
            </a:fld>
            <a:endParaRPr lang="en-AU" altLang="en-US"/>
          </a:p>
        </p:txBody>
      </p:sp>
      <p:sp>
        <p:nvSpPr>
          <p:cNvPr id="1030" name="Rectangle 25">
            <a:extLst>
              <a:ext uri="{FF2B5EF4-FFF2-40B4-BE49-F238E27FC236}">
                <a16:creationId xmlns:a16="http://schemas.microsoft.com/office/drawing/2014/main" id="{E1CE915B-9559-4F2B-B764-7D09992D0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pic>
        <p:nvPicPr>
          <p:cNvPr id="4103" name="Picture 7" descr="MK Logo.jpg">
            <a:extLst>
              <a:ext uri="{FF2B5EF4-FFF2-40B4-BE49-F238E27FC236}">
                <a16:creationId xmlns:a16="http://schemas.microsoft.com/office/drawing/2014/main" id="{0743183A-39EF-4066-90BF-86238A686DE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0018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A09CA59-428C-42BB-A23B-35A719844D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7620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AutoShape 3">
            <a:extLst>
              <a:ext uri="{FF2B5EF4-FFF2-40B4-BE49-F238E27FC236}">
                <a16:creationId xmlns:a16="http://schemas.microsoft.com/office/drawing/2014/main" id="{9481702F-0D7B-4D79-8774-F04B1B6D3A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382000" cy="4114800"/>
          </a:xfrm>
          <a:prstGeom prst="roundRect">
            <a:avLst>
              <a:gd name="adj" fmla="val 1248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Line 4">
            <a:extLst>
              <a:ext uri="{FF2B5EF4-FFF2-40B4-BE49-F238E27FC236}">
                <a16:creationId xmlns:a16="http://schemas.microsoft.com/office/drawing/2014/main" id="{D85C5274-DE45-4877-A774-85AC62A16F4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488" y="838200"/>
            <a:ext cx="84566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4FA631E-63BB-43A3-A833-8A666C559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3763" y="6303963"/>
            <a:ext cx="5365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fld id="{2FB69C77-94CF-4344-995F-72EFCE4D3709}" type="slidenum">
              <a:rPr lang="en-US" altLang="en-US"/>
              <a:pPr eaLnBrk="0" hangingPunct="0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2539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8" r:id="rId1"/>
    <p:sldLayoutId id="2147483989" r:id="rId2"/>
    <p:sldLayoutId id="2147483990" r:id="rId3"/>
    <p:sldLayoutId id="2147483991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  <p:sldLayoutId id="2147483999" r:id="rId12"/>
    <p:sldLayoutId id="2147484000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28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eaLnBrk="1" hangingPunct="1"/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eaLnBrk="1" hangingPunct="1"/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eaLnBrk="1" hangingPunct="1"/>
            <a:fld id="{B6C85559-81C9-4354-BD48-5EA935F63BF0}" type="slidenum">
              <a:rPr lang="en-US" smtClean="0">
                <a:solidFill>
                  <a:srgbClr val="000000"/>
                </a:solidFill>
              </a:rPr>
              <a:pPr eaLnBrk="1" hangingPunct="1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6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409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sp>
        <p:nvSpPr>
          <p:cNvPr id="410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40979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>
                <a:solidFill>
                  <a:srgbClr val="000000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AU"/>
              <a:t>Chapter 3 — Arithmetic for Computers — </a:t>
            </a:r>
            <a:fld id="{EBD59C96-F494-4DAD-8704-B6A408CC64B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  <p:sp>
        <p:nvSpPr>
          <p:cNvPr id="1030" name="Rectangle 25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4103" name="Picture 7" descr="MK Logo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DAD7FB2F-8D14-4389-BBE9-44D363CC976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+mn-lt"/>
              </a:defRPr>
            </a:lvl1pPr>
          </a:lstStyle>
          <a:p>
            <a:pPr eaLnBrk="1" hangingPunct="1">
              <a:defRPr/>
            </a:pPr>
            <a:r>
              <a:rPr lang="en-US" altLang="en-US">
                <a:solidFill>
                  <a:srgbClr val="000000"/>
                </a:solidFill>
              </a:rPr>
              <a:t>Apr. 2015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09800" y="6248400"/>
            <a:ext cx="480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>
                <a:latin typeface="+mn-lt"/>
              </a:defRPr>
            </a:lvl1pPr>
          </a:lstStyle>
          <a:p>
            <a:pPr eaLnBrk="1" hangingPunct="1">
              <a:defRPr/>
            </a:pPr>
            <a:r>
              <a:rPr lang="en-US" altLang="en-US">
                <a:solidFill>
                  <a:srgbClr val="000000"/>
                </a:solidFill>
              </a:rPr>
              <a:t>Computer Arithmetic, Addition/Subtraction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Slide </a:t>
            </a:r>
            <a:fld id="{E5460DEA-9FE0-4300-821E-D489603859B3}" type="slidenum">
              <a:rPr lang="en-US" altLang="en-US" smtClean="0">
                <a:solidFill>
                  <a:srgbClr val="000000"/>
                </a:solidFill>
              </a:rPr>
              <a:pPr eaLnBrk="1" hangingPunct="1"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1031" name="Picture 10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600200" y="6248400"/>
            <a:ext cx="1143000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2" name="WordArt 13"/>
          <p:cNvSpPr>
            <a:spLocks noChangeArrowheads="1" noChangeShapeType="1" noTextEdit="1"/>
          </p:cNvSpPr>
          <p:nvPr/>
        </p:nvSpPr>
        <p:spPr bwMode="auto">
          <a:xfrm>
            <a:off x="6553200" y="6324600"/>
            <a:ext cx="990600" cy="381000"/>
          </a:xfrm>
          <a:prstGeom prst="rect">
            <a:avLst/>
          </a:prstGeom>
        </p:spPr>
        <p:txBody>
          <a:bodyPr wrap="none" fromWordArt="1">
            <a:prstTxWarp prst="textDoubleWave1">
              <a:avLst>
                <a:gd name="adj1" fmla="val 6500"/>
                <a:gd name="adj2" fmla="val 0"/>
              </a:avLst>
            </a:prstTxWarp>
          </a:bodyPr>
          <a:lstStyle/>
          <a:p>
            <a:pPr algn="ctr" eaLnBrk="1" hangingPunct="1"/>
            <a:r>
              <a:rPr lang="en-IN" sz="3600" b="1" kern="10" spc="-36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33CCFF"/>
                </a:solidFill>
                <a:effectLst>
                  <a:outerShdw dist="125724" dir="18900000" algn="ctr" rotWithShape="0">
                    <a:srgbClr val="000099"/>
                  </a:outerShdw>
                </a:effectLst>
                <a:latin typeface="Impact"/>
              </a:rPr>
              <a:t>B Parhami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762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14400"/>
            <a:ext cx="8382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02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5532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j-lt"/>
              </a:defRPr>
            </a:lvl1pPr>
          </a:lstStyle>
          <a:p>
            <a:pPr eaLnBrk="1" hangingPunct="1"/>
            <a:r>
              <a:rPr lang="en-US">
                <a:solidFill>
                  <a:srgbClr val="000000"/>
                </a:solidFill>
              </a:rPr>
              <a:t>Fall 2008</a:t>
            </a:r>
          </a:p>
        </p:txBody>
      </p:sp>
      <p:sp>
        <p:nvSpPr>
          <p:cNvPr id="1802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553200"/>
            <a:ext cx="426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</a:defRPr>
            </a:lvl1pPr>
          </a:lstStyle>
          <a:p>
            <a:pPr algn="ctr" eaLnBrk="1" hangingPunct="1"/>
            <a:r>
              <a:rPr lang="en-US">
                <a:solidFill>
                  <a:srgbClr val="000000"/>
                </a:solidFill>
              </a:rPr>
              <a:t>EE 5323 - VLSI Design I - © Kia Bazargan</a:t>
            </a:r>
          </a:p>
        </p:txBody>
      </p:sp>
      <p:sp>
        <p:nvSpPr>
          <p:cNvPr id="1802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5532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000">
                <a:latin typeface="+mj-lt"/>
              </a:defRPr>
            </a:lvl1pPr>
          </a:lstStyle>
          <a:p>
            <a:pPr eaLnBrk="1" hangingPunct="1"/>
            <a:fld id="{423086D8-B83A-4306-B459-08A35D7282AA}" type="slidenum">
              <a:rPr lang="en-US" smtClean="0">
                <a:solidFill>
                  <a:srgbClr val="000000"/>
                </a:solidFill>
              </a:rPr>
              <a:pPr eaLnBrk="1" hangingPunct="1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80231" name="Rectangle 7"/>
          <p:cNvSpPr>
            <a:spLocks noChangeArrowheads="1"/>
          </p:cNvSpPr>
          <p:nvPr/>
        </p:nvSpPr>
        <p:spPr bwMode="auto">
          <a:xfrm>
            <a:off x="228600" y="838200"/>
            <a:ext cx="8683625" cy="3651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IN">
              <a:solidFill>
                <a:srgbClr val="000000"/>
              </a:solidFill>
              <a:latin typeface="Lucida Sans Unicode" pitchFamily="34" charset="0"/>
            </a:endParaRPr>
          </a:p>
        </p:txBody>
      </p:sp>
      <p:sp>
        <p:nvSpPr>
          <p:cNvPr id="180232" name="Rectangle 8"/>
          <p:cNvSpPr>
            <a:spLocks noChangeArrowheads="1"/>
          </p:cNvSpPr>
          <p:nvPr/>
        </p:nvSpPr>
        <p:spPr bwMode="auto">
          <a:xfrm>
            <a:off x="228600" y="6516688"/>
            <a:ext cx="8683625" cy="36512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IN">
              <a:solidFill>
                <a:srgbClr val="000000"/>
              </a:solidFill>
              <a:latin typeface="Lucida Sans Unicode" pitchFamily="34" charset="0"/>
            </a:endParaRPr>
          </a:p>
        </p:txBody>
      </p:sp>
      <p:sp>
        <p:nvSpPr>
          <p:cNvPr id="180233" name="Rectangle 9"/>
          <p:cNvSpPr>
            <a:spLocks noChangeArrowheads="1"/>
          </p:cNvSpPr>
          <p:nvPr userDrawn="1"/>
        </p:nvSpPr>
        <p:spPr bwMode="auto">
          <a:xfrm>
            <a:off x="228600" y="838200"/>
            <a:ext cx="8683625" cy="3651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IN">
              <a:solidFill>
                <a:srgbClr val="000000"/>
              </a:solidFill>
              <a:latin typeface="Lucida Sans Unicode" pitchFamily="34" charset="0"/>
            </a:endParaRPr>
          </a:p>
        </p:txBody>
      </p:sp>
      <p:sp>
        <p:nvSpPr>
          <p:cNvPr id="180234" name="Rectangle 10"/>
          <p:cNvSpPr>
            <a:spLocks noChangeArrowheads="1"/>
          </p:cNvSpPr>
          <p:nvPr userDrawn="1"/>
        </p:nvSpPr>
        <p:spPr bwMode="auto">
          <a:xfrm>
            <a:off x="228600" y="6516688"/>
            <a:ext cx="8683625" cy="36512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IN">
              <a:solidFill>
                <a:srgbClr val="000000"/>
              </a:solidFill>
              <a:latin typeface="Lucida Sans Unicode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o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DC142CAC-AF3D-45BF-86C2-C5AE2D03A0C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76200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AutoShap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382000" cy="4114800"/>
          </a:xfrm>
          <a:prstGeom prst="roundRect">
            <a:avLst>
              <a:gd name="adj" fmla="val 12477"/>
            </a:avLst>
          </a:prstGeom>
          <a:noFill/>
          <a:ln w="12700">
            <a:noFill/>
            <a:round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344488" y="838200"/>
            <a:ext cx="84566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6707188" y="6464300"/>
            <a:ext cx="1865312" cy="211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800">
                <a:solidFill>
                  <a:srgbClr val="000000"/>
                </a:solidFill>
                <a:latin typeface="Symbol" pitchFamily="18" charset="2"/>
                <a:cs typeface="Arial" charset="0"/>
              </a:rPr>
              <a:t>Ó</a:t>
            </a:r>
            <a:r>
              <a:rPr lang="en-US" sz="800">
                <a:solidFill>
                  <a:srgbClr val="000000"/>
                </a:solidFill>
                <a:latin typeface="Arial" charset="0"/>
                <a:cs typeface="Arial" charset="0"/>
              </a:rPr>
              <a:t>1998 Morgan Kaufmann Publishers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8535988" y="6249988"/>
            <a:ext cx="6064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  <a:defRPr/>
            </a:pPr>
            <a:fld id="{EB3E8BD5-BFAC-42A1-B187-E00267A1C648}" type="slidenum">
              <a:rPr lang="en-US">
                <a:solidFill>
                  <a:srgbClr val="000000"/>
                </a:solidFill>
                <a:cs typeface="Arial" charset="0"/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en-US">
              <a:solidFill>
                <a:srgbClr val="000000"/>
              </a:solidFill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F61A55E-3BFA-487F-9EC3-1BBD9F81AB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A7EE866-B799-4EA7-B17E-89C13211B6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3AA5D0A-4D3B-47DF-8132-CEE3CC08317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+mn-lt"/>
              </a:defRPr>
            </a:lvl1pPr>
          </a:lstStyle>
          <a:p>
            <a:pPr>
              <a:defRPr/>
            </a:pPr>
            <a:r>
              <a:rPr lang="en-US" altLang="en-US"/>
              <a:t>Mar. 2020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499CD5E-1C10-4605-9545-6C2FBD6AA29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09800" y="6248400"/>
            <a:ext cx="4800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altLang="en-US"/>
              <a:t>Computer Arithmetic, Number Representation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6B37832-80CC-47BA-94ED-C7C018F6BD4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Slide </a:t>
            </a:r>
            <a:fld id="{EDF13159-8812-4E1D-AE3F-663EB4BFAC3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10">
            <a:extLst>
              <a:ext uri="{FF2B5EF4-FFF2-40B4-BE49-F238E27FC236}">
                <a16:creationId xmlns:a16="http://schemas.microsoft.com/office/drawing/2014/main" id="{DAACF0C8-C54B-4A6E-A298-B462E67C1DE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6248400"/>
            <a:ext cx="11430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2" name="WordArt 13">
            <a:extLst>
              <a:ext uri="{FF2B5EF4-FFF2-40B4-BE49-F238E27FC236}">
                <a16:creationId xmlns:a16="http://schemas.microsoft.com/office/drawing/2014/main" id="{02281BA9-021C-43D1-BC5E-4A56D54FE990}"/>
              </a:ext>
            </a:extLst>
          </p:cNvPr>
          <p:cNvSpPr>
            <a:spLocks noChangeArrowheads="1" noChangeShapeType="1" noTextEdit="1"/>
          </p:cNvSpPr>
          <p:nvPr userDrawn="1"/>
        </p:nvSpPr>
        <p:spPr bwMode="auto">
          <a:xfrm>
            <a:off x="6553200" y="6324600"/>
            <a:ext cx="990600" cy="381000"/>
          </a:xfrm>
          <a:prstGeom prst="rect">
            <a:avLst/>
          </a:prstGeom>
        </p:spPr>
        <p:txBody>
          <a:bodyPr wrap="none" fromWordArt="1">
            <a:prstTxWarp prst="textDoubleWave1">
              <a:avLst>
                <a:gd name="adj1" fmla="val 6500"/>
                <a:gd name="adj2" fmla="val 0"/>
              </a:avLst>
            </a:prstTxWarp>
          </a:bodyPr>
          <a:lstStyle/>
          <a:p>
            <a:pPr algn="ctr"/>
            <a:r>
              <a:rPr lang="en-IN" sz="3600" kern="10" spc="-36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33CCFF"/>
                </a:solidFill>
                <a:effectLst>
                  <a:outerShdw dist="125724" dir="18900000" algn="ctr" rotWithShape="0">
                    <a:srgbClr val="000099"/>
                  </a:outerShdw>
                </a:effectLst>
                <a:latin typeface="Impact" panose="020B0806030902050204" pitchFamily="34" charset="0"/>
              </a:rPr>
              <a:t>B Parhami</a:t>
            </a:r>
          </a:p>
        </p:txBody>
      </p:sp>
    </p:spTree>
    <p:extLst>
      <p:ext uri="{BB962C8B-B14F-4D97-AF65-F5344CB8AC3E}">
        <p14:creationId xmlns:p14="http://schemas.microsoft.com/office/powerpoint/2010/main" val="2681080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06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9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9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9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17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9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06.xml"/><Relationship Id="rId1" Type="http://schemas.openxmlformats.org/officeDocument/2006/relationships/themeOverride" Target="../theme/themeOverride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8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tags" Target="../tags/tag2.xml"/><Relationship Id="rId7" Type="http://schemas.openxmlformats.org/officeDocument/2006/relationships/oleObject" Target="../embeddings/oleObject6.bin"/><Relationship Id="rId2" Type="http://schemas.openxmlformats.org/officeDocument/2006/relationships/tags" Target="../tags/tag1.xml"/><Relationship Id="rId1" Type="http://schemas.openxmlformats.org/officeDocument/2006/relationships/vmlDrawing" Target="../drawings/vmlDrawing5.v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15.xml"/><Relationship Id="rId4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tags" Target="../tags/tag5.xml"/><Relationship Id="rId7" Type="http://schemas.openxmlformats.org/officeDocument/2006/relationships/notesSlide" Target="../notesSlides/notesSlide21.xml"/><Relationship Id="rId2" Type="http://schemas.openxmlformats.org/officeDocument/2006/relationships/tags" Target="../tags/tag4.xml"/><Relationship Id="rId1" Type="http://schemas.openxmlformats.org/officeDocument/2006/relationships/vmlDrawing" Target="../drawings/vmlDrawing6.vml"/><Relationship Id="rId6" Type="http://schemas.openxmlformats.org/officeDocument/2006/relationships/slideLayout" Target="../slideLayouts/slideLayout15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9" Type="http://schemas.openxmlformats.org/officeDocument/2006/relationships/image" Target="../media/image15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notesSlide" Target="../notesSlides/notesSlide2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notesSlide" Target="../notesSlides/notesSlide2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18.emf"/><Relationship Id="rId2" Type="http://schemas.openxmlformats.org/officeDocument/2006/relationships/tags" Target="../tags/tag1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8.bin"/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1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06.xml"/><Relationship Id="rId1" Type="http://schemas.openxmlformats.org/officeDocument/2006/relationships/themeOverride" Target="../theme/themeOverride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17.xml"/><Relationship Id="rId1" Type="http://schemas.openxmlformats.org/officeDocument/2006/relationships/themeOverride" Target="../theme/themeOverride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0">
              <a:srgbClr val="FFFFFF"/>
            </a:gs>
            <a:gs pos="100000">
              <a:srgbClr val="FFFFFF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1026">
            <a:extLst>
              <a:ext uri="{FF2B5EF4-FFF2-40B4-BE49-F238E27FC236}">
                <a16:creationId xmlns:a16="http://schemas.microsoft.com/office/drawing/2014/main" id="{73F94D33-4213-4285-B504-0AC0A61056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2133600"/>
          </a:xfrm>
          <a:solidFill>
            <a:srgbClr val="FFFFCC"/>
          </a:solidFill>
        </p:spPr>
        <p:txBody>
          <a:bodyPr/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en-IN" altLang="en-US" sz="320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CS 31007                         </a:t>
            </a:r>
            <a:r>
              <a:rPr lang="en-US" altLang="en-US" sz="320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Autumn 2020</a:t>
            </a:r>
            <a:r>
              <a:rPr lang="en-IN" altLang="en-US" sz="320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altLang="en-US" sz="3200" b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</a:t>
            </a:r>
            <a:br>
              <a:rPr lang="en-IN" altLang="en-US" sz="3600" b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altLang="en-US" sz="3200" b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COMPUTER ORGANIZATION AND ARCHITECTURE</a:t>
            </a:r>
            <a:endParaRPr lang="en-IN" altLang="en-US" sz="3600" b="1">
              <a:solidFill>
                <a:schemeClr val="bg2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5523" name="Line 1029">
            <a:extLst>
              <a:ext uri="{FF2B5EF4-FFF2-40B4-BE49-F238E27FC236}">
                <a16:creationId xmlns:a16="http://schemas.microsoft.com/office/drawing/2014/main" id="{E7147E3F-EB40-42B4-946D-3672793A31B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5638800"/>
            <a:ext cx="9144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5524" name="Line 1031">
            <a:extLst>
              <a:ext uri="{FF2B5EF4-FFF2-40B4-BE49-F238E27FC236}">
                <a16:creationId xmlns:a16="http://schemas.microsoft.com/office/drawing/2014/main" id="{2F52FEC8-F2E6-478A-805B-AE99C8175B3F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2133600"/>
            <a:ext cx="9144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5525" name="Text Box 1032">
            <a:extLst>
              <a:ext uri="{FF2B5EF4-FFF2-40B4-BE49-F238E27FC236}">
                <a16:creationId xmlns:a16="http://schemas.microsoft.com/office/drawing/2014/main" id="{AE68CFAC-2E83-4145-9B9E-0FC30C111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715000"/>
            <a:ext cx="9144000" cy="1077913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Times New Roman" panose="02020603050405020304" pitchFamily="18" charset="0"/>
              </a:rPr>
              <a:t>Indian Institute of Technology Kharagpur</a:t>
            </a:r>
            <a:endParaRPr kumimoji="0" lang="en-IN" alt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Times New Roman" panose="02020603050405020304" pitchFamily="18" charset="0"/>
              </a:rPr>
              <a:t>Computer Science and Engineering</a:t>
            </a:r>
            <a:endParaRPr kumimoji="0" lang="en-IN" altLang="en-US" sz="3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35526" name="TextBox 9">
            <a:extLst>
              <a:ext uri="{FF2B5EF4-FFF2-40B4-BE49-F238E27FC236}">
                <a16:creationId xmlns:a16="http://schemas.microsoft.com/office/drawing/2014/main" id="{6EA34D0E-D506-4E26-B86B-106EB8697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2362200"/>
            <a:ext cx="91440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Instructors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			</a:t>
            </a:r>
            <a:r>
              <a:rPr kumimoji="0" lang="en-I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Rajat </a:t>
            </a:r>
            <a:r>
              <a:rPr kumimoji="0" lang="en-IN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Subhra</a:t>
            </a:r>
            <a:r>
              <a:rPr kumimoji="0" lang="en-I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Chakraborty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                    	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Bhargab B. Bhattacharya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                    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                           Week 5, </a:t>
            </a:r>
            <a:r>
              <a:rPr lang="en-US" alt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September 28, 2020 </a:t>
            </a:r>
            <a:endParaRPr kumimoji="0" lang="en-I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>
            <a:extLst>
              <a:ext uri="{FF2B5EF4-FFF2-40B4-BE49-F238E27FC236}">
                <a16:creationId xmlns:a16="http://schemas.microsoft.com/office/drawing/2014/main" id="{CF4C0AA6-3639-4C5C-9B90-FA4929C591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Chapter 2 — Instructions: Language of the Computer — </a:t>
            </a:r>
            <a:fld id="{D735F020-145D-4B35-8DD8-D0B499B4606A}" type="slidenum">
              <a:rPr kumimoji="0" lang="en-AU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AU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3283" name="Rectangle 4">
            <a:extLst>
              <a:ext uri="{FF2B5EF4-FFF2-40B4-BE49-F238E27FC236}">
                <a16:creationId xmlns:a16="http://schemas.microsoft.com/office/drawing/2014/main" id="{8BE660A2-697B-4779-BD0E-587AFF2506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117475"/>
            <a:ext cx="8259762" cy="762000"/>
          </a:xfrm>
        </p:spPr>
        <p:txBody>
          <a:bodyPr/>
          <a:lstStyle/>
          <a:p>
            <a:pPr eaLnBrk="1" hangingPunct="1"/>
            <a:r>
              <a:rPr lang="en-US" altLang="en-US" dirty="0"/>
              <a:t>MIPS Example</a:t>
            </a:r>
            <a:endParaRPr lang="en-AU" altLang="en-US" dirty="0"/>
          </a:p>
        </p:txBody>
      </p:sp>
      <p:sp>
        <p:nvSpPr>
          <p:cNvPr id="353284" name="Rectangle 5">
            <a:extLst>
              <a:ext uri="{FF2B5EF4-FFF2-40B4-BE49-F238E27FC236}">
                <a16:creationId xmlns:a16="http://schemas.microsoft.com/office/drawing/2014/main" id="{9FE3523D-1E35-4676-B3FF-3D8E1C5BAC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3421" y="1023937"/>
            <a:ext cx="8270875" cy="5111750"/>
          </a:xfrm>
        </p:spPr>
        <p:txBody>
          <a:bodyPr/>
          <a:lstStyle/>
          <a:p>
            <a:pPr eaLnBrk="1" hangingPunct="1"/>
            <a:r>
              <a:rPr lang="en-US" altLang="en-US"/>
              <a:t>C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>
                <a:latin typeface="Lucida Console" panose="020B0609040504020204" pitchFamily="49" charset="0"/>
              </a:rPr>
              <a:t>	f = (g + h) - (i + j);</a:t>
            </a:r>
          </a:p>
          <a:p>
            <a:pPr lvl="1" eaLnBrk="1" hangingPunct="1"/>
            <a:r>
              <a:rPr lang="en-US" altLang="en-US"/>
              <a:t>f, …, j in $s0, …, $s4</a:t>
            </a:r>
          </a:p>
          <a:p>
            <a:pPr eaLnBrk="1" hangingPunct="1"/>
            <a:r>
              <a:rPr lang="en-US" altLang="en-US"/>
              <a:t>Compiled MIPS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>
                <a:latin typeface="Lucida Console" panose="020B0609040504020204" pitchFamily="49" charset="0"/>
              </a:rPr>
              <a:t>	add $t0, $s1, $s2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add $t1, $s3, $s4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sub $s0, $t0, $t1</a:t>
            </a:r>
            <a:endParaRPr lang="en-AU" altLang="en-US" sz="2800">
              <a:latin typeface="Lucida Console" panose="020B0609040504020204" pitchFamily="49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976CEDF-49AB-4A41-BCB8-3E9F66273E7F}"/>
              </a:ext>
            </a:extLst>
          </p:cNvPr>
          <p:cNvSpPr/>
          <p:nvPr/>
        </p:nvSpPr>
        <p:spPr bwMode="auto">
          <a:xfrm>
            <a:off x="828229" y="3068960"/>
            <a:ext cx="4679875" cy="1800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1006A6-798A-4C78-8326-CA354C9BD515}"/>
              </a:ext>
            </a:extLst>
          </p:cNvPr>
          <p:cNvSpPr txBox="1"/>
          <p:nvPr/>
        </p:nvSpPr>
        <p:spPr>
          <a:xfrm>
            <a:off x="827584" y="5229200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Make common operations faster …</a:t>
            </a:r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EF418379-73AB-41F8-AEC8-D4E40482E5DA}"/>
              </a:ext>
            </a:extLst>
          </p:cNvPr>
          <p:cNvSpPr/>
          <p:nvPr/>
        </p:nvSpPr>
        <p:spPr bwMode="auto">
          <a:xfrm>
            <a:off x="5533296" y="4388930"/>
            <a:ext cx="2015579" cy="1008088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6C7309-E694-48D0-AC14-E30928D859E3}"/>
              </a:ext>
            </a:extLst>
          </p:cNvPr>
          <p:cNvSpPr txBox="1"/>
          <p:nvPr/>
        </p:nvSpPr>
        <p:spPr>
          <a:xfrm>
            <a:off x="6012160" y="4653136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Amdahl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ChangeArrowheads="1"/>
          </p:cNvSpPr>
          <p:nvPr/>
        </p:nvSpPr>
        <p:spPr bwMode="auto">
          <a:xfrm>
            <a:off x="225425" y="312738"/>
            <a:ext cx="1416050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7523" name="AutoShape 3"/>
          <p:cNvSpPr>
            <a:spLocks noChangeArrowheads="1"/>
          </p:cNvSpPr>
          <p:nvPr/>
        </p:nvSpPr>
        <p:spPr bwMode="auto">
          <a:xfrm>
            <a:off x="228600" y="1143000"/>
            <a:ext cx="8382000" cy="4114800"/>
          </a:xfrm>
          <a:prstGeom prst="roundRect">
            <a:avLst>
              <a:gd name="adj" fmla="val 12486"/>
            </a:avLst>
          </a:prstGeom>
          <a:noFill/>
          <a:ln w="12700">
            <a:noFill/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lnSpc>
                <a:spcPct val="75000"/>
              </a:lnSpc>
              <a:spcBef>
                <a:spcPct val="65000"/>
              </a:spcBef>
              <a:buSzPct val="100000"/>
              <a:buFontTx/>
              <a:buChar char="°"/>
            </a:pPr>
            <a:r>
              <a:rPr lang="en-US" dirty="0">
                <a:latin typeface="Arial" charset="0"/>
              </a:rPr>
              <a:t>Bits carry no inherent meaning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	—steps in execution cycle define relationship between bits and their meaning</a:t>
            </a:r>
          </a:p>
          <a:p>
            <a:pPr marL="342900" indent="-342900">
              <a:lnSpc>
                <a:spcPct val="75000"/>
              </a:lnSpc>
              <a:spcBef>
                <a:spcPct val="65000"/>
              </a:spcBef>
              <a:buSzPct val="100000"/>
              <a:buFontTx/>
              <a:buChar char="°"/>
            </a:pPr>
            <a:r>
              <a:rPr lang="en-US" dirty="0">
                <a:latin typeface="Arial" charset="0"/>
              </a:rPr>
              <a:t>Binary numbers (base 2)</a:t>
            </a:r>
          </a:p>
          <a:p>
            <a:pPr>
              <a:lnSpc>
                <a:spcPct val="75000"/>
              </a:lnSpc>
              <a:spcBef>
                <a:spcPct val="65000"/>
              </a:spcBef>
              <a:buSzPct val="100000"/>
            </a:pPr>
            <a:br>
              <a:rPr lang="en-US" sz="1000" dirty="0">
                <a:latin typeface="Arial" charset="0"/>
              </a:rPr>
            </a:br>
            <a:r>
              <a:rPr lang="en-US" dirty="0">
                <a:latin typeface="Arial" charset="0"/>
              </a:rPr>
              <a:t>   0000 0001 0010 0011 0100 0101 0110 0111 1000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	</a:t>
            </a:r>
          </a:p>
          <a:p>
            <a:pPr>
              <a:lnSpc>
                <a:spcPct val="75000"/>
              </a:lnSpc>
              <a:spcBef>
                <a:spcPct val="65000"/>
              </a:spcBef>
              <a:buSzPct val="100000"/>
            </a:pPr>
            <a:r>
              <a:rPr lang="en-US" dirty="0">
                <a:latin typeface="Arial" charset="0"/>
              </a:rPr>
              <a:t> Things to remember: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	number of bits is finite (finite-precision arithmetic)   </a:t>
            </a:r>
          </a:p>
          <a:p>
            <a:pPr>
              <a:lnSpc>
                <a:spcPct val="75000"/>
              </a:lnSpc>
              <a:spcBef>
                <a:spcPct val="65000"/>
              </a:spcBef>
              <a:buSzPct val="100000"/>
            </a:pPr>
            <a:r>
              <a:rPr lang="en-US" dirty="0">
                <a:latin typeface="Arial" charset="0"/>
              </a:rPr>
              <a:t>           what about overflow?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	fractions and real numbers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	negative numbers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	</a:t>
            </a:r>
          </a:p>
          <a:p>
            <a:pPr marL="342900" indent="-342900">
              <a:lnSpc>
                <a:spcPct val="75000"/>
              </a:lnSpc>
              <a:spcBef>
                <a:spcPct val="65000"/>
              </a:spcBef>
              <a:buSzPct val="100000"/>
              <a:buFontTx/>
              <a:buChar char="°"/>
            </a:pPr>
            <a:r>
              <a:rPr lang="en-US" dirty="0">
                <a:latin typeface="Arial" charset="0"/>
              </a:rPr>
              <a:t>How do we  represent negative integers, real numbers?</a:t>
            </a:r>
            <a:br>
              <a:rPr lang="en-US" b="1" dirty="0">
                <a:latin typeface="Arial" charset="0"/>
              </a:rPr>
            </a:br>
            <a:r>
              <a:rPr lang="en-US" b="1" dirty="0">
                <a:latin typeface="Arial" charset="0"/>
              </a:rPr>
              <a:t>	</a:t>
            </a:r>
          </a:p>
        </p:txBody>
      </p:sp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228600" y="152400"/>
            <a:ext cx="76200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>
              <a:lnSpc>
                <a:spcPct val="87000"/>
              </a:lnSpc>
            </a:pPr>
            <a:r>
              <a:rPr lang="en-US" b="1" dirty="0">
                <a:solidFill>
                  <a:schemeClr val="tx2"/>
                </a:solidFill>
                <a:latin typeface="Arial" charset="0"/>
              </a:rPr>
              <a:t>Arithmetic needs a number system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225425" y="312738"/>
            <a:ext cx="3795713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 useBgFill="1">
        <p:nvSpPr>
          <p:cNvPr id="108547" name="AutoShape 3"/>
          <p:cNvSpPr>
            <a:spLocks noChangeArrowheads="1"/>
          </p:cNvSpPr>
          <p:nvPr/>
        </p:nvSpPr>
        <p:spPr bwMode="auto">
          <a:xfrm>
            <a:off x="228600" y="1143000"/>
            <a:ext cx="8382000" cy="4114800"/>
          </a:xfrm>
          <a:prstGeom prst="roundRect">
            <a:avLst>
              <a:gd name="adj" fmla="val 12486"/>
            </a:avLst>
          </a:prstGeom>
          <a:ln w="12700">
            <a:noFill/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lnSpc>
                <a:spcPct val="75000"/>
              </a:lnSpc>
              <a:spcBef>
                <a:spcPct val="65000"/>
              </a:spcBef>
              <a:buSzPct val="100000"/>
              <a:buFontTx/>
              <a:buChar char="°"/>
            </a:pPr>
            <a:r>
              <a:rPr lang="en-US" sz="1800" b="1" dirty="0">
                <a:latin typeface="Arial" charset="0"/>
              </a:rPr>
              <a:t>    </a:t>
            </a:r>
            <a:r>
              <a:rPr lang="en-US" sz="1800" dirty="0">
                <a:latin typeface="Arial" charset="0"/>
              </a:rPr>
              <a:t>Sign Magnitude          One's Complement     	Two's Complement</a:t>
            </a:r>
            <a:br>
              <a:rPr lang="en-US" dirty="0">
                <a:latin typeface="Arial" charset="0"/>
              </a:rPr>
            </a:br>
            <a:endParaRPr lang="en-US" dirty="0">
              <a:latin typeface="Arial" charset="0"/>
            </a:endParaRPr>
          </a:p>
          <a:p>
            <a:pPr marL="342900" indent="-342900">
              <a:lnSpc>
                <a:spcPct val="75000"/>
              </a:lnSpc>
              <a:spcBef>
                <a:spcPct val="65000"/>
              </a:spcBef>
              <a:buSzPct val="100000"/>
            </a:pPr>
            <a:r>
              <a:rPr lang="en-US" dirty="0">
                <a:latin typeface="Arial" charset="0"/>
              </a:rPr>
              <a:t>		000 = +0		000 = +0		000 = +0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	001 = +1		001 = +1		001 = +1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	010 = +2		010 = +2		010 = +2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	011 = +3		011 = +3		011 = +3</a:t>
            </a:r>
            <a:br>
              <a:rPr lang="en-US" dirty="0">
                <a:latin typeface="Arial" charset="0"/>
              </a:rPr>
            </a:br>
            <a:endParaRPr lang="en-US" dirty="0">
              <a:latin typeface="Arial" charset="0"/>
            </a:endParaRPr>
          </a:p>
          <a:p>
            <a:pPr marL="342900" indent="-342900">
              <a:lnSpc>
                <a:spcPct val="75000"/>
              </a:lnSpc>
              <a:spcBef>
                <a:spcPct val="65000"/>
              </a:spcBef>
              <a:buSzPct val="100000"/>
            </a:pPr>
            <a:r>
              <a:rPr lang="en-US" dirty="0">
                <a:latin typeface="Arial" charset="0"/>
              </a:rPr>
              <a:t>		100 = -0		100 = -3		100 = -4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	101 = -1		101 = -2		101 = -3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	110 = -2		110 = -1		110 = -2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	111 = -3		111 = -0		111 = -1</a:t>
            </a:r>
            <a:br>
              <a:rPr lang="en-US" dirty="0">
                <a:latin typeface="Arial" charset="0"/>
              </a:rPr>
            </a:br>
            <a:endParaRPr lang="en-US" dirty="0">
              <a:latin typeface="Arial" charset="0"/>
            </a:endParaRPr>
          </a:p>
          <a:p>
            <a:pPr marL="342900" indent="-342900">
              <a:lnSpc>
                <a:spcPct val="75000"/>
              </a:lnSpc>
              <a:spcBef>
                <a:spcPct val="65000"/>
              </a:spcBef>
              <a:buSzPct val="100000"/>
              <a:buFontTx/>
              <a:buChar char="°"/>
            </a:pPr>
            <a:r>
              <a:rPr lang="en-US" dirty="0">
                <a:latin typeface="Arial" charset="0"/>
              </a:rPr>
              <a:t>Issues:  balance, number of zeros, ease of operations</a:t>
            </a:r>
          </a:p>
          <a:p>
            <a:pPr marL="342900" indent="-342900">
              <a:lnSpc>
                <a:spcPct val="75000"/>
              </a:lnSpc>
              <a:spcBef>
                <a:spcPct val="65000"/>
              </a:spcBef>
              <a:buSzPct val="100000"/>
              <a:buFontTx/>
              <a:buChar char="°"/>
            </a:pPr>
            <a:r>
              <a:rPr lang="en-US" dirty="0">
                <a:latin typeface="Arial" charset="0"/>
              </a:rPr>
              <a:t>Which one is suitable for computer arithmetic?</a:t>
            </a:r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228600" y="152400"/>
            <a:ext cx="76200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>
              <a:lnSpc>
                <a:spcPct val="87000"/>
              </a:lnSpc>
            </a:pPr>
            <a:r>
              <a:rPr lang="en-US" b="1">
                <a:solidFill>
                  <a:schemeClr val="tx2"/>
                </a:solidFill>
                <a:latin typeface="Arial" charset="0"/>
              </a:rPr>
              <a:t>Possible Representations</a:t>
            </a:r>
          </a:p>
        </p:txBody>
      </p:sp>
      <p:sp>
        <p:nvSpPr>
          <p:cNvPr id="108549" name="Line 5"/>
          <p:cNvSpPr>
            <a:spLocks noChangeShapeType="1"/>
          </p:cNvSpPr>
          <p:nvPr/>
        </p:nvSpPr>
        <p:spPr bwMode="auto">
          <a:xfrm>
            <a:off x="838200" y="3352800"/>
            <a:ext cx="2209800" cy="0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08550" name="Rectangle 6"/>
          <p:cNvSpPr>
            <a:spLocks noChangeArrowheads="1"/>
          </p:cNvSpPr>
          <p:nvPr/>
        </p:nvSpPr>
        <p:spPr bwMode="auto">
          <a:xfrm>
            <a:off x="838200" y="1219200"/>
            <a:ext cx="2209800" cy="36576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8551" name="Rectangle 7"/>
          <p:cNvSpPr>
            <a:spLocks noChangeArrowheads="1"/>
          </p:cNvSpPr>
          <p:nvPr/>
        </p:nvSpPr>
        <p:spPr bwMode="auto">
          <a:xfrm>
            <a:off x="3226296" y="1219200"/>
            <a:ext cx="2209800" cy="36576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8552" name="Rectangle 8"/>
          <p:cNvSpPr>
            <a:spLocks noChangeArrowheads="1"/>
          </p:cNvSpPr>
          <p:nvPr/>
        </p:nvSpPr>
        <p:spPr bwMode="auto">
          <a:xfrm>
            <a:off x="5943600" y="1219200"/>
            <a:ext cx="2209800" cy="36576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8553" name="Line 9"/>
          <p:cNvSpPr>
            <a:spLocks noChangeShapeType="1"/>
          </p:cNvSpPr>
          <p:nvPr/>
        </p:nvSpPr>
        <p:spPr bwMode="auto">
          <a:xfrm>
            <a:off x="5943600" y="3352800"/>
            <a:ext cx="2209800" cy="0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08554" name="Line 10"/>
          <p:cNvSpPr>
            <a:spLocks noChangeShapeType="1"/>
          </p:cNvSpPr>
          <p:nvPr/>
        </p:nvSpPr>
        <p:spPr bwMode="auto">
          <a:xfrm>
            <a:off x="3352800" y="3352800"/>
            <a:ext cx="2209800" cy="0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>
            <a:extLst>
              <a:ext uri="{FF2B5EF4-FFF2-40B4-BE49-F238E27FC236}">
                <a16:creationId xmlns:a16="http://schemas.microsoft.com/office/drawing/2014/main" id="{6866A780-F22B-49DB-B729-1FE2277E8C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05800" cy="7620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Number Dial: Signed-Magnitude Representation</a:t>
            </a:r>
          </a:p>
        </p:txBody>
      </p:sp>
      <p:sp>
        <p:nvSpPr>
          <p:cNvPr id="28678" name="Text Box 4">
            <a:extLst>
              <a:ext uri="{FF2B5EF4-FFF2-40B4-BE49-F238E27FC236}">
                <a16:creationId xmlns:a16="http://schemas.microsoft.com/office/drawing/2014/main" id="{CC6CC58D-FAF5-4843-9204-83E38E029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629" y="5891227"/>
            <a:ext cx="8655495" cy="707886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A 4-bit signed-magnitude number representation system for integers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What is the range of representable numbers when </a:t>
            </a:r>
            <a:r>
              <a:rPr lang="en-US" altLang="en-US" sz="2000" i="1" dirty="0">
                <a:solidFill>
                  <a:srgbClr val="000000"/>
                </a:solidFill>
                <a:cs typeface="Times New Roman" panose="02020603050405020304" pitchFamily="18" charset="0"/>
              </a:rPr>
              <a:t>n</a:t>
            </a:r>
            <a:r>
              <a:rPr lang="en-US" altLang="en-US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-bits are available?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28679" name="Rectangle 1122">
            <a:extLst>
              <a:ext uri="{FF2B5EF4-FFF2-40B4-BE49-F238E27FC236}">
                <a16:creationId xmlns:a16="http://schemas.microsoft.com/office/drawing/2014/main" id="{C48D1522-2C3E-4CE0-9365-99CBAE6AA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85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aphicFrame>
        <p:nvGraphicFramePr>
          <p:cNvPr id="28680" name="Object 1121">
            <a:extLst>
              <a:ext uri="{FF2B5EF4-FFF2-40B4-BE49-F238E27FC236}">
                <a16:creationId xmlns:a16="http://schemas.microsoft.com/office/drawing/2014/main" id="{CC6DB04B-F1A8-43FB-81C5-8F60162B4E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259606"/>
              </p:ext>
            </p:extLst>
          </p:nvPr>
        </p:nvGraphicFramePr>
        <p:xfrm>
          <a:off x="454629" y="1105569"/>
          <a:ext cx="8229600" cy="441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585" r:id="rId4" imgW="5010150" imgH="2686050" progId="MSDraw.Drawing.8.2">
                  <p:embed/>
                </p:oleObj>
              </mc:Choice>
              <mc:Fallback>
                <p:oleObj r:id="rId4" imgW="5010150" imgH="2686050" progId="MSDraw.Drawing.8.2">
                  <p:embed/>
                  <p:pic>
                    <p:nvPicPr>
                      <p:cNvPr id="28680" name="Object 1121">
                        <a:extLst>
                          <a:ext uri="{FF2B5EF4-FFF2-40B4-BE49-F238E27FC236}">
                            <a16:creationId xmlns:a16="http://schemas.microsoft.com/office/drawing/2014/main" id="{CC6DB04B-F1A8-43FB-81C5-8F60162B4E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629" y="1105569"/>
                        <a:ext cx="8229600" cy="441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1" name="Rectangle 1123">
            <a:extLst>
              <a:ext uri="{FF2B5EF4-FFF2-40B4-BE49-F238E27FC236}">
                <a16:creationId xmlns:a16="http://schemas.microsoft.com/office/drawing/2014/main" id="{9D2B34D9-182E-4A89-9250-0013A128B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6938" y="4343400"/>
            <a:ext cx="1524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8682" name="Text Box 1124">
            <a:extLst>
              <a:ext uri="{FF2B5EF4-FFF2-40B4-BE49-F238E27FC236}">
                <a16:creationId xmlns:a16="http://schemas.microsoft.com/office/drawing/2014/main" id="{A45395D0-571A-4423-9676-92BF1A21AA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8363" y="4249738"/>
            <a:ext cx="320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2">
            <a:extLst>
              <a:ext uri="{FF2B5EF4-FFF2-40B4-BE49-F238E27FC236}">
                <a16:creationId xmlns:a16="http://schemas.microsoft.com/office/drawing/2014/main" id="{83E21A7A-4B99-45DA-8FF5-B85D434C46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10600" cy="762000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2’s-Complement Number Dial</a:t>
            </a:r>
          </a:p>
        </p:txBody>
      </p:sp>
      <p:sp>
        <p:nvSpPr>
          <p:cNvPr id="35846" name="Text Box 14">
            <a:extLst>
              <a:ext uri="{FF2B5EF4-FFF2-40B4-BE49-F238E27FC236}">
                <a16:creationId xmlns:a16="http://schemas.microsoft.com/office/drawing/2014/main" id="{A0B027E6-5058-4A6A-AE16-144A841B8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496" y="6178550"/>
            <a:ext cx="8763000" cy="39687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4-bit 2’s-complement number representation system for integers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35847" name="Rectangle 16">
            <a:extLst>
              <a:ext uri="{FF2B5EF4-FFF2-40B4-BE49-F238E27FC236}">
                <a16:creationId xmlns:a16="http://schemas.microsoft.com/office/drawing/2014/main" id="{317919BF-353E-4507-A6EB-C6F6A3E57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85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DA2428A-EB63-46F8-8E63-A0F56EA5AFE0}"/>
              </a:ext>
            </a:extLst>
          </p:cNvPr>
          <p:cNvGrpSpPr/>
          <p:nvPr/>
        </p:nvGrpSpPr>
        <p:grpSpPr>
          <a:xfrm>
            <a:off x="952500" y="1040606"/>
            <a:ext cx="7315200" cy="4776788"/>
            <a:chOff x="952500" y="1040606"/>
            <a:chExt cx="7315200" cy="4776788"/>
          </a:xfrm>
        </p:grpSpPr>
        <p:graphicFrame>
          <p:nvGraphicFramePr>
            <p:cNvPr id="35848" name="Object 15">
              <a:extLst>
                <a:ext uri="{FF2B5EF4-FFF2-40B4-BE49-F238E27FC236}">
                  <a16:creationId xmlns:a16="http://schemas.microsoft.com/office/drawing/2014/main" id="{CCAC9343-ACA6-4757-BEC7-21C4FFE616C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67479889"/>
                </p:ext>
              </p:extLst>
            </p:nvPr>
          </p:nvGraphicFramePr>
          <p:xfrm>
            <a:off x="952500" y="1040606"/>
            <a:ext cx="7315200" cy="4776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539" r:id="rId3" imgW="4114800" imgH="2686050" progId="MSDraw.Drawing.8.2">
                    <p:embed/>
                  </p:oleObj>
                </mc:Choice>
                <mc:Fallback>
                  <p:oleObj r:id="rId3" imgW="4114800" imgH="2686050" progId="MSDraw.Drawing.8.2">
                    <p:embed/>
                    <p:pic>
                      <p:nvPicPr>
                        <p:cNvPr id="35848" name="Object 15">
                          <a:extLst>
                            <a:ext uri="{FF2B5EF4-FFF2-40B4-BE49-F238E27FC236}">
                              <a16:creationId xmlns:a16="http://schemas.microsoft.com/office/drawing/2014/main" id="{CCAC9343-ACA6-4757-BEC7-21C4FFE616C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2500" y="1040606"/>
                          <a:ext cx="7315200" cy="47767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443826D-8099-40CB-AA2D-2605CA6FF217}"/>
                </a:ext>
              </a:extLst>
            </p:cNvPr>
            <p:cNvSpPr/>
            <p:nvPr/>
          </p:nvSpPr>
          <p:spPr>
            <a:xfrm>
              <a:off x="6156176" y="1397521"/>
              <a:ext cx="2111524" cy="8793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2">
            <a:extLst>
              <a:ext uri="{FF2B5EF4-FFF2-40B4-BE49-F238E27FC236}">
                <a16:creationId xmlns:a16="http://schemas.microsoft.com/office/drawing/2014/main" id="{83E21A7A-4B99-45DA-8FF5-B85D434C46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10600" cy="762000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2’s-Complement Number Systems</a:t>
            </a:r>
          </a:p>
        </p:txBody>
      </p:sp>
      <p:sp>
        <p:nvSpPr>
          <p:cNvPr id="35846" name="Text Box 14">
            <a:extLst>
              <a:ext uri="{FF2B5EF4-FFF2-40B4-BE49-F238E27FC236}">
                <a16:creationId xmlns:a16="http://schemas.microsoft.com/office/drawing/2014/main" id="{A0B027E6-5058-4A6A-AE16-144A841B8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655" y="5455686"/>
            <a:ext cx="8763000" cy="39687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Evaluation</a:t>
            </a:r>
            <a:r>
              <a:rPr kumimoji="0" lang="en-US" altLang="en-US" sz="2000" b="0" i="0" u="none" strike="noStrike" kern="1200" cap="none" spc="0" normalizeH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of 2’s complement representation as decimal number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5847" name="Rectangle 16">
            <a:extLst>
              <a:ext uri="{FF2B5EF4-FFF2-40B4-BE49-F238E27FC236}">
                <a16:creationId xmlns:a16="http://schemas.microsoft.com/office/drawing/2014/main" id="{317919BF-353E-4507-A6EB-C6F6A3E57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85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01D95B-866D-4034-8376-46E29387C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45" y="1392958"/>
            <a:ext cx="8859310" cy="377594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2DDD508E-9E49-48E5-B11D-86E68488469D}"/>
              </a:ext>
            </a:extLst>
          </p:cNvPr>
          <p:cNvSpPr/>
          <p:nvPr/>
        </p:nvSpPr>
        <p:spPr>
          <a:xfrm>
            <a:off x="2061552" y="4437113"/>
            <a:ext cx="576064" cy="49867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55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AutoShape 3"/>
          <p:cNvSpPr>
            <a:spLocks noChangeArrowheads="1"/>
          </p:cNvSpPr>
          <p:nvPr/>
        </p:nvSpPr>
        <p:spPr bwMode="auto">
          <a:xfrm>
            <a:off x="228600" y="1143000"/>
            <a:ext cx="8382000" cy="4114800"/>
          </a:xfrm>
          <a:prstGeom prst="roundRect">
            <a:avLst>
              <a:gd name="adj" fmla="val 12486"/>
            </a:avLst>
          </a:prstGeom>
          <a:noFill/>
          <a:ln w="12700">
            <a:noFill/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ClrTx/>
              <a:buSzPct val="100000"/>
              <a:buFontTx/>
              <a:buChar char="°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32 bit signed numbers (2’s complement)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</a:b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</a:b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0000 0000 0000 0000 0000 0000 0000 0000</a:t>
            </a:r>
            <a:r>
              <a:rPr kumimoji="0" lang="en-US" sz="1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two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= 0</a:t>
            </a:r>
            <a:r>
              <a:rPr kumimoji="0" lang="en-US" sz="1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ten</a:t>
            </a:r>
            <a:br>
              <a:rPr kumimoji="0" lang="en-US" sz="1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</a:br>
            <a:endParaRPr kumimoji="0" lang="en-US" sz="16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ClrTx/>
              <a:buSzPct val="100000"/>
              <a:buFontTx/>
              <a:buChar char="°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0000 0000 0000 0000 0000 0000 0000 0001</a:t>
            </a:r>
            <a:r>
              <a:rPr kumimoji="0" lang="en-US" sz="1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two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= + 1</a:t>
            </a:r>
            <a:r>
              <a:rPr kumimoji="0" lang="en-US" sz="1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ten</a:t>
            </a:r>
            <a:br>
              <a:rPr kumimoji="0" lang="en-US" sz="1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</a:br>
            <a:endParaRPr kumimoji="0" lang="en-US" sz="16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ClrTx/>
              <a:buSzPct val="100000"/>
              <a:buFontTx/>
              <a:buChar char="°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0000 0000 0000 0000 0000 0000 0000 0010</a:t>
            </a:r>
            <a:r>
              <a:rPr kumimoji="0" lang="en-US" sz="1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two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= + 2</a:t>
            </a:r>
            <a:r>
              <a:rPr kumimoji="0" lang="en-US" sz="1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ten</a:t>
            </a:r>
            <a:br>
              <a:rPr kumimoji="0" lang="en-US" sz="1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</a:b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...</a:t>
            </a:r>
            <a:br>
              <a:rPr kumimoji="0" lang="en-US" sz="1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</a:b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0111 1111 1111 1111 1111 1111 1111 1110</a:t>
            </a:r>
            <a:r>
              <a:rPr kumimoji="0" lang="en-US" sz="1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two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= + 2,147,483,646</a:t>
            </a:r>
            <a:r>
              <a:rPr kumimoji="0" lang="en-US" sz="1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ten</a:t>
            </a:r>
            <a:br>
              <a:rPr kumimoji="0" lang="en-US" sz="1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</a:br>
            <a:endParaRPr kumimoji="0" lang="en-US" sz="16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ClrTx/>
              <a:buSzPct val="100000"/>
              <a:buFontTx/>
              <a:buChar char="°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0111 1111 1111 1111 1111 1111 1111 1111</a:t>
            </a:r>
            <a:r>
              <a:rPr kumimoji="0" lang="en-US" sz="1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two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= + 2,147,483,647</a:t>
            </a:r>
            <a:r>
              <a:rPr kumimoji="0" lang="en-US" sz="1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ten</a:t>
            </a:r>
            <a:br>
              <a:rPr kumimoji="0" lang="en-US" sz="1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</a:br>
            <a:endParaRPr kumimoji="0" lang="en-US" sz="16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ClrTx/>
              <a:buSzPct val="100000"/>
              <a:buFontTx/>
              <a:buChar char="°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1000 0000 0000 0000 0000 0000 0000 0000</a:t>
            </a:r>
            <a:r>
              <a:rPr kumimoji="0" lang="en-US" sz="1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two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= – 2,147,483,648</a:t>
            </a:r>
            <a:r>
              <a:rPr kumimoji="0" lang="en-US" sz="1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ten</a:t>
            </a:r>
            <a:br>
              <a:rPr kumimoji="0" lang="en-US" sz="1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</a:br>
            <a:endParaRPr kumimoji="0" lang="en-US" sz="16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ClrTx/>
              <a:buSzPct val="100000"/>
              <a:buFontTx/>
              <a:buChar char="°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1000 0000 0000 0000 0000 0000 0000 0001</a:t>
            </a:r>
            <a:r>
              <a:rPr kumimoji="0" lang="en-US" sz="1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two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= – 2,147,483,647</a:t>
            </a:r>
            <a:r>
              <a:rPr kumimoji="0" lang="en-US" sz="1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ten</a:t>
            </a:r>
            <a:br>
              <a:rPr kumimoji="0" lang="en-US" sz="1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</a:br>
            <a:endParaRPr kumimoji="0" lang="en-US" sz="16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ClrTx/>
              <a:buSzPct val="100000"/>
              <a:buFontTx/>
              <a:buChar char="°"/>
              <a:tabLst/>
              <a:defRPr/>
            </a:pPr>
            <a:br>
              <a:rPr kumimoji="0" lang="en-US" sz="1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</a:b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1111 1111 1111 1111 1111 1111 1111 1111</a:t>
            </a:r>
            <a:r>
              <a:rPr kumimoji="0" lang="en-US" sz="1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two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= – 1</a:t>
            </a:r>
            <a:r>
              <a:rPr kumimoji="0" lang="en-US" sz="1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ten</a:t>
            </a:r>
            <a:b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</a:b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</a:t>
            </a:r>
          </a:p>
        </p:txBody>
      </p:sp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225425" y="312738"/>
            <a:ext cx="852488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031956" y="3289029"/>
            <a:ext cx="1157288" cy="388938"/>
            <a:chOff x="4671" y="1699"/>
            <a:chExt cx="729" cy="245"/>
          </a:xfrm>
        </p:grpSpPr>
        <p:sp>
          <p:nvSpPr>
            <p:cNvPr id="109573" name="Rectangle 5"/>
            <p:cNvSpPr>
              <a:spLocks noChangeArrowheads="1"/>
            </p:cNvSpPr>
            <p:nvPr/>
          </p:nvSpPr>
          <p:spPr bwMode="auto">
            <a:xfrm>
              <a:off x="4856" y="1699"/>
              <a:ext cx="544" cy="2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marL="0" marR="0" lvl="0" indent="0" algn="l" defTabSz="904875" rtl="0" eaLnBrk="0" fontAlgn="base" latinLnBrk="0" hangingPunct="0">
                <a:lnSpc>
                  <a:spcPts val="21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52438" algn="l"/>
                  <a:tab pos="904875" algn="l"/>
                  <a:tab pos="1357313" algn="l"/>
                </a:tabLst>
                <a:defRPr/>
              </a:pPr>
              <a:r>
                <a:rPr kumimoji="0" lang="en-US" sz="18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maxint</a:t>
              </a:r>
              <a:endPara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09574" name="Line 6"/>
            <p:cNvSpPr>
              <a:spLocks noChangeShapeType="1"/>
            </p:cNvSpPr>
            <p:nvPr/>
          </p:nvSpPr>
          <p:spPr bwMode="auto">
            <a:xfrm flipV="1">
              <a:off x="4671" y="1846"/>
              <a:ext cx="133" cy="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8229600" y="4343400"/>
            <a:ext cx="1044575" cy="388938"/>
            <a:chOff x="4671" y="2047"/>
            <a:chExt cx="658" cy="245"/>
          </a:xfrm>
        </p:grpSpPr>
        <p:sp>
          <p:nvSpPr>
            <p:cNvPr id="109576" name="Rectangle 8"/>
            <p:cNvSpPr>
              <a:spLocks noChangeArrowheads="1"/>
            </p:cNvSpPr>
            <p:nvPr/>
          </p:nvSpPr>
          <p:spPr bwMode="auto">
            <a:xfrm>
              <a:off x="4816" y="2047"/>
              <a:ext cx="513" cy="2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marL="0" marR="0" lvl="0" indent="0" algn="l" defTabSz="904875" rtl="0" eaLnBrk="0" fontAlgn="base" latinLnBrk="0" hangingPunct="0">
                <a:lnSpc>
                  <a:spcPts val="21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52438" algn="l"/>
                  <a:tab pos="904875" algn="l"/>
                  <a:tab pos="1357313" algn="l"/>
                </a:tabLst>
                <a:defRPr/>
              </a:pPr>
              <a:r>
                <a:rPr kumimoji="0" lang="en-US" sz="18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minint</a:t>
              </a:r>
              <a:endPara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09577" name="Line 9"/>
            <p:cNvSpPr>
              <a:spLocks noChangeShapeType="1"/>
            </p:cNvSpPr>
            <p:nvPr/>
          </p:nvSpPr>
          <p:spPr bwMode="auto">
            <a:xfrm>
              <a:off x="4671" y="2091"/>
              <a:ext cx="133" cy="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</p:grpSp>
      <p:sp>
        <p:nvSpPr>
          <p:cNvPr id="109578" name="Rectangle 10"/>
          <p:cNvSpPr>
            <a:spLocks noChangeArrowheads="1"/>
          </p:cNvSpPr>
          <p:nvPr/>
        </p:nvSpPr>
        <p:spPr bwMode="auto">
          <a:xfrm>
            <a:off x="228600" y="152400"/>
            <a:ext cx="76200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marL="0" marR="0" lvl="0" indent="0" algn="ctr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MIPS</a:t>
            </a: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DA08DA73-0415-4EBB-AA18-868F866753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629" y="5891227"/>
            <a:ext cx="8655495" cy="707886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What is the range of representable 2’s complement numbers when </a:t>
            </a:r>
            <a:r>
              <a:rPr lang="en-US" altLang="en-US" sz="2000" i="1" dirty="0">
                <a:solidFill>
                  <a:srgbClr val="000000"/>
                </a:solidFill>
                <a:cs typeface="Times New Roman" panose="02020603050405020304" pitchFamily="18" charset="0"/>
              </a:rPr>
              <a:t>n</a:t>
            </a:r>
            <a:r>
              <a:rPr lang="en-US" altLang="en-US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-bits are available?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041851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ChangeArrowheads="1"/>
          </p:cNvSpPr>
          <p:nvPr/>
        </p:nvSpPr>
        <p:spPr bwMode="auto">
          <a:xfrm>
            <a:off x="225425" y="312738"/>
            <a:ext cx="4533900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10595" name="AutoShape 3"/>
          <p:cNvSpPr>
            <a:spLocks noChangeArrowheads="1"/>
          </p:cNvSpPr>
          <p:nvPr/>
        </p:nvSpPr>
        <p:spPr bwMode="auto">
          <a:xfrm>
            <a:off x="228600" y="1143000"/>
            <a:ext cx="8382000" cy="3870176"/>
          </a:xfrm>
          <a:prstGeom prst="roundRect">
            <a:avLst>
              <a:gd name="adj" fmla="val 12486"/>
            </a:avLst>
          </a:prstGeom>
          <a:noFill/>
          <a:ln w="12700">
            <a:noFill/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65000"/>
              </a:spcBef>
              <a:spcAft>
                <a:spcPct val="0"/>
              </a:spcAft>
              <a:buClrTx/>
              <a:buSzPct val="100000"/>
              <a:buFontTx/>
              <a:buChar char="°"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Negating a two's complement number:  invert all bits and add 1</a:t>
            </a:r>
          </a:p>
          <a:p>
            <a:pPr marL="742950" marR="0" lvl="1" indent="-285750" algn="l" defTabSz="914400" rtl="0" eaLnBrk="0" fontAlgn="base" latinLnBrk="0" hangingPunct="0">
              <a:lnSpc>
                <a:spcPct val="130000"/>
              </a:lnSpc>
              <a:spcBef>
                <a:spcPct val="4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remember:  “negate” and “invert” are quite different!</a:t>
            </a:r>
          </a:p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65000"/>
              </a:spcBef>
              <a:spcAft>
                <a:spcPct val="0"/>
              </a:spcAft>
              <a:buClrTx/>
              <a:buSzPct val="100000"/>
              <a:buFontTx/>
              <a:buChar char="°"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Converting an </a:t>
            </a:r>
            <a:r>
              <a:rPr kumimoji="0" lang="en-US" sz="240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-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bit number into an equivalent number with more than </a:t>
            </a:r>
            <a:r>
              <a:rPr kumimoji="0" lang="en-US" sz="240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-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bits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(sign-extension):</a:t>
            </a:r>
          </a:p>
          <a:p>
            <a:pPr marL="742950" marR="0" lvl="1" indent="-285750" algn="l" defTabSz="914400" rtl="0" eaLnBrk="0" fontAlgn="base" latinLnBrk="0" hangingPunct="0">
              <a:lnSpc>
                <a:spcPct val="130000"/>
              </a:lnSpc>
              <a:spcBef>
                <a:spcPct val="4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MIPS 16-bit “immediate” gets converted to 32-bits for arithmetic</a:t>
            </a:r>
          </a:p>
          <a:p>
            <a:pPr marL="742950" marR="0" lvl="1" indent="-285750" algn="l" defTabSz="914400" rtl="0" eaLnBrk="0" fontAlgn="base" latinLnBrk="0" hangingPunct="0">
              <a:lnSpc>
                <a:spcPct val="130000"/>
              </a:lnSpc>
              <a:spcBef>
                <a:spcPct val="4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copy the most significant bit (the sign bit)</a:t>
            </a:r>
            <a:r>
              <a:rPr kumimoji="0" lang="en-US" sz="180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and replicate it towards MSB</a:t>
            </a:r>
            <a:endParaRPr kumimoji="0" lang="en-US" sz="1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R="0" lvl="1" algn="l" defTabSz="914400" rtl="0" eaLnBrk="0" fontAlgn="base" latinLnBrk="0" hangingPunct="0">
              <a:lnSpc>
                <a:spcPct val="130000"/>
              </a:lnSpc>
              <a:spcBef>
                <a:spcPct val="40000"/>
              </a:spcBef>
              <a:spcAft>
                <a:spcPct val="0"/>
              </a:spcAft>
              <a:buClrTx/>
              <a:buSzPct val="100000"/>
              <a:tabLst/>
              <a:defRPr/>
            </a:pPr>
            <a:b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</a:b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0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010 (+2) -&gt; 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0000 0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010 (+2)</a:t>
            </a:r>
            <a:b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</a:b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1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010 (-6) -&gt; 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1111 1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010 (-6)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228600" y="152400"/>
            <a:ext cx="76200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Two's Complement Operations</a:t>
            </a:r>
          </a:p>
        </p:txBody>
      </p:sp>
    </p:spTree>
    <p:extLst>
      <p:ext uri="{BB962C8B-B14F-4D97-AF65-F5344CB8AC3E}">
        <p14:creationId xmlns:p14="http://schemas.microsoft.com/office/powerpoint/2010/main" val="5400276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Title 4">
            <a:extLst>
              <a:ext uri="{FF2B5EF4-FFF2-40B4-BE49-F238E27FC236}">
                <a16:creationId xmlns:a16="http://schemas.microsoft.com/office/drawing/2014/main" id="{F783EBF0-DC5B-4C3D-8AC5-27DB3DA1B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>
                <a:solidFill>
                  <a:schemeClr val="tx1"/>
                </a:solidFill>
              </a:rPr>
              <a:t>Example: MIPS Instruction</a:t>
            </a:r>
            <a:br>
              <a:rPr lang="en-US" altLang="en-US" sz="3600" dirty="0">
                <a:solidFill>
                  <a:schemeClr val="tx1"/>
                </a:solidFill>
              </a:rPr>
            </a:br>
            <a:r>
              <a:rPr lang="en-US" altLang="en-US" sz="2800" dirty="0">
                <a:solidFill>
                  <a:schemeClr val="tx1"/>
                </a:solidFill>
              </a:rPr>
              <a:t>Hardware needs to perform sign-extension </a:t>
            </a:r>
            <a:br>
              <a:rPr lang="en-US" altLang="en-US" sz="2800" dirty="0">
                <a:solidFill>
                  <a:schemeClr val="tx1"/>
                </a:solidFill>
              </a:rPr>
            </a:br>
            <a:r>
              <a:rPr lang="en-US" altLang="en-US" sz="2800" dirty="0">
                <a:solidFill>
                  <a:schemeClr val="tx1"/>
                </a:solidFill>
              </a:rPr>
              <a:t>before executing addition </a:t>
            </a:r>
            <a:endParaRPr lang="en-IN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3113E2-4EA7-4B6D-AD72-03E107563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" y="1196752"/>
            <a:ext cx="79248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sz="500" dirty="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sz="500" dirty="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sz="500" dirty="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sz="500" dirty="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An example of MIPS M/L instruction: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Total length of the instruction – 32 bits;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opcode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: 6 bits;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$t0, $s1 -&gt; 32-bit CPU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registers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(ID: 5-bit each, as there are a total of 32 such registers);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immediate value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is provided as a 16-bit 2’s complement integer;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Add 5 to the content of $s1 and save the result in $t0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2" name="Group 38">
            <a:extLst>
              <a:ext uri="{FF2B5EF4-FFF2-40B4-BE49-F238E27FC236}">
                <a16:creationId xmlns:a16="http://schemas.microsoft.com/office/drawing/2014/main" id="{DF9CC86D-2B34-4F66-95BB-A5130BB30569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2693765"/>
            <a:ext cx="6913563" cy="774700"/>
            <a:chOff x="703" y="981"/>
            <a:chExt cx="4355" cy="488"/>
          </a:xfrm>
        </p:grpSpPr>
        <p:sp>
          <p:nvSpPr>
            <p:cNvPr id="345098" name="Text Box 39">
              <a:extLst>
                <a:ext uri="{FF2B5EF4-FFF2-40B4-BE49-F238E27FC236}">
                  <a16:creationId xmlns:a16="http://schemas.microsoft.com/office/drawing/2014/main" id="{6E2F22D6-92D7-4F6F-952B-CB178FF2C4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op</a:t>
              </a:r>
              <a:endParaRPr kumimoji="0" lang="en-AU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5099" name="Text Box 40">
              <a:extLst>
                <a:ext uri="{FF2B5EF4-FFF2-40B4-BE49-F238E27FC236}">
                  <a16:creationId xmlns:a16="http://schemas.microsoft.com/office/drawing/2014/main" id="{6D88C5CA-8B3C-46D0-8A33-23219D3145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s1</a:t>
              </a:r>
              <a:endParaRPr kumimoji="0" lang="en-AU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5100" name="Text Box 41">
              <a:extLst>
                <a:ext uri="{FF2B5EF4-FFF2-40B4-BE49-F238E27FC236}">
                  <a16:creationId xmlns:a16="http://schemas.microsoft.com/office/drawing/2014/main" id="{87B5F1E9-957C-4D17-8578-0874630708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t0</a:t>
              </a:r>
              <a:endParaRPr kumimoji="0" lang="en-AU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5101" name="Text Box 44">
              <a:extLst>
                <a:ext uri="{FF2B5EF4-FFF2-40B4-BE49-F238E27FC236}">
                  <a16:creationId xmlns:a16="http://schemas.microsoft.com/office/drawing/2014/main" id="{2C224172-4E45-43D1-ADC1-F4F4DF7993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8" y="981"/>
              <a:ext cx="217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Immediate</a:t>
              </a:r>
              <a:endParaRPr kumimoji="0" lang="en-AU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5102" name="Text Box 45">
              <a:extLst>
                <a:ext uri="{FF2B5EF4-FFF2-40B4-BE49-F238E27FC236}">
                  <a16:creationId xmlns:a16="http://schemas.microsoft.com/office/drawing/2014/main" id="{9560B97F-8FA6-4A21-948E-B98C74395F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1256"/>
              <a:ext cx="45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6 bits</a:t>
              </a:r>
              <a:endParaRPr kumimoji="0" lang="en-AU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5103" name="Text Box 47">
              <a:extLst>
                <a:ext uri="{FF2B5EF4-FFF2-40B4-BE49-F238E27FC236}">
                  <a16:creationId xmlns:a16="http://schemas.microsoft.com/office/drawing/2014/main" id="{3098370A-C041-4609-B11F-ED82DEAA60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1" y="1256"/>
              <a:ext cx="45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5 bits</a:t>
              </a:r>
              <a:endParaRPr kumimoji="0" lang="en-AU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5104" name="Text Box 48">
              <a:extLst>
                <a:ext uri="{FF2B5EF4-FFF2-40B4-BE49-F238E27FC236}">
                  <a16:creationId xmlns:a16="http://schemas.microsoft.com/office/drawing/2014/main" id="{B35C5520-C25D-4A52-8A3E-DA88A4D603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2" y="1256"/>
              <a:ext cx="45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5 bits</a:t>
              </a:r>
              <a:endParaRPr kumimoji="0" lang="en-AU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5105" name="Text Box 49">
              <a:extLst>
                <a:ext uri="{FF2B5EF4-FFF2-40B4-BE49-F238E27FC236}">
                  <a16:creationId xmlns:a16="http://schemas.microsoft.com/office/drawing/2014/main" id="{42F0AA73-DC3A-4967-8D2F-5B3AEEBBE3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0" y="1256"/>
              <a:ext cx="52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16 bits</a:t>
              </a:r>
              <a:endParaRPr kumimoji="0" lang="en-AU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34039353-E0B6-44F7-9265-528B28058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974928"/>
            <a:ext cx="290353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73050" indent="-2730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Tx/>
              <a:buNone/>
              <a:tabLst/>
              <a:defRPr/>
            </a:pP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73E87"/>
                </a:solidFill>
                <a:effectLst/>
                <a:uLnTx/>
                <a:uFillTx/>
                <a:latin typeface="Lucida Console" panose="020B0609040504020204" pitchFamily="49" charset="0"/>
                <a:ea typeface="MS PGothic" panose="020B0600070205080204" pitchFamily="34" charset="-128"/>
                <a:cs typeface="Arial" panose="020B0604020202020204" pitchFamily="34" charset="0"/>
              </a:rPr>
              <a:t>addi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73E87"/>
                </a:solidFill>
                <a:effectLst/>
                <a:uLnTx/>
                <a:uFillTx/>
                <a:latin typeface="Lucida Console" panose="020B0609040504020204" pitchFamily="49" charset="0"/>
                <a:ea typeface="MS PGothic" panose="020B0600070205080204" pitchFamily="34" charset="-128"/>
                <a:cs typeface="Arial" panose="020B0604020202020204" pitchFamily="34" charset="0"/>
              </a:rPr>
              <a:t> $t0, $s1, 5</a:t>
            </a:r>
          </a:p>
        </p:txBody>
      </p:sp>
      <p:sp>
        <p:nvSpPr>
          <p:cNvPr id="42" name="Text Box 29">
            <a:extLst>
              <a:ext uri="{FF2B5EF4-FFF2-40B4-BE49-F238E27FC236}">
                <a16:creationId xmlns:a16="http://schemas.microsoft.com/office/drawing/2014/main" id="{28AF64EB-CF66-44EC-ADAA-BD02933880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608165"/>
            <a:ext cx="129698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001000</a:t>
            </a:r>
            <a:endParaRPr kumimoji="0" lang="en-AU" altLang="en-US" sz="2000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" name="Text Box 30">
            <a:extLst>
              <a:ext uri="{FF2B5EF4-FFF2-40B4-BE49-F238E27FC236}">
                <a16:creationId xmlns:a16="http://schemas.microsoft.com/office/drawing/2014/main" id="{5627CC57-10B4-4AA1-A950-93E440972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7588" y="3608165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10001</a:t>
            </a:r>
            <a:endParaRPr kumimoji="0" lang="en-AU" altLang="en-US" sz="2000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" name="Text Box 31">
            <a:extLst>
              <a:ext uri="{FF2B5EF4-FFF2-40B4-BE49-F238E27FC236}">
                <a16:creationId xmlns:a16="http://schemas.microsoft.com/office/drawing/2014/main" id="{628F1571-97B1-42F3-B82E-DC92F59DA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7088" y="3608165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01000</a:t>
            </a:r>
            <a:endParaRPr kumimoji="0" lang="en-AU" altLang="en-US" sz="2000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5" name="Text Box 34">
            <a:extLst>
              <a:ext uri="{FF2B5EF4-FFF2-40B4-BE49-F238E27FC236}">
                <a16:creationId xmlns:a16="http://schemas.microsoft.com/office/drawing/2014/main" id="{BD70B487-CC51-4641-BE02-4B26A8251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9763" y="3608165"/>
            <a:ext cx="34544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0000000000000101</a:t>
            </a:r>
            <a:endParaRPr kumimoji="0" lang="en-AU" altLang="en-US" sz="2000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2" grpId="0"/>
      <p:bldP spid="42" grpId="0" animBg="1"/>
      <p:bldP spid="43" grpId="0" animBg="1"/>
      <p:bldP spid="44" grpId="0" animBg="1"/>
      <p:bldP spid="4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ChangeArrowheads="1"/>
          </p:cNvSpPr>
          <p:nvPr/>
        </p:nvSpPr>
        <p:spPr bwMode="auto">
          <a:xfrm>
            <a:off x="225425" y="312738"/>
            <a:ext cx="3394075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1619" name="AutoShape 3"/>
          <p:cNvSpPr>
            <a:spLocks noChangeArrowheads="1"/>
          </p:cNvSpPr>
          <p:nvPr/>
        </p:nvSpPr>
        <p:spPr bwMode="auto">
          <a:xfrm>
            <a:off x="228600" y="838200"/>
            <a:ext cx="8735888" cy="4114800"/>
          </a:xfrm>
          <a:prstGeom prst="roundRect">
            <a:avLst>
              <a:gd name="adj" fmla="val 12486"/>
            </a:avLst>
          </a:prstGeom>
          <a:noFill/>
          <a:ln w="12700">
            <a:noFill/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lnSpc>
                <a:spcPct val="110000"/>
              </a:lnSpc>
              <a:spcBef>
                <a:spcPct val="65000"/>
              </a:spcBef>
              <a:buSzPct val="100000"/>
              <a:buFontTx/>
              <a:buChar char="°"/>
            </a:pPr>
            <a:r>
              <a:rPr lang="en-US" b="1" dirty="0">
                <a:latin typeface="Arial" charset="0"/>
              </a:rPr>
              <a:t>Just like in grade school  (carry/borrow 1s)</a:t>
            </a:r>
            <a:br>
              <a:rPr lang="en-US" b="1" dirty="0">
                <a:latin typeface="Arial" charset="0"/>
              </a:rPr>
            </a:br>
            <a:r>
              <a:rPr lang="en-US" b="1" dirty="0">
                <a:latin typeface="Courier New" pitchFamily="49" charset="0"/>
              </a:rPr>
              <a:t>	  0111		  0111	  	  0110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	</a:t>
            </a:r>
            <a:r>
              <a:rPr lang="en-US" b="1" u="sng" dirty="0">
                <a:latin typeface="Courier New" pitchFamily="49" charset="0"/>
              </a:rPr>
              <a:t>+ 0110		- 0110		- 0101</a:t>
            </a:r>
            <a:br>
              <a:rPr lang="en-US" b="1" u="sng" dirty="0">
                <a:latin typeface="Arial" charset="0"/>
              </a:rPr>
            </a:br>
            <a:endParaRPr lang="en-US" b="1" u="sng" dirty="0">
              <a:latin typeface="Arial" charset="0"/>
            </a:endParaRPr>
          </a:p>
          <a:p>
            <a:pPr marL="342900" indent="-342900">
              <a:lnSpc>
                <a:spcPct val="110000"/>
              </a:lnSpc>
              <a:spcBef>
                <a:spcPct val="65000"/>
              </a:spcBef>
              <a:buSzPct val="100000"/>
              <a:buFontTx/>
              <a:buChar char="°"/>
            </a:pPr>
            <a:r>
              <a:rPr lang="en-US" b="1" dirty="0">
                <a:latin typeface="Arial" charset="0"/>
              </a:rPr>
              <a:t>Two's complement operations easy</a:t>
            </a:r>
          </a:p>
          <a:p>
            <a:pPr marL="742950" lvl="1" indent="-285750">
              <a:lnSpc>
                <a:spcPct val="110000"/>
              </a:lnSpc>
              <a:spcBef>
                <a:spcPct val="40000"/>
              </a:spcBef>
              <a:buSzPct val="100000"/>
              <a:buFontTx/>
              <a:buChar char="•"/>
            </a:pPr>
            <a:r>
              <a:rPr lang="en-US" sz="1800" b="1" dirty="0">
                <a:latin typeface="Arial" charset="0"/>
              </a:rPr>
              <a:t>subtraction using addition of negative numbers</a:t>
            </a:r>
            <a:br>
              <a:rPr lang="en-US" sz="1800" b="1" dirty="0">
                <a:latin typeface="Arial" charset="0"/>
              </a:rPr>
            </a:br>
            <a:r>
              <a:rPr lang="en-US" sz="1800" b="1" dirty="0">
                <a:latin typeface="Courier New" pitchFamily="49" charset="0"/>
              </a:rPr>
              <a:t>	  0111	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u="sng" dirty="0">
                <a:latin typeface="Courier New" pitchFamily="49" charset="0"/>
              </a:rPr>
              <a:t>+ 1010</a:t>
            </a:r>
            <a:r>
              <a:rPr lang="en-US" sz="1800" b="1" u="sng" dirty="0">
                <a:latin typeface="Arial" charset="0"/>
              </a:rPr>
              <a:t>	</a:t>
            </a:r>
          </a:p>
          <a:p>
            <a:pPr marL="342900" indent="-342900">
              <a:lnSpc>
                <a:spcPct val="110000"/>
              </a:lnSpc>
              <a:spcBef>
                <a:spcPct val="65000"/>
              </a:spcBef>
              <a:buSzPct val="100000"/>
              <a:buFontTx/>
              <a:buChar char="°"/>
            </a:pPr>
            <a:r>
              <a:rPr lang="en-US" b="1" dirty="0">
                <a:latin typeface="Arial" charset="0"/>
              </a:rPr>
              <a:t>Overflow  (result too large for finite computer word):</a:t>
            </a:r>
          </a:p>
          <a:p>
            <a:pPr marL="742950" lvl="1" indent="-285750">
              <a:lnSpc>
                <a:spcPct val="110000"/>
              </a:lnSpc>
              <a:spcBef>
                <a:spcPct val="40000"/>
              </a:spcBef>
              <a:buSzPct val="100000"/>
              <a:buFontTx/>
              <a:buChar char="•"/>
            </a:pPr>
            <a:r>
              <a:rPr lang="en-US" sz="1800" b="1" dirty="0">
                <a:latin typeface="Arial" charset="0"/>
              </a:rPr>
              <a:t>e.g.,  result of an arithmetic operation on two </a:t>
            </a:r>
            <a:r>
              <a:rPr lang="en-US" sz="1800" b="1" i="1" dirty="0">
                <a:latin typeface="Arial" charset="0"/>
              </a:rPr>
              <a:t>n</a:t>
            </a:r>
            <a:r>
              <a:rPr lang="en-US" sz="1800" b="1" dirty="0">
                <a:latin typeface="Arial" charset="0"/>
              </a:rPr>
              <a:t>-bit numbers exceeds the range of representable numbers</a:t>
            </a:r>
            <a:br>
              <a:rPr lang="en-US" sz="1800" b="1" dirty="0">
                <a:latin typeface="Arial" charset="0"/>
              </a:rPr>
            </a:br>
            <a:r>
              <a:rPr lang="en-US" sz="1800" i="1" dirty="0"/>
              <a:t>Note that overflow term is somewhat misleading, it does not mean a carry has  “overflowed”</a:t>
            </a:r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228600" y="152400"/>
            <a:ext cx="76200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>
              <a:lnSpc>
                <a:spcPct val="87000"/>
              </a:lnSpc>
            </a:pPr>
            <a:r>
              <a:rPr lang="en-US" b="1">
                <a:solidFill>
                  <a:srgbClr val="000000"/>
                </a:solidFill>
                <a:latin typeface="Arial" charset="0"/>
              </a:rPr>
              <a:t>Addition &amp; Subtraction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0">
              <a:srgbClr val="FFFFFF"/>
            </a:gs>
            <a:gs pos="100000">
              <a:srgbClr val="FFFFFF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1026">
            <a:extLst>
              <a:ext uri="{FF2B5EF4-FFF2-40B4-BE49-F238E27FC236}">
                <a16:creationId xmlns:a16="http://schemas.microsoft.com/office/drawing/2014/main" id="{AB6E3444-3B72-4779-8053-855EFF1AD3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2133600"/>
          </a:xfrm>
          <a:solidFill>
            <a:srgbClr val="FFFFCC"/>
          </a:solidFill>
        </p:spPr>
        <p:txBody>
          <a:bodyPr/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en-US" altLang="en-US" sz="3600" b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So far covered …</a:t>
            </a:r>
            <a:endParaRPr lang="en-IN" altLang="en-US" sz="3600" b="1" dirty="0">
              <a:solidFill>
                <a:schemeClr val="bg2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7571" name="Text Box 1028">
            <a:extLst>
              <a:ext uri="{FF2B5EF4-FFF2-40B4-BE49-F238E27FC236}">
                <a16:creationId xmlns:a16="http://schemas.microsoft.com/office/drawing/2014/main" id="{7A809E91-7857-44E4-BCA3-67B8F20FC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200400"/>
            <a:ext cx="4343400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7572" name="Line 1029">
            <a:extLst>
              <a:ext uri="{FF2B5EF4-FFF2-40B4-BE49-F238E27FC236}">
                <a16:creationId xmlns:a16="http://schemas.microsoft.com/office/drawing/2014/main" id="{3ED34A4A-CE22-4A4D-B221-E81EAFCBBF63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5638800"/>
            <a:ext cx="9144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7573" name="Line 1031">
            <a:extLst>
              <a:ext uri="{FF2B5EF4-FFF2-40B4-BE49-F238E27FC236}">
                <a16:creationId xmlns:a16="http://schemas.microsoft.com/office/drawing/2014/main" id="{93FBF2B0-937F-4ED8-A43F-1480ACD269CF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2133600"/>
            <a:ext cx="9144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4357BF-7DE4-4CF5-B0D3-CE2D1729F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780928"/>
            <a:ext cx="71628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Evolution and history of computer design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Basic components of a computer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Instruction Set Architecture (ISA)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alt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 CPU Performance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MIPS</a:t>
            </a:r>
            <a:r>
              <a:rPr kumimoji="0" lang="en-US" altLang="en-US" sz="28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Instruction Set, Programming</a:t>
            </a:r>
            <a:endParaRPr kumimoji="0" lang="en-I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7575" name="TextBox 7">
            <a:extLst>
              <a:ext uri="{FF2B5EF4-FFF2-40B4-BE49-F238E27FC236}">
                <a16:creationId xmlns:a16="http://schemas.microsoft.com/office/drawing/2014/main" id="{6BAFB269-5933-4E38-97E0-DD54AF03B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8068" y="5805264"/>
            <a:ext cx="430986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Acknowledgement: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Patterson and Hennessy</a:t>
            </a:r>
            <a:endParaRPr kumimoji="0" lang="en-I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>
            <a:extLst>
              <a:ext uri="{FF2B5EF4-FFF2-40B4-BE49-F238E27FC236}">
                <a16:creationId xmlns:a16="http://schemas.microsoft.com/office/drawing/2014/main" id="{5EA8A3E2-0F5F-4839-A3B0-CC46CC1C8C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Signed-Magnitude </a:t>
            </a:r>
            <a:r>
              <a:rPr lang="en-US" altLang="en-US" sz="3200" i="1" dirty="0"/>
              <a:t>vs</a:t>
            </a:r>
            <a:r>
              <a:rPr lang="en-US" altLang="en-US" sz="3200" dirty="0"/>
              <a:t> 2’s-Complement</a:t>
            </a:r>
          </a:p>
        </p:txBody>
      </p:sp>
      <p:sp>
        <p:nvSpPr>
          <p:cNvPr id="40966" name="Rectangle 4">
            <a:extLst>
              <a:ext uri="{FF2B5EF4-FFF2-40B4-BE49-F238E27FC236}">
                <a16:creationId xmlns:a16="http://schemas.microsoft.com/office/drawing/2014/main" id="{15340885-261B-4462-A575-9D4BF7669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62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aphicFrame>
        <p:nvGraphicFramePr>
          <p:cNvPr id="40977" name="Object 5">
            <a:extLst>
              <a:ext uri="{FF2B5EF4-FFF2-40B4-BE49-F238E27FC236}">
                <a16:creationId xmlns:a16="http://schemas.microsoft.com/office/drawing/2014/main" id="{1C4361BD-AA02-40C9-9186-0EF72FB81D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0060214"/>
              </p:ext>
            </p:extLst>
          </p:nvPr>
        </p:nvGraphicFramePr>
        <p:xfrm>
          <a:off x="4652962" y="3251201"/>
          <a:ext cx="4495800" cy="2692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72" r:id="rId3" imgW="3219450" imgH="1924050" progId="MSDraw.Drawing.8.2">
                  <p:embed/>
                </p:oleObj>
              </mc:Choice>
              <mc:Fallback>
                <p:oleObj r:id="rId3" imgW="3219450" imgH="1924050" progId="MSDraw.Drawing.8.2">
                  <p:embed/>
                  <p:pic>
                    <p:nvPicPr>
                      <p:cNvPr id="40977" name="Object 5">
                        <a:extLst>
                          <a:ext uri="{FF2B5EF4-FFF2-40B4-BE49-F238E27FC236}">
                            <a16:creationId xmlns:a16="http://schemas.microsoft.com/office/drawing/2014/main" id="{1C4361BD-AA02-40C9-9186-0EF72FB81D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2962" y="3251201"/>
                        <a:ext cx="4495800" cy="26924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8" name="Object 9">
            <a:extLst>
              <a:ext uri="{FF2B5EF4-FFF2-40B4-BE49-F238E27FC236}">
                <a16:creationId xmlns:a16="http://schemas.microsoft.com/office/drawing/2014/main" id="{633B008F-712D-445A-9E1B-0269882D3330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28600" y="914400"/>
          <a:ext cx="5791200" cy="304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73" r:id="rId5" imgW="4467225" imgH="2314575" progId="MSDraw.Drawing.8.2">
                  <p:embed/>
                </p:oleObj>
              </mc:Choice>
              <mc:Fallback>
                <p:oleObj r:id="rId5" imgW="4467225" imgH="2314575" progId="MSDraw.Drawing.8.2">
                  <p:embed/>
                  <p:pic>
                    <p:nvPicPr>
                      <p:cNvPr id="40968" name="Object 9">
                        <a:extLst>
                          <a:ext uri="{FF2B5EF4-FFF2-40B4-BE49-F238E27FC236}">
                            <a16:creationId xmlns:a16="http://schemas.microsoft.com/office/drawing/2014/main" id="{633B008F-712D-445A-9E1B-0269882D33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914400"/>
                        <a:ext cx="5791200" cy="304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1440" name="Group 16">
            <a:extLst>
              <a:ext uri="{FF2B5EF4-FFF2-40B4-BE49-F238E27FC236}">
                <a16:creationId xmlns:a16="http://schemas.microsoft.com/office/drawing/2014/main" id="{2C9AD55B-7A5B-4DDE-8001-69239DAA343A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1289050"/>
            <a:ext cx="6096000" cy="1454150"/>
            <a:chOff x="1536" y="860"/>
            <a:chExt cx="3840" cy="916"/>
          </a:xfrm>
        </p:grpSpPr>
        <p:sp>
          <p:nvSpPr>
            <p:cNvPr id="40974" name="Text Box 12">
              <a:extLst>
                <a:ext uri="{FF2B5EF4-FFF2-40B4-BE49-F238E27FC236}">
                  <a16:creationId xmlns:a16="http://schemas.microsoft.com/office/drawing/2014/main" id="{444FA12D-A95A-4458-98E1-432DFEA86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860"/>
              <a:ext cx="1584" cy="64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rPr>
                <a:t>Signed-magnitude adder/subtractor is significantly complex</a:t>
              </a: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0975" name="Oval 14">
              <a:extLst>
                <a:ext uri="{FF2B5EF4-FFF2-40B4-BE49-F238E27FC236}">
                  <a16:creationId xmlns:a16="http://schemas.microsoft.com/office/drawing/2014/main" id="{20224910-F077-4C50-AF52-9326ABE75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200"/>
              <a:ext cx="1920" cy="576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231441" name="Group 17">
            <a:extLst>
              <a:ext uri="{FF2B5EF4-FFF2-40B4-BE49-F238E27FC236}">
                <a16:creationId xmlns:a16="http://schemas.microsoft.com/office/drawing/2014/main" id="{69D89348-B246-4AF2-B340-18618C36BD6D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4419600"/>
            <a:ext cx="6491288" cy="1323975"/>
            <a:chOff x="567" y="2784"/>
            <a:chExt cx="4089" cy="834"/>
          </a:xfrm>
        </p:grpSpPr>
        <p:sp>
          <p:nvSpPr>
            <p:cNvPr id="40972" name="Text Box 13">
              <a:extLst>
                <a:ext uri="{FF2B5EF4-FFF2-40B4-BE49-F238E27FC236}">
                  <a16:creationId xmlns:a16="http://schemas.microsoft.com/office/drawing/2014/main" id="{AEC55BAD-8852-408E-BD01-3C0DD8332C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2784"/>
              <a:ext cx="1995" cy="8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rPr>
                <a:t>2’s-complement adder/subtractor needs very little hardware other than a simple adder</a:t>
              </a: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0973" name="Oval 15">
              <a:extLst>
                <a:ext uri="{FF2B5EF4-FFF2-40B4-BE49-F238E27FC236}">
                  <a16:creationId xmlns:a16="http://schemas.microsoft.com/office/drawing/2014/main" id="{8D650E4A-C35D-42EA-B400-49D4F22C7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928"/>
              <a:ext cx="1920" cy="576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3000"/>
                                        <p:tgtEl>
                                          <p:spTgt spid="23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ChangeArrowheads="1"/>
          </p:cNvSpPr>
          <p:nvPr/>
        </p:nvSpPr>
        <p:spPr bwMode="auto">
          <a:xfrm>
            <a:off x="780837" y="287766"/>
            <a:ext cx="5649788" cy="4261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>
              <a:lnSpc>
                <a:spcPct val="87000"/>
              </a:lnSpc>
            </a:pPr>
            <a:r>
              <a:rPr lang="en-US" sz="2800" b="1" dirty="0">
                <a:solidFill>
                  <a:schemeClr val="tx2"/>
                </a:solidFill>
                <a:latin typeface="Arial" charset="0"/>
              </a:rPr>
              <a:t>Dilemma of Carry and Overflow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AC7091B-5992-4D99-B95F-E7F5390EBA6A}"/>
              </a:ext>
            </a:extLst>
          </p:cNvPr>
          <p:cNvGrpSpPr/>
          <p:nvPr/>
        </p:nvGrpSpPr>
        <p:grpSpPr>
          <a:xfrm>
            <a:off x="395536" y="4149080"/>
            <a:ext cx="1735750" cy="742570"/>
            <a:chOff x="395536" y="4149080"/>
            <a:chExt cx="1735750" cy="742570"/>
          </a:xfrm>
        </p:grpSpPr>
        <p:sp>
          <p:nvSpPr>
            <p:cNvPr id="3" name="Rectangle 12">
              <a:extLst>
                <a:ext uri="{FF2B5EF4-FFF2-40B4-BE49-F238E27FC236}">
                  <a16:creationId xmlns:a16="http://schemas.microsoft.com/office/drawing/2014/main" id="{52E6637E-6F0B-4A13-B3A8-56CD0AC95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878" y="4161302"/>
              <a:ext cx="747000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dirty="0"/>
                <a:t>0 1 0 0</a:t>
              </a:r>
            </a:p>
          </p:txBody>
        </p:sp>
        <p:sp>
          <p:nvSpPr>
            <p:cNvPr id="4" name="Rectangle 12">
              <a:extLst>
                <a:ext uri="{FF2B5EF4-FFF2-40B4-BE49-F238E27FC236}">
                  <a16:creationId xmlns:a16="http://schemas.microsoft.com/office/drawing/2014/main" id="{60ACCC47-6FA7-44B8-A9FC-11204FF8D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76" y="4527086"/>
              <a:ext cx="747000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dirty="0"/>
                <a:t>1 0 1 1</a:t>
              </a:r>
            </a:p>
          </p:txBody>
        </p:sp>
        <p:sp>
          <p:nvSpPr>
            <p:cNvPr id="5" name="Rectangle 50">
              <a:extLst>
                <a:ext uri="{FF2B5EF4-FFF2-40B4-BE49-F238E27FC236}">
                  <a16:creationId xmlns:a16="http://schemas.microsoft.com/office/drawing/2014/main" id="{02392510-FB52-4DE4-86A5-5BAB7BB70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536" y="4558275"/>
              <a:ext cx="296862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/>
                <a:t>+</a:t>
              </a:r>
            </a:p>
          </p:txBody>
        </p:sp>
        <p:sp>
          <p:nvSpPr>
            <p:cNvPr id="6" name="Line 51">
              <a:extLst>
                <a:ext uri="{FF2B5EF4-FFF2-40B4-BE49-F238E27FC236}">
                  <a16:creationId xmlns:a16="http://schemas.microsoft.com/office/drawing/2014/main" id="{6000F5E7-1886-4CE7-A18F-15EE361F4F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1663" y="4861855"/>
              <a:ext cx="1475200" cy="12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Rectangle 24">
              <a:extLst>
                <a:ext uri="{FF2B5EF4-FFF2-40B4-BE49-F238E27FC236}">
                  <a16:creationId xmlns:a16="http://schemas.microsoft.com/office/drawing/2014/main" id="{1CDF6935-9E0B-4A98-83A9-E8658F0C8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9776" y="4149080"/>
              <a:ext cx="591510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dirty="0"/>
                <a:t> (+4)</a:t>
              </a:r>
            </a:p>
          </p:txBody>
        </p:sp>
        <p:sp>
          <p:nvSpPr>
            <p:cNvPr id="9" name="Rectangle 24">
              <a:extLst>
                <a:ext uri="{FF2B5EF4-FFF2-40B4-BE49-F238E27FC236}">
                  <a16:creationId xmlns:a16="http://schemas.microsoft.com/office/drawing/2014/main" id="{A6668B27-4E58-4152-BF30-0D44E6224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9336" y="4527086"/>
              <a:ext cx="492123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dirty="0"/>
                <a:t>(-5)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7FA5E6C-94A1-41AD-AB33-9A4B4E41C804}"/>
              </a:ext>
            </a:extLst>
          </p:cNvPr>
          <p:cNvGrpSpPr/>
          <p:nvPr/>
        </p:nvGrpSpPr>
        <p:grpSpPr>
          <a:xfrm>
            <a:off x="792776" y="4863075"/>
            <a:ext cx="1357612" cy="380621"/>
            <a:chOff x="792776" y="4863075"/>
            <a:chExt cx="1357612" cy="380621"/>
          </a:xfrm>
        </p:grpSpPr>
        <p:sp>
          <p:nvSpPr>
            <p:cNvPr id="7" name="Rectangle 12">
              <a:extLst>
                <a:ext uri="{FF2B5EF4-FFF2-40B4-BE49-F238E27FC236}">
                  <a16:creationId xmlns:a16="http://schemas.microsoft.com/office/drawing/2014/main" id="{0125D48A-4047-4B90-B80C-B34C7D4FB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76" y="4907707"/>
              <a:ext cx="747000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dirty="0"/>
                <a:t>1 1 1 1</a:t>
              </a:r>
            </a:p>
          </p:txBody>
        </p:sp>
        <p:sp>
          <p:nvSpPr>
            <p:cNvPr id="10" name="Rectangle 24">
              <a:extLst>
                <a:ext uri="{FF2B5EF4-FFF2-40B4-BE49-F238E27FC236}">
                  <a16:creationId xmlns:a16="http://schemas.microsoft.com/office/drawing/2014/main" id="{B0AB1D82-03DA-45E9-9848-7C88716B0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265" y="4863075"/>
              <a:ext cx="492123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dirty="0"/>
                <a:t>(-1)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ADA4460-FE12-4FBF-8F12-68371AD47542}"/>
              </a:ext>
            </a:extLst>
          </p:cNvPr>
          <p:cNvSpPr txBox="1"/>
          <p:nvPr/>
        </p:nvSpPr>
        <p:spPr>
          <a:xfrm>
            <a:off x="435687" y="5231909"/>
            <a:ext cx="1944216" cy="120032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no carry;</a:t>
            </a:r>
          </a:p>
          <a:p>
            <a:r>
              <a:rPr lang="en-IN" dirty="0"/>
              <a:t>no overflow;</a:t>
            </a:r>
          </a:p>
          <a:p>
            <a:r>
              <a:rPr lang="en-IN" dirty="0"/>
              <a:t>result correct</a:t>
            </a:r>
          </a:p>
        </p:txBody>
      </p:sp>
      <p:sp>
        <p:nvSpPr>
          <p:cNvPr id="17" name="Rectangle 24">
            <a:extLst>
              <a:ext uri="{FF2B5EF4-FFF2-40B4-BE49-F238E27FC236}">
                <a16:creationId xmlns:a16="http://schemas.microsoft.com/office/drawing/2014/main" id="{1952C6A1-C51C-4889-9DD9-A77784506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7531" y="4149080"/>
            <a:ext cx="543420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 dirty="0"/>
              <a:t> (-4)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0A4672F-2AD0-4C11-BA3F-789A83E32613}"/>
              </a:ext>
            </a:extLst>
          </p:cNvPr>
          <p:cNvGrpSpPr/>
          <p:nvPr/>
        </p:nvGrpSpPr>
        <p:grpSpPr>
          <a:xfrm>
            <a:off x="2473291" y="4161302"/>
            <a:ext cx="1734014" cy="730348"/>
            <a:chOff x="2473291" y="4161302"/>
            <a:chExt cx="1734014" cy="730348"/>
          </a:xfrm>
        </p:grpSpPr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4A3BEF1E-DDF5-43FE-A59F-5DB83AB35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8633" y="4161302"/>
              <a:ext cx="747000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dirty="0"/>
                <a:t>1 1 0 0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4430437-7B0C-40CC-9ABA-F705FB0A6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0531" y="4527086"/>
              <a:ext cx="747000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dirty="0"/>
                <a:t>0 1 1 0</a:t>
              </a:r>
            </a:p>
          </p:txBody>
        </p:sp>
        <p:sp>
          <p:nvSpPr>
            <p:cNvPr id="14" name="Rectangle 50">
              <a:extLst>
                <a:ext uri="{FF2B5EF4-FFF2-40B4-BE49-F238E27FC236}">
                  <a16:creationId xmlns:a16="http://schemas.microsoft.com/office/drawing/2014/main" id="{38BBFF36-D233-4B96-ACA4-A723F7BEA2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3291" y="4558275"/>
              <a:ext cx="296862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/>
                <a:t>+</a:t>
              </a:r>
            </a:p>
          </p:txBody>
        </p:sp>
        <p:sp>
          <p:nvSpPr>
            <p:cNvPr id="15" name="Line 51">
              <a:extLst>
                <a:ext uri="{FF2B5EF4-FFF2-40B4-BE49-F238E27FC236}">
                  <a16:creationId xmlns:a16="http://schemas.microsoft.com/office/drawing/2014/main" id="{EC6B30B6-8B97-4BE5-90C7-442C36686B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09418" y="4861853"/>
              <a:ext cx="1512595" cy="12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Rectangle 24">
              <a:extLst>
                <a:ext uri="{FF2B5EF4-FFF2-40B4-BE49-F238E27FC236}">
                  <a16:creationId xmlns:a16="http://schemas.microsoft.com/office/drawing/2014/main" id="{ECB1F92E-D4C6-4F15-8562-0F0AF2470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7091" y="4527086"/>
              <a:ext cx="54021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dirty="0"/>
                <a:t>(+6)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7279E80-F523-4A57-9FFC-4F2275F6DA3B}"/>
              </a:ext>
            </a:extLst>
          </p:cNvPr>
          <p:cNvGrpSpPr/>
          <p:nvPr/>
        </p:nvGrpSpPr>
        <p:grpSpPr>
          <a:xfrm>
            <a:off x="2691904" y="4863075"/>
            <a:ext cx="1556214" cy="380621"/>
            <a:chOff x="2691904" y="4863075"/>
            <a:chExt cx="1556214" cy="380621"/>
          </a:xfrm>
        </p:grpSpPr>
        <p:sp>
          <p:nvSpPr>
            <p:cNvPr id="16" name="Rectangle 12">
              <a:extLst>
                <a:ext uri="{FF2B5EF4-FFF2-40B4-BE49-F238E27FC236}">
                  <a16:creationId xmlns:a16="http://schemas.microsoft.com/office/drawing/2014/main" id="{DD73B36F-F643-4027-8FB8-722A5EA34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1904" y="4907707"/>
              <a:ext cx="900889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dirty="0"/>
                <a:t>1 0 0 1 0</a:t>
              </a:r>
            </a:p>
          </p:txBody>
        </p:sp>
        <p:sp>
          <p:nvSpPr>
            <p:cNvPr id="19" name="Rectangle 24">
              <a:extLst>
                <a:ext uri="{FF2B5EF4-FFF2-40B4-BE49-F238E27FC236}">
                  <a16:creationId xmlns:a16="http://schemas.microsoft.com/office/drawing/2014/main" id="{1325062C-B56C-43F2-AEE0-33372BBC9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7904" y="4863075"/>
              <a:ext cx="54021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dirty="0"/>
                <a:t>(+2)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67491C4-CBF7-4EC3-888E-D2E80E8F82FC}"/>
              </a:ext>
            </a:extLst>
          </p:cNvPr>
          <p:cNvSpPr txBox="1"/>
          <p:nvPr/>
        </p:nvSpPr>
        <p:spPr>
          <a:xfrm>
            <a:off x="2483768" y="5253007"/>
            <a:ext cx="2520280" cy="120032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carry discarded;</a:t>
            </a:r>
          </a:p>
          <a:p>
            <a:r>
              <a:rPr lang="en-IN" dirty="0"/>
              <a:t>result still correct;</a:t>
            </a:r>
          </a:p>
          <a:p>
            <a:r>
              <a:rPr lang="en-IN" dirty="0"/>
              <a:t>no overflow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B382FF5-1E18-49CF-A0DC-0D98613E4363}"/>
              </a:ext>
            </a:extLst>
          </p:cNvPr>
          <p:cNvGrpSpPr/>
          <p:nvPr/>
        </p:nvGrpSpPr>
        <p:grpSpPr>
          <a:xfrm>
            <a:off x="4713427" y="4149080"/>
            <a:ext cx="1687660" cy="742570"/>
            <a:chOff x="4713427" y="4149080"/>
            <a:chExt cx="1687660" cy="742570"/>
          </a:xfrm>
        </p:grpSpPr>
        <p:sp>
          <p:nvSpPr>
            <p:cNvPr id="21" name="Rectangle 12">
              <a:extLst>
                <a:ext uri="{FF2B5EF4-FFF2-40B4-BE49-F238E27FC236}">
                  <a16:creationId xmlns:a16="http://schemas.microsoft.com/office/drawing/2014/main" id="{246DDB06-9B39-4BED-9482-78B0683C3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769" y="4161302"/>
              <a:ext cx="747000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dirty="0"/>
                <a:t>1 0 0 0</a:t>
              </a:r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AD20D490-8DAE-40FF-BC9C-0449D8E54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0667" y="4527086"/>
              <a:ext cx="747000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dirty="0"/>
                <a:t>1 0 0 0</a:t>
              </a:r>
            </a:p>
          </p:txBody>
        </p:sp>
        <p:sp>
          <p:nvSpPr>
            <p:cNvPr id="23" name="Rectangle 50">
              <a:extLst>
                <a:ext uri="{FF2B5EF4-FFF2-40B4-BE49-F238E27FC236}">
                  <a16:creationId xmlns:a16="http://schemas.microsoft.com/office/drawing/2014/main" id="{931ECE42-4573-415C-89A3-25113BA39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3427" y="4558275"/>
              <a:ext cx="296862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/>
                <a:t>+</a:t>
              </a:r>
            </a:p>
          </p:txBody>
        </p:sp>
        <p:sp>
          <p:nvSpPr>
            <p:cNvPr id="24" name="Line 51">
              <a:extLst>
                <a:ext uri="{FF2B5EF4-FFF2-40B4-BE49-F238E27FC236}">
                  <a16:creationId xmlns:a16="http://schemas.microsoft.com/office/drawing/2014/main" id="{1B213CFA-3E69-409F-B210-3DDE06FBE8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49555" y="4861853"/>
              <a:ext cx="1378630" cy="12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1A578DA4-99A5-4E8F-8D70-C7C6F3C28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7667" y="4149080"/>
              <a:ext cx="543420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dirty="0"/>
                <a:t> (-8)</a:t>
              </a:r>
            </a:p>
          </p:txBody>
        </p:sp>
        <p:sp>
          <p:nvSpPr>
            <p:cNvPr id="27" name="Rectangle 24">
              <a:extLst>
                <a:ext uri="{FF2B5EF4-FFF2-40B4-BE49-F238E27FC236}">
                  <a16:creationId xmlns:a16="http://schemas.microsoft.com/office/drawing/2014/main" id="{CD8223B0-140F-4A07-A947-9A1E7B9DC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7227" y="4527086"/>
              <a:ext cx="492123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dirty="0"/>
                <a:t>(-8)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D3F650D-BB56-4971-897E-58508119AACA}"/>
              </a:ext>
            </a:extLst>
          </p:cNvPr>
          <p:cNvGrpSpPr/>
          <p:nvPr/>
        </p:nvGrpSpPr>
        <p:grpSpPr>
          <a:xfrm>
            <a:off x="4936950" y="4863075"/>
            <a:ext cx="1432095" cy="380621"/>
            <a:chOff x="4936950" y="4863075"/>
            <a:chExt cx="1432095" cy="380621"/>
          </a:xfrm>
        </p:grpSpPr>
        <p:sp>
          <p:nvSpPr>
            <p:cNvPr id="25" name="Rectangle 12">
              <a:extLst>
                <a:ext uri="{FF2B5EF4-FFF2-40B4-BE49-F238E27FC236}">
                  <a16:creationId xmlns:a16="http://schemas.microsoft.com/office/drawing/2014/main" id="{0E6B958D-061D-44D9-962D-BECB962B9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6950" y="4907707"/>
              <a:ext cx="900889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dirty="0"/>
                <a:t>1 0 0 0 0</a:t>
              </a:r>
            </a:p>
          </p:txBody>
        </p:sp>
        <p:sp>
          <p:nvSpPr>
            <p:cNvPr id="28" name="Rectangle 24">
              <a:extLst>
                <a:ext uri="{FF2B5EF4-FFF2-40B4-BE49-F238E27FC236}">
                  <a16:creationId xmlns:a16="http://schemas.microsoft.com/office/drawing/2014/main" id="{F70FE876-7EE0-4EAB-8D66-CEFFDC99CE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5851" y="4863075"/>
              <a:ext cx="42319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dirty="0"/>
                <a:t>(0)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DEDF1E8-4E66-4DD2-9431-13F5CCC76118}"/>
              </a:ext>
            </a:extLst>
          </p:cNvPr>
          <p:cNvSpPr txBox="1"/>
          <p:nvPr/>
        </p:nvSpPr>
        <p:spPr>
          <a:xfrm>
            <a:off x="5082297" y="5249884"/>
            <a:ext cx="1944216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carry </a:t>
            </a:r>
            <a:r>
              <a:rPr lang="en-IN" dirty="0">
                <a:sym typeface="Symbol" panose="05050102010706020507" pitchFamily="18" charset="2"/>
              </a:rPr>
              <a:t></a:t>
            </a:r>
            <a:r>
              <a:rPr lang="en-IN" dirty="0"/>
              <a:t>;</a:t>
            </a:r>
          </a:p>
          <a:p>
            <a:r>
              <a:rPr lang="en-IN" dirty="0"/>
              <a:t>overflow </a:t>
            </a:r>
            <a:r>
              <a:rPr lang="en-IN" dirty="0">
                <a:sym typeface="Symbol" panose="05050102010706020507" pitchFamily="18" charset="2"/>
              </a:rPr>
              <a:t></a:t>
            </a:r>
            <a:r>
              <a:rPr lang="en-IN" dirty="0"/>
              <a:t>;</a:t>
            </a:r>
          </a:p>
          <a:p>
            <a:r>
              <a:rPr lang="en-IN" dirty="0"/>
              <a:t>result invalid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927FD7C-54B0-4F44-9E6A-8215851FC87E}"/>
              </a:ext>
            </a:extLst>
          </p:cNvPr>
          <p:cNvGrpSpPr/>
          <p:nvPr/>
        </p:nvGrpSpPr>
        <p:grpSpPr>
          <a:xfrm>
            <a:off x="6729651" y="4149080"/>
            <a:ext cx="1735750" cy="742570"/>
            <a:chOff x="6729651" y="4149080"/>
            <a:chExt cx="1735750" cy="742570"/>
          </a:xfrm>
        </p:grpSpPr>
        <p:sp>
          <p:nvSpPr>
            <p:cNvPr id="30" name="Rectangle 12">
              <a:extLst>
                <a:ext uri="{FF2B5EF4-FFF2-40B4-BE49-F238E27FC236}">
                  <a16:creationId xmlns:a16="http://schemas.microsoft.com/office/drawing/2014/main" id="{4F2C675E-FEA8-4461-A394-0FBDE5A44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4993" y="4161302"/>
              <a:ext cx="747000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dirty="0"/>
                <a:t>0 1 0 0</a:t>
              </a:r>
            </a:p>
          </p:txBody>
        </p:sp>
        <p:sp>
          <p:nvSpPr>
            <p:cNvPr id="31" name="Rectangle 12">
              <a:extLst>
                <a:ext uri="{FF2B5EF4-FFF2-40B4-BE49-F238E27FC236}">
                  <a16:creationId xmlns:a16="http://schemas.microsoft.com/office/drawing/2014/main" id="{8B0E9C73-22CB-4F12-AAD4-39814434D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6891" y="4527086"/>
              <a:ext cx="747000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dirty="0"/>
                <a:t>0 1 0 0</a:t>
              </a:r>
            </a:p>
          </p:txBody>
        </p:sp>
        <p:sp>
          <p:nvSpPr>
            <p:cNvPr id="32" name="Rectangle 50">
              <a:extLst>
                <a:ext uri="{FF2B5EF4-FFF2-40B4-BE49-F238E27FC236}">
                  <a16:creationId xmlns:a16="http://schemas.microsoft.com/office/drawing/2014/main" id="{B869ACBD-DCC1-47A5-98FC-F18B9091A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9651" y="4558275"/>
              <a:ext cx="296862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/>
                <a:t>+</a:t>
              </a:r>
            </a:p>
          </p:txBody>
        </p:sp>
        <p:sp>
          <p:nvSpPr>
            <p:cNvPr id="33" name="Line 51">
              <a:extLst>
                <a:ext uri="{FF2B5EF4-FFF2-40B4-BE49-F238E27FC236}">
                  <a16:creationId xmlns:a16="http://schemas.microsoft.com/office/drawing/2014/main" id="{E8BBD4A1-5459-42C8-974B-8AC4401F4E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65778" y="4861853"/>
              <a:ext cx="1485446" cy="12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Rectangle 24">
              <a:extLst>
                <a:ext uri="{FF2B5EF4-FFF2-40B4-BE49-F238E27FC236}">
                  <a16:creationId xmlns:a16="http://schemas.microsoft.com/office/drawing/2014/main" id="{0DAE898F-2E72-4212-A295-71ED50783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3891" y="4149080"/>
              <a:ext cx="591510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dirty="0"/>
                <a:t> (+4)</a:t>
              </a:r>
            </a:p>
          </p:txBody>
        </p:sp>
        <p:sp>
          <p:nvSpPr>
            <p:cNvPr id="36" name="Rectangle 24">
              <a:extLst>
                <a:ext uri="{FF2B5EF4-FFF2-40B4-BE49-F238E27FC236}">
                  <a16:creationId xmlns:a16="http://schemas.microsoft.com/office/drawing/2014/main" id="{ECC12662-9FA6-4F20-B2BF-B781690B0C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3451" y="4527086"/>
              <a:ext cx="54021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dirty="0"/>
                <a:t>(+4)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1547CC6-9518-423E-A95D-3499B3C44992}"/>
              </a:ext>
            </a:extLst>
          </p:cNvPr>
          <p:cNvGrpSpPr/>
          <p:nvPr/>
        </p:nvGrpSpPr>
        <p:grpSpPr>
          <a:xfrm>
            <a:off x="7126891" y="4863075"/>
            <a:ext cx="1357612" cy="380621"/>
            <a:chOff x="7126891" y="4863075"/>
            <a:chExt cx="1357612" cy="380621"/>
          </a:xfrm>
        </p:grpSpPr>
        <p:sp>
          <p:nvSpPr>
            <p:cNvPr id="34" name="Rectangle 12">
              <a:extLst>
                <a:ext uri="{FF2B5EF4-FFF2-40B4-BE49-F238E27FC236}">
                  <a16:creationId xmlns:a16="http://schemas.microsoft.com/office/drawing/2014/main" id="{19ED0D17-EA18-4E2D-9FCB-7316919F6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6891" y="4907707"/>
              <a:ext cx="747000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dirty="0"/>
                <a:t>1 0 0 0</a:t>
              </a:r>
            </a:p>
          </p:txBody>
        </p:sp>
        <p:sp>
          <p:nvSpPr>
            <p:cNvPr id="37" name="Rectangle 24">
              <a:extLst>
                <a:ext uri="{FF2B5EF4-FFF2-40B4-BE49-F238E27FC236}">
                  <a16:creationId xmlns:a16="http://schemas.microsoft.com/office/drawing/2014/main" id="{96041981-7AF4-4E57-A9A2-361A1ADA3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2380" y="4863075"/>
              <a:ext cx="492123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dirty="0"/>
                <a:t>(-8)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87462761-D2AB-477B-9A65-FEF0AF939D5B}"/>
              </a:ext>
            </a:extLst>
          </p:cNvPr>
          <p:cNvSpPr txBox="1"/>
          <p:nvPr/>
        </p:nvSpPr>
        <p:spPr>
          <a:xfrm>
            <a:off x="7092280" y="5227638"/>
            <a:ext cx="1944216" cy="12003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no carry;</a:t>
            </a:r>
          </a:p>
          <a:p>
            <a:r>
              <a:rPr lang="en-IN" dirty="0"/>
              <a:t>overflow </a:t>
            </a:r>
            <a:r>
              <a:rPr lang="en-IN" dirty="0">
                <a:sym typeface="Symbol" panose="05050102010706020507" pitchFamily="18" charset="2"/>
              </a:rPr>
              <a:t></a:t>
            </a:r>
            <a:r>
              <a:rPr lang="en-IN" dirty="0"/>
              <a:t>;</a:t>
            </a:r>
          </a:p>
          <a:p>
            <a:r>
              <a:rPr lang="en-IN" dirty="0"/>
              <a:t>result invalid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C0A6E22-2BD1-4AEC-B97E-E08C850B860D}"/>
              </a:ext>
            </a:extLst>
          </p:cNvPr>
          <p:cNvSpPr txBox="1"/>
          <p:nvPr/>
        </p:nvSpPr>
        <p:spPr>
          <a:xfrm>
            <a:off x="3285688" y="1489368"/>
            <a:ext cx="2918794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universe:</a:t>
            </a:r>
          </a:p>
          <a:p>
            <a:r>
              <a:rPr lang="en-IN" dirty="0"/>
              <a:t>4-bit 2’s complement arithmetic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57F8F3F-CB2B-4A9B-87BD-D0BB22831859}"/>
              </a:ext>
            </a:extLst>
          </p:cNvPr>
          <p:cNvGrpSpPr/>
          <p:nvPr/>
        </p:nvGrpSpPr>
        <p:grpSpPr>
          <a:xfrm>
            <a:off x="251520" y="906002"/>
            <a:ext cx="3018938" cy="2988825"/>
            <a:chOff x="251520" y="906002"/>
            <a:chExt cx="3018938" cy="2988825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AE9FD2A-16C6-4181-B2DF-0550EDBD5E15}"/>
                </a:ext>
              </a:extLst>
            </p:cNvPr>
            <p:cNvGrpSpPr/>
            <p:nvPr/>
          </p:nvGrpSpPr>
          <p:grpSpPr>
            <a:xfrm>
              <a:off x="369456" y="1045243"/>
              <a:ext cx="2836862" cy="2771775"/>
              <a:chOff x="1509713" y="838200"/>
              <a:chExt cx="2836862" cy="2771775"/>
            </a:xfrm>
          </p:grpSpPr>
          <p:sp>
            <p:nvSpPr>
              <p:cNvPr id="117766" name="Rectangle 6"/>
              <p:cNvSpPr>
                <a:spLocks noChangeArrowheads="1"/>
              </p:cNvSpPr>
              <p:nvPr/>
            </p:nvSpPr>
            <p:spPr bwMode="auto">
              <a:xfrm>
                <a:off x="1509713" y="838200"/>
                <a:ext cx="893762" cy="3333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 dirty="0"/>
                  <a:t>Decimal</a:t>
                </a:r>
              </a:p>
            </p:txBody>
          </p:sp>
          <p:sp>
            <p:nvSpPr>
              <p:cNvPr id="117767" name="Rectangle 7"/>
              <p:cNvSpPr>
                <a:spLocks noChangeArrowheads="1"/>
              </p:cNvSpPr>
              <p:nvPr/>
            </p:nvSpPr>
            <p:spPr bwMode="auto">
              <a:xfrm>
                <a:off x="1890713" y="1143000"/>
                <a:ext cx="282575" cy="3333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/>
                  <a:t>0</a:t>
                </a:r>
              </a:p>
            </p:txBody>
          </p:sp>
          <p:sp>
            <p:nvSpPr>
              <p:cNvPr id="117768" name="Rectangle 8"/>
              <p:cNvSpPr>
                <a:spLocks noChangeArrowheads="1"/>
              </p:cNvSpPr>
              <p:nvPr/>
            </p:nvSpPr>
            <p:spPr bwMode="auto">
              <a:xfrm>
                <a:off x="2957513" y="1143000"/>
                <a:ext cx="587375" cy="3333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 dirty="0"/>
                  <a:t>0000</a:t>
                </a:r>
              </a:p>
            </p:txBody>
          </p:sp>
          <p:sp>
            <p:nvSpPr>
              <p:cNvPr id="117769" name="Rectangle 9"/>
              <p:cNvSpPr>
                <a:spLocks noChangeArrowheads="1"/>
              </p:cNvSpPr>
              <p:nvPr/>
            </p:nvSpPr>
            <p:spPr bwMode="auto">
              <a:xfrm>
                <a:off x="1890713" y="1447800"/>
                <a:ext cx="282575" cy="3333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/>
                  <a:t>1</a:t>
                </a:r>
              </a:p>
            </p:txBody>
          </p:sp>
          <p:sp>
            <p:nvSpPr>
              <p:cNvPr id="117770" name="Rectangle 10"/>
              <p:cNvSpPr>
                <a:spLocks noChangeArrowheads="1"/>
              </p:cNvSpPr>
              <p:nvPr/>
            </p:nvSpPr>
            <p:spPr bwMode="auto">
              <a:xfrm>
                <a:off x="2957513" y="1447800"/>
                <a:ext cx="587375" cy="3333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/>
                  <a:t>0001</a:t>
                </a:r>
              </a:p>
            </p:txBody>
          </p:sp>
          <p:sp>
            <p:nvSpPr>
              <p:cNvPr id="117771" name="Rectangle 11"/>
              <p:cNvSpPr>
                <a:spLocks noChangeArrowheads="1"/>
              </p:cNvSpPr>
              <p:nvPr/>
            </p:nvSpPr>
            <p:spPr bwMode="auto">
              <a:xfrm>
                <a:off x="1890713" y="1752600"/>
                <a:ext cx="282575" cy="3333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/>
                  <a:t>2</a:t>
                </a:r>
              </a:p>
            </p:txBody>
          </p:sp>
          <p:sp>
            <p:nvSpPr>
              <p:cNvPr id="117772" name="Rectangle 12"/>
              <p:cNvSpPr>
                <a:spLocks noChangeArrowheads="1"/>
              </p:cNvSpPr>
              <p:nvPr/>
            </p:nvSpPr>
            <p:spPr bwMode="auto">
              <a:xfrm>
                <a:off x="2957513" y="1752600"/>
                <a:ext cx="587375" cy="3333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 dirty="0"/>
                  <a:t>0010</a:t>
                </a:r>
              </a:p>
            </p:txBody>
          </p:sp>
          <p:sp>
            <p:nvSpPr>
              <p:cNvPr id="117773" name="Rectangle 13"/>
              <p:cNvSpPr>
                <a:spLocks noChangeArrowheads="1"/>
              </p:cNvSpPr>
              <p:nvPr/>
            </p:nvSpPr>
            <p:spPr bwMode="auto">
              <a:xfrm>
                <a:off x="1890713" y="2057400"/>
                <a:ext cx="282575" cy="3333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/>
                  <a:t>3</a:t>
                </a:r>
              </a:p>
            </p:txBody>
          </p:sp>
          <p:sp>
            <p:nvSpPr>
              <p:cNvPr id="117774" name="Rectangle 14"/>
              <p:cNvSpPr>
                <a:spLocks noChangeArrowheads="1"/>
              </p:cNvSpPr>
              <p:nvPr/>
            </p:nvSpPr>
            <p:spPr bwMode="auto">
              <a:xfrm>
                <a:off x="2957513" y="2057400"/>
                <a:ext cx="587375" cy="3333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 dirty="0"/>
                  <a:t>0011</a:t>
                </a:r>
              </a:p>
            </p:txBody>
          </p:sp>
          <p:sp>
            <p:nvSpPr>
              <p:cNvPr id="117784" name="Rectangle 24"/>
              <p:cNvSpPr>
                <a:spLocks noChangeArrowheads="1"/>
              </p:cNvSpPr>
              <p:nvPr/>
            </p:nvSpPr>
            <p:spPr bwMode="auto">
              <a:xfrm>
                <a:off x="1890713" y="2362200"/>
                <a:ext cx="282575" cy="3333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 dirty="0"/>
                  <a:t>4</a:t>
                </a:r>
              </a:p>
            </p:txBody>
          </p:sp>
          <p:sp>
            <p:nvSpPr>
              <p:cNvPr id="117785" name="Rectangle 25"/>
              <p:cNvSpPr>
                <a:spLocks noChangeArrowheads="1"/>
              </p:cNvSpPr>
              <p:nvPr/>
            </p:nvSpPr>
            <p:spPr bwMode="auto">
              <a:xfrm>
                <a:off x="2957513" y="2362200"/>
                <a:ext cx="587375" cy="3333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/>
                  <a:t>0100</a:t>
                </a:r>
              </a:p>
            </p:txBody>
          </p:sp>
          <p:sp>
            <p:nvSpPr>
              <p:cNvPr id="117786" name="Rectangle 26"/>
              <p:cNvSpPr>
                <a:spLocks noChangeArrowheads="1"/>
              </p:cNvSpPr>
              <p:nvPr/>
            </p:nvSpPr>
            <p:spPr bwMode="auto">
              <a:xfrm>
                <a:off x="1890713" y="2667000"/>
                <a:ext cx="282575" cy="3333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/>
                  <a:t>5</a:t>
                </a:r>
              </a:p>
            </p:txBody>
          </p:sp>
          <p:sp>
            <p:nvSpPr>
              <p:cNvPr id="117787" name="Rectangle 27"/>
              <p:cNvSpPr>
                <a:spLocks noChangeArrowheads="1"/>
              </p:cNvSpPr>
              <p:nvPr/>
            </p:nvSpPr>
            <p:spPr bwMode="auto">
              <a:xfrm>
                <a:off x="2957513" y="2667000"/>
                <a:ext cx="587375" cy="3333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/>
                  <a:t>0101</a:t>
                </a:r>
              </a:p>
            </p:txBody>
          </p:sp>
          <p:sp>
            <p:nvSpPr>
              <p:cNvPr id="117788" name="Rectangle 28"/>
              <p:cNvSpPr>
                <a:spLocks noChangeArrowheads="1"/>
              </p:cNvSpPr>
              <p:nvPr/>
            </p:nvSpPr>
            <p:spPr bwMode="auto">
              <a:xfrm>
                <a:off x="1890713" y="2971800"/>
                <a:ext cx="282575" cy="3333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/>
                  <a:t>6</a:t>
                </a:r>
              </a:p>
            </p:txBody>
          </p:sp>
          <p:sp>
            <p:nvSpPr>
              <p:cNvPr id="117789" name="Rectangle 29"/>
              <p:cNvSpPr>
                <a:spLocks noChangeArrowheads="1"/>
              </p:cNvSpPr>
              <p:nvPr/>
            </p:nvSpPr>
            <p:spPr bwMode="auto">
              <a:xfrm>
                <a:off x="2957513" y="2971800"/>
                <a:ext cx="587375" cy="3333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/>
                  <a:t>0110</a:t>
                </a:r>
              </a:p>
            </p:txBody>
          </p:sp>
          <p:sp>
            <p:nvSpPr>
              <p:cNvPr id="117790" name="Rectangle 30"/>
              <p:cNvSpPr>
                <a:spLocks noChangeArrowheads="1"/>
              </p:cNvSpPr>
              <p:nvPr/>
            </p:nvSpPr>
            <p:spPr bwMode="auto">
              <a:xfrm>
                <a:off x="1890713" y="3276600"/>
                <a:ext cx="282575" cy="3333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/>
                  <a:t>7</a:t>
                </a:r>
              </a:p>
            </p:txBody>
          </p:sp>
          <p:sp>
            <p:nvSpPr>
              <p:cNvPr id="117791" name="Rectangle 31"/>
              <p:cNvSpPr>
                <a:spLocks noChangeArrowheads="1"/>
              </p:cNvSpPr>
              <p:nvPr/>
            </p:nvSpPr>
            <p:spPr bwMode="auto">
              <a:xfrm>
                <a:off x="2957513" y="3276600"/>
                <a:ext cx="587375" cy="3333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/>
                  <a:t>0111</a:t>
                </a:r>
              </a:p>
            </p:txBody>
          </p:sp>
          <p:sp>
            <p:nvSpPr>
              <p:cNvPr id="117846" name="Rectangle 86"/>
              <p:cNvSpPr>
                <a:spLocks noChangeArrowheads="1"/>
              </p:cNvSpPr>
              <p:nvPr/>
            </p:nvSpPr>
            <p:spPr bwMode="auto">
              <a:xfrm>
                <a:off x="2743200" y="838200"/>
                <a:ext cx="1603375" cy="3365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1" dirty="0"/>
                  <a:t>2’s Complement</a:t>
                </a:r>
              </a:p>
            </p:txBody>
          </p:sp>
        </p:grp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14634D2C-3BE7-4BE9-93B1-65525D1951ED}"/>
                </a:ext>
              </a:extLst>
            </p:cNvPr>
            <p:cNvSpPr/>
            <p:nvPr/>
          </p:nvSpPr>
          <p:spPr bwMode="auto">
            <a:xfrm>
              <a:off x="251520" y="906002"/>
              <a:ext cx="3018938" cy="2988825"/>
            </a:xfrm>
            <a:prstGeom prst="roundRect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40E661E-C9B5-46F2-B09F-C9E09B0E1380}"/>
              </a:ext>
            </a:extLst>
          </p:cNvPr>
          <p:cNvGrpSpPr/>
          <p:nvPr/>
        </p:nvGrpSpPr>
        <p:grpSpPr>
          <a:xfrm>
            <a:off x="6221288" y="631917"/>
            <a:ext cx="2743200" cy="2988825"/>
            <a:chOff x="3414474" y="908720"/>
            <a:chExt cx="2743200" cy="298882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D2056CF-D5A0-4115-B4CF-C85504B13BDE}"/>
                </a:ext>
              </a:extLst>
            </p:cNvPr>
            <p:cNvGrpSpPr/>
            <p:nvPr/>
          </p:nvGrpSpPr>
          <p:grpSpPr>
            <a:xfrm>
              <a:off x="3414474" y="1042996"/>
              <a:ext cx="2743200" cy="2825527"/>
              <a:chOff x="5243513" y="838200"/>
              <a:chExt cx="2743200" cy="2825527"/>
            </a:xfrm>
          </p:grpSpPr>
          <p:sp>
            <p:nvSpPr>
              <p:cNvPr id="117764" name="Rectangle 4"/>
              <p:cNvSpPr>
                <a:spLocks noChangeArrowheads="1"/>
              </p:cNvSpPr>
              <p:nvPr/>
            </p:nvSpPr>
            <p:spPr bwMode="auto">
              <a:xfrm>
                <a:off x="6386513" y="838200"/>
                <a:ext cx="1600200" cy="3333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 dirty="0"/>
                  <a:t>2’s Complement</a:t>
                </a:r>
              </a:p>
            </p:txBody>
          </p:sp>
          <p:sp>
            <p:nvSpPr>
              <p:cNvPr id="117776" name="Rectangle 16"/>
              <p:cNvSpPr>
                <a:spLocks noChangeArrowheads="1"/>
              </p:cNvSpPr>
              <p:nvPr/>
            </p:nvSpPr>
            <p:spPr bwMode="auto">
              <a:xfrm>
                <a:off x="6919913" y="1196752"/>
                <a:ext cx="587375" cy="3333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 dirty="0"/>
                  <a:t>1111</a:t>
                </a:r>
              </a:p>
            </p:txBody>
          </p:sp>
          <p:sp>
            <p:nvSpPr>
              <p:cNvPr id="117777" name="Rectangle 17"/>
              <p:cNvSpPr>
                <a:spLocks noChangeArrowheads="1"/>
              </p:cNvSpPr>
              <p:nvPr/>
            </p:nvSpPr>
            <p:spPr bwMode="auto">
              <a:xfrm>
                <a:off x="6919913" y="1501552"/>
                <a:ext cx="587375" cy="3333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/>
                  <a:t>1110</a:t>
                </a:r>
              </a:p>
            </p:txBody>
          </p:sp>
          <p:sp>
            <p:nvSpPr>
              <p:cNvPr id="117778" name="Rectangle 18"/>
              <p:cNvSpPr>
                <a:spLocks noChangeArrowheads="1"/>
              </p:cNvSpPr>
              <p:nvPr/>
            </p:nvSpPr>
            <p:spPr bwMode="auto">
              <a:xfrm>
                <a:off x="6919913" y="1806352"/>
                <a:ext cx="587375" cy="3333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/>
                  <a:t>1101</a:t>
                </a:r>
              </a:p>
            </p:txBody>
          </p:sp>
          <p:sp>
            <p:nvSpPr>
              <p:cNvPr id="117779" name="Rectangle 19"/>
              <p:cNvSpPr>
                <a:spLocks noChangeArrowheads="1"/>
              </p:cNvSpPr>
              <p:nvPr/>
            </p:nvSpPr>
            <p:spPr bwMode="auto">
              <a:xfrm>
                <a:off x="5243513" y="838200"/>
                <a:ext cx="893762" cy="3333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/>
                  <a:t>Decimal</a:t>
                </a:r>
              </a:p>
            </p:txBody>
          </p:sp>
          <p:sp>
            <p:nvSpPr>
              <p:cNvPr id="117781" name="Rectangle 21"/>
              <p:cNvSpPr>
                <a:spLocks noChangeArrowheads="1"/>
              </p:cNvSpPr>
              <p:nvPr/>
            </p:nvSpPr>
            <p:spPr bwMode="auto">
              <a:xfrm>
                <a:off x="5472113" y="1196752"/>
                <a:ext cx="350837" cy="3333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/>
                  <a:t>-1</a:t>
                </a:r>
              </a:p>
            </p:txBody>
          </p:sp>
          <p:sp>
            <p:nvSpPr>
              <p:cNvPr id="117782" name="Rectangle 22"/>
              <p:cNvSpPr>
                <a:spLocks noChangeArrowheads="1"/>
              </p:cNvSpPr>
              <p:nvPr/>
            </p:nvSpPr>
            <p:spPr bwMode="auto">
              <a:xfrm>
                <a:off x="5472113" y="1501552"/>
                <a:ext cx="350837" cy="3333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/>
                  <a:t>-2</a:t>
                </a:r>
              </a:p>
            </p:txBody>
          </p:sp>
          <p:sp>
            <p:nvSpPr>
              <p:cNvPr id="117783" name="Rectangle 23"/>
              <p:cNvSpPr>
                <a:spLocks noChangeArrowheads="1"/>
              </p:cNvSpPr>
              <p:nvPr/>
            </p:nvSpPr>
            <p:spPr bwMode="auto">
              <a:xfrm>
                <a:off x="5472113" y="1806352"/>
                <a:ext cx="350837" cy="3333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/>
                  <a:t>-3</a:t>
                </a:r>
              </a:p>
            </p:txBody>
          </p:sp>
          <p:sp>
            <p:nvSpPr>
              <p:cNvPr id="117792" name="Rectangle 32"/>
              <p:cNvSpPr>
                <a:spLocks noChangeArrowheads="1"/>
              </p:cNvSpPr>
              <p:nvPr/>
            </p:nvSpPr>
            <p:spPr bwMode="auto">
              <a:xfrm>
                <a:off x="6919913" y="2111152"/>
                <a:ext cx="587375" cy="3333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/>
                  <a:t>1100</a:t>
                </a:r>
              </a:p>
            </p:txBody>
          </p:sp>
          <p:sp>
            <p:nvSpPr>
              <p:cNvPr id="117793" name="Rectangle 33"/>
              <p:cNvSpPr>
                <a:spLocks noChangeArrowheads="1"/>
              </p:cNvSpPr>
              <p:nvPr/>
            </p:nvSpPr>
            <p:spPr bwMode="auto">
              <a:xfrm>
                <a:off x="6919913" y="2415952"/>
                <a:ext cx="587375" cy="3333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/>
                  <a:t>1011</a:t>
                </a:r>
              </a:p>
            </p:txBody>
          </p:sp>
          <p:sp>
            <p:nvSpPr>
              <p:cNvPr id="117794" name="Rectangle 34"/>
              <p:cNvSpPr>
                <a:spLocks noChangeArrowheads="1"/>
              </p:cNvSpPr>
              <p:nvPr/>
            </p:nvSpPr>
            <p:spPr bwMode="auto">
              <a:xfrm>
                <a:off x="6919913" y="2720752"/>
                <a:ext cx="587375" cy="3333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/>
                  <a:t>1010</a:t>
                </a:r>
              </a:p>
            </p:txBody>
          </p:sp>
          <p:sp>
            <p:nvSpPr>
              <p:cNvPr id="117795" name="Rectangle 35"/>
              <p:cNvSpPr>
                <a:spLocks noChangeArrowheads="1"/>
              </p:cNvSpPr>
              <p:nvPr/>
            </p:nvSpPr>
            <p:spPr bwMode="auto">
              <a:xfrm>
                <a:off x="6919913" y="3025552"/>
                <a:ext cx="587375" cy="3333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/>
                  <a:t>1001</a:t>
                </a:r>
              </a:p>
            </p:txBody>
          </p:sp>
          <p:sp>
            <p:nvSpPr>
              <p:cNvPr id="117796" name="Rectangle 36"/>
              <p:cNvSpPr>
                <a:spLocks noChangeArrowheads="1"/>
              </p:cNvSpPr>
              <p:nvPr/>
            </p:nvSpPr>
            <p:spPr bwMode="auto">
              <a:xfrm>
                <a:off x="5472113" y="2111152"/>
                <a:ext cx="350837" cy="3333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/>
                  <a:t>-4</a:t>
                </a:r>
              </a:p>
            </p:txBody>
          </p:sp>
          <p:sp>
            <p:nvSpPr>
              <p:cNvPr id="117797" name="Rectangle 37"/>
              <p:cNvSpPr>
                <a:spLocks noChangeArrowheads="1"/>
              </p:cNvSpPr>
              <p:nvPr/>
            </p:nvSpPr>
            <p:spPr bwMode="auto">
              <a:xfrm>
                <a:off x="5472113" y="2415952"/>
                <a:ext cx="350837" cy="3333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/>
                  <a:t>-5</a:t>
                </a:r>
              </a:p>
            </p:txBody>
          </p:sp>
          <p:sp>
            <p:nvSpPr>
              <p:cNvPr id="117798" name="Rectangle 38"/>
              <p:cNvSpPr>
                <a:spLocks noChangeArrowheads="1"/>
              </p:cNvSpPr>
              <p:nvPr/>
            </p:nvSpPr>
            <p:spPr bwMode="auto">
              <a:xfrm>
                <a:off x="5472113" y="2720752"/>
                <a:ext cx="350837" cy="3333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/>
                  <a:t>-6</a:t>
                </a:r>
              </a:p>
            </p:txBody>
          </p:sp>
          <p:sp>
            <p:nvSpPr>
              <p:cNvPr id="117799" name="Rectangle 39"/>
              <p:cNvSpPr>
                <a:spLocks noChangeArrowheads="1"/>
              </p:cNvSpPr>
              <p:nvPr/>
            </p:nvSpPr>
            <p:spPr bwMode="auto">
              <a:xfrm>
                <a:off x="5472113" y="3025552"/>
                <a:ext cx="350837" cy="3333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/>
                  <a:t>-7</a:t>
                </a:r>
              </a:p>
            </p:txBody>
          </p:sp>
          <p:sp>
            <p:nvSpPr>
              <p:cNvPr id="117800" name="Rectangle 40"/>
              <p:cNvSpPr>
                <a:spLocks noChangeArrowheads="1"/>
              </p:cNvSpPr>
              <p:nvPr/>
            </p:nvSpPr>
            <p:spPr bwMode="auto">
              <a:xfrm>
                <a:off x="6919913" y="3330352"/>
                <a:ext cx="587375" cy="3333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/>
                  <a:t>1000</a:t>
                </a:r>
              </a:p>
            </p:txBody>
          </p:sp>
          <p:sp>
            <p:nvSpPr>
              <p:cNvPr id="117801" name="Rectangle 41"/>
              <p:cNvSpPr>
                <a:spLocks noChangeArrowheads="1"/>
              </p:cNvSpPr>
              <p:nvPr/>
            </p:nvSpPr>
            <p:spPr bwMode="auto">
              <a:xfrm>
                <a:off x="5472113" y="3330352"/>
                <a:ext cx="350837" cy="3333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/>
                  <a:t>-8</a:t>
                </a:r>
              </a:p>
            </p:txBody>
          </p:sp>
        </p:grp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859B1BBE-911A-497B-818A-849C25BA2835}"/>
                </a:ext>
              </a:extLst>
            </p:cNvPr>
            <p:cNvSpPr/>
            <p:nvPr/>
          </p:nvSpPr>
          <p:spPr bwMode="auto">
            <a:xfrm>
              <a:off x="3425270" y="908720"/>
              <a:ext cx="2732404" cy="2988825"/>
            </a:xfrm>
            <a:prstGeom prst="roundRect">
              <a:avLst/>
            </a:prstGeom>
            <a:noFill/>
            <a:ln w="38100" cap="flat" cmpd="sng" algn="ctr">
              <a:solidFill>
                <a:schemeClr val="accent2">
                  <a:lumMod val="90000"/>
                  <a:lumOff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D09CA63F-5BFB-41AE-9AFF-D09AE4CC284E}"/>
              </a:ext>
            </a:extLst>
          </p:cNvPr>
          <p:cNvSpPr/>
          <p:nvPr/>
        </p:nvSpPr>
        <p:spPr bwMode="auto">
          <a:xfrm>
            <a:off x="2549482" y="4907707"/>
            <a:ext cx="366334" cy="3167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DA825F88-76C7-4334-BC07-4A7DB735F1D0}"/>
              </a:ext>
            </a:extLst>
          </p:cNvPr>
          <p:cNvSpPr/>
          <p:nvPr/>
        </p:nvSpPr>
        <p:spPr bwMode="auto">
          <a:xfrm>
            <a:off x="4788024" y="4869160"/>
            <a:ext cx="366334" cy="3167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8875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/>
      <p:bldP spid="20" grpId="0" animBg="1"/>
      <p:bldP spid="29" grpId="0" animBg="1"/>
      <p:bldP spid="38" grpId="0" animBg="1"/>
      <p:bldP spid="41" grpId="0" animBg="1"/>
      <p:bldP spid="54" grpId="0" animBg="1"/>
      <p:bldP spid="17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ChangeArrowheads="1"/>
          </p:cNvSpPr>
          <p:nvPr/>
        </p:nvSpPr>
        <p:spPr bwMode="auto">
          <a:xfrm>
            <a:off x="3502025" y="693738"/>
            <a:ext cx="2855913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12643" name="AutoShape 3"/>
          <p:cNvSpPr>
            <a:spLocks noChangeArrowheads="1"/>
          </p:cNvSpPr>
          <p:nvPr/>
        </p:nvSpPr>
        <p:spPr bwMode="auto">
          <a:xfrm>
            <a:off x="228600" y="1143000"/>
            <a:ext cx="8382000" cy="4114800"/>
          </a:xfrm>
          <a:prstGeom prst="roundRect">
            <a:avLst>
              <a:gd name="adj" fmla="val 12486"/>
            </a:avLst>
          </a:prstGeom>
          <a:noFill/>
          <a:ln w="12700">
            <a:noFill/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ClrTx/>
              <a:buSzPct val="100000"/>
              <a:buFontTx/>
              <a:buChar char="°"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No overflow when adding a positive and a negative number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ClrTx/>
              <a:buSzPct val="100000"/>
              <a:buFontTx/>
              <a:buChar char="°"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No overflow when signs are the same for subtraction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ClrTx/>
              <a:buSzPct val="100000"/>
              <a:buFontTx/>
              <a:buChar char="°"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Overflow occurs when the value affects the sign: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overflow when adding two positives yields a negative 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or, adding two negatives gives a positive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or, subtract a negative from a positive and get a negative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or, subtract a positive from a negative and get a positive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ClrTx/>
              <a:buSzPct val="100000"/>
              <a:buFontTx/>
              <a:buChar char="°"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Consider the operations A + B, and A – B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Can overflow occur if B is 0 ?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Can overflow occur if A is 0 ?</a:t>
            </a:r>
            <a:b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</a:b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</a:t>
            </a: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395536" y="308769"/>
            <a:ext cx="76200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Hazards of Finite-Precision Arithmetic: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Detecting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Overflow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for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Integer Operations </a:t>
            </a:r>
          </a:p>
        </p:txBody>
      </p:sp>
    </p:spTree>
    <p:extLst>
      <p:ext uri="{BB962C8B-B14F-4D97-AF65-F5344CB8AC3E}">
        <p14:creationId xmlns:p14="http://schemas.microsoft.com/office/powerpoint/2010/main" val="2247302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ChangeArrowheads="1"/>
          </p:cNvSpPr>
          <p:nvPr/>
        </p:nvSpPr>
        <p:spPr bwMode="auto">
          <a:xfrm>
            <a:off x="3502025" y="693738"/>
            <a:ext cx="2855913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12643" name="AutoShape 3"/>
          <p:cNvSpPr>
            <a:spLocks noChangeArrowheads="1"/>
          </p:cNvSpPr>
          <p:nvPr/>
        </p:nvSpPr>
        <p:spPr bwMode="auto">
          <a:xfrm>
            <a:off x="228600" y="1143000"/>
            <a:ext cx="8382000" cy="4114800"/>
          </a:xfrm>
          <a:prstGeom prst="roundRect">
            <a:avLst>
              <a:gd name="adj" fmla="val 12486"/>
            </a:avLst>
          </a:prstGeom>
          <a:noFill/>
          <a:ln w="12700">
            <a:noFill/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lnSpc>
                <a:spcPct val="75000"/>
              </a:lnSpc>
              <a:spcBef>
                <a:spcPct val="65000"/>
              </a:spcBef>
              <a:buSzPct val="100000"/>
              <a:buFontTx/>
              <a:buChar char="°"/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Compute: X = A + B  – C;       A, B, C are +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ve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integers;</a:t>
            </a:r>
          </a:p>
          <a:p>
            <a:pPr marL="342900" indent="-342900">
              <a:lnSpc>
                <a:spcPct val="75000"/>
              </a:lnSpc>
              <a:spcBef>
                <a:spcPct val="65000"/>
              </a:spcBef>
              <a:buSzPct val="100000"/>
              <a:buFontTx/>
              <a:buChar char="°"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X = (A + B)  – 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C </a:t>
            </a:r>
          </a:p>
          <a:p>
            <a:pPr>
              <a:lnSpc>
                <a:spcPct val="75000"/>
              </a:lnSpc>
              <a:spcBef>
                <a:spcPct val="65000"/>
              </a:spcBef>
              <a:buSzPct val="100000"/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Or,</a:t>
            </a:r>
          </a:p>
          <a:p>
            <a:pPr marL="342900" indent="-342900">
              <a:lnSpc>
                <a:spcPct val="75000"/>
              </a:lnSpc>
              <a:spcBef>
                <a:spcPct val="65000"/>
              </a:spcBef>
              <a:buSzPct val="100000"/>
              <a:buFontTx/>
              <a:buChar char="°"/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X = A + (B  – C) ?</a:t>
            </a:r>
          </a:p>
          <a:p>
            <a:pPr marR="0" lvl="1" algn="l" defTabSz="914400" rtl="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Tx/>
              <a:buSzPct val="100000"/>
              <a:tabLst/>
              <a:defRPr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</a:t>
            </a: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395536" y="308769"/>
            <a:ext cx="76200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Hazards of Finite-Precision Arithmetic</a:t>
            </a:r>
            <a:endParaRPr kumimoji="0" lang="en-US" sz="2400" b="1" i="0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E26AE1-818D-4783-B752-F3F6635ED66C}"/>
              </a:ext>
            </a:extLst>
          </p:cNvPr>
          <p:cNvSpPr txBox="1"/>
          <p:nvPr/>
        </p:nvSpPr>
        <p:spPr>
          <a:xfrm>
            <a:off x="533400" y="4097436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The first choice might cause </a:t>
            </a:r>
            <a:r>
              <a:rPr lang="en-IN" sz="2800" i="1" dirty="0"/>
              <a:t>overflow</a:t>
            </a:r>
            <a:r>
              <a:rPr lang="en-IN" sz="2800" dirty="0"/>
              <a:t> – invalid result</a:t>
            </a:r>
          </a:p>
          <a:p>
            <a:endParaRPr lang="en-IN" sz="2800" dirty="0"/>
          </a:p>
          <a:p>
            <a:r>
              <a:rPr lang="en-IN" sz="2800" dirty="0"/>
              <a:t>The second option is </a:t>
            </a:r>
            <a:r>
              <a:rPr lang="en-IN" sz="2800" i="1" dirty="0"/>
              <a:t>safer</a:t>
            </a:r>
          </a:p>
        </p:txBody>
      </p:sp>
    </p:spTree>
    <p:extLst>
      <p:ext uri="{BB962C8B-B14F-4D97-AF65-F5344CB8AC3E}">
        <p14:creationId xmlns:p14="http://schemas.microsoft.com/office/powerpoint/2010/main" val="33040359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0">
              <a:srgbClr val="FFFFFF"/>
            </a:gs>
            <a:gs pos="100000">
              <a:srgbClr val="FFFFFF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1026">
            <a:extLst>
              <a:ext uri="{FF2B5EF4-FFF2-40B4-BE49-F238E27FC236}">
                <a16:creationId xmlns:a16="http://schemas.microsoft.com/office/drawing/2014/main" id="{73F94D33-4213-4285-B504-0AC0A61056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2133600"/>
          </a:xfrm>
          <a:solidFill>
            <a:srgbClr val="FFFFCC"/>
          </a:solidFill>
        </p:spPr>
        <p:txBody>
          <a:bodyPr/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en-IN" altLang="en-US" sz="320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CS 31007                         </a:t>
            </a:r>
            <a:r>
              <a:rPr lang="en-US" altLang="en-US" sz="320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Autumn 2020</a:t>
            </a:r>
            <a:r>
              <a:rPr lang="en-IN" altLang="en-US" sz="320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altLang="en-US" sz="3200" b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</a:t>
            </a:r>
            <a:br>
              <a:rPr lang="en-IN" altLang="en-US" sz="3600" b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altLang="en-US" sz="3200" b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COMPUTER ORGANIZATION AND ARCHITECTURE</a:t>
            </a:r>
            <a:endParaRPr lang="en-IN" altLang="en-US" sz="3600" b="1">
              <a:solidFill>
                <a:schemeClr val="bg2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5523" name="Line 1029">
            <a:extLst>
              <a:ext uri="{FF2B5EF4-FFF2-40B4-BE49-F238E27FC236}">
                <a16:creationId xmlns:a16="http://schemas.microsoft.com/office/drawing/2014/main" id="{E7147E3F-EB40-42B4-946D-3672793A31B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5638800"/>
            <a:ext cx="9144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5524" name="Line 1031">
            <a:extLst>
              <a:ext uri="{FF2B5EF4-FFF2-40B4-BE49-F238E27FC236}">
                <a16:creationId xmlns:a16="http://schemas.microsoft.com/office/drawing/2014/main" id="{2F52FEC8-F2E6-478A-805B-AE99C8175B3F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2133600"/>
            <a:ext cx="9144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5525" name="Text Box 1032">
            <a:extLst>
              <a:ext uri="{FF2B5EF4-FFF2-40B4-BE49-F238E27FC236}">
                <a16:creationId xmlns:a16="http://schemas.microsoft.com/office/drawing/2014/main" id="{AE68CFAC-2E83-4145-9B9E-0FC30C111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715000"/>
            <a:ext cx="9144000" cy="1077913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Times New Roman" panose="02020603050405020304" pitchFamily="18" charset="0"/>
              </a:rPr>
              <a:t>Indian Institute of Technology Kharagpur</a:t>
            </a:r>
            <a:endParaRPr kumimoji="0" lang="en-IN" alt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Times New Roman" panose="02020603050405020304" pitchFamily="18" charset="0"/>
              </a:rPr>
              <a:t>Computer Science and Engineering</a:t>
            </a:r>
            <a:endParaRPr kumimoji="0" lang="en-IN" altLang="en-US" sz="3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35526" name="TextBox 9">
            <a:extLst>
              <a:ext uri="{FF2B5EF4-FFF2-40B4-BE49-F238E27FC236}">
                <a16:creationId xmlns:a16="http://schemas.microsoft.com/office/drawing/2014/main" id="{6EA34D0E-D506-4E26-B86B-106EB8697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2362200"/>
            <a:ext cx="91440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Instructors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			</a:t>
            </a:r>
            <a:r>
              <a:rPr kumimoji="0" lang="en-I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Rajat </a:t>
            </a:r>
            <a:r>
              <a:rPr kumimoji="0" lang="en-IN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Subhra</a:t>
            </a:r>
            <a:r>
              <a:rPr kumimoji="0" lang="en-I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Chakraborty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                    	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Bhargab B. Bhattacharya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                    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                           Week 5, September 29, 2020 </a:t>
            </a:r>
            <a:endParaRPr kumimoji="0" lang="en-I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679575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ChangeArrowheads="1"/>
          </p:cNvSpPr>
          <p:nvPr/>
        </p:nvSpPr>
        <p:spPr bwMode="auto">
          <a:xfrm>
            <a:off x="3502025" y="693738"/>
            <a:ext cx="2855913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395536" y="308769"/>
            <a:ext cx="76200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Computer Arithmetic</a:t>
            </a:r>
            <a:endParaRPr kumimoji="0" lang="en-US" sz="2400" b="1" i="0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416770" name="Picture 2" descr="Arithmetic Cartoons and Comics - funny pictures from CartoonStock">
            <a:extLst>
              <a:ext uri="{FF2B5EF4-FFF2-40B4-BE49-F238E27FC236}">
                <a16:creationId xmlns:a16="http://schemas.microsoft.com/office/drawing/2014/main" id="{D4B16630-1171-46F0-84C2-7FA5595CA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252" y="918369"/>
            <a:ext cx="5947084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95C2ED-107A-4547-A617-8E0560DEA041}"/>
              </a:ext>
            </a:extLst>
          </p:cNvPr>
          <p:cNvSpPr txBox="1"/>
          <p:nvPr/>
        </p:nvSpPr>
        <p:spPr>
          <a:xfrm>
            <a:off x="6735176" y="3049296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23360951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ChangeArrowheads="1"/>
          </p:cNvSpPr>
          <p:nvPr/>
        </p:nvSpPr>
        <p:spPr bwMode="auto">
          <a:xfrm>
            <a:off x="1248699" y="593876"/>
            <a:ext cx="6740628" cy="3726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Overflow Detection Logic: Hardware Solution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089952-1353-499F-9129-9D44BAC9C85E}"/>
              </a:ext>
            </a:extLst>
          </p:cNvPr>
          <p:cNvSpPr txBox="1"/>
          <p:nvPr/>
        </p:nvSpPr>
        <p:spPr>
          <a:xfrm>
            <a:off x="1825864" y="1916832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B: b</a:t>
            </a:r>
            <a:r>
              <a:rPr kumimoji="0" lang="en-I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n-1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b</a:t>
            </a:r>
            <a:r>
              <a:rPr kumimoji="0" lang="en-I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n-2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……, b</a:t>
            </a:r>
            <a:r>
              <a:rPr kumimoji="0" lang="en-I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b</a:t>
            </a:r>
            <a:r>
              <a:rPr kumimoji="0" lang="en-I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5CC729-902D-4561-9A1B-D54AB7219643}"/>
              </a:ext>
            </a:extLst>
          </p:cNvPr>
          <p:cNvSpPr txBox="1"/>
          <p:nvPr/>
        </p:nvSpPr>
        <p:spPr>
          <a:xfrm>
            <a:off x="1825864" y="2720772"/>
            <a:ext cx="41044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S: s</a:t>
            </a:r>
            <a:r>
              <a:rPr kumimoji="0" lang="en-IN" sz="3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n-1</a:t>
            </a:r>
            <a:r>
              <a:rPr kumimoji="0" lang="en-IN" sz="3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s</a:t>
            </a:r>
            <a:r>
              <a:rPr kumimoji="0" lang="en-IN" sz="3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n-2</a:t>
            </a:r>
            <a:r>
              <a:rPr kumimoji="0" lang="en-IN" sz="3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……, s</a:t>
            </a:r>
            <a:r>
              <a:rPr kumimoji="0" lang="en-IN" sz="3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IN" sz="3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s</a:t>
            </a:r>
            <a:r>
              <a:rPr kumimoji="0" lang="en-IN" sz="3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endParaRPr kumimoji="0" lang="en-IN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FF72C6-A601-46D8-8A58-35FCC5C6218A}"/>
              </a:ext>
            </a:extLst>
          </p:cNvPr>
          <p:cNvSpPr txBox="1"/>
          <p:nvPr/>
        </p:nvSpPr>
        <p:spPr>
          <a:xfrm>
            <a:off x="1835696" y="1268760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A: a</a:t>
            </a:r>
            <a:r>
              <a:rPr kumimoji="0" lang="en-I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n-1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a</a:t>
            </a:r>
            <a:r>
              <a:rPr kumimoji="0" lang="en-I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n-2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……, a</a:t>
            </a:r>
            <a:r>
              <a:rPr kumimoji="0" lang="en-I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a</a:t>
            </a:r>
            <a:r>
              <a:rPr kumimoji="0" lang="en-I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31CFDC-855B-41A4-B94E-053736C1A97A}"/>
              </a:ext>
            </a:extLst>
          </p:cNvPr>
          <p:cNvGrpSpPr/>
          <p:nvPr/>
        </p:nvGrpSpPr>
        <p:grpSpPr>
          <a:xfrm>
            <a:off x="1331639" y="3788067"/>
            <a:ext cx="6377175" cy="523220"/>
            <a:chOff x="1795225" y="4115721"/>
            <a:chExt cx="6377175" cy="523220"/>
          </a:xfrm>
          <a:solidFill>
            <a:srgbClr val="0070C0"/>
          </a:solidFill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5AACB7E-D6E2-4CBF-B182-D053569F3036}"/>
                </a:ext>
              </a:extLst>
            </p:cNvPr>
            <p:cNvSpPr txBox="1"/>
            <p:nvPr/>
          </p:nvSpPr>
          <p:spPr>
            <a:xfrm>
              <a:off x="1795225" y="4115721"/>
              <a:ext cx="6377175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Overflow =  a</a:t>
              </a:r>
              <a:r>
                <a:rPr kumimoji="0" lang="en-IN" sz="2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n-1</a:t>
              </a:r>
              <a:r>
                <a:rPr kumimoji="0" lang="en-I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b</a:t>
              </a:r>
              <a:r>
                <a:rPr kumimoji="0" lang="en-IN" sz="2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n-1</a:t>
              </a:r>
              <a:r>
                <a:rPr kumimoji="0" lang="en-I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s</a:t>
              </a:r>
              <a:r>
                <a:rPr kumimoji="0" lang="en-IN" sz="2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n-1 </a:t>
              </a:r>
              <a:r>
                <a:rPr kumimoji="0" lang="en-I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+ a</a:t>
              </a:r>
              <a:r>
                <a:rPr kumimoji="0" lang="en-IN" sz="2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n-1</a:t>
              </a:r>
              <a:r>
                <a:rPr kumimoji="0" lang="en-I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b</a:t>
              </a:r>
              <a:r>
                <a:rPr kumimoji="0" lang="en-IN" sz="2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n-1</a:t>
              </a:r>
              <a:r>
                <a:rPr kumimoji="0" lang="en-I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 s</a:t>
              </a:r>
              <a:r>
                <a:rPr kumimoji="0" lang="en-IN" sz="2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n-1</a:t>
              </a:r>
              <a:endPara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9DDB210-E7AD-4021-BDBA-CA870115610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644008" y="4293096"/>
              <a:ext cx="288032" cy="0"/>
            </a:xfrm>
            <a:prstGeom prst="line">
              <a:avLst/>
            </a:prstGeom>
            <a:grpFill/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3ABFD618-9741-4935-A01F-89358F92CB6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910656" y="4215331"/>
              <a:ext cx="288032" cy="0"/>
            </a:xfrm>
            <a:prstGeom prst="line">
              <a:avLst/>
            </a:prstGeom>
            <a:grpFill/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809F648-49B6-4408-9F99-34DC393AAE9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6096" y="4279663"/>
              <a:ext cx="288032" cy="0"/>
            </a:xfrm>
            <a:prstGeom prst="line">
              <a:avLst/>
            </a:prstGeom>
            <a:grpFill/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AF41E8-C679-455F-BD4E-EE85B4FAA0A4}"/>
              </a:ext>
            </a:extLst>
          </p:cNvPr>
          <p:cNvCxnSpPr/>
          <p:nvPr/>
        </p:nvCxnSpPr>
        <p:spPr bwMode="auto">
          <a:xfrm flipV="1">
            <a:off x="1259632" y="2636912"/>
            <a:ext cx="4320480" cy="7200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CA8ABF9-B808-4C00-A187-25E3F86EABAE}"/>
              </a:ext>
            </a:extLst>
          </p:cNvPr>
          <p:cNvSpPr txBox="1"/>
          <p:nvPr/>
        </p:nvSpPr>
        <p:spPr>
          <a:xfrm>
            <a:off x="1259632" y="2276872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32F48F-9F50-4119-8BAD-B37BE684D644}"/>
              </a:ext>
            </a:extLst>
          </p:cNvPr>
          <p:cNvSpPr txBox="1"/>
          <p:nvPr/>
        </p:nvSpPr>
        <p:spPr>
          <a:xfrm>
            <a:off x="323528" y="4816610"/>
            <a:ext cx="8820472" cy="123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overflow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adding two positives yields a negative 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or, adding two negatives gives a positive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8ECD7E7-018A-46B2-AF86-202DA06DA494}"/>
              </a:ext>
            </a:extLst>
          </p:cNvPr>
          <p:cNvGrpSpPr/>
          <p:nvPr/>
        </p:nvGrpSpPr>
        <p:grpSpPr>
          <a:xfrm>
            <a:off x="143508" y="1058064"/>
            <a:ext cx="2836267" cy="2463789"/>
            <a:chOff x="143508" y="1058064"/>
            <a:chExt cx="2836267" cy="246378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08BA157-2964-4E68-B83C-4774E76D2AAD}"/>
                </a:ext>
              </a:extLst>
            </p:cNvPr>
            <p:cNvGrpSpPr/>
            <p:nvPr/>
          </p:nvGrpSpPr>
          <p:grpSpPr>
            <a:xfrm>
              <a:off x="143508" y="1058064"/>
              <a:ext cx="2836267" cy="2463789"/>
              <a:chOff x="143508" y="1058064"/>
              <a:chExt cx="2836267" cy="2463789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26F87DA-6716-49B8-BF20-7DC40F5D6D54}"/>
                  </a:ext>
                </a:extLst>
              </p:cNvPr>
              <p:cNvSpPr/>
              <p:nvPr/>
            </p:nvSpPr>
            <p:spPr bwMode="auto">
              <a:xfrm rot="16200000">
                <a:off x="1414077" y="1956155"/>
                <a:ext cx="2347357" cy="784039"/>
              </a:xfrm>
              <a:prstGeom prst="ellipse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I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29D4EDE-5442-4DED-B9C8-C54B2669895E}"/>
                  </a:ext>
                </a:extLst>
              </p:cNvPr>
              <p:cNvSpPr txBox="1"/>
              <p:nvPr/>
            </p:nvSpPr>
            <p:spPr>
              <a:xfrm>
                <a:off x="143508" y="1058064"/>
                <a:ext cx="1224136" cy="461665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solidFill>
                      <a:schemeClr val="bg1"/>
                    </a:solidFill>
                  </a:rPr>
                  <a:t>sign-bit</a:t>
                </a:r>
              </a:p>
            </p:txBody>
          </p:sp>
        </p:grpSp>
        <p:cxnSp>
          <p:nvCxnSpPr>
            <p:cNvPr id="5" name="Connector: Curved 4">
              <a:extLst>
                <a:ext uri="{FF2B5EF4-FFF2-40B4-BE49-F238E27FC236}">
                  <a16:creationId xmlns:a16="http://schemas.microsoft.com/office/drawing/2014/main" id="{24AD8E2F-0A85-4E3A-89A0-E770F45C2FCD}"/>
                </a:ext>
              </a:extLst>
            </p:cNvPr>
            <p:cNvCxnSpPr/>
            <p:nvPr/>
          </p:nvCxnSpPr>
          <p:spPr bwMode="auto">
            <a:xfrm>
              <a:off x="1398732" y="1163339"/>
              <a:ext cx="797004" cy="791115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475CB25-E84B-4271-8E2B-47122DABC315}"/>
              </a:ext>
            </a:extLst>
          </p:cNvPr>
          <p:cNvSpPr txBox="1"/>
          <p:nvPr/>
        </p:nvSpPr>
        <p:spPr>
          <a:xfrm>
            <a:off x="323528" y="5694661"/>
            <a:ext cx="8820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In MIPS, </a:t>
            </a:r>
            <a:r>
              <a:rPr lang="en-IN" dirty="0">
                <a:solidFill>
                  <a:srgbClr val="000000"/>
                </a:solidFill>
              </a:rPr>
              <a:t>on detecting 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overflow, interrupt (exception) is invoked;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solidFill>
                  <a:srgbClr val="000000"/>
                </a:solidFill>
              </a:rPr>
              <a:t>  </a:t>
            </a:r>
            <a:r>
              <a:rPr lang="en-IN" i="1" dirty="0">
                <a:solidFill>
                  <a:srgbClr val="000000"/>
                </a:solidFill>
              </a:rPr>
              <a:t>add, </a:t>
            </a:r>
            <a:r>
              <a:rPr lang="en-IN" i="1" dirty="0" err="1">
                <a:solidFill>
                  <a:srgbClr val="000000"/>
                </a:solidFill>
              </a:rPr>
              <a:t>addi</a:t>
            </a:r>
            <a:r>
              <a:rPr lang="en-IN" i="1" dirty="0">
                <a:solidFill>
                  <a:srgbClr val="000000"/>
                </a:solidFill>
              </a:rPr>
              <a:t> </a:t>
            </a:r>
            <a:r>
              <a:rPr lang="en-IN" dirty="0">
                <a:solidFill>
                  <a:srgbClr val="000000"/>
                </a:solidFill>
              </a:rPr>
              <a:t>(overflow considered);  </a:t>
            </a:r>
            <a:r>
              <a:rPr lang="en-IN" i="1" dirty="0" err="1">
                <a:solidFill>
                  <a:srgbClr val="FF0000"/>
                </a:solidFill>
              </a:rPr>
              <a:t>addu</a:t>
            </a:r>
            <a:r>
              <a:rPr lang="en-IN" i="1" dirty="0">
                <a:solidFill>
                  <a:srgbClr val="FF0000"/>
                </a:solidFill>
              </a:rPr>
              <a:t>, </a:t>
            </a:r>
            <a:r>
              <a:rPr lang="en-IN" i="1" dirty="0" err="1">
                <a:solidFill>
                  <a:srgbClr val="FF0000"/>
                </a:solidFill>
              </a:rPr>
              <a:t>addiu</a:t>
            </a:r>
            <a:r>
              <a:rPr lang="en-IN" i="1" dirty="0">
                <a:solidFill>
                  <a:srgbClr val="FF0000"/>
                </a:solidFill>
              </a:rPr>
              <a:t> </a:t>
            </a:r>
            <a:r>
              <a:rPr lang="en-IN" dirty="0">
                <a:solidFill>
                  <a:srgbClr val="FF0000"/>
                </a:solidFill>
              </a:rPr>
              <a:t>(overflow ignored)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0347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4" grpId="0"/>
      <p:bldP spid="16" grpId="0"/>
      <p:bldP spid="2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ChangeArrowheads="1"/>
          </p:cNvSpPr>
          <p:nvPr/>
        </p:nvSpPr>
        <p:spPr bwMode="auto">
          <a:xfrm>
            <a:off x="800100" y="228600"/>
            <a:ext cx="6504794" cy="3726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7000"/>
              </a:lnSpc>
            </a:pPr>
            <a:r>
              <a:rPr lang="en-US" b="1" dirty="0">
                <a:solidFill>
                  <a:schemeClr val="tx2"/>
                </a:solidFill>
                <a:latin typeface="Arial" charset="0"/>
              </a:rPr>
              <a:t>Overflow Detection Logic: Another Solution</a:t>
            </a:r>
          </a:p>
        </p:txBody>
      </p:sp>
      <p:sp>
        <p:nvSpPr>
          <p:cNvPr id="119811" name="Rectangle 3"/>
          <p:cNvSpPr>
            <a:spLocks noChangeArrowheads="1"/>
          </p:cNvSpPr>
          <p:nvPr/>
        </p:nvSpPr>
        <p:spPr bwMode="auto">
          <a:xfrm>
            <a:off x="503238" y="931862"/>
            <a:ext cx="8191500" cy="668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03200" indent="-203200">
              <a:lnSpc>
                <a:spcPct val="75000"/>
              </a:lnSpc>
              <a:spcBef>
                <a:spcPct val="65000"/>
              </a:spcBef>
              <a:buSzPct val="100000"/>
              <a:buFontTx/>
              <a:buChar char="°"/>
            </a:pPr>
            <a:r>
              <a:rPr lang="en-US" dirty="0">
                <a:latin typeface="Arial" charset="0"/>
              </a:rPr>
              <a:t>Carry into MSB ° Carry out of MSB</a:t>
            </a:r>
          </a:p>
          <a:p>
            <a:pPr marL="685800" lvl="1" indent="-190500">
              <a:lnSpc>
                <a:spcPct val="85000"/>
              </a:lnSpc>
              <a:spcBef>
                <a:spcPct val="40000"/>
              </a:spcBef>
              <a:buSzPct val="100000"/>
              <a:buFontTx/>
              <a:buChar char="•"/>
            </a:pPr>
            <a:r>
              <a:rPr lang="en-US" sz="1800" dirty="0">
                <a:latin typeface="Arial" charset="0"/>
              </a:rPr>
              <a:t>For a N-bit ALU: Overflow = </a:t>
            </a:r>
            <a:r>
              <a:rPr lang="en-US" sz="1800" dirty="0" err="1">
                <a:latin typeface="Arial" charset="0"/>
              </a:rPr>
              <a:t>CarryIn</a:t>
            </a:r>
            <a:r>
              <a:rPr lang="en-US" sz="1800" dirty="0">
                <a:latin typeface="Arial" charset="0"/>
              </a:rPr>
              <a:t>[N - 1]  </a:t>
            </a:r>
            <a:r>
              <a:rPr lang="en-US" sz="1800" i="1" dirty="0">
                <a:latin typeface="Arial" charset="0"/>
              </a:rPr>
              <a:t>XOR</a:t>
            </a:r>
            <a:r>
              <a:rPr lang="en-US" sz="1800" dirty="0">
                <a:latin typeface="Arial" charset="0"/>
              </a:rPr>
              <a:t>  </a:t>
            </a:r>
            <a:r>
              <a:rPr lang="en-US" sz="1800" dirty="0" err="1">
                <a:latin typeface="Arial" charset="0"/>
              </a:rPr>
              <a:t>CarryOut</a:t>
            </a:r>
            <a:r>
              <a:rPr lang="en-US" sz="1800" dirty="0">
                <a:latin typeface="Arial" charset="0"/>
              </a:rPr>
              <a:t>[N - 1]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607F23C-3E89-465E-84DD-87A82B551CF0}"/>
              </a:ext>
            </a:extLst>
          </p:cNvPr>
          <p:cNvGrpSpPr/>
          <p:nvPr/>
        </p:nvGrpSpPr>
        <p:grpSpPr>
          <a:xfrm>
            <a:off x="1043608" y="1772816"/>
            <a:ext cx="7253287" cy="4295775"/>
            <a:chOff x="976313" y="2057400"/>
            <a:chExt cx="7253287" cy="4295775"/>
          </a:xfrm>
        </p:grpSpPr>
        <p:sp>
          <p:nvSpPr>
            <p:cNvPr id="119812" name="Rectangle 4"/>
            <p:cNvSpPr>
              <a:spLocks noChangeArrowheads="1"/>
            </p:cNvSpPr>
            <p:nvPr/>
          </p:nvSpPr>
          <p:spPr bwMode="auto">
            <a:xfrm>
              <a:off x="976313" y="2514600"/>
              <a:ext cx="428625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/>
                <a:t>A0</a:t>
              </a:r>
            </a:p>
          </p:txBody>
        </p:sp>
        <p:sp>
          <p:nvSpPr>
            <p:cNvPr id="119813" name="Rectangle 5"/>
            <p:cNvSpPr>
              <a:spLocks noChangeArrowheads="1"/>
            </p:cNvSpPr>
            <p:nvPr/>
          </p:nvSpPr>
          <p:spPr bwMode="auto">
            <a:xfrm>
              <a:off x="976313" y="2895600"/>
              <a:ext cx="417512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/>
                <a:t>B0</a:t>
              </a:r>
            </a:p>
          </p:txBody>
        </p:sp>
        <p:sp>
          <p:nvSpPr>
            <p:cNvPr id="119814" name="Rectangle 6"/>
            <p:cNvSpPr>
              <a:spLocks noChangeArrowheads="1"/>
            </p:cNvSpPr>
            <p:nvPr/>
          </p:nvSpPr>
          <p:spPr bwMode="auto">
            <a:xfrm>
              <a:off x="1841500" y="2603500"/>
              <a:ext cx="1041400" cy="508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9815" name="Rectangle 7"/>
            <p:cNvSpPr>
              <a:spLocks noChangeArrowheads="1"/>
            </p:cNvSpPr>
            <p:nvPr/>
          </p:nvSpPr>
          <p:spPr bwMode="auto">
            <a:xfrm>
              <a:off x="2044700" y="2590800"/>
              <a:ext cx="608013" cy="5778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1600" b="1"/>
                <a:t>1-bit</a:t>
              </a:r>
            </a:p>
            <a:p>
              <a:pPr algn="ctr"/>
              <a:r>
                <a:rPr lang="en-US" sz="1600" b="1"/>
                <a:t>ALU</a:t>
              </a:r>
            </a:p>
          </p:txBody>
        </p:sp>
        <p:sp>
          <p:nvSpPr>
            <p:cNvPr id="119816" name="Line 8"/>
            <p:cNvSpPr>
              <a:spLocks noChangeShapeType="1"/>
            </p:cNvSpPr>
            <p:nvPr/>
          </p:nvSpPr>
          <p:spPr bwMode="auto">
            <a:xfrm>
              <a:off x="2895600" y="2819400"/>
              <a:ext cx="457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19817" name="Line 9"/>
            <p:cNvSpPr>
              <a:spLocks noChangeShapeType="1"/>
            </p:cNvSpPr>
            <p:nvPr/>
          </p:nvSpPr>
          <p:spPr bwMode="auto">
            <a:xfrm>
              <a:off x="1295400" y="2743200"/>
              <a:ext cx="533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19818" name="Line 10"/>
            <p:cNvSpPr>
              <a:spLocks noChangeShapeType="1"/>
            </p:cNvSpPr>
            <p:nvPr/>
          </p:nvSpPr>
          <p:spPr bwMode="auto">
            <a:xfrm>
              <a:off x="1295400" y="2971800"/>
              <a:ext cx="533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19819" name="Rectangle 11"/>
            <p:cNvSpPr>
              <a:spLocks noChangeArrowheads="1"/>
            </p:cNvSpPr>
            <p:nvPr/>
          </p:nvSpPr>
          <p:spPr bwMode="auto">
            <a:xfrm>
              <a:off x="3338513" y="2667000"/>
              <a:ext cx="836612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/>
                <a:t>Result0</a:t>
              </a:r>
            </a:p>
          </p:txBody>
        </p:sp>
        <p:sp>
          <p:nvSpPr>
            <p:cNvPr id="119820" name="Line 12"/>
            <p:cNvSpPr>
              <a:spLocks noChangeShapeType="1"/>
            </p:cNvSpPr>
            <p:nvPr/>
          </p:nvSpPr>
          <p:spPr bwMode="auto">
            <a:xfrm>
              <a:off x="2362200" y="2209800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19821" name="Rectangle 13"/>
            <p:cNvSpPr>
              <a:spLocks noChangeArrowheads="1"/>
            </p:cNvSpPr>
            <p:nvPr/>
          </p:nvSpPr>
          <p:spPr bwMode="auto">
            <a:xfrm>
              <a:off x="1281113" y="2057400"/>
              <a:ext cx="1004887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/>
                <a:t>CarryIn0</a:t>
              </a:r>
            </a:p>
          </p:txBody>
        </p:sp>
        <p:sp>
          <p:nvSpPr>
            <p:cNvPr id="119822" name="Rectangle 14"/>
            <p:cNvSpPr>
              <a:spLocks noChangeArrowheads="1"/>
            </p:cNvSpPr>
            <p:nvPr/>
          </p:nvSpPr>
          <p:spPr bwMode="auto">
            <a:xfrm>
              <a:off x="2424113" y="3124200"/>
              <a:ext cx="1152525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/>
                <a:t>CarryOut0</a:t>
              </a:r>
            </a:p>
          </p:txBody>
        </p:sp>
        <p:grpSp>
          <p:nvGrpSpPr>
            <p:cNvPr id="2" name="Group 15"/>
            <p:cNvGrpSpPr>
              <a:grpSpLocks/>
            </p:cNvGrpSpPr>
            <p:nvPr/>
          </p:nvGrpSpPr>
          <p:grpSpPr bwMode="auto">
            <a:xfrm>
              <a:off x="976313" y="3124200"/>
              <a:ext cx="3198812" cy="1247775"/>
              <a:chOff x="615" y="1968"/>
              <a:chExt cx="2015" cy="786"/>
            </a:xfrm>
          </p:grpSpPr>
          <p:sp>
            <p:nvSpPr>
              <p:cNvPr id="119824" name="Rectangle 16"/>
              <p:cNvSpPr>
                <a:spLocks noChangeArrowheads="1"/>
              </p:cNvSpPr>
              <p:nvPr/>
            </p:nvSpPr>
            <p:spPr bwMode="auto">
              <a:xfrm>
                <a:off x="615" y="2160"/>
                <a:ext cx="270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/>
                  <a:t>A1</a:t>
                </a:r>
              </a:p>
            </p:txBody>
          </p:sp>
          <p:sp>
            <p:nvSpPr>
              <p:cNvPr id="119825" name="Rectangle 17"/>
              <p:cNvSpPr>
                <a:spLocks noChangeArrowheads="1"/>
              </p:cNvSpPr>
              <p:nvPr/>
            </p:nvSpPr>
            <p:spPr bwMode="auto">
              <a:xfrm>
                <a:off x="615" y="2400"/>
                <a:ext cx="263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/>
                  <a:t>B1</a:t>
                </a:r>
              </a:p>
            </p:txBody>
          </p:sp>
          <p:sp>
            <p:nvSpPr>
              <p:cNvPr id="119826" name="Rectangle 18"/>
              <p:cNvSpPr>
                <a:spLocks noChangeArrowheads="1"/>
              </p:cNvSpPr>
              <p:nvPr/>
            </p:nvSpPr>
            <p:spPr bwMode="auto">
              <a:xfrm>
                <a:off x="1160" y="2216"/>
                <a:ext cx="656" cy="32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19827" name="Rectangle 19"/>
              <p:cNvSpPr>
                <a:spLocks noChangeArrowheads="1"/>
              </p:cNvSpPr>
              <p:nvPr/>
            </p:nvSpPr>
            <p:spPr bwMode="auto">
              <a:xfrm>
                <a:off x="1288" y="2208"/>
                <a:ext cx="383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sz="1600" b="1"/>
                  <a:t>1-bit</a:t>
                </a:r>
              </a:p>
              <a:p>
                <a:pPr algn="ctr"/>
                <a:r>
                  <a:rPr lang="en-US" sz="1600" b="1"/>
                  <a:t>ALU</a:t>
                </a:r>
              </a:p>
            </p:txBody>
          </p:sp>
          <p:sp>
            <p:nvSpPr>
              <p:cNvPr id="119828" name="Line 20"/>
              <p:cNvSpPr>
                <a:spLocks noChangeShapeType="1"/>
              </p:cNvSpPr>
              <p:nvPr/>
            </p:nvSpPr>
            <p:spPr bwMode="auto">
              <a:xfrm>
                <a:off x="1824" y="2352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9829" name="Line 21"/>
              <p:cNvSpPr>
                <a:spLocks noChangeShapeType="1"/>
              </p:cNvSpPr>
              <p:nvPr/>
            </p:nvSpPr>
            <p:spPr bwMode="auto">
              <a:xfrm>
                <a:off x="816" y="2304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9830" name="Line 22"/>
              <p:cNvSpPr>
                <a:spLocks noChangeShapeType="1"/>
              </p:cNvSpPr>
              <p:nvPr/>
            </p:nvSpPr>
            <p:spPr bwMode="auto">
              <a:xfrm>
                <a:off x="816" y="2448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9831" name="Rectangle 23"/>
              <p:cNvSpPr>
                <a:spLocks noChangeArrowheads="1"/>
              </p:cNvSpPr>
              <p:nvPr/>
            </p:nvSpPr>
            <p:spPr bwMode="auto">
              <a:xfrm>
                <a:off x="2103" y="2256"/>
                <a:ext cx="5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/>
                  <a:t>Result1</a:t>
                </a:r>
              </a:p>
            </p:txBody>
          </p:sp>
          <p:sp>
            <p:nvSpPr>
              <p:cNvPr id="119832" name="Line 24"/>
              <p:cNvSpPr>
                <a:spLocks noChangeShapeType="1"/>
              </p:cNvSpPr>
              <p:nvPr/>
            </p:nvSpPr>
            <p:spPr bwMode="auto">
              <a:xfrm>
                <a:off x="1488" y="1968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9833" name="Rectangle 25"/>
              <p:cNvSpPr>
                <a:spLocks noChangeArrowheads="1"/>
              </p:cNvSpPr>
              <p:nvPr/>
            </p:nvSpPr>
            <p:spPr bwMode="auto">
              <a:xfrm>
                <a:off x="903" y="2016"/>
                <a:ext cx="633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/>
                  <a:t>CarryIn1</a:t>
                </a:r>
              </a:p>
            </p:txBody>
          </p:sp>
          <p:sp>
            <p:nvSpPr>
              <p:cNvPr id="119834" name="Rectangle 26"/>
              <p:cNvSpPr>
                <a:spLocks noChangeArrowheads="1"/>
              </p:cNvSpPr>
              <p:nvPr/>
            </p:nvSpPr>
            <p:spPr bwMode="auto">
              <a:xfrm>
                <a:off x="1527" y="2544"/>
                <a:ext cx="72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/>
                  <a:t>CarryOut1</a:t>
                </a:r>
              </a:p>
            </p:txBody>
          </p:sp>
        </p:grpSp>
        <p:sp>
          <p:nvSpPr>
            <p:cNvPr id="119835" name="Rectangle 27"/>
            <p:cNvSpPr>
              <a:spLocks noChangeArrowheads="1"/>
            </p:cNvSpPr>
            <p:nvPr/>
          </p:nvSpPr>
          <p:spPr bwMode="auto">
            <a:xfrm>
              <a:off x="976313" y="4343400"/>
              <a:ext cx="428625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/>
                <a:t>A2</a:t>
              </a:r>
            </a:p>
          </p:txBody>
        </p:sp>
        <p:sp>
          <p:nvSpPr>
            <p:cNvPr id="119836" name="Rectangle 28"/>
            <p:cNvSpPr>
              <a:spLocks noChangeArrowheads="1"/>
            </p:cNvSpPr>
            <p:nvPr/>
          </p:nvSpPr>
          <p:spPr bwMode="auto">
            <a:xfrm>
              <a:off x="976313" y="4724400"/>
              <a:ext cx="417512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/>
                <a:t>B2</a:t>
              </a:r>
            </a:p>
          </p:txBody>
        </p:sp>
        <p:sp>
          <p:nvSpPr>
            <p:cNvPr id="119837" name="Rectangle 29"/>
            <p:cNvSpPr>
              <a:spLocks noChangeArrowheads="1"/>
            </p:cNvSpPr>
            <p:nvPr/>
          </p:nvSpPr>
          <p:spPr bwMode="auto">
            <a:xfrm>
              <a:off x="1841500" y="4432300"/>
              <a:ext cx="1041400" cy="508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9838" name="Rectangle 30"/>
            <p:cNvSpPr>
              <a:spLocks noChangeArrowheads="1"/>
            </p:cNvSpPr>
            <p:nvPr/>
          </p:nvSpPr>
          <p:spPr bwMode="auto">
            <a:xfrm>
              <a:off x="2044700" y="4419600"/>
              <a:ext cx="608013" cy="5778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1600" b="1"/>
                <a:t>1-bit</a:t>
              </a:r>
            </a:p>
            <a:p>
              <a:pPr algn="ctr"/>
              <a:r>
                <a:rPr lang="en-US" sz="1600" b="1"/>
                <a:t>ALU</a:t>
              </a:r>
            </a:p>
          </p:txBody>
        </p:sp>
        <p:sp>
          <p:nvSpPr>
            <p:cNvPr id="119839" name="Line 31"/>
            <p:cNvSpPr>
              <a:spLocks noChangeShapeType="1"/>
            </p:cNvSpPr>
            <p:nvPr/>
          </p:nvSpPr>
          <p:spPr bwMode="auto">
            <a:xfrm>
              <a:off x="2895600" y="4648200"/>
              <a:ext cx="457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19840" name="Line 32"/>
            <p:cNvSpPr>
              <a:spLocks noChangeShapeType="1"/>
            </p:cNvSpPr>
            <p:nvPr/>
          </p:nvSpPr>
          <p:spPr bwMode="auto">
            <a:xfrm>
              <a:off x="1295400" y="4572000"/>
              <a:ext cx="533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19841" name="Line 33"/>
            <p:cNvSpPr>
              <a:spLocks noChangeShapeType="1"/>
            </p:cNvSpPr>
            <p:nvPr/>
          </p:nvSpPr>
          <p:spPr bwMode="auto">
            <a:xfrm>
              <a:off x="1295400" y="4800600"/>
              <a:ext cx="533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19842" name="Rectangle 34"/>
            <p:cNvSpPr>
              <a:spLocks noChangeArrowheads="1"/>
            </p:cNvSpPr>
            <p:nvPr/>
          </p:nvSpPr>
          <p:spPr bwMode="auto">
            <a:xfrm>
              <a:off x="3338513" y="4495800"/>
              <a:ext cx="836612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/>
                <a:t>Result2</a:t>
              </a:r>
            </a:p>
          </p:txBody>
        </p:sp>
        <p:sp>
          <p:nvSpPr>
            <p:cNvPr id="119843" name="Line 35"/>
            <p:cNvSpPr>
              <a:spLocks noChangeShapeType="1"/>
            </p:cNvSpPr>
            <p:nvPr/>
          </p:nvSpPr>
          <p:spPr bwMode="auto">
            <a:xfrm>
              <a:off x="2362200" y="4038600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19844" name="Rectangle 36"/>
            <p:cNvSpPr>
              <a:spLocks noChangeArrowheads="1"/>
            </p:cNvSpPr>
            <p:nvPr/>
          </p:nvSpPr>
          <p:spPr bwMode="auto">
            <a:xfrm>
              <a:off x="1433513" y="4114800"/>
              <a:ext cx="1004887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/>
                <a:t>CarryIn2</a:t>
              </a:r>
            </a:p>
          </p:txBody>
        </p:sp>
        <p:sp>
          <p:nvSpPr>
            <p:cNvPr id="119845" name="Rectangle 37"/>
            <p:cNvSpPr>
              <a:spLocks noChangeArrowheads="1"/>
            </p:cNvSpPr>
            <p:nvPr/>
          </p:nvSpPr>
          <p:spPr bwMode="auto">
            <a:xfrm>
              <a:off x="976313" y="5257800"/>
              <a:ext cx="428625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/>
                <a:t>A3</a:t>
              </a:r>
            </a:p>
          </p:txBody>
        </p:sp>
        <p:sp>
          <p:nvSpPr>
            <p:cNvPr id="119846" name="Rectangle 38"/>
            <p:cNvSpPr>
              <a:spLocks noChangeArrowheads="1"/>
            </p:cNvSpPr>
            <p:nvPr/>
          </p:nvSpPr>
          <p:spPr bwMode="auto">
            <a:xfrm>
              <a:off x="976313" y="5638800"/>
              <a:ext cx="417512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/>
                <a:t>B3</a:t>
              </a:r>
            </a:p>
          </p:txBody>
        </p:sp>
        <p:sp>
          <p:nvSpPr>
            <p:cNvPr id="119847" name="Rectangle 39"/>
            <p:cNvSpPr>
              <a:spLocks noChangeArrowheads="1"/>
            </p:cNvSpPr>
            <p:nvPr/>
          </p:nvSpPr>
          <p:spPr bwMode="auto">
            <a:xfrm>
              <a:off x="1841500" y="5346700"/>
              <a:ext cx="1041400" cy="508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9848" name="Rectangle 40"/>
            <p:cNvSpPr>
              <a:spLocks noChangeArrowheads="1"/>
            </p:cNvSpPr>
            <p:nvPr/>
          </p:nvSpPr>
          <p:spPr bwMode="auto">
            <a:xfrm>
              <a:off x="2044700" y="5334000"/>
              <a:ext cx="608013" cy="5778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1600" b="1"/>
                <a:t>1-bit</a:t>
              </a:r>
            </a:p>
            <a:p>
              <a:pPr algn="ctr"/>
              <a:r>
                <a:rPr lang="en-US" sz="1600" b="1"/>
                <a:t>ALU</a:t>
              </a:r>
            </a:p>
          </p:txBody>
        </p:sp>
        <p:sp>
          <p:nvSpPr>
            <p:cNvPr id="119849" name="Line 41"/>
            <p:cNvSpPr>
              <a:spLocks noChangeShapeType="1"/>
            </p:cNvSpPr>
            <p:nvPr/>
          </p:nvSpPr>
          <p:spPr bwMode="auto">
            <a:xfrm>
              <a:off x="2895600" y="5562600"/>
              <a:ext cx="457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19850" name="Line 42"/>
            <p:cNvSpPr>
              <a:spLocks noChangeShapeType="1"/>
            </p:cNvSpPr>
            <p:nvPr/>
          </p:nvSpPr>
          <p:spPr bwMode="auto">
            <a:xfrm>
              <a:off x="1295400" y="5486400"/>
              <a:ext cx="533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19851" name="Line 43"/>
            <p:cNvSpPr>
              <a:spLocks noChangeShapeType="1"/>
            </p:cNvSpPr>
            <p:nvPr/>
          </p:nvSpPr>
          <p:spPr bwMode="auto">
            <a:xfrm>
              <a:off x="1295400" y="5715000"/>
              <a:ext cx="533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19852" name="Rectangle 44"/>
            <p:cNvSpPr>
              <a:spLocks noChangeArrowheads="1"/>
            </p:cNvSpPr>
            <p:nvPr/>
          </p:nvSpPr>
          <p:spPr bwMode="auto">
            <a:xfrm>
              <a:off x="3338513" y="5410200"/>
              <a:ext cx="836612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/>
                <a:t>Result3</a:t>
              </a:r>
            </a:p>
          </p:txBody>
        </p:sp>
        <p:sp>
          <p:nvSpPr>
            <p:cNvPr id="119853" name="Line 45"/>
            <p:cNvSpPr>
              <a:spLocks noChangeShapeType="1"/>
            </p:cNvSpPr>
            <p:nvPr/>
          </p:nvSpPr>
          <p:spPr bwMode="auto">
            <a:xfrm>
              <a:off x="2362200" y="4953000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19854" name="Rectangle 46"/>
            <p:cNvSpPr>
              <a:spLocks noChangeArrowheads="1"/>
            </p:cNvSpPr>
            <p:nvPr/>
          </p:nvSpPr>
          <p:spPr bwMode="auto">
            <a:xfrm>
              <a:off x="1433513" y="5029200"/>
              <a:ext cx="1004887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/>
                <a:t>CarryIn3</a:t>
              </a:r>
            </a:p>
          </p:txBody>
        </p:sp>
        <p:sp>
          <p:nvSpPr>
            <p:cNvPr id="119855" name="Rectangle 47"/>
            <p:cNvSpPr>
              <a:spLocks noChangeArrowheads="1"/>
            </p:cNvSpPr>
            <p:nvPr/>
          </p:nvSpPr>
          <p:spPr bwMode="auto">
            <a:xfrm>
              <a:off x="2347913" y="6019800"/>
              <a:ext cx="1152525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/>
                <a:t>CarryOut3</a:t>
              </a:r>
            </a:p>
          </p:txBody>
        </p:sp>
        <p:sp>
          <p:nvSpPr>
            <p:cNvPr id="119856" name="Line 48"/>
            <p:cNvSpPr>
              <a:spLocks noChangeShapeType="1"/>
            </p:cNvSpPr>
            <p:nvPr/>
          </p:nvSpPr>
          <p:spPr bwMode="auto">
            <a:xfrm>
              <a:off x="2362200" y="5867400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19857" name="Line 49"/>
            <p:cNvSpPr>
              <a:spLocks noChangeShapeType="1"/>
            </p:cNvSpPr>
            <p:nvPr/>
          </p:nvSpPr>
          <p:spPr bwMode="auto">
            <a:xfrm>
              <a:off x="2362200" y="5943600"/>
              <a:ext cx="2209800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19858" name="Line 50"/>
            <p:cNvSpPr>
              <a:spLocks noChangeShapeType="1"/>
            </p:cNvSpPr>
            <p:nvPr/>
          </p:nvSpPr>
          <p:spPr bwMode="auto">
            <a:xfrm>
              <a:off x="2362200" y="5029200"/>
              <a:ext cx="2209800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grpSp>
          <p:nvGrpSpPr>
            <p:cNvPr id="3" name="Group 51"/>
            <p:cNvGrpSpPr>
              <a:grpSpLocks/>
            </p:cNvGrpSpPr>
            <p:nvPr/>
          </p:nvGrpSpPr>
          <p:grpSpPr bwMode="auto">
            <a:xfrm>
              <a:off x="4876800" y="5183188"/>
              <a:ext cx="1295400" cy="609600"/>
              <a:chOff x="3072" y="3265"/>
              <a:chExt cx="816" cy="384"/>
            </a:xfrm>
          </p:grpSpPr>
          <p:sp>
            <p:nvSpPr>
              <p:cNvPr id="119860" name="Arc 52"/>
              <p:cNvSpPr>
                <a:spLocks/>
              </p:cNvSpPr>
              <p:nvPr/>
            </p:nvSpPr>
            <p:spPr bwMode="auto">
              <a:xfrm>
                <a:off x="3305" y="3265"/>
                <a:ext cx="407" cy="192"/>
              </a:xfrm>
              <a:custGeom>
                <a:avLst/>
                <a:gdLst>
                  <a:gd name="G0" fmla="+- 53 0 0"/>
                  <a:gd name="G1" fmla="+- 21600 0 0"/>
                  <a:gd name="G2" fmla="+- 21600 0 0"/>
                  <a:gd name="T0" fmla="*/ 0 w 21653"/>
                  <a:gd name="T1" fmla="*/ 0 h 21600"/>
                  <a:gd name="T2" fmla="*/ 21653 w 21653"/>
                  <a:gd name="T3" fmla="*/ 21600 h 21600"/>
                  <a:gd name="T4" fmla="*/ 53 w 2165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53" h="21600" fill="none" extrusionOk="0">
                    <a:moveTo>
                      <a:pt x="0" y="0"/>
                    </a:moveTo>
                    <a:cubicBezTo>
                      <a:pt x="17" y="0"/>
                      <a:pt x="35" y="-1"/>
                      <a:pt x="53" y="0"/>
                    </a:cubicBezTo>
                    <a:cubicBezTo>
                      <a:pt x="11982" y="0"/>
                      <a:pt x="21653" y="9670"/>
                      <a:pt x="21653" y="21600"/>
                    </a:cubicBezTo>
                  </a:path>
                  <a:path w="21653" h="21600" stroke="0" extrusionOk="0">
                    <a:moveTo>
                      <a:pt x="0" y="0"/>
                    </a:moveTo>
                    <a:cubicBezTo>
                      <a:pt x="17" y="0"/>
                      <a:pt x="35" y="-1"/>
                      <a:pt x="53" y="0"/>
                    </a:cubicBezTo>
                    <a:cubicBezTo>
                      <a:pt x="11982" y="0"/>
                      <a:pt x="21653" y="9670"/>
                      <a:pt x="21653" y="21600"/>
                    </a:cubicBezTo>
                    <a:lnTo>
                      <a:pt x="53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9861" name="Arc 53"/>
              <p:cNvSpPr>
                <a:spLocks/>
              </p:cNvSpPr>
              <p:nvPr/>
            </p:nvSpPr>
            <p:spPr bwMode="auto">
              <a:xfrm rot="10800000">
                <a:off x="3305" y="3457"/>
                <a:ext cx="407" cy="192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21600"/>
                  <a:gd name="T1" fmla="*/ 21600 h 21600"/>
                  <a:gd name="T2" fmla="*/ 21547 w 21600"/>
                  <a:gd name="T3" fmla="*/ 0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691"/>
                      <a:pt x="9638" y="29"/>
                      <a:pt x="21547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691"/>
                      <a:pt x="9638" y="29"/>
                      <a:pt x="21547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9862" name="Arc 54"/>
              <p:cNvSpPr>
                <a:spLocks/>
              </p:cNvSpPr>
              <p:nvPr/>
            </p:nvSpPr>
            <p:spPr bwMode="auto">
              <a:xfrm>
                <a:off x="3264" y="3265"/>
                <a:ext cx="122" cy="19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9863" name="Arc 55"/>
              <p:cNvSpPr>
                <a:spLocks/>
              </p:cNvSpPr>
              <p:nvPr/>
            </p:nvSpPr>
            <p:spPr bwMode="auto">
              <a:xfrm rot="10800000">
                <a:off x="3265" y="3457"/>
                <a:ext cx="122" cy="192"/>
              </a:xfrm>
              <a:custGeom>
                <a:avLst/>
                <a:gdLst>
                  <a:gd name="G0" fmla="+- 21600 0 0"/>
                  <a:gd name="G1" fmla="+- 21599 0 0"/>
                  <a:gd name="G2" fmla="+- 21600 0 0"/>
                  <a:gd name="T0" fmla="*/ 0 w 21600"/>
                  <a:gd name="T1" fmla="*/ 21599 h 21599"/>
                  <a:gd name="T2" fmla="*/ 21423 w 21600"/>
                  <a:gd name="T3" fmla="*/ 0 h 21599"/>
                  <a:gd name="T4" fmla="*/ 21600 w 21600"/>
                  <a:gd name="T5" fmla="*/ 21599 h 215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599" fill="none" extrusionOk="0">
                    <a:moveTo>
                      <a:pt x="0" y="21599"/>
                    </a:moveTo>
                    <a:cubicBezTo>
                      <a:pt x="0" y="9738"/>
                      <a:pt x="9563" y="96"/>
                      <a:pt x="21422" y="-1"/>
                    </a:cubicBezTo>
                  </a:path>
                  <a:path w="21600" h="21599" stroke="0" extrusionOk="0">
                    <a:moveTo>
                      <a:pt x="0" y="21599"/>
                    </a:moveTo>
                    <a:cubicBezTo>
                      <a:pt x="0" y="9738"/>
                      <a:pt x="9563" y="96"/>
                      <a:pt x="21422" y="-1"/>
                    </a:cubicBezTo>
                    <a:lnTo>
                      <a:pt x="21600" y="21599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9864" name="Arc 56"/>
              <p:cNvSpPr>
                <a:spLocks/>
              </p:cNvSpPr>
              <p:nvPr/>
            </p:nvSpPr>
            <p:spPr bwMode="auto">
              <a:xfrm>
                <a:off x="3168" y="3265"/>
                <a:ext cx="122" cy="19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9865" name="Arc 57"/>
              <p:cNvSpPr>
                <a:spLocks/>
              </p:cNvSpPr>
              <p:nvPr/>
            </p:nvSpPr>
            <p:spPr bwMode="auto">
              <a:xfrm rot="10800000">
                <a:off x="3169" y="3457"/>
                <a:ext cx="122" cy="192"/>
              </a:xfrm>
              <a:custGeom>
                <a:avLst/>
                <a:gdLst>
                  <a:gd name="G0" fmla="+- 21600 0 0"/>
                  <a:gd name="G1" fmla="+- 21599 0 0"/>
                  <a:gd name="G2" fmla="+- 21600 0 0"/>
                  <a:gd name="T0" fmla="*/ 0 w 21600"/>
                  <a:gd name="T1" fmla="*/ 21599 h 21599"/>
                  <a:gd name="T2" fmla="*/ 21423 w 21600"/>
                  <a:gd name="T3" fmla="*/ 0 h 21599"/>
                  <a:gd name="T4" fmla="*/ 21600 w 21600"/>
                  <a:gd name="T5" fmla="*/ 21599 h 215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599" fill="none" extrusionOk="0">
                    <a:moveTo>
                      <a:pt x="0" y="21599"/>
                    </a:moveTo>
                    <a:cubicBezTo>
                      <a:pt x="0" y="9738"/>
                      <a:pt x="9563" y="96"/>
                      <a:pt x="21422" y="-1"/>
                    </a:cubicBezTo>
                  </a:path>
                  <a:path w="21600" h="21599" stroke="0" extrusionOk="0">
                    <a:moveTo>
                      <a:pt x="0" y="21599"/>
                    </a:moveTo>
                    <a:cubicBezTo>
                      <a:pt x="0" y="9738"/>
                      <a:pt x="9563" y="96"/>
                      <a:pt x="21422" y="-1"/>
                    </a:cubicBezTo>
                    <a:lnTo>
                      <a:pt x="21600" y="21599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9866" name="Line 58"/>
              <p:cNvSpPr>
                <a:spLocks noChangeShapeType="1"/>
              </p:cNvSpPr>
              <p:nvPr/>
            </p:nvSpPr>
            <p:spPr bwMode="auto">
              <a:xfrm>
                <a:off x="3696" y="3456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9867" name="Line 59"/>
              <p:cNvSpPr>
                <a:spLocks noChangeShapeType="1"/>
              </p:cNvSpPr>
              <p:nvPr/>
            </p:nvSpPr>
            <p:spPr bwMode="auto">
              <a:xfrm flipH="1">
                <a:off x="3072" y="3360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9868" name="Line 60"/>
              <p:cNvSpPr>
                <a:spLocks noChangeShapeType="1"/>
              </p:cNvSpPr>
              <p:nvPr/>
            </p:nvSpPr>
            <p:spPr bwMode="auto">
              <a:xfrm flipH="1">
                <a:off x="3072" y="3552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19869" name="Line 61"/>
            <p:cNvSpPr>
              <a:spLocks noChangeShapeType="1"/>
            </p:cNvSpPr>
            <p:nvPr/>
          </p:nvSpPr>
          <p:spPr bwMode="auto">
            <a:xfrm flipV="1">
              <a:off x="4572000" y="5638800"/>
              <a:ext cx="0" cy="30480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19870" name="Line 62"/>
            <p:cNvSpPr>
              <a:spLocks noChangeShapeType="1"/>
            </p:cNvSpPr>
            <p:nvPr/>
          </p:nvSpPr>
          <p:spPr bwMode="auto">
            <a:xfrm>
              <a:off x="4572000" y="5638800"/>
              <a:ext cx="304800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19871" name="Line 63"/>
            <p:cNvSpPr>
              <a:spLocks noChangeShapeType="1"/>
            </p:cNvSpPr>
            <p:nvPr/>
          </p:nvSpPr>
          <p:spPr bwMode="auto">
            <a:xfrm flipH="1">
              <a:off x="4572000" y="5334000"/>
              <a:ext cx="304800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19872" name="Line 64"/>
            <p:cNvSpPr>
              <a:spLocks noChangeShapeType="1"/>
            </p:cNvSpPr>
            <p:nvPr/>
          </p:nvSpPr>
          <p:spPr bwMode="auto">
            <a:xfrm>
              <a:off x="4572000" y="5029200"/>
              <a:ext cx="0" cy="30480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19873" name="Line 65"/>
            <p:cNvSpPr>
              <a:spLocks noChangeShapeType="1"/>
            </p:cNvSpPr>
            <p:nvPr/>
          </p:nvSpPr>
          <p:spPr bwMode="auto">
            <a:xfrm>
              <a:off x="6172200" y="5486400"/>
              <a:ext cx="1295400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19874" name="Rectangle 66"/>
            <p:cNvSpPr>
              <a:spLocks noChangeArrowheads="1"/>
            </p:cNvSpPr>
            <p:nvPr/>
          </p:nvSpPr>
          <p:spPr bwMode="auto">
            <a:xfrm>
              <a:off x="6310313" y="5181600"/>
              <a:ext cx="995362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chemeClr val="accent1"/>
                  </a:solidFill>
                </a:rPr>
                <a:t>Overflow</a:t>
              </a:r>
            </a:p>
          </p:txBody>
        </p:sp>
        <p:sp>
          <p:nvSpPr>
            <p:cNvPr id="119875" name="Rectangle 67"/>
            <p:cNvSpPr>
              <a:spLocks noChangeArrowheads="1"/>
            </p:cNvSpPr>
            <p:nvPr/>
          </p:nvSpPr>
          <p:spPr bwMode="auto">
            <a:xfrm>
              <a:off x="5319713" y="2667000"/>
              <a:ext cx="327025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/>
                <a:t>X</a:t>
              </a:r>
            </a:p>
          </p:txBody>
        </p:sp>
        <p:sp>
          <p:nvSpPr>
            <p:cNvPr id="119876" name="Rectangle 68"/>
            <p:cNvSpPr>
              <a:spLocks noChangeArrowheads="1"/>
            </p:cNvSpPr>
            <p:nvPr/>
          </p:nvSpPr>
          <p:spPr bwMode="auto">
            <a:xfrm>
              <a:off x="6234113" y="2667000"/>
              <a:ext cx="327025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/>
                <a:t>Y</a:t>
              </a:r>
            </a:p>
          </p:txBody>
        </p:sp>
        <p:sp>
          <p:nvSpPr>
            <p:cNvPr id="119877" name="Rectangle 69"/>
            <p:cNvSpPr>
              <a:spLocks noChangeArrowheads="1"/>
            </p:cNvSpPr>
            <p:nvPr/>
          </p:nvSpPr>
          <p:spPr bwMode="auto">
            <a:xfrm>
              <a:off x="6919913" y="2667000"/>
              <a:ext cx="1228725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/>
                <a:t>X   XOR   Y</a:t>
              </a:r>
            </a:p>
          </p:txBody>
        </p:sp>
        <p:sp>
          <p:nvSpPr>
            <p:cNvPr id="119878" name="Line 70"/>
            <p:cNvSpPr>
              <a:spLocks noChangeShapeType="1"/>
            </p:cNvSpPr>
            <p:nvPr/>
          </p:nvSpPr>
          <p:spPr bwMode="auto">
            <a:xfrm>
              <a:off x="5105400" y="2971800"/>
              <a:ext cx="3124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19879" name="Line 71"/>
            <p:cNvSpPr>
              <a:spLocks noChangeShapeType="1"/>
            </p:cNvSpPr>
            <p:nvPr/>
          </p:nvSpPr>
          <p:spPr bwMode="auto">
            <a:xfrm>
              <a:off x="5105400" y="3048000"/>
              <a:ext cx="3124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19880" name="Line 72"/>
            <p:cNvSpPr>
              <a:spLocks noChangeShapeType="1"/>
            </p:cNvSpPr>
            <p:nvPr/>
          </p:nvSpPr>
          <p:spPr bwMode="auto">
            <a:xfrm>
              <a:off x="5105400" y="3352800"/>
              <a:ext cx="3124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19881" name="Rectangle 73"/>
            <p:cNvSpPr>
              <a:spLocks noChangeArrowheads="1"/>
            </p:cNvSpPr>
            <p:nvPr/>
          </p:nvSpPr>
          <p:spPr bwMode="auto">
            <a:xfrm>
              <a:off x="5395913" y="3048000"/>
              <a:ext cx="282575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/>
                <a:t>0</a:t>
              </a:r>
            </a:p>
          </p:txBody>
        </p:sp>
        <p:sp>
          <p:nvSpPr>
            <p:cNvPr id="119882" name="Rectangle 74"/>
            <p:cNvSpPr>
              <a:spLocks noChangeArrowheads="1"/>
            </p:cNvSpPr>
            <p:nvPr/>
          </p:nvSpPr>
          <p:spPr bwMode="auto">
            <a:xfrm>
              <a:off x="6234113" y="3048000"/>
              <a:ext cx="282575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/>
                <a:t>0</a:t>
              </a:r>
            </a:p>
          </p:txBody>
        </p:sp>
        <p:sp>
          <p:nvSpPr>
            <p:cNvPr id="119883" name="Rectangle 75"/>
            <p:cNvSpPr>
              <a:spLocks noChangeArrowheads="1"/>
            </p:cNvSpPr>
            <p:nvPr/>
          </p:nvSpPr>
          <p:spPr bwMode="auto">
            <a:xfrm>
              <a:off x="7377113" y="3048000"/>
              <a:ext cx="282575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/>
                <a:t>0</a:t>
              </a:r>
            </a:p>
          </p:txBody>
        </p:sp>
        <p:sp>
          <p:nvSpPr>
            <p:cNvPr id="119884" name="Line 76"/>
            <p:cNvSpPr>
              <a:spLocks noChangeShapeType="1"/>
            </p:cNvSpPr>
            <p:nvPr/>
          </p:nvSpPr>
          <p:spPr bwMode="auto">
            <a:xfrm>
              <a:off x="5943600" y="2667000"/>
              <a:ext cx="0" cy="1600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19885" name="Line 77"/>
            <p:cNvSpPr>
              <a:spLocks noChangeShapeType="1"/>
            </p:cNvSpPr>
            <p:nvPr/>
          </p:nvSpPr>
          <p:spPr bwMode="auto">
            <a:xfrm>
              <a:off x="6781800" y="2667000"/>
              <a:ext cx="0" cy="1600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19886" name="Line 78"/>
            <p:cNvSpPr>
              <a:spLocks noChangeShapeType="1"/>
            </p:cNvSpPr>
            <p:nvPr/>
          </p:nvSpPr>
          <p:spPr bwMode="auto">
            <a:xfrm>
              <a:off x="6858000" y="2667000"/>
              <a:ext cx="0" cy="1600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19887" name="Line 79"/>
            <p:cNvSpPr>
              <a:spLocks noChangeShapeType="1"/>
            </p:cNvSpPr>
            <p:nvPr/>
          </p:nvSpPr>
          <p:spPr bwMode="auto">
            <a:xfrm>
              <a:off x="5105400" y="3657600"/>
              <a:ext cx="3124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19888" name="Rectangle 80"/>
            <p:cNvSpPr>
              <a:spLocks noChangeArrowheads="1"/>
            </p:cNvSpPr>
            <p:nvPr/>
          </p:nvSpPr>
          <p:spPr bwMode="auto">
            <a:xfrm>
              <a:off x="5395913" y="3352800"/>
              <a:ext cx="282575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/>
                <a:t>0</a:t>
              </a:r>
            </a:p>
          </p:txBody>
        </p:sp>
        <p:sp>
          <p:nvSpPr>
            <p:cNvPr id="119889" name="Rectangle 81"/>
            <p:cNvSpPr>
              <a:spLocks noChangeArrowheads="1"/>
            </p:cNvSpPr>
            <p:nvPr/>
          </p:nvSpPr>
          <p:spPr bwMode="auto">
            <a:xfrm>
              <a:off x="6234113" y="3352800"/>
              <a:ext cx="282575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/>
                <a:t>1</a:t>
              </a:r>
            </a:p>
          </p:txBody>
        </p:sp>
        <p:sp>
          <p:nvSpPr>
            <p:cNvPr id="119890" name="Rectangle 82"/>
            <p:cNvSpPr>
              <a:spLocks noChangeArrowheads="1"/>
            </p:cNvSpPr>
            <p:nvPr/>
          </p:nvSpPr>
          <p:spPr bwMode="auto">
            <a:xfrm>
              <a:off x="7377113" y="3352800"/>
              <a:ext cx="282575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/>
                <a:t>1</a:t>
              </a:r>
            </a:p>
          </p:txBody>
        </p:sp>
        <p:sp>
          <p:nvSpPr>
            <p:cNvPr id="119891" name="Line 83"/>
            <p:cNvSpPr>
              <a:spLocks noChangeShapeType="1"/>
            </p:cNvSpPr>
            <p:nvPr/>
          </p:nvSpPr>
          <p:spPr bwMode="auto">
            <a:xfrm>
              <a:off x="5105400" y="3962400"/>
              <a:ext cx="3124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19892" name="Rectangle 84"/>
            <p:cNvSpPr>
              <a:spLocks noChangeArrowheads="1"/>
            </p:cNvSpPr>
            <p:nvPr/>
          </p:nvSpPr>
          <p:spPr bwMode="auto">
            <a:xfrm>
              <a:off x="5395913" y="3657600"/>
              <a:ext cx="282575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/>
                <a:t>1</a:t>
              </a:r>
            </a:p>
          </p:txBody>
        </p:sp>
        <p:sp>
          <p:nvSpPr>
            <p:cNvPr id="119893" name="Rectangle 85"/>
            <p:cNvSpPr>
              <a:spLocks noChangeArrowheads="1"/>
            </p:cNvSpPr>
            <p:nvPr/>
          </p:nvSpPr>
          <p:spPr bwMode="auto">
            <a:xfrm>
              <a:off x="6234113" y="3657600"/>
              <a:ext cx="282575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/>
                <a:t>0</a:t>
              </a:r>
            </a:p>
          </p:txBody>
        </p:sp>
        <p:sp>
          <p:nvSpPr>
            <p:cNvPr id="119894" name="Rectangle 86"/>
            <p:cNvSpPr>
              <a:spLocks noChangeArrowheads="1"/>
            </p:cNvSpPr>
            <p:nvPr/>
          </p:nvSpPr>
          <p:spPr bwMode="auto">
            <a:xfrm>
              <a:off x="7377113" y="3657600"/>
              <a:ext cx="282575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/>
                <a:t>1</a:t>
              </a:r>
            </a:p>
          </p:txBody>
        </p:sp>
        <p:sp>
          <p:nvSpPr>
            <p:cNvPr id="119895" name="Rectangle 87"/>
            <p:cNvSpPr>
              <a:spLocks noChangeArrowheads="1"/>
            </p:cNvSpPr>
            <p:nvPr/>
          </p:nvSpPr>
          <p:spPr bwMode="auto">
            <a:xfrm>
              <a:off x="5395913" y="3962400"/>
              <a:ext cx="282575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/>
                <a:t>1</a:t>
              </a:r>
            </a:p>
          </p:txBody>
        </p:sp>
        <p:sp>
          <p:nvSpPr>
            <p:cNvPr id="119896" name="Rectangle 88"/>
            <p:cNvSpPr>
              <a:spLocks noChangeArrowheads="1"/>
            </p:cNvSpPr>
            <p:nvPr/>
          </p:nvSpPr>
          <p:spPr bwMode="auto">
            <a:xfrm>
              <a:off x="6234113" y="3962400"/>
              <a:ext cx="282575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/>
                <a:t>1</a:t>
              </a:r>
            </a:p>
          </p:txBody>
        </p:sp>
        <p:sp>
          <p:nvSpPr>
            <p:cNvPr id="119897" name="Rectangle 89"/>
            <p:cNvSpPr>
              <a:spLocks noChangeArrowheads="1"/>
            </p:cNvSpPr>
            <p:nvPr/>
          </p:nvSpPr>
          <p:spPr bwMode="auto">
            <a:xfrm>
              <a:off x="7377113" y="3962400"/>
              <a:ext cx="282575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/>
                <a:t>0</a:t>
              </a:r>
            </a:p>
          </p:txBody>
        </p:sp>
        <p:sp>
          <p:nvSpPr>
            <p:cNvPr id="119898" name="Rectangle 90"/>
            <p:cNvSpPr>
              <a:spLocks noChangeArrowheads="1"/>
            </p:cNvSpPr>
            <p:nvPr/>
          </p:nvSpPr>
          <p:spPr bwMode="auto">
            <a:xfrm>
              <a:off x="5118100" y="2679700"/>
              <a:ext cx="3098800" cy="157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C9BF0410-8B52-4882-AAD0-8C9B81A80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383" y="6171254"/>
            <a:ext cx="7405874" cy="372603"/>
          </a:xfrm>
          <a:prstGeom prst="rect">
            <a:avLst/>
          </a:prstGeom>
          <a:solidFill>
            <a:srgbClr val="0070C0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7000"/>
              </a:lnSpc>
            </a:pPr>
            <a:r>
              <a:rPr lang="en-US" dirty="0">
                <a:solidFill>
                  <a:schemeClr val="bg1"/>
                </a:solidFill>
                <a:latin typeface="Arial" charset="0"/>
              </a:rPr>
              <a:t>Show that these two solutions are logically equivalent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>
            <a:extLst>
              <a:ext uri="{FF2B5EF4-FFF2-40B4-BE49-F238E27FC236}">
                <a16:creationId xmlns:a16="http://schemas.microsoft.com/office/drawing/2014/main" id="{8743ACA5-0B9D-4CB1-95A0-4D5931AFA5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Chapter 3 — Arithmetic for Computers — </a:t>
            </a:r>
            <a:fld id="{EE9A4462-D39C-4942-A517-03817E577440}" type="slidenum">
              <a:rPr kumimoji="0" lang="en-AU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AU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8195" name="Picture 9" descr="f03-01-P374493">
            <a:extLst>
              <a:ext uri="{FF2B5EF4-FFF2-40B4-BE49-F238E27FC236}">
                <a16:creationId xmlns:a16="http://schemas.microsoft.com/office/drawing/2014/main" id="{5494F8D7-417E-4F1C-A4AE-42FCD050E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844675"/>
            <a:ext cx="6938962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2">
            <a:extLst>
              <a:ext uri="{FF2B5EF4-FFF2-40B4-BE49-F238E27FC236}">
                <a16:creationId xmlns:a16="http://schemas.microsoft.com/office/drawing/2014/main" id="{FD4727EC-7234-4C50-AC72-56C14078B4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Integer Addition</a:t>
            </a: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BEB2B84D-1812-4CEE-8E11-45EEB99411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674687"/>
          </a:xfrm>
        </p:spPr>
        <p:txBody>
          <a:bodyPr/>
          <a:lstStyle/>
          <a:p>
            <a:pPr eaLnBrk="1" hangingPunct="1"/>
            <a:r>
              <a:rPr lang="en-US" altLang="en-US"/>
              <a:t>Example: 7 + 6</a:t>
            </a:r>
            <a:endParaRPr lang="en-AU" altLang="en-US"/>
          </a:p>
        </p:txBody>
      </p:sp>
      <p:sp>
        <p:nvSpPr>
          <p:cNvPr id="8198" name="Text Box 4">
            <a:extLst>
              <a:ext uri="{FF2B5EF4-FFF2-40B4-BE49-F238E27FC236}">
                <a16:creationId xmlns:a16="http://schemas.microsoft.com/office/drawing/2014/main" id="{5BE0E591-2048-46BA-90EB-F99F8D90E0FB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369969" y="1407319"/>
            <a:ext cx="31813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CEAA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§3.2 Addition and Subtraction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3181635F-0C71-4850-A470-7C8618A79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644900"/>
            <a:ext cx="7772400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CEAA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Overflow if result out of range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AFBF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Adding +ve and –ve operands, no overflow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AFBF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Adding two +ve operands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CEAAC"/>
              </a:buClr>
              <a:buSzPct val="5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Overflow if result sign is 1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AFBF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Adding two –ve operands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CEAAC"/>
              </a:buClr>
              <a:buSzPct val="5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Overflow if result sign is 0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>
            <a:extLst>
              <a:ext uri="{FF2B5EF4-FFF2-40B4-BE49-F238E27FC236}">
                <a16:creationId xmlns:a16="http://schemas.microsoft.com/office/drawing/2014/main" id="{A48F96FB-A589-4FCF-8B79-C24C4EA27E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82750" y="6353175"/>
            <a:ext cx="7272338" cy="3587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Chapter 3 — Arithmetic for Computers — </a:t>
            </a:r>
            <a:fld id="{00B3A48A-47D3-4AC2-870C-B29415006E31}" type="slidenum">
              <a:rPr kumimoji="0" lang="en-AU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AU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219" name="Rectangle 4">
            <a:extLst>
              <a:ext uri="{FF2B5EF4-FFF2-40B4-BE49-F238E27FC236}">
                <a16:creationId xmlns:a16="http://schemas.microsoft.com/office/drawing/2014/main" id="{762760CA-D995-4D72-A624-23FAD17D8E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Integer Subtraction</a:t>
            </a:r>
            <a:endParaRPr lang="en-AU" altLang="en-US"/>
          </a:p>
        </p:txBody>
      </p:sp>
      <p:sp>
        <p:nvSpPr>
          <p:cNvPr id="9220" name="Rectangle 5">
            <a:extLst>
              <a:ext uri="{FF2B5EF4-FFF2-40B4-BE49-F238E27FC236}">
                <a16:creationId xmlns:a16="http://schemas.microsoft.com/office/drawing/2014/main" id="{9659053F-8E7D-46A6-89BF-B9BE74C3EB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074737"/>
            <a:ext cx="8270875" cy="511175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Add negation of second operand</a:t>
            </a:r>
          </a:p>
          <a:p>
            <a:pPr eaLnBrk="1" hangingPunct="1"/>
            <a:r>
              <a:rPr lang="en-US" altLang="en-US" sz="2800" dirty="0"/>
              <a:t>Example: 7 – 6 = 7 + (–6)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	+7:	0000 0000 … 0000 0111</a:t>
            </a:r>
            <a:br>
              <a:rPr lang="en-US" altLang="en-US" sz="2400" dirty="0"/>
            </a:br>
            <a:r>
              <a:rPr lang="en-US" altLang="en-US" sz="2400" u="sng" dirty="0"/>
              <a:t>–6:	1111 1111 … 1111 1010</a:t>
            </a:r>
            <a:br>
              <a:rPr lang="en-US" altLang="en-US" sz="2400" dirty="0"/>
            </a:br>
            <a:r>
              <a:rPr lang="en-US" altLang="en-US" sz="2400" dirty="0"/>
              <a:t>+1:	0000 0000 … 0000 0001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Overflow if result out of range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01898" y="1168388"/>
            <a:ext cx="8407400" cy="341288"/>
          </a:xfrm>
          <a:noFill/>
          <a:ln/>
        </p:spPr>
        <p:txBody>
          <a:bodyPr/>
          <a:lstStyle/>
          <a:p>
            <a:r>
              <a:rPr lang="en-US" dirty="0"/>
              <a:t>The Instruction Set: a Critical Interface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911548" y="3817838"/>
            <a:ext cx="6692900" cy="4445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2292" name="Oval 4"/>
          <p:cNvSpPr>
            <a:spLocks noChangeArrowheads="1"/>
          </p:cNvSpPr>
          <p:nvPr/>
        </p:nvSpPr>
        <p:spPr bwMode="auto">
          <a:xfrm>
            <a:off x="4349948" y="2446238"/>
            <a:ext cx="368300" cy="292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 flipH="1">
            <a:off x="4495998" y="2744688"/>
            <a:ext cx="76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4495998" y="3354288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>
            <a:off x="4724598" y="335428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>
            <a:off x="4724598" y="3659088"/>
            <a:ext cx="7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 flipH="1">
            <a:off x="4343598" y="3354288"/>
            <a:ext cx="152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 flipH="1">
            <a:off x="4114998" y="3735288"/>
            <a:ext cx="2286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2299" name="Line 11"/>
          <p:cNvSpPr>
            <a:spLocks noChangeShapeType="1"/>
          </p:cNvSpPr>
          <p:nvPr/>
        </p:nvSpPr>
        <p:spPr bwMode="auto">
          <a:xfrm>
            <a:off x="4572198" y="2973288"/>
            <a:ext cx="2286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auto">
          <a:xfrm flipV="1">
            <a:off x="4800798" y="2973288"/>
            <a:ext cx="152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2301" name="Line 13"/>
          <p:cNvSpPr>
            <a:spLocks noChangeShapeType="1"/>
          </p:cNvSpPr>
          <p:nvPr/>
        </p:nvSpPr>
        <p:spPr bwMode="auto">
          <a:xfrm>
            <a:off x="4495998" y="2897088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2302" name="Line 14"/>
          <p:cNvSpPr>
            <a:spLocks noChangeShapeType="1"/>
          </p:cNvSpPr>
          <p:nvPr/>
        </p:nvSpPr>
        <p:spPr bwMode="auto">
          <a:xfrm flipV="1">
            <a:off x="4724598" y="2744688"/>
            <a:ext cx="152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2303" name="Oval 15"/>
          <p:cNvSpPr>
            <a:spLocks noChangeArrowheads="1"/>
          </p:cNvSpPr>
          <p:nvPr/>
        </p:nvSpPr>
        <p:spPr bwMode="auto">
          <a:xfrm>
            <a:off x="5721548" y="2522438"/>
            <a:ext cx="368300" cy="292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2304" name="Line 16"/>
          <p:cNvSpPr>
            <a:spLocks noChangeShapeType="1"/>
          </p:cNvSpPr>
          <p:nvPr/>
        </p:nvSpPr>
        <p:spPr bwMode="auto">
          <a:xfrm>
            <a:off x="5943798" y="2820888"/>
            <a:ext cx="76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2305" name="Line 17"/>
          <p:cNvSpPr>
            <a:spLocks noChangeShapeType="1"/>
          </p:cNvSpPr>
          <p:nvPr/>
        </p:nvSpPr>
        <p:spPr bwMode="auto">
          <a:xfrm flipH="1">
            <a:off x="5715198" y="3430488"/>
            <a:ext cx="3048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2306" name="Line 18"/>
          <p:cNvSpPr>
            <a:spLocks noChangeShapeType="1"/>
          </p:cNvSpPr>
          <p:nvPr/>
        </p:nvSpPr>
        <p:spPr bwMode="auto">
          <a:xfrm>
            <a:off x="5715198" y="3659088"/>
            <a:ext cx="152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2307" name="Line 19"/>
          <p:cNvSpPr>
            <a:spLocks noChangeShapeType="1"/>
          </p:cNvSpPr>
          <p:nvPr/>
        </p:nvSpPr>
        <p:spPr bwMode="auto">
          <a:xfrm>
            <a:off x="6019998" y="3430488"/>
            <a:ext cx="3048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2308" name="Line 20"/>
          <p:cNvSpPr>
            <a:spLocks noChangeShapeType="1"/>
          </p:cNvSpPr>
          <p:nvPr/>
        </p:nvSpPr>
        <p:spPr bwMode="auto">
          <a:xfrm flipV="1">
            <a:off x="6324798" y="3506688"/>
            <a:ext cx="2286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2309" name="Line 21"/>
          <p:cNvSpPr>
            <a:spLocks noChangeShapeType="1"/>
          </p:cNvSpPr>
          <p:nvPr/>
        </p:nvSpPr>
        <p:spPr bwMode="auto">
          <a:xfrm>
            <a:off x="6553398" y="3506688"/>
            <a:ext cx="762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2310" name="Line 22"/>
          <p:cNvSpPr>
            <a:spLocks noChangeShapeType="1"/>
          </p:cNvSpPr>
          <p:nvPr/>
        </p:nvSpPr>
        <p:spPr bwMode="auto">
          <a:xfrm flipH="1">
            <a:off x="5791398" y="3049488"/>
            <a:ext cx="152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2311" name="Line 23"/>
          <p:cNvSpPr>
            <a:spLocks noChangeShapeType="1"/>
          </p:cNvSpPr>
          <p:nvPr/>
        </p:nvSpPr>
        <p:spPr bwMode="auto">
          <a:xfrm flipH="1" flipV="1">
            <a:off x="5562798" y="3201888"/>
            <a:ext cx="2286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2312" name="Line 24"/>
          <p:cNvSpPr>
            <a:spLocks noChangeShapeType="1"/>
          </p:cNvSpPr>
          <p:nvPr/>
        </p:nvSpPr>
        <p:spPr bwMode="auto">
          <a:xfrm flipH="1">
            <a:off x="5638998" y="2973288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2313" name="Line 25"/>
          <p:cNvSpPr>
            <a:spLocks noChangeShapeType="1"/>
          </p:cNvSpPr>
          <p:nvPr/>
        </p:nvSpPr>
        <p:spPr bwMode="auto">
          <a:xfrm flipH="1" flipV="1">
            <a:off x="5410398" y="2820888"/>
            <a:ext cx="2286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2314" name="Line 26"/>
          <p:cNvSpPr>
            <a:spLocks noChangeShapeType="1"/>
          </p:cNvSpPr>
          <p:nvPr/>
        </p:nvSpPr>
        <p:spPr bwMode="auto">
          <a:xfrm flipV="1">
            <a:off x="5791398" y="2668488"/>
            <a:ext cx="762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2315" name="Line 27"/>
          <p:cNvSpPr>
            <a:spLocks noChangeShapeType="1"/>
          </p:cNvSpPr>
          <p:nvPr/>
        </p:nvSpPr>
        <p:spPr bwMode="auto">
          <a:xfrm flipH="1" flipV="1">
            <a:off x="4495998" y="2592288"/>
            <a:ext cx="152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2316" name="Oval 28"/>
          <p:cNvSpPr>
            <a:spLocks noChangeArrowheads="1"/>
          </p:cNvSpPr>
          <p:nvPr/>
        </p:nvSpPr>
        <p:spPr bwMode="auto">
          <a:xfrm>
            <a:off x="4826198" y="4370288"/>
            <a:ext cx="635000" cy="482600"/>
          </a:xfrm>
          <a:prstGeom prst="ellips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2317" name="Line 29"/>
          <p:cNvSpPr>
            <a:spLocks noChangeShapeType="1"/>
          </p:cNvSpPr>
          <p:nvPr/>
        </p:nvSpPr>
        <p:spPr bwMode="auto">
          <a:xfrm flipV="1">
            <a:off x="5029398" y="4649688"/>
            <a:ext cx="76200" cy="76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2318" name="Line 30"/>
          <p:cNvSpPr>
            <a:spLocks noChangeShapeType="1"/>
          </p:cNvSpPr>
          <p:nvPr/>
        </p:nvSpPr>
        <p:spPr bwMode="auto">
          <a:xfrm>
            <a:off x="5105598" y="4649688"/>
            <a:ext cx="76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2319" name="Line 31"/>
          <p:cNvSpPr>
            <a:spLocks noChangeShapeType="1"/>
          </p:cNvSpPr>
          <p:nvPr/>
        </p:nvSpPr>
        <p:spPr bwMode="auto">
          <a:xfrm>
            <a:off x="5181798" y="4649688"/>
            <a:ext cx="76200" cy="76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2320" name="Line 32"/>
          <p:cNvSpPr>
            <a:spLocks noChangeShapeType="1"/>
          </p:cNvSpPr>
          <p:nvPr/>
        </p:nvSpPr>
        <p:spPr bwMode="auto">
          <a:xfrm>
            <a:off x="5181798" y="4497288"/>
            <a:ext cx="15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2321" name="Line 33"/>
          <p:cNvSpPr>
            <a:spLocks noChangeShapeType="1"/>
          </p:cNvSpPr>
          <p:nvPr/>
        </p:nvSpPr>
        <p:spPr bwMode="auto">
          <a:xfrm flipH="1">
            <a:off x="4953198" y="4497288"/>
            <a:ext cx="76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2322" name="Line 34"/>
          <p:cNvSpPr>
            <a:spLocks noChangeShapeType="1"/>
          </p:cNvSpPr>
          <p:nvPr/>
        </p:nvSpPr>
        <p:spPr bwMode="auto">
          <a:xfrm flipV="1">
            <a:off x="4495998" y="5945088"/>
            <a:ext cx="0" cy="76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2323" name="Line 35"/>
          <p:cNvSpPr>
            <a:spLocks noChangeShapeType="1"/>
          </p:cNvSpPr>
          <p:nvPr/>
        </p:nvSpPr>
        <p:spPr bwMode="auto">
          <a:xfrm>
            <a:off x="5181798" y="4878288"/>
            <a:ext cx="0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2324" name="Line 36"/>
          <p:cNvSpPr>
            <a:spLocks noChangeShapeType="1"/>
          </p:cNvSpPr>
          <p:nvPr/>
        </p:nvSpPr>
        <p:spPr bwMode="auto">
          <a:xfrm>
            <a:off x="5181798" y="5487888"/>
            <a:ext cx="381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2325" name="Line 37"/>
          <p:cNvSpPr>
            <a:spLocks noChangeShapeType="1"/>
          </p:cNvSpPr>
          <p:nvPr/>
        </p:nvSpPr>
        <p:spPr bwMode="auto">
          <a:xfrm>
            <a:off x="5562798" y="5487888"/>
            <a:ext cx="152400" cy="457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2326" name="Line 38"/>
          <p:cNvSpPr>
            <a:spLocks noChangeShapeType="1"/>
          </p:cNvSpPr>
          <p:nvPr/>
        </p:nvSpPr>
        <p:spPr bwMode="auto">
          <a:xfrm flipV="1">
            <a:off x="5715198" y="5868888"/>
            <a:ext cx="76200" cy="76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2327" name="Line 39"/>
          <p:cNvSpPr>
            <a:spLocks noChangeShapeType="1"/>
          </p:cNvSpPr>
          <p:nvPr/>
        </p:nvSpPr>
        <p:spPr bwMode="auto">
          <a:xfrm flipH="1">
            <a:off x="4800798" y="5487888"/>
            <a:ext cx="381000" cy="76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2328" name="Line 40"/>
          <p:cNvSpPr>
            <a:spLocks noChangeShapeType="1"/>
          </p:cNvSpPr>
          <p:nvPr/>
        </p:nvSpPr>
        <p:spPr bwMode="auto">
          <a:xfrm flipH="1">
            <a:off x="4648398" y="5564088"/>
            <a:ext cx="152400" cy="457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2329" name="Line 41"/>
          <p:cNvSpPr>
            <a:spLocks noChangeShapeType="1"/>
          </p:cNvSpPr>
          <p:nvPr/>
        </p:nvSpPr>
        <p:spPr bwMode="auto">
          <a:xfrm flipH="1">
            <a:off x="4495998" y="6021288"/>
            <a:ext cx="15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2330" name="Line 42"/>
          <p:cNvSpPr>
            <a:spLocks noChangeShapeType="1"/>
          </p:cNvSpPr>
          <p:nvPr/>
        </p:nvSpPr>
        <p:spPr bwMode="auto">
          <a:xfrm>
            <a:off x="5181798" y="4878288"/>
            <a:ext cx="533400" cy="76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2331" name="Line 43"/>
          <p:cNvSpPr>
            <a:spLocks noChangeShapeType="1"/>
          </p:cNvSpPr>
          <p:nvPr/>
        </p:nvSpPr>
        <p:spPr bwMode="auto">
          <a:xfrm flipV="1">
            <a:off x="5715198" y="4268688"/>
            <a:ext cx="381000" cy="685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2332" name="Line 44"/>
          <p:cNvSpPr>
            <a:spLocks noChangeShapeType="1"/>
          </p:cNvSpPr>
          <p:nvPr/>
        </p:nvSpPr>
        <p:spPr bwMode="auto">
          <a:xfrm>
            <a:off x="6096198" y="4268688"/>
            <a:ext cx="228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2333" name="Line 45"/>
          <p:cNvSpPr>
            <a:spLocks noChangeShapeType="1"/>
          </p:cNvSpPr>
          <p:nvPr/>
        </p:nvSpPr>
        <p:spPr bwMode="auto">
          <a:xfrm flipH="1">
            <a:off x="4724598" y="4954488"/>
            <a:ext cx="457200" cy="76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2334" name="Line 46"/>
          <p:cNvSpPr>
            <a:spLocks noChangeShapeType="1"/>
          </p:cNvSpPr>
          <p:nvPr/>
        </p:nvSpPr>
        <p:spPr bwMode="auto">
          <a:xfrm flipH="1" flipV="1">
            <a:off x="4191198" y="4268688"/>
            <a:ext cx="533400" cy="762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2335" name="Line 47"/>
          <p:cNvSpPr>
            <a:spLocks noChangeShapeType="1"/>
          </p:cNvSpPr>
          <p:nvPr/>
        </p:nvSpPr>
        <p:spPr bwMode="auto">
          <a:xfrm flipH="1">
            <a:off x="3962598" y="4268688"/>
            <a:ext cx="228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 useBgFill="1">
        <p:nvSpPr>
          <p:cNvPr id="12336" name="Rectangle 48"/>
          <p:cNvSpPr>
            <a:spLocks noChangeArrowheads="1"/>
          </p:cNvSpPr>
          <p:nvPr/>
        </p:nvSpPr>
        <p:spPr bwMode="auto">
          <a:xfrm>
            <a:off x="4280098" y="3900388"/>
            <a:ext cx="1701800" cy="303213"/>
          </a:xfrm>
          <a:prstGeom prst="rect">
            <a:avLst/>
          </a:prstGeom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instruction set</a:t>
            </a:r>
          </a:p>
        </p:txBody>
      </p:sp>
      <p:sp>
        <p:nvSpPr>
          <p:cNvPr id="12337" name="Rectangle 49"/>
          <p:cNvSpPr>
            <a:spLocks noChangeArrowheads="1"/>
          </p:cNvSpPr>
          <p:nvPr/>
        </p:nvSpPr>
        <p:spPr bwMode="auto">
          <a:xfrm>
            <a:off x="1460698" y="2998688"/>
            <a:ext cx="10668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software</a:t>
            </a:r>
          </a:p>
        </p:txBody>
      </p:sp>
      <p:sp>
        <p:nvSpPr>
          <p:cNvPr id="12338" name="Rectangle 50"/>
          <p:cNvSpPr>
            <a:spLocks noChangeArrowheads="1"/>
          </p:cNvSpPr>
          <p:nvPr/>
        </p:nvSpPr>
        <p:spPr bwMode="auto">
          <a:xfrm>
            <a:off x="1460698" y="4903688"/>
            <a:ext cx="11430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hardware</a:t>
            </a:r>
          </a:p>
        </p:txBody>
      </p:sp>
      <p:sp>
        <p:nvSpPr>
          <p:cNvPr id="51" name="Rectangle 2">
            <a:extLst>
              <a:ext uri="{FF2B5EF4-FFF2-40B4-BE49-F238E27FC236}">
                <a16:creationId xmlns:a16="http://schemas.microsoft.com/office/drawing/2014/main" id="{397A68A8-F227-4320-8CAC-D0167955E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698" y="365955"/>
            <a:ext cx="7418710" cy="3412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/>
              <a:t>Quick Review</a:t>
            </a:r>
          </a:p>
        </p:txBody>
      </p:sp>
    </p:spTree>
    <p:extLst>
      <p:ext uri="{BB962C8B-B14F-4D97-AF65-F5344CB8AC3E}">
        <p14:creationId xmlns:p14="http://schemas.microsoft.com/office/powerpoint/2010/main" val="1923088042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1" grpId="0" animBg="1"/>
      <p:bldP spid="12292" grpId="0" animBg="1"/>
      <p:bldP spid="12293" grpId="0" animBg="1"/>
      <p:bldP spid="12294" grpId="0" animBg="1"/>
      <p:bldP spid="12295" grpId="0" animBg="1"/>
      <p:bldP spid="12296" grpId="0" animBg="1"/>
      <p:bldP spid="12297" grpId="0" animBg="1"/>
      <p:bldP spid="12298" grpId="0" animBg="1"/>
      <p:bldP spid="12299" grpId="0" animBg="1"/>
      <p:bldP spid="12300" grpId="0" animBg="1"/>
      <p:bldP spid="12301" grpId="0" animBg="1"/>
      <p:bldP spid="12302" grpId="0" animBg="1"/>
      <p:bldP spid="12303" grpId="0" animBg="1"/>
      <p:bldP spid="12304" grpId="0" animBg="1"/>
      <p:bldP spid="12305" grpId="0" animBg="1"/>
      <p:bldP spid="12306" grpId="0" animBg="1"/>
      <p:bldP spid="12307" grpId="0" animBg="1"/>
      <p:bldP spid="12308" grpId="0" animBg="1"/>
      <p:bldP spid="12309" grpId="0" animBg="1"/>
      <p:bldP spid="12310" grpId="0" animBg="1"/>
      <p:bldP spid="12311" grpId="0" animBg="1"/>
      <p:bldP spid="12312" grpId="0" animBg="1"/>
      <p:bldP spid="12313" grpId="0" animBg="1"/>
      <p:bldP spid="12314" grpId="0" animBg="1"/>
      <p:bldP spid="12315" grpId="0" animBg="1"/>
      <p:bldP spid="12316" grpId="0" animBg="1"/>
      <p:bldP spid="12317" grpId="0" animBg="1"/>
      <p:bldP spid="12318" grpId="0" animBg="1"/>
      <p:bldP spid="12319" grpId="0" animBg="1"/>
      <p:bldP spid="12320" grpId="0" animBg="1"/>
      <p:bldP spid="12321" grpId="0" animBg="1"/>
      <p:bldP spid="12322" grpId="0" animBg="1"/>
      <p:bldP spid="12323" grpId="0" animBg="1"/>
      <p:bldP spid="12324" grpId="0" animBg="1"/>
      <p:bldP spid="12325" grpId="0" animBg="1"/>
      <p:bldP spid="12326" grpId="0" animBg="1"/>
      <p:bldP spid="12327" grpId="0" animBg="1"/>
      <p:bldP spid="12328" grpId="0" animBg="1"/>
      <p:bldP spid="12329" grpId="0" animBg="1"/>
      <p:bldP spid="12330" grpId="0" animBg="1"/>
      <p:bldP spid="12331" grpId="0" animBg="1"/>
      <p:bldP spid="12332" grpId="0" animBg="1"/>
      <p:bldP spid="12333" grpId="0" animBg="1"/>
      <p:bldP spid="12334" grpId="0" animBg="1"/>
      <p:bldP spid="12335" grpId="0" animBg="1"/>
      <p:bldP spid="12336" grpId="0" animBg="1"/>
      <p:bldP spid="12337" grpId="0"/>
      <p:bldP spid="1233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>
            <a:extLst>
              <a:ext uri="{FF2B5EF4-FFF2-40B4-BE49-F238E27FC236}">
                <a16:creationId xmlns:a16="http://schemas.microsoft.com/office/drawing/2014/main" id="{136AF0B1-82C7-4157-9644-93F8421AAF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Chapter 3 — Arithmetic for Computers — </a:t>
            </a:r>
            <a:fld id="{E9A4272C-1A87-40D8-B2F9-906CD0FF5BBC}" type="slidenum">
              <a:rPr kumimoji="0" lang="en-AU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AU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243" name="Rectangle 4">
            <a:extLst>
              <a:ext uri="{FF2B5EF4-FFF2-40B4-BE49-F238E27FC236}">
                <a16:creationId xmlns:a16="http://schemas.microsoft.com/office/drawing/2014/main" id="{5032BA07-4422-44BB-9A0F-7ECED8DC99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Dealing with Overflow</a:t>
            </a:r>
            <a:endParaRPr lang="en-AU" altLang="en-US"/>
          </a:p>
        </p:txBody>
      </p:sp>
      <p:sp>
        <p:nvSpPr>
          <p:cNvPr id="10244" name="Rectangle 5">
            <a:extLst>
              <a:ext uri="{FF2B5EF4-FFF2-40B4-BE49-F238E27FC236}">
                <a16:creationId xmlns:a16="http://schemas.microsoft.com/office/drawing/2014/main" id="{FBF5B17E-6E7A-44FC-B720-117BE06E94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Some languages (e.g., C) ignore overflow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Use MIPS </a:t>
            </a:r>
            <a:r>
              <a:rPr lang="en-US" altLang="en-US">
                <a:latin typeface="Lucida Console" panose="020B0609040504020204" pitchFamily="49" charset="0"/>
              </a:rPr>
              <a:t>addu</a:t>
            </a:r>
            <a:r>
              <a:rPr lang="en-US" altLang="en-US"/>
              <a:t>, </a:t>
            </a:r>
            <a:r>
              <a:rPr lang="en-US" altLang="en-US">
                <a:latin typeface="Lucida Console" panose="020B0609040504020204" pitchFamily="49" charset="0"/>
              </a:rPr>
              <a:t>addui</a:t>
            </a:r>
            <a:r>
              <a:rPr lang="en-US" altLang="en-US"/>
              <a:t>, </a:t>
            </a:r>
            <a:r>
              <a:rPr lang="en-US" altLang="en-US">
                <a:latin typeface="Lucida Console" panose="020B0609040504020204" pitchFamily="49" charset="0"/>
              </a:rPr>
              <a:t>subu</a:t>
            </a:r>
            <a:r>
              <a:rPr lang="en-US" altLang="en-US"/>
              <a:t> instructions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Other languages (e.g., Ada, Fortran) require raising an exception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Use MIPS </a:t>
            </a:r>
            <a:r>
              <a:rPr lang="en-US" altLang="en-US">
                <a:latin typeface="Lucida Console" panose="020B0609040504020204" pitchFamily="49" charset="0"/>
              </a:rPr>
              <a:t>add</a:t>
            </a:r>
            <a:r>
              <a:rPr lang="en-US" altLang="en-US"/>
              <a:t>, </a:t>
            </a:r>
            <a:r>
              <a:rPr lang="en-US" altLang="en-US">
                <a:latin typeface="Lucida Console" panose="020B0609040504020204" pitchFamily="49" charset="0"/>
              </a:rPr>
              <a:t>addi</a:t>
            </a:r>
            <a:r>
              <a:rPr lang="en-US" altLang="en-US"/>
              <a:t>, </a:t>
            </a:r>
            <a:r>
              <a:rPr lang="en-US" altLang="en-US">
                <a:latin typeface="Lucida Console" panose="020B0609040504020204" pitchFamily="49" charset="0"/>
              </a:rPr>
              <a:t>sub</a:t>
            </a:r>
            <a:r>
              <a:rPr lang="en-US" altLang="en-US"/>
              <a:t> 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On overflow, invoke exception handler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Save PC in exception program counter (EPC) register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Jump to predefined handler address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>
                <a:latin typeface="Lucida Console" panose="020B0609040504020204" pitchFamily="49" charset="0"/>
              </a:rPr>
              <a:t>mfc0</a:t>
            </a:r>
            <a:r>
              <a:rPr lang="en-US" altLang="en-US"/>
              <a:t> (move from coprocessor reg) instruction can retrieve EPC value, to return after corrective action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Hardware for Arithmetic</a:t>
            </a:r>
          </a:p>
        </p:txBody>
      </p:sp>
      <p:sp>
        <p:nvSpPr>
          <p:cNvPr id="133123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228600" y="847929"/>
            <a:ext cx="8382000" cy="2533648"/>
          </a:xfrm>
          <a:noFill/>
          <a:ln/>
        </p:spPr>
        <p:txBody>
          <a:bodyPr/>
          <a:lstStyle/>
          <a:p>
            <a:r>
              <a:rPr lang="en-US" sz="2400" b="0" dirty="0"/>
              <a:t>Where we've been:</a:t>
            </a:r>
          </a:p>
          <a:p>
            <a:pPr lvl="1"/>
            <a:r>
              <a:rPr lang="en-US" sz="2400" b="0" dirty="0"/>
              <a:t>Performance (seconds, cycles, instructions)</a:t>
            </a:r>
          </a:p>
          <a:p>
            <a:pPr lvl="1"/>
            <a:r>
              <a:rPr lang="en-US" sz="2400" b="0" dirty="0"/>
              <a:t>Abstractions:</a:t>
            </a:r>
            <a:br>
              <a:rPr lang="en-US" sz="2400" b="0" dirty="0"/>
            </a:br>
            <a:r>
              <a:rPr lang="en-US" sz="2400" b="0" dirty="0"/>
              <a:t>	  Instruction Set Architecture</a:t>
            </a:r>
            <a:br>
              <a:rPr lang="en-US" sz="2400" b="0" dirty="0"/>
            </a:br>
            <a:r>
              <a:rPr lang="en-US" sz="2400" b="0" dirty="0"/>
              <a:t>	  Assembly Language and Machine Language</a:t>
            </a:r>
          </a:p>
          <a:p>
            <a:r>
              <a:rPr lang="en-US" sz="2400" b="0" dirty="0"/>
              <a:t>What's up ahead:</a:t>
            </a:r>
          </a:p>
          <a:p>
            <a:pPr lvl="1"/>
            <a:r>
              <a:rPr lang="en-US" sz="2400" b="0" dirty="0"/>
              <a:t>Implementing the Architecture</a:t>
            </a:r>
          </a:p>
        </p:txBody>
      </p:sp>
      <p:grpSp>
        <p:nvGrpSpPr>
          <p:cNvPr id="133144" name="Group 24"/>
          <p:cNvGrpSpPr>
            <a:grpSpLocks/>
          </p:cNvGrpSpPr>
          <p:nvPr/>
        </p:nvGrpSpPr>
        <p:grpSpPr bwMode="auto">
          <a:xfrm>
            <a:off x="5436096" y="3645024"/>
            <a:ext cx="3295650" cy="2595562"/>
            <a:chOff x="911" y="2323"/>
            <a:chExt cx="2076" cy="1635"/>
          </a:xfrm>
        </p:grpSpPr>
        <p:grpSp>
          <p:nvGrpSpPr>
            <p:cNvPr id="133142" name="Group 22"/>
            <p:cNvGrpSpPr>
              <a:grpSpLocks/>
            </p:cNvGrpSpPr>
            <p:nvPr/>
          </p:nvGrpSpPr>
          <p:grpSpPr bwMode="auto">
            <a:xfrm>
              <a:off x="911" y="2323"/>
              <a:ext cx="2076" cy="1635"/>
              <a:chOff x="911" y="2323"/>
              <a:chExt cx="2076" cy="1635"/>
            </a:xfrm>
          </p:grpSpPr>
          <p:sp>
            <p:nvSpPr>
              <p:cNvPr id="133124" name="Freeform 4"/>
              <p:cNvSpPr>
                <a:spLocks/>
              </p:cNvSpPr>
              <p:nvPr/>
            </p:nvSpPr>
            <p:spPr bwMode="auto">
              <a:xfrm>
                <a:off x="1574" y="2797"/>
                <a:ext cx="388" cy="109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27"/>
                  </a:cxn>
                  <a:cxn ang="0">
                    <a:pos x="111" y="553"/>
                  </a:cxn>
                  <a:cxn ang="0">
                    <a:pos x="0" y="671"/>
                  </a:cxn>
                  <a:cxn ang="0">
                    <a:pos x="0" y="1098"/>
                  </a:cxn>
                  <a:cxn ang="0">
                    <a:pos x="387" y="790"/>
                  </a:cxn>
                  <a:cxn ang="0">
                    <a:pos x="387" y="308"/>
                  </a:cxn>
                  <a:cxn ang="0">
                    <a:pos x="0" y="0"/>
                  </a:cxn>
                </a:cxnLst>
                <a:rect l="0" t="0" r="r" b="b"/>
                <a:pathLst>
                  <a:path w="388" h="1099">
                    <a:moveTo>
                      <a:pt x="0" y="0"/>
                    </a:moveTo>
                    <a:lnTo>
                      <a:pt x="0" y="427"/>
                    </a:lnTo>
                    <a:lnTo>
                      <a:pt x="111" y="553"/>
                    </a:lnTo>
                    <a:lnTo>
                      <a:pt x="0" y="671"/>
                    </a:lnTo>
                    <a:lnTo>
                      <a:pt x="0" y="1098"/>
                    </a:lnTo>
                    <a:lnTo>
                      <a:pt x="387" y="790"/>
                    </a:lnTo>
                    <a:lnTo>
                      <a:pt x="387" y="308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3125" name="Line 5"/>
              <p:cNvSpPr>
                <a:spLocks noChangeShapeType="1"/>
              </p:cNvSpPr>
              <p:nvPr/>
            </p:nvSpPr>
            <p:spPr bwMode="auto">
              <a:xfrm>
                <a:off x="1050" y="3721"/>
                <a:ext cx="48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3126" name="Line 6"/>
              <p:cNvSpPr>
                <a:spLocks noChangeShapeType="1"/>
              </p:cNvSpPr>
              <p:nvPr/>
            </p:nvSpPr>
            <p:spPr bwMode="auto">
              <a:xfrm>
                <a:off x="1974" y="3366"/>
                <a:ext cx="4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3127" name="Line 7"/>
              <p:cNvSpPr>
                <a:spLocks noChangeShapeType="1"/>
              </p:cNvSpPr>
              <p:nvPr/>
            </p:nvSpPr>
            <p:spPr bwMode="auto">
              <a:xfrm>
                <a:off x="1787" y="2526"/>
                <a:ext cx="0" cy="41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3128" name="Line 8"/>
              <p:cNvSpPr>
                <a:spLocks noChangeShapeType="1"/>
              </p:cNvSpPr>
              <p:nvPr/>
            </p:nvSpPr>
            <p:spPr bwMode="auto">
              <a:xfrm>
                <a:off x="1043" y="3002"/>
                <a:ext cx="4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3129" name="Line 9"/>
              <p:cNvSpPr>
                <a:spLocks noChangeShapeType="1"/>
              </p:cNvSpPr>
              <p:nvPr/>
            </p:nvSpPr>
            <p:spPr bwMode="auto">
              <a:xfrm flipH="1">
                <a:off x="1185" y="2944"/>
                <a:ext cx="78" cy="13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3130" name="Rectangle 10"/>
              <p:cNvSpPr>
                <a:spLocks noChangeArrowheads="1"/>
              </p:cNvSpPr>
              <p:nvPr/>
            </p:nvSpPr>
            <p:spPr bwMode="auto">
              <a:xfrm>
                <a:off x="1093" y="3073"/>
                <a:ext cx="371" cy="17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defTabSz="904875">
                  <a:lnSpc>
                    <a:spcPts val="1200"/>
                  </a:lnSpc>
                  <a:tabLst>
                    <a:tab pos="452438" algn="l"/>
                    <a:tab pos="904875" algn="l"/>
                    <a:tab pos="1357313" algn="l"/>
                  </a:tabLst>
                </a:pPr>
                <a:r>
                  <a:rPr lang="en-US" sz="1000" b="1">
                    <a:solidFill>
                      <a:srgbClr val="000000"/>
                    </a:solidFill>
                  </a:rPr>
                  <a:t>32</a:t>
                </a:r>
              </a:p>
            </p:txBody>
          </p:sp>
          <p:grpSp>
            <p:nvGrpSpPr>
              <p:cNvPr id="133133" name="Group 13"/>
              <p:cNvGrpSpPr>
                <a:grpSpLocks/>
              </p:cNvGrpSpPr>
              <p:nvPr/>
            </p:nvGrpSpPr>
            <p:grpSpPr bwMode="auto">
              <a:xfrm>
                <a:off x="1093" y="3655"/>
                <a:ext cx="371" cy="303"/>
                <a:chOff x="1093" y="3655"/>
                <a:chExt cx="371" cy="303"/>
              </a:xfrm>
            </p:grpSpPr>
            <p:sp>
              <p:nvSpPr>
                <p:cNvPr id="133131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1185" y="3655"/>
                  <a:ext cx="78" cy="13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33132" name="Rectangle 12"/>
                <p:cNvSpPr>
                  <a:spLocks noChangeArrowheads="1"/>
                </p:cNvSpPr>
                <p:nvPr/>
              </p:nvSpPr>
              <p:spPr bwMode="auto">
                <a:xfrm>
                  <a:off x="1093" y="3784"/>
                  <a:ext cx="371" cy="17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19050" tIns="26988" rIns="19050" bIns="26988"/>
                <a:lstStyle/>
                <a:p>
                  <a:pPr defTabSz="904875">
                    <a:lnSpc>
                      <a:spcPts val="1200"/>
                    </a:lnSpc>
                    <a:tabLst>
                      <a:tab pos="452438" algn="l"/>
                      <a:tab pos="904875" algn="l"/>
                      <a:tab pos="1357313" algn="l"/>
                    </a:tabLst>
                  </a:pPr>
                  <a:r>
                    <a:rPr lang="en-US" sz="1000" b="1">
                      <a:solidFill>
                        <a:srgbClr val="000000"/>
                      </a:solidFill>
                    </a:rPr>
                    <a:t>32</a:t>
                  </a:r>
                </a:p>
              </p:txBody>
            </p:sp>
          </p:grpSp>
          <p:grpSp>
            <p:nvGrpSpPr>
              <p:cNvPr id="133136" name="Group 16"/>
              <p:cNvGrpSpPr>
                <a:grpSpLocks/>
              </p:cNvGrpSpPr>
              <p:nvPr/>
            </p:nvGrpSpPr>
            <p:grpSpPr bwMode="auto">
              <a:xfrm>
                <a:off x="2087" y="3300"/>
                <a:ext cx="371" cy="303"/>
                <a:chOff x="2087" y="3300"/>
                <a:chExt cx="371" cy="303"/>
              </a:xfrm>
            </p:grpSpPr>
            <p:sp>
              <p:nvSpPr>
                <p:cNvPr id="133134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2179" y="3300"/>
                  <a:ext cx="78" cy="13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33135" name="Rectangle 15"/>
                <p:cNvSpPr>
                  <a:spLocks noChangeArrowheads="1"/>
                </p:cNvSpPr>
                <p:nvPr/>
              </p:nvSpPr>
              <p:spPr bwMode="auto">
                <a:xfrm>
                  <a:off x="2087" y="3429"/>
                  <a:ext cx="371" cy="17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19050" tIns="26988" rIns="19050" bIns="26988"/>
                <a:lstStyle/>
                <a:p>
                  <a:pPr defTabSz="904875">
                    <a:lnSpc>
                      <a:spcPts val="1200"/>
                    </a:lnSpc>
                    <a:tabLst>
                      <a:tab pos="452438" algn="l"/>
                      <a:tab pos="904875" algn="l"/>
                      <a:tab pos="1357313" algn="l"/>
                    </a:tabLst>
                  </a:pPr>
                  <a:r>
                    <a:rPr lang="en-US" sz="1000" b="1">
                      <a:solidFill>
                        <a:srgbClr val="000000"/>
                      </a:solidFill>
                    </a:rPr>
                    <a:t>32</a:t>
                  </a:r>
                </a:p>
              </p:txBody>
            </p:sp>
          </p:grpSp>
          <p:sp>
            <p:nvSpPr>
              <p:cNvPr id="133137" name="Line 17"/>
              <p:cNvSpPr>
                <a:spLocks noChangeShapeType="1"/>
              </p:cNvSpPr>
              <p:nvPr/>
            </p:nvSpPr>
            <p:spPr bwMode="auto">
              <a:xfrm>
                <a:off x="1721" y="2644"/>
                <a:ext cx="133" cy="6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3138" name="Rectangle 18"/>
              <p:cNvSpPr>
                <a:spLocks noChangeArrowheads="1"/>
              </p:cNvSpPr>
              <p:nvPr/>
            </p:nvSpPr>
            <p:spPr bwMode="auto">
              <a:xfrm>
                <a:off x="1621" y="2323"/>
                <a:ext cx="742" cy="3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defTabSz="904875">
                  <a:lnSpc>
                    <a:spcPts val="1800"/>
                  </a:lnSpc>
                  <a:spcBef>
                    <a:spcPts val="600"/>
                  </a:spcBef>
                  <a:spcAft>
                    <a:spcPts val="600"/>
                  </a:spcAft>
                  <a:tabLst>
                    <a:tab pos="452438" algn="l"/>
                    <a:tab pos="904875" algn="l"/>
                    <a:tab pos="1357313" algn="l"/>
                  </a:tabLst>
                </a:pPr>
                <a:r>
                  <a:rPr lang="en-US" sz="1200" b="1">
                    <a:solidFill>
                      <a:srgbClr val="000000"/>
                    </a:solidFill>
                  </a:rPr>
                  <a:t>operation</a:t>
                </a:r>
              </a:p>
            </p:txBody>
          </p:sp>
          <p:sp>
            <p:nvSpPr>
              <p:cNvPr id="133139" name="Rectangle 19"/>
              <p:cNvSpPr>
                <a:spLocks noChangeArrowheads="1"/>
              </p:cNvSpPr>
              <p:nvPr/>
            </p:nvSpPr>
            <p:spPr bwMode="auto">
              <a:xfrm>
                <a:off x="2489" y="3216"/>
                <a:ext cx="498" cy="31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defTabSz="904875">
                  <a:lnSpc>
                    <a:spcPts val="1800"/>
                  </a:lnSpc>
                  <a:spcBef>
                    <a:spcPts val="600"/>
                  </a:spcBef>
                  <a:spcAft>
                    <a:spcPts val="600"/>
                  </a:spcAft>
                  <a:tabLst>
                    <a:tab pos="452438" algn="l"/>
                    <a:tab pos="904875" algn="l"/>
                    <a:tab pos="1357313" algn="l"/>
                  </a:tabLst>
                </a:pPr>
                <a:r>
                  <a:rPr lang="en-US" sz="1200" b="1">
                    <a:solidFill>
                      <a:srgbClr val="000000"/>
                    </a:solidFill>
                  </a:rPr>
                  <a:t>result</a:t>
                </a:r>
              </a:p>
            </p:txBody>
          </p:sp>
          <p:sp>
            <p:nvSpPr>
              <p:cNvPr id="133140" name="Rectangle 20"/>
              <p:cNvSpPr>
                <a:spLocks noChangeArrowheads="1"/>
              </p:cNvSpPr>
              <p:nvPr/>
            </p:nvSpPr>
            <p:spPr bwMode="auto">
              <a:xfrm>
                <a:off x="911" y="2844"/>
                <a:ext cx="316" cy="3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defTabSz="904875">
                  <a:lnSpc>
                    <a:spcPts val="1800"/>
                  </a:lnSpc>
                  <a:spcBef>
                    <a:spcPts val="600"/>
                  </a:spcBef>
                  <a:spcAft>
                    <a:spcPts val="600"/>
                  </a:spcAft>
                  <a:tabLst>
                    <a:tab pos="452438" algn="l"/>
                    <a:tab pos="904875" algn="l"/>
                    <a:tab pos="1357313" algn="l"/>
                  </a:tabLst>
                </a:pPr>
                <a:r>
                  <a:rPr lang="en-US" sz="1200" b="1">
                    <a:solidFill>
                      <a:srgbClr val="000000"/>
                    </a:solidFill>
                  </a:rPr>
                  <a:t>a</a:t>
                </a:r>
              </a:p>
            </p:txBody>
          </p:sp>
          <p:sp>
            <p:nvSpPr>
              <p:cNvPr id="133141" name="Rectangle 21"/>
              <p:cNvSpPr>
                <a:spLocks noChangeArrowheads="1"/>
              </p:cNvSpPr>
              <p:nvPr/>
            </p:nvSpPr>
            <p:spPr bwMode="auto">
              <a:xfrm>
                <a:off x="911" y="3555"/>
                <a:ext cx="316" cy="3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defTabSz="904875">
                  <a:lnSpc>
                    <a:spcPts val="1800"/>
                  </a:lnSpc>
                  <a:spcBef>
                    <a:spcPts val="600"/>
                  </a:spcBef>
                  <a:spcAft>
                    <a:spcPts val="600"/>
                  </a:spcAft>
                  <a:tabLst>
                    <a:tab pos="452438" algn="l"/>
                    <a:tab pos="904875" algn="l"/>
                    <a:tab pos="1357313" algn="l"/>
                  </a:tabLst>
                </a:pPr>
                <a:r>
                  <a:rPr lang="en-US" sz="1200" b="1">
                    <a:solidFill>
                      <a:srgbClr val="000000"/>
                    </a:solidFill>
                  </a:rPr>
                  <a:t>b</a:t>
                </a:r>
              </a:p>
            </p:txBody>
          </p:sp>
        </p:grpSp>
        <p:sp>
          <p:nvSpPr>
            <p:cNvPr id="133143" name="Rectangle 23"/>
            <p:cNvSpPr>
              <a:spLocks noChangeArrowheads="1"/>
            </p:cNvSpPr>
            <p:nvPr/>
          </p:nvSpPr>
          <p:spPr bwMode="auto">
            <a:xfrm>
              <a:off x="1613" y="3072"/>
              <a:ext cx="450" cy="1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defTabSz="904875">
                <a:lnSpc>
                  <a:spcPts val="1600"/>
                </a:lnSpc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ALU</a:t>
              </a: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Adders?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584688"/>
            <a:ext cx="8382000" cy="4026768"/>
          </a:xfrm>
        </p:spPr>
        <p:txBody>
          <a:bodyPr/>
          <a:lstStyle/>
          <a:p>
            <a:r>
              <a:rPr lang="en-US" dirty="0"/>
              <a:t>Addition: a fundamental operation</a:t>
            </a:r>
          </a:p>
          <a:p>
            <a:pPr lvl="1"/>
            <a:r>
              <a:rPr lang="en-US" dirty="0"/>
              <a:t>Basic block of most arithmetic operations</a:t>
            </a:r>
          </a:p>
          <a:p>
            <a:pPr lvl="1"/>
            <a:r>
              <a:rPr lang="en-US" dirty="0"/>
              <a:t>Address calculation</a:t>
            </a:r>
          </a:p>
          <a:p>
            <a:r>
              <a:rPr lang="en-US" dirty="0"/>
              <a:t>Faster, faster and faster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Architectural-level optimization</a:t>
            </a:r>
          </a:p>
          <a:p>
            <a:pPr lvl="1"/>
            <a:r>
              <a:rPr lang="en-US" dirty="0"/>
              <a:t>Gate-level optimization</a:t>
            </a:r>
          </a:p>
          <a:p>
            <a:pPr lvl="1"/>
            <a:r>
              <a:rPr lang="en-US" dirty="0"/>
              <a:t>Speed/area trade-off</a:t>
            </a:r>
          </a:p>
        </p:txBody>
      </p:sp>
    </p:spTree>
    <p:extLst>
      <p:ext uri="{BB962C8B-B14F-4D97-AF65-F5344CB8AC3E}">
        <p14:creationId xmlns:p14="http://schemas.microsoft.com/office/powerpoint/2010/main" val="394795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One-bit Half Adder: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One-bit Full Adder: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Review: 1-bit adder</a:t>
            </a:r>
          </a:p>
        </p:txBody>
      </p:sp>
      <p:sp>
        <p:nvSpPr>
          <p:cNvPr id="12318" name="Text Box 30"/>
          <p:cNvSpPr txBox="1">
            <a:spLocks noChangeArrowheads="1"/>
          </p:cNvSpPr>
          <p:nvPr/>
        </p:nvSpPr>
        <p:spPr bwMode="auto">
          <a:xfrm>
            <a:off x="2927353" y="4519442"/>
            <a:ext cx="3417886" cy="120032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 lIns="91432" tIns="45716" rIns="91432" bIns="45716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Sum = A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 B 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lang="en-US" baseline="-25000" dirty="0">
                <a:solidFill>
                  <a:srgbClr val="000000"/>
                </a:solidFill>
              </a:rPr>
              <a:t>in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  <a:sym typeface="Symbol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  <a:sym typeface="Symbol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out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 = A.B + B.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lang="en-US" baseline="-25000" dirty="0">
                <a:solidFill>
                  <a:srgbClr val="000000"/>
                </a:solidFill>
              </a:rPr>
              <a:t>in</a:t>
            </a:r>
            <a:r>
              <a:rPr lang="en-US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+ A.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lang="en-US" baseline="-25000" dirty="0">
                <a:solidFill>
                  <a:srgbClr val="000000"/>
                </a:solidFill>
              </a:rPr>
              <a:t>in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AECB09-F697-453B-AFC6-71BE745D441A}"/>
              </a:ext>
            </a:extLst>
          </p:cNvPr>
          <p:cNvGrpSpPr/>
          <p:nvPr/>
        </p:nvGrpSpPr>
        <p:grpSpPr>
          <a:xfrm>
            <a:off x="347663" y="4311650"/>
            <a:ext cx="2552700" cy="2012950"/>
            <a:chOff x="723900" y="4191000"/>
            <a:chExt cx="2552700" cy="2012950"/>
          </a:xfrm>
        </p:grpSpPr>
        <p:sp>
          <p:nvSpPr>
            <p:cNvPr id="12310" name="Rectangle 22"/>
            <p:cNvSpPr>
              <a:spLocks noChangeArrowheads="1"/>
            </p:cNvSpPr>
            <p:nvPr/>
          </p:nvSpPr>
          <p:spPr bwMode="auto">
            <a:xfrm>
              <a:off x="1627188" y="4816475"/>
              <a:ext cx="914400" cy="7620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391" tIns="45696" rIns="91391" bIns="45696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FA</a:t>
              </a:r>
            </a:p>
          </p:txBody>
        </p:sp>
        <p:sp>
          <p:nvSpPr>
            <p:cNvPr id="12313" name="Text Box 25"/>
            <p:cNvSpPr txBox="1">
              <a:spLocks noChangeArrowheads="1"/>
            </p:cNvSpPr>
            <p:nvPr/>
          </p:nvSpPr>
          <p:spPr bwMode="auto">
            <a:xfrm>
              <a:off x="1639888" y="4191000"/>
              <a:ext cx="36830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391" tIns="45696" rIns="91391" bIns="45696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2314" name="Text Box 26"/>
            <p:cNvSpPr txBox="1">
              <a:spLocks noChangeArrowheads="1"/>
            </p:cNvSpPr>
            <p:nvPr/>
          </p:nvSpPr>
          <p:spPr bwMode="auto">
            <a:xfrm>
              <a:off x="2111375" y="4191000"/>
              <a:ext cx="354013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391" tIns="45696" rIns="91391" bIns="45696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2315" name="Text Box 27"/>
            <p:cNvSpPr txBox="1">
              <a:spLocks noChangeArrowheads="1"/>
            </p:cNvSpPr>
            <p:nvPr/>
          </p:nvSpPr>
          <p:spPr bwMode="auto">
            <a:xfrm>
              <a:off x="2770188" y="4968875"/>
              <a:ext cx="506412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391" tIns="45696" rIns="91391" bIns="45696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</a:t>
              </a:r>
              <a:r>
                <a:rPr kumimoji="0" lang="en-US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in</a:t>
              </a:r>
            </a:p>
          </p:txBody>
        </p:sp>
        <p:sp>
          <p:nvSpPr>
            <p:cNvPr id="12316" name="Text Box 28"/>
            <p:cNvSpPr txBox="1">
              <a:spLocks noChangeArrowheads="1"/>
            </p:cNvSpPr>
            <p:nvPr/>
          </p:nvSpPr>
          <p:spPr bwMode="auto">
            <a:xfrm>
              <a:off x="723900" y="5029200"/>
              <a:ext cx="598488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391" tIns="45696" rIns="91391" bIns="45696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</a:t>
              </a:r>
              <a:r>
                <a:rPr kumimoji="0" lang="en-US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out</a:t>
              </a:r>
            </a:p>
          </p:txBody>
        </p:sp>
        <p:sp>
          <p:nvSpPr>
            <p:cNvPr id="12317" name="Text Box 29"/>
            <p:cNvSpPr txBox="1">
              <a:spLocks noChangeArrowheads="1"/>
            </p:cNvSpPr>
            <p:nvPr/>
          </p:nvSpPr>
          <p:spPr bwMode="auto">
            <a:xfrm>
              <a:off x="1711325" y="5807075"/>
              <a:ext cx="677863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391" tIns="45696" rIns="91391" bIns="45696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Sum</a:t>
              </a:r>
            </a:p>
          </p:txBody>
        </p:sp>
        <p:sp>
          <p:nvSpPr>
            <p:cNvPr id="12324" name="Line 36"/>
            <p:cNvSpPr>
              <a:spLocks noChangeShapeType="1"/>
            </p:cNvSpPr>
            <p:nvPr/>
          </p:nvSpPr>
          <p:spPr bwMode="auto">
            <a:xfrm flipH="1">
              <a:off x="2541588" y="5197475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lIns="91391" tIns="45696" rIns="91391" bIns="45696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2325" name="Line 37"/>
            <p:cNvSpPr>
              <a:spLocks noChangeShapeType="1"/>
            </p:cNvSpPr>
            <p:nvPr/>
          </p:nvSpPr>
          <p:spPr bwMode="auto">
            <a:xfrm>
              <a:off x="2312988" y="4511675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lIns="91391" tIns="45696" rIns="91391" bIns="45696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2326" name="Line 38"/>
            <p:cNvSpPr>
              <a:spLocks noChangeShapeType="1"/>
            </p:cNvSpPr>
            <p:nvPr/>
          </p:nvSpPr>
          <p:spPr bwMode="auto">
            <a:xfrm>
              <a:off x="1855788" y="4511675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lIns="91391" tIns="45696" rIns="91391" bIns="45696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2327" name="Line 39"/>
            <p:cNvSpPr>
              <a:spLocks noChangeShapeType="1"/>
            </p:cNvSpPr>
            <p:nvPr/>
          </p:nvSpPr>
          <p:spPr bwMode="auto">
            <a:xfrm flipH="1">
              <a:off x="1322388" y="5197475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lIns="91391" tIns="45696" rIns="91391" bIns="45696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2329" name="Line 41"/>
            <p:cNvSpPr>
              <a:spLocks noChangeShapeType="1"/>
            </p:cNvSpPr>
            <p:nvPr/>
          </p:nvSpPr>
          <p:spPr bwMode="auto">
            <a:xfrm>
              <a:off x="2084388" y="5578475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lIns="91391" tIns="45696" rIns="91391" bIns="45696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</p:grpSp>
      <p:sp>
        <p:nvSpPr>
          <p:cNvPr id="12336" name="Text Box 48"/>
          <p:cNvSpPr txBox="1">
            <a:spLocks noChangeArrowheads="1"/>
          </p:cNvSpPr>
          <p:nvPr/>
        </p:nvSpPr>
        <p:spPr bwMode="auto">
          <a:xfrm>
            <a:off x="3200400" y="1692275"/>
            <a:ext cx="1936411" cy="120032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1432" tIns="45716" rIns="91432" bIns="45716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Sum = A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 B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  <a:sym typeface="Symbol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out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= A.B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645E33-D74D-4663-89D4-A29A8ABCDB2C}"/>
              </a:ext>
            </a:extLst>
          </p:cNvPr>
          <p:cNvGrpSpPr/>
          <p:nvPr/>
        </p:nvGrpSpPr>
        <p:grpSpPr>
          <a:xfrm>
            <a:off x="636588" y="1416050"/>
            <a:ext cx="1817687" cy="2012950"/>
            <a:chOff x="636588" y="1416050"/>
            <a:chExt cx="1817687" cy="2012950"/>
          </a:xfrm>
        </p:grpSpPr>
        <p:sp>
          <p:nvSpPr>
            <p:cNvPr id="12330" name="Rectangle 42"/>
            <p:cNvSpPr>
              <a:spLocks noChangeArrowheads="1"/>
            </p:cNvSpPr>
            <p:nvPr/>
          </p:nvSpPr>
          <p:spPr bwMode="auto">
            <a:xfrm>
              <a:off x="1539875" y="2041525"/>
              <a:ext cx="914400" cy="762000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399" tIns="45701" rIns="91399" bIns="45701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HA</a:t>
              </a:r>
            </a:p>
          </p:txBody>
        </p:sp>
        <p:sp>
          <p:nvSpPr>
            <p:cNvPr id="12331" name="Text Box 43"/>
            <p:cNvSpPr txBox="1">
              <a:spLocks noChangeArrowheads="1"/>
            </p:cNvSpPr>
            <p:nvPr/>
          </p:nvSpPr>
          <p:spPr bwMode="auto">
            <a:xfrm>
              <a:off x="1552575" y="1416050"/>
              <a:ext cx="36830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399" tIns="45701" rIns="91399" bIns="45701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2332" name="Text Box 44"/>
            <p:cNvSpPr txBox="1">
              <a:spLocks noChangeArrowheads="1"/>
            </p:cNvSpPr>
            <p:nvPr/>
          </p:nvSpPr>
          <p:spPr bwMode="auto">
            <a:xfrm>
              <a:off x="2024063" y="1416050"/>
              <a:ext cx="354012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399" tIns="45701" rIns="91399" bIns="45701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2334" name="Text Box 46"/>
            <p:cNvSpPr txBox="1">
              <a:spLocks noChangeArrowheads="1"/>
            </p:cNvSpPr>
            <p:nvPr/>
          </p:nvSpPr>
          <p:spPr bwMode="auto">
            <a:xfrm>
              <a:off x="636588" y="2254250"/>
              <a:ext cx="598487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399" tIns="45701" rIns="91399" bIns="45701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</a:t>
              </a:r>
              <a:r>
                <a:rPr kumimoji="0" lang="en-US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out</a:t>
              </a:r>
            </a:p>
          </p:txBody>
        </p:sp>
        <p:sp>
          <p:nvSpPr>
            <p:cNvPr id="12335" name="Text Box 47"/>
            <p:cNvSpPr txBox="1">
              <a:spLocks noChangeArrowheads="1"/>
            </p:cNvSpPr>
            <p:nvPr/>
          </p:nvSpPr>
          <p:spPr bwMode="auto">
            <a:xfrm>
              <a:off x="1624013" y="3032125"/>
              <a:ext cx="677862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399" tIns="45701" rIns="91399" bIns="45701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Sum</a:t>
              </a:r>
            </a:p>
          </p:txBody>
        </p:sp>
        <p:sp>
          <p:nvSpPr>
            <p:cNvPr id="12338" name="Line 50"/>
            <p:cNvSpPr>
              <a:spLocks noChangeShapeType="1"/>
            </p:cNvSpPr>
            <p:nvPr/>
          </p:nvSpPr>
          <p:spPr bwMode="auto">
            <a:xfrm>
              <a:off x="2225675" y="1736725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lIns="91399" tIns="45701" rIns="91399" bIns="45701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2339" name="Line 51"/>
            <p:cNvSpPr>
              <a:spLocks noChangeShapeType="1"/>
            </p:cNvSpPr>
            <p:nvPr/>
          </p:nvSpPr>
          <p:spPr bwMode="auto">
            <a:xfrm>
              <a:off x="1768475" y="1736725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lIns="91399" tIns="45701" rIns="91399" bIns="45701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2340" name="Line 52"/>
            <p:cNvSpPr>
              <a:spLocks noChangeShapeType="1"/>
            </p:cNvSpPr>
            <p:nvPr/>
          </p:nvSpPr>
          <p:spPr bwMode="auto">
            <a:xfrm flipH="1">
              <a:off x="1235075" y="2422525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lIns="91399" tIns="45701" rIns="91399" bIns="45701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2341" name="Line 53"/>
            <p:cNvSpPr>
              <a:spLocks noChangeShapeType="1"/>
            </p:cNvSpPr>
            <p:nvPr/>
          </p:nvSpPr>
          <p:spPr bwMode="auto">
            <a:xfrm>
              <a:off x="1997075" y="2803525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lIns="91399" tIns="45701" rIns="91399" bIns="45701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" name="Group 65"/>
          <p:cNvGrpSpPr>
            <a:grpSpLocks/>
          </p:cNvGrpSpPr>
          <p:nvPr/>
        </p:nvGrpSpPr>
        <p:grpSpPr bwMode="auto">
          <a:xfrm>
            <a:off x="6364287" y="1192213"/>
            <a:ext cx="1981199" cy="1631949"/>
            <a:chOff x="3744" y="703"/>
            <a:chExt cx="1248" cy="1028"/>
          </a:xfrm>
        </p:grpSpPr>
        <p:sp>
          <p:nvSpPr>
            <p:cNvPr id="12342" name="Text Box 54"/>
            <p:cNvSpPr txBox="1">
              <a:spLocks noChangeArrowheads="1"/>
            </p:cNvSpPr>
            <p:nvPr/>
          </p:nvSpPr>
          <p:spPr bwMode="auto">
            <a:xfrm>
              <a:off x="3792" y="703"/>
              <a:ext cx="1157" cy="102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32" tIns="45716" rIns="91432" bIns="45716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  B   Sum  </a:t>
              </a:r>
              <a:r>
                <a:rPr kumimoji="0" 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</a:t>
              </a:r>
              <a:r>
                <a:rPr kumimoji="0" lang="en-US" sz="2000" b="0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out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0   0      0        0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0   1      1        0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1   0      1        0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1   1      0        1</a:t>
              </a:r>
            </a:p>
          </p:txBody>
        </p:sp>
        <p:sp>
          <p:nvSpPr>
            <p:cNvPr id="12343" name="Line 55"/>
            <p:cNvSpPr>
              <a:spLocks noChangeShapeType="1"/>
            </p:cNvSpPr>
            <p:nvPr/>
          </p:nvSpPr>
          <p:spPr bwMode="auto">
            <a:xfrm>
              <a:off x="3744" y="956"/>
              <a:ext cx="1248" cy="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32" tIns="45716" rIns="91432" bIns="45716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2344" name="Line 56"/>
            <p:cNvSpPr>
              <a:spLocks noChangeShapeType="1"/>
            </p:cNvSpPr>
            <p:nvPr/>
          </p:nvSpPr>
          <p:spPr bwMode="auto">
            <a:xfrm>
              <a:off x="4224" y="764"/>
              <a:ext cx="0" cy="9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32" tIns="45716" rIns="91432" bIns="45716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" name="Group 68"/>
          <p:cNvGrpSpPr>
            <a:grpSpLocks/>
          </p:cNvGrpSpPr>
          <p:nvPr/>
        </p:nvGrpSpPr>
        <p:grpSpPr bwMode="auto">
          <a:xfrm>
            <a:off x="6446839" y="3413126"/>
            <a:ext cx="2209800" cy="2862263"/>
            <a:chOff x="4061" y="2150"/>
            <a:chExt cx="1392" cy="1803"/>
          </a:xfrm>
        </p:grpSpPr>
        <p:sp>
          <p:nvSpPr>
            <p:cNvPr id="12349" name="Text Box 61"/>
            <p:cNvSpPr txBox="1">
              <a:spLocks noChangeArrowheads="1"/>
            </p:cNvSpPr>
            <p:nvPr/>
          </p:nvSpPr>
          <p:spPr bwMode="auto">
            <a:xfrm>
              <a:off x="4061" y="2150"/>
              <a:ext cx="1328" cy="180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32" tIns="45716" rIns="91432" bIns="45716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</a:t>
              </a:r>
              <a:r>
                <a:rPr kumimoji="0" lang="en-US" sz="2000" b="0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in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 A  B  Sum </a:t>
              </a:r>
              <a:r>
                <a:rPr kumimoji="0" 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</a:t>
              </a:r>
              <a:r>
                <a:rPr kumimoji="0" lang="en-US" sz="2000" b="0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out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 0  0   0      0        0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solidFill>
                    <a:srgbClr val="000000"/>
                  </a:solidFill>
                </a:rPr>
                <a:t> 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0   0   1     1        0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 0   1   0     1        0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 0   1   1     0        1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 1   0   0     1        0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 1   0   1     0        1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 1   1   0     0        1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 1   1   1     1        1</a:t>
              </a:r>
            </a:p>
          </p:txBody>
        </p:sp>
        <p:sp>
          <p:nvSpPr>
            <p:cNvPr id="12350" name="Line 62"/>
            <p:cNvSpPr>
              <a:spLocks noChangeShapeType="1"/>
            </p:cNvSpPr>
            <p:nvPr/>
          </p:nvSpPr>
          <p:spPr bwMode="auto">
            <a:xfrm>
              <a:off x="4080" y="2400"/>
              <a:ext cx="1373" cy="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32" tIns="45716" rIns="91432" bIns="45716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2351" name="Line 63"/>
            <p:cNvSpPr>
              <a:spLocks noChangeShapeType="1"/>
            </p:cNvSpPr>
            <p:nvPr/>
          </p:nvSpPr>
          <p:spPr bwMode="auto">
            <a:xfrm>
              <a:off x="4685" y="2211"/>
              <a:ext cx="0" cy="16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32" tIns="45716" rIns="91432" bIns="45716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2355" name="Line 67"/>
            <p:cNvSpPr>
              <a:spLocks noChangeShapeType="1"/>
            </p:cNvSpPr>
            <p:nvPr/>
          </p:nvSpPr>
          <p:spPr bwMode="auto">
            <a:xfrm>
              <a:off x="4080" y="3168"/>
              <a:ext cx="1344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lIns="91432" tIns="45716" rIns="91432" bIns="45716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394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8" grpId="0"/>
      <p:bldP spid="1233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-17464" y="509198"/>
            <a:ext cx="9144000" cy="685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One-Bit Full-Adder (FA) Implementation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881C49B-67F2-484A-A7D0-69EA3FBC1E94}"/>
              </a:ext>
            </a:extLst>
          </p:cNvPr>
          <p:cNvGrpSpPr/>
          <p:nvPr/>
        </p:nvGrpSpPr>
        <p:grpSpPr>
          <a:xfrm>
            <a:off x="292100" y="1875436"/>
            <a:ext cx="3765550" cy="1941745"/>
            <a:chOff x="425450" y="1946044"/>
            <a:chExt cx="3765550" cy="1941745"/>
          </a:xfrm>
        </p:grpSpPr>
        <p:sp>
          <p:nvSpPr>
            <p:cNvPr id="14388" name="Text Box 52"/>
            <p:cNvSpPr txBox="1">
              <a:spLocks noChangeArrowheads="1"/>
            </p:cNvSpPr>
            <p:nvPr/>
          </p:nvSpPr>
          <p:spPr bwMode="auto">
            <a:xfrm>
              <a:off x="511187" y="1946044"/>
              <a:ext cx="2920976" cy="46165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32" tIns="45716" rIns="91432" bIns="45716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Sum 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=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 A 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  <a:sym typeface="Symbol" pitchFamily="18" charset="2"/>
                </a:rPr>
                <a:t>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  <a:sym typeface="Symbol" pitchFamily="18" charset="2"/>
                </a:rPr>
                <a:t> B 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  <a:sym typeface="Symbol" pitchFamily="18" charset="2"/>
                </a:rPr>
                <a:t>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  <a:sym typeface="Symbol" pitchFamily="18" charset="2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  <a:sym typeface="Symbol" pitchFamily="18" charset="2"/>
                </a:rPr>
                <a:t>C</a:t>
              </a:r>
              <a:r>
                <a:rPr kumimoji="0" lang="en-US" sz="2400" b="0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  <a:sym typeface="Symbol" pitchFamily="18" charset="2"/>
                </a:rPr>
                <a:t>in</a:t>
              </a:r>
              <a:endPara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grpSp>
          <p:nvGrpSpPr>
            <p:cNvPr id="2" name="Group 74"/>
            <p:cNvGrpSpPr>
              <a:grpSpLocks/>
            </p:cNvGrpSpPr>
            <p:nvPr/>
          </p:nvGrpSpPr>
          <p:grpSpPr bwMode="auto">
            <a:xfrm>
              <a:off x="425450" y="2587626"/>
              <a:ext cx="3765550" cy="1300163"/>
              <a:chOff x="268" y="1630"/>
              <a:chExt cx="2372" cy="819"/>
            </a:xfrm>
          </p:grpSpPr>
          <p:grpSp>
            <p:nvGrpSpPr>
              <p:cNvPr id="3" name="Group 73"/>
              <p:cNvGrpSpPr>
                <a:grpSpLocks/>
              </p:cNvGrpSpPr>
              <p:nvPr/>
            </p:nvGrpSpPr>
            <p:grpSpPr bwMode="auto">
              <a:xfrm>
                <a:off x="640" y="1694"/>
                <a:ext cx="714" cy="439"/>
                <a:chOff x="640" y="1694"/>
                <a:chExt cx="714" cy="439"/>
              </a:xfrm>
            </p:grpSpPr>
            <p:sp>
              <p:nvSpPr>
                <p:cNvPr id="14351" name="AutoShape 15"/>
                <p:cNvSpPr>
                  <a:spLocks noChangeArrowheads="1"/>
                </p:cNvSpPr>
                <p:nvPr/>
              </p:nvSpPr>
              <p:spPr bwMode="auto">
                <a:xfrm flipH="1">
                  <a:off x="858" y="1701"/>
                  <a:ext cx="384" cy="432"/>
                </a:xfrm>
                <a:prstGeom prst="moon">
                  <a:avLst>
                    <a:gd name="adj" fmla="val 69273"/>
                  </a:avLst>
                </a:prstGeom>
                <a:solidFill>
                  <a:srgbClr val="EAEAEA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1407" tIns="45704" rIns="91407" bIns="45704"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4352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1248" y="1917"/>
                  <a:ext cx="10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lIns="91407" tIns="45704" rIns="91407" bIns="45704"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4353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676" y="1773"/>
                  <a:ext cx="17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lIns="91407" tIns="45704" rIns="91407" bIns="45704"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4354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682" y="2055"/>
                  <a:ext cx="16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lIns="91407" tIns="45704" rIns="91407" bIns="45704"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4355" name="Arc 19"/>
                <p:cNvSpPr>
                  <a:spLocks/>
                </p:cNvSpPr>
                <p:nvPr/>
              </p:nvSpPr>
              <p:spPr bwMode="auto">
                <a:xfrm>
                  <a:off x="640" y="1694"/>
                  <a:ext cx="258" cy="439"/>
                </a:xfrm>
                <a:custGeom>
                  <a:avLst/>
                  <a:gdLst>
                    <a:gd name="G0" fmla="+- 0 0 0"/>
                    <a:gd name="G1" fmla="+- 19307 0 0"/>
                    <a:gd name="G2" fmla="+- 21600 0 0"/>
                    <a:gd name="T0" fmla="*/ 9685 w 21600"/>
                    <a:gd name="T1" fmla="*/ 0 h 38034"/>
                    <a:gd name="T2" fmla="*/ 10764 w 21600"/>
                    <a:gd name="T3" fmla="*/ 38034 h 38034"/>
                    <a:gd name="T4" fmla="*/ 0 w 21600"/>
                    <a:gd name="T5" fmla="*/ 19307 h 380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38034" fill="none" extrusionOk="0">
                      <a:moveTo>
                        <a:pt x="9685" y="-1"/>
                      </a:moveTo>
                      <a:cubicBezTo>
                        <a:pt x="16988" y="3663"/>
                        <a:pt x="21600" y="11135"/>
                        <a:pt x="21600" y="19307"/>
                      </a:cubicBezTo>
                      <a:cubicBezTo>
                        <a:pt x="21600" y="27038"/>
                        <a:pt x="17467" y="34180"/>
                        <a:pt x="10763" y="38033"/>
                      </a:cubicBezTo>
                    </a:path>
                    <a:path w="21600" h="38034" stroke="0" extrusionOk="0">
                      <a:moveTo>
                        <a:pt x="9685" y="-1"/>
                      </a:moveTo>
                      <a:cubicBezTo>
                        <a:pt x="16988" y="3663"/>
                        <a:pt x="21600" y="11135"/>
                        <a:pt x="21600" y="19307"/>
                      </a:cubicBezTo>
                      <a:cubicBezTo>
                        <a:pt x="21600" y="27038"/>
                        <a:pt x="17467" y="34180"/>
                        <a:pt x="10763" y="38033"/>
                      </a:cubicBezTo>
                      <a:lnTo>
                        <a:pt x="0" y="19307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lIns="91407" tIns="45704" rIns="91407" bIns="45704"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4357" name="AutoShape 21"/>
              <p:cNvSpPr>
                <a:spLocks noChangeArrowheads="1"/>
              </p:cNvSpPr>
              <p:nvPr/>
            </p:nvSpPr>
            <p:spPr bwMode="auto">
              <a:xfrm flipH="1">
                <a:off x="1664" y="1843"/>
                <a:ext cx="384" cy="432"/>
              </a:xfrm>
              <a:prstGeom prst="moon">
                <a:avLst>
                  <a:gd name="adj" fmla="val 69273"/>
                </a:avLst>
              </a:prstGeom>
              <a:solidFill>
                <a:srgbClr val="EAEAEA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1407" tIns="45704" rIns="91407" bIns="45704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4358" name="Line 22"/>
              <p:cNvSpPr>
                <a:spLocks noChangeShapeType="1"/>
              </p:cNvSpPr>
              <p:nvPr/>
            </p:nvSpPr>
            <p:spPr bwMode="auto">
              <a:xfrm flipV="1">
                <a:off x="2054" y="2059"/>
                <a:ext cx="10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1407" tIns="45704" rIns="91407" bIns="45704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4359" name="Line 23"/>
              <p:cNvSpPr>
                <a:spLocks noChangeShapeType="1"/>
              </p:cNvSpPr>
              <p:nvPr/>
            </p:nvSpPr>
            <p:spPr bwMode="auto">
              <a:xfrm flipH="1">
                <a:off x="1482" y="1915"/>
                <a:ext cx="17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1407" tIns="45704" rIns="91407" bIns="45704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4360" name="Line 24"/>
              <p:cNvSpPr>
                <a:spLocks noChangeShapeType="1"/>
              </p:cNvSpPr>
              <p:nvPr/>
            </p:nvSpPr>
            <p:spPr bwMode="auto">
              <a:xfrm flipH="1">
                <a:off x="1488" y="2197"/>
                <a:ext cx="1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1407" tIns="45704" rIns="91407" bIns="45704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4361" name="Arc 25"/>
              <p:cNvSpPr>
                <a:spLocks/>
              </p:cNvSpPr>
              <p:nvPr/>
            </p:nvSpPr>
            <p:spPr bwMode="auto">
              <a:xfrm>
                <a:off x="1446" y="1836"/>
                <a:ext cx="258" cy="439"/>
              </a:xfrm>
              <a:custGeom>
                <a:avLst/>
                <a:gdLst>
                  <a:gd name="G0" fmla="+- 0 0 0"/>
                  <a:gd name="G1" fmla="+- 19307 0 0"/>
                  <a:gd name="G2" fmla="+- 21600 0 0"/>
                  <a:gd name="T0" fmla="*/ 9685 w 21600"/>
                  <a:gd name="T1" fmla="*/ 0 h 38034"/>
                  <a:gd name="T2" fmla="*/ 10764 w 21600"/>
                  <a:gd name="T3" fmla="*/ 38034 h 38034"/>
                  <a:gd name="T4" fmla="*/ 0 w 21600"/>
                  <a:gd name="T5" fmla="*/ 19307 h 380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38034" fill="none" extrusionOk="0">
                    <a:moveTo>
                      <a:pt x="9685" y="-1"/>
                    </a:moveTo>
                    <a:cubicBezTo>
                      <a:pt x="16988" y="3663"/>
                      <a:pt x="21600" y="11135"/>
                      <a:pt x="21600" y="19307"/>
                    </a:cubicBezTo>
                    <a:cubicBezTo>
                      <a:pt x="21600" y="27038"/>
                      <a:pt x="17467" y="34180"/>
                      <a:pt x="10763" y="38033"/>
                    </a:cubicBezTo>
                  </a:path>
                  <a:path w="21600" h="38034" stroke="0" extrusionOk="0">
                    <a:moveTo>
                      <a:pt x="9685" y="-1"/>
                    </a:moveTo>
                    <a:cubicBezTo>
                      <a:pt x="16988" y="3663"/>
                      <a:pt x="21600" y="11135"/>
                      <a:pt x="21600" y="19307"/>
                    </a:cubicBezTo>
                    <a:cubicBezTo>
                      <a:pt x="21600" y="27038"/>
                      <a:pt x="17467" y="34180"/>
                      <a:pt x="10763" y="38033"/>
                    </a:cubicBezTo>
                    <a:lnTo>
                      <a:pt x="0" y="19307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1407" tIns="45704" rIns="91407" bIns="45704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4362" name="Line 26"/>
              <p:cNvSpPr>
                <a:spLocks noChangeShapeType="1"/>
              </p:cNvSpPr>
              <p:nvPr/>
            </p:nvSpPr>
            <p:spPr bwMode="auto">
              <a:xfrm>
                <a:off x="1302" y="1915"/>
                <a:ext cx="3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1407" tIns="45704" rIns="91407" bIns="45704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4363" name="Line 27"/>
              <p:cNvSpPr>
                <a:spLocks noChangeShapeType="1"/>
              </p:cNvSpPr>
              <p:nvPr/>
            </p:nvSpPr>
            <p:spPr bwMode="auto">
              <a:xfrm flipH="1">
                <a:off x="1443" y="2199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1407" tIns="45704" rIns="91407" bIns="45704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4364" name="Line 28"/>
              <p:cNvSpPr>
                <a:spLocks noChangeShapeType="1"/>
              </p:cNvSpPr>
              <p:nvPr/>
            </p:nvSpPr>
            <p:spPr bwMode="auto">
              <a:xfrm>
                <a:off x="1446" y="2192"/>
                <a:ext cx="0" cy="1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1407" tIns="45704" rIns="91407" bIns="45704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4365" name="Line 29"/>
              <p:cNvSpPr>
                <a:spLocks noChangeShapeType="1"/>
              </p:cNvSpPr>
              <p:nvPr/>
            </p:nvSpPr>
            <p:spPr bwMode="auto">
              <a:xfrm flipH="1">
                <a:off x="678" y="2304"/>
                <a:ext cx="7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1407" tIns="45704" rIns="91407" bIns="45704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4397" name="Text Box 61"/>
              <p:cNvSpPr txBox="1">
                <a:spLocks noChangeArrowheads="1"/>
              </p:cNvSpPr>
              <p:nvPr/>
            </p:nvSpPr>
            <p:spPr bwMode="auto">
              <a:xfrm>
                <a:off x="356" y="1630"/>
                <a:ext cx="248" cy="28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1407" tIns="45704" rIns="91407" bIns="45704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14398" name="Text Box 62"/>
              <p:cNvSpPr txBox="1">
                <a:spLocks noChangeArrowheads="1"/>
              </p:cNvSpPr>
              <p:nvPr/>
            </p:nvSpPr>
            <p:spPr bwMode="auto">
              <a:xfrm>
                <a:off x="350" y="1870"/>
                <a:ext cx="226" cy="28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1407" tIns="45704" rIns="91407" bIns="45704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14399" name="Text Box 63"/>
              <p:cNvSpPr txBox="1">
                <a:spLocks noChangeArrowheads="1"/>
              </p:cNvSpPr>
              <p:nvPr/>
            </p:nvSpPr>
            <p:spPr bwMode="auto">
              <a:xfrm>
                <a:off x="268" y="2158"/>
                <a:ext cx="368" cy="29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1407" tIns="45704" rIns="91407" bIns="45704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  <a:sym typeface="Symbol" pitchFamily="18" charset="2"/>
                  </a:rPr>
                  <a:t>C</a:t>
                </a:r>
                <a:r>
                  <a:rPr kumimoji="0" lang="en-US" sz="2400" b="0" i="0" u="none" strike="noStrike" kern="1200" cap="none" spc="0" normalizeH="0" baseline="-2500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  <a:sym typeface="Symbol" pitchFamily="18" charset="2"/>
                  </a:rPr>
                  <a:t>in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4405" name="Text Box 69"/>
              <p:cNvSpPr txBox="1">
                <a:spLocks noChangeArrowheads="1"/>
              </p:cNvSpPr>
              <p:nvPr/>
            </p:nvSpPr>
            <p:spPr bwMode="auto">
              <a:xfrm>
                <a:off x="2123" y="1918"/>
                <a:ext cx="517" cy="28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1407" tIns="45704" rIns="91407" bIns="45704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Sum</a:t>
                </a:r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B08EFBA-2F00-47E7-B703-97918E78CD0C}"/>
              </a:ext>
            </a:extLst>
          </p:cNvPr>
          <p:cNvGrpSpPr/>
          <p:nvPr/>
        </p:nvGrpSpPr>
        <p:grpSpPr>
          <a:xfrm>
            <a:off x="4493432" y="1495804"/>
            <a:ext cx="4432302" cy="2933700"/>
            <a:chOff x="4495800" y="1638300"/>
            <a:chExt cx="4432302" cy="2933700"/>
          </a:xfrm>
        </p:grpSpPr>
        <p:sp>
          <p:nvSpPr>
            <p:cNvPr id="14340" name="Text Box 4"/>
            <p:cNvSpPr txBox="1">
              <a:spLocks noChangeArrowheads="1"/>
            </p:cNvSpPr>
            <p:nvPr/>
          </p:nvSpPr>
          <p:spPr bwMode="auto">
            <a:xfrm>
              <a:off x="4495800" y="1638300"/>
              <a:ext cx="4204981" cy="83098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32" tIns="45716" rIns="91432" bIns="45716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  <a:sym typeface="Symbol" pitchFamily="18" charset="2"/>
                </a:rPr>
                <a:t>C</a:t>
              </a:r>
              <a:r>
                <a:rPr lang="en-US" baseline="-25000" dirty="0">
                  <a:solidFill>
                    <a:srgbClr val="000000"/>
                  </a:solidFill>
                  <a:latin typeface="Lucida Sans Unicode" pitchFamily="34" charset="0"/>
                  <a:sym typeface="Symbol" pitchFamily="18" charset="2"/>
                </a:rPr>
                <a:t>out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  <a:sym typeface="Symbol" pitchFamily="18" charset="2"/>
                </a:rPr>
                <a:t> 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  <a:sym typeface="Symbol" pitchFamily="18" charset="2"/>
                </a:rPr>
                <a:t>=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  <a:sym typeface="Symbol" pitchFamily="18" charset="2"/>
                </a:rPr>
                <a:t> A.B 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  <a:sym typeface="Symbol" pitchFamily="18" charset="2"/>
                </a:rPr>
                <a:t>+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  <a:sym typeface="Symbol" pitchFamily="18" charset="2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  <a:sym typeface="Symbol" pitchFamily="18" charset="2"/>
                </a:rPr>
                <a:t>B.Cin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  <a:sym typeface="Symbol" pitchFamily="18" charset="2"/>
                </a:rPr>
                <a:t> 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  <a:sym typeface="Symbol" pitchFamily="18" charset="2"/>
                </a:rPr>
                <a:t>+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  <a:sym typeface="Symbol" pitchFamily="18" charset="2"/>
                </a:rPr>
                <a:t> A.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  <a:sym typeface="Symbol" pitchFamily="18" charset="2"/>
                </a:rPr>
                <a:t>C</a:t>
              </a:r>
              <a:r>
                <a:rPr kumimoji="0" lang="en-US" sz="2400" b="0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  <a:sym typeface="Symbol" pitchFamily="18" charset="2"/>
                </a:rPr>
                <a:t>in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  <a:sym typeface="Symbol" pitchFamily="18" charset="2"/>
                </a:rPr>
                <a:t>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  <a:sym typeface="Symbol" pitchFamily="18" charset="2"/>
                </a:rPr>
                <a:t>         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  <a:sym typeface="Symbol" pitchFamily="18" charset="2"/>
                </a:rPr>
                <a:t>=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  <a:sym typeface="Symbol" pitchFamily="18" charset="2"/>
                </a:rPr>
                <a:t> A.B 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  <a:sym typeface="Symbol" pitchFamily="18" charset="2"/>
                </a:rPr>
                <a:t>+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  <a:sym typeface="Symbol" pitchFamily="18" charset="2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  <a:sym typeface="Symbol" pitchFamily="18" charset="2"/>
                </a:rPr>
                <a:t>C</a:t>
              </a:r>
              <a:r>
                <a:rPr kumimoji="0" lang="en-US" sz="2400" b="0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  <a:sym typeface="Symbol" pitchFamily="18" charset="2"/>
                </a:rPr>
                <a:t>in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  <a:sym typeface="Symbol" pitchFamily="18" charset="2"/>
                </a:rPr>
                <a:t>. (A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  <a:sym typeface="Symbol" pitchFamily="18" charset="2"/>
                </a:rPr>
                <a:t>+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  <a:sym typeface="Symbol" pitchFamily="18" charset="2"/>
                </a:rPr>
                <a:t>B)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grpSp>
          <p:nvGrpSpPr>
            <p:cNvPr id="4" name="Group 75"/>
            <p:cNvGrpSpPr>
              <a:grpSpLocks/>
            </p:cNvGrpSpPr>
            <p:nvPr/>
          </p:nvGrpSpPr>
          <p:grpSpPr bwMode="auto">
            <a:xfrm>
              <a:off x="4540251" y="2667000"/>
              <a:ext cx="4387851" cy="1905000"/>
              <a:chOff x="2860" y="1680"/>
              <a:chExt cx="2764" cy="1200"/>
            </a:xfrm>
          </p:grpSpPr>
          <p:grpSp>
            <p:nvGrpSpPr>
              <p:cNvPr id="5" name="Group 31"/>
              <p:cNvGrpSpPr>
                <a:grpSpLocks/>
              </p:cNvGrpSpPr>
              <p:nvPr/>
            </p:nvGrpSpPr>
            <p:grpSpPr bwMode="auto">
              <a:xfrm flipH="1">
                <a:off x="4563" y="2014"/>
                <a:ext cx="600" cy="432"/>
                <a:chOff x="1424" y="2928"/>
                <a:chExt cx="600" cy="432"/>
              </a:xfrm>
            </p:grpSpPr>
            <p:sp>
              <p:nvSpPr>
                <p:cNvPr id="14368" name="AutoShape 32"/>
                <p:cNvSpPr>
                  <a:spLocks noChangeArrowheads="1"/>
                </p:cNvSpPr>
                <p:nvPr/>
              </p:nvSpPr>
              <p:spPr bwMode="auto">
                <a:xfrm>
                  <a:off x="1536" y="2928"/>
                  <a:ext cx="384" cy="432"/>
                </a:xfrm>
                <a:prstGeom prst="moon">
                  <a:avLst>
                    <a:gd name="adj" fmla="val 69273"/>
                  </a:avLst>
                </a:prstGeom>
                <a:solidFill>
                  <a:srgbClr val="EAEAEA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1391" tIns="45696" rIns="91391" bIns="45696"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4369" name="Line 33"/>
                <p:cNvSpPr>
                  <a:spLocks noChangeShapeType="1"/>
                </p:cNvSpPr>
                <p:nvPr/>
              </p:nvSpPr>
              <p:spPr bwMode="auto">
                <a:xfrm flipH="1" flipV="1">
                  <a:off x="1424" y="3144"/>
                  <a:ext cx="10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lIns="91391" tIns="45696" rIns="91391" bIns="45696"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4370" name="Line 34"/>
                <p:cNvSpPr>
                  <a:spLocks noChangeShapeType="1"/>
                </p:cNvSpPr>
                <p:nvPr/>
              </p:nvSpPr>
              <p:spPr bwMode="auto">
                <a:xfrm>
                  <a:off x="1854" y="3000"/>
                  <a:ext cx="17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lIns="91391" tIns="45696" rIns="91391" bIns="45696"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4371" name="Line 35"/>
                <p:cNvSpPr>
                  <a:spLocks noChangeShapeType="1"/>
                </p:cNvSpPr>
                <p:nvPr/>
              </p:nvSpPr>
              <p:spPr bwMode="auto">
                <a:xfrm>
                  <a:off x="1850" y="3282"/>
                  <a:ext cx="16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lIns="91391" tIns="45696" rIns="91391" bIns="45696"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" name="Group 36"/>
              <p:cNvGrpSpPr>
                <a:grpSpLocks/>
              </p:cNvGrpSpPr>
              <p:nvPr/>
            </p:nvGrpSpPr>
            <p:grpSpPr bwMode="auto">
              <a:xfrm flipH="1">
                <a:off x="3942" y="1894"/>
                <a:ext cx="624" cy="384"/>
                <a:chOff x="2160" y="3360"/>
                <a:chExt cx="624" cy="384"/>
              </a:xfrm>
            </p:grpSpPr>
            <p:sp>
              <p:nvSpPr>
                <p:cNvPr id="14373" name="AutoShape 37"/>
                <p:cNvSpPr>
                  <a:spLocks noChangeArrowheads="1"/>
                </p:cNvSpPr>
                <p:nvPr/>
              </p:nvSpPr>
              <p:spPr bwMode="auto">
                <a:xfrm flipH="1">
                  <a:off x="2304" y="3360"/>
                  <a:ext cx="336" cy="384"/>
                </a:xfrm>
                <a:prstGeom prst="flowChartDelay">
                  <a:avLst/>
                </a:prstGeom>
                <a:solidFill>
                  <a:srgbClr val="EAEAEA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1391" tIns="45696" rIns="91391" bIns="45696"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4374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2160" y="3552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lIns="91391" tIns="45696" rIns="91391" bIns="45696"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4375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2640" y="3408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lIns="91391" tIns="45696" rIns="91391" bIns="45696"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4376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2640" y="3696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lIns="91391" tIns="45696" rIns="91391" bIns="45696"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" name="Group 41"/>
              <p:cNvGrpSpPr>
                <a:grpSpLocks/>
              </p:cNvGrpSpPr>
              <p:nvPr/>
            </p:nvGrpSpPr>
            <p:grpSpPr bwMode="auto">
              <a:xfrm flipH="1">
                <a:off x="3941" y="2419"/>
                <a:ext cx="624" cy="384"/>
                <a:chOff x="2160" y="3360"/>
                <a:chExt cx="624" cy="384"/>
              </a:xfrm>
            </p:grpSpPr>
            <p:sp>
              <p:nvSpPr>
                <p:cNvPr id="14378" name="AutoShape 42"/>
                <p:cNvSpPr>
                  <a:spLocks noChangeArrowheads="1"/>
                </p:cNvSpPr>
                <p:nvPr/>
              </p:nvSpPr>
              <p:spPr bwMode="auto">
                <a:xfrm flipH="1">
                  <a:off x="2304" y="3360"/>
                  <a:ext cx="336" cy="384"/>
                </a:xfrm>
                <a:prstGeom prst="flowChartDelay">
                  <a:avLst/>
                </a:prstGeom>
                <a:solidFill>
                  <a:srgbClr val="EAEAEA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1391" tIns="45696" rIns="91391" bIns="45696"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4379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2160" y="3552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lIns="91391" tIns="45696" rIns="91391" bIns="45696"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4380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2640" y="3408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lIns="91391" tIns="45696" rIns="91391" bIns="45696"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4381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2640" y="3696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lIns="91391" tIns="45696" rIns="91391" bIns="45696"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" name="Group 46"/>
              <p:cNvGrpSpPr>
                <a:grpSpLocks/>
              </p:cNvGrpSpPr>
              <p:nvPr/>
            </p:nvGrpSpPr>
            <p:grpSpPr bwMode="auto">
              <a:xfrm flipH="1">
                <a:off x="3216" y="1728"/>
                <a:ext cx="600" cy="432"/>
                <a:chOff x="1424" y="2928"/>
                <a:chExt cx="600" cy="432"/>
              </a:xfrm>
            </p:grpSpPr>
            <p:sp>
              <p:nvSpPr>
                <p:cNvPr id="14383" name="AutoShape 47"/>
                <p:cNvSpPr>
                  <a:spLocks noChangeArrowheads="1"/>
                </p:cNvSpPr>
                <p:nvPr/>
              </p:nvSpPr>
              <p:spPr bwMode="auto">
                <a:xfrm>
                  <a:off x="1536" y="2928"/>
                  <a:ext cx="384" cy="432"/>
                </a:xfrm>
                <a:prstGeom prst="moon">
                  <a:avLst>
                    <a:gd name="adj" fmla="val 69273"/>
                  </a:avLst>
                </a:prstGeom>
                <a:solidFill>
                  <a:srgbClr val="EAEAEA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1391" tIns="45696" rIns="91391" bIns="45696"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4384" name="Line 48"/>
                <p:cNvSpPr>
                  <a:spLocks noChangeShapeType="1"/>
                </p:cNvSpPr>
                <p:nvPr/>
              </p:nvSpPr>
              <p:spPr bwMode="auto">
                <a:xfrm flipH="1" flipV="1">
                  <a:off x="1424" y="3144"/>
                  <a:ext cx="10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lIns="91391" tIns="45696" rIns="91391" bIns="45696"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4385" name="Line 49"/>
                <p:cNvSpPr>
                  <a:spLocks noChangeShapeType="1"/>
                </p:cNvSpPr>
                <p:nvPr/>
              </p:nvSpPr>
              <p:spPr bwMode="auto">
                <a:xfrm>
                  <a:off x="1854" y="3000"/>
                  <a:ext cx="17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lIns="91391" tIns="45696" rIns="91391" bIns="45696"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4386" name="Line 50"/>
                <p:cNvSpPr>
                  <a:spLocks noChangeShapeType="1"/>
                </p:cNvSpPr>
                <p:nvPr/>
              </p:nvSpPr>
              <p:spPr bwMode="auto">
                <a:xfrm>
                  <a:off x="1850" y="3282"/>
                  <a:ext cx="16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lIns="91391" tIns="45696" rIns="91391" bIns="45696"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4389" name="Line 53"/>
              <p:cNvSpPr>
                <a:spLocks noChangeShapeType="1"/>
              </p:cNvSpPr>
              <p:nvPr/>
            </p:nvSpPr>
            <p:spPr bwMode="auto">
              <a:xfrm>
                <a:off x="4571" y="2364"/>
                <a:ext cx="0" cy="2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1391" tIns="45696" rIns="91391" bIns="45696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4390" name="Line 54"/>
              <p:cNvSpPr>
                <a:spLocks noChangeShapeType="1"/>
              </p:cNvSpPr>
              <p:nvPr/>
            </p:nvSpPr>
            <p:spPr bwMode="auto">
              <a:xfrm flipH="1">
                <a:off x="3798" y="1942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1391" tIns="45696" rIns="91391" bIns="45696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4391" name="Line 55"/>
              <p:cNvSpPr>
                <a:spLocks noChangeShapeType="1"/>
              </p:cNvSpPr>
              <p:nvPr/>
            </p:nvSpPr>
            <p:spPr bwMode="auto">
              <a:xfrm flipH="1">
                <a:off x="3798" y="2230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1391" tIns="45696" rIns="91391" bIns="45696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4392" name="Line 56"/>
              <p:cNvSpPr>
                <a:spLocks noChangeShapeType="1"/>
              </p:cNvSpPr>
              <p:nvPr/>
            </p:nvSpPr>
            <p:spPr bwMode="auto">
              <a:xfrm>
                <a:off x="3798" y="2230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1391" tIns="45696" rIns="91391" bIns="45696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4393" name="Line 57"/>
              <p:cNvSpPr>
                <a:spLocks noChangeShapeType="1"/>
              </p:cNvSpPr>
              <p:nvPr/>
            </p:nvSpPr>
            <p:spPr bwMode="auto">
              <a:xfrm flipH="1">
                <a:off x="3222" y="2326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1391" tIns="45696" rIns="91391" bIns="45696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4400" name="Text Box 64"/>
              <p:cNvSpPr txBox="1">
                <a:spLocks noChangeArrowheads="1"/>
              </p:cNvSpPr>
              <p:nvPr/>
            </p:nvSpPr>
            <p:spPr bwMode="auto">
              <a:xfrm>
                <a:off x="2968" y="1680"/>
                <a:ext cx="248" cy="28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1391" tIns="45696" rIns="91391" bIns="45696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14401" name="Text Box 65"/>
              <p:cNvSpPr txBox="1">
                <a:spLocks noChangeArrowheads="1"/>
              </p:cNvSpPr>
              <p:nvPr/>
            </p:nvSpPr>
            <p:spPr bwMode="auto">
              <a:xfrm>
                <a:off x="2962" y="1920"/>
                <a:ext cx="226" cy="28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1391" tIns="45696" rIns="91391" bIns="45696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14402" name="Text Box 66"/>
              <p:cNvSpPr txBox="1">
                <a:spLocks noChangeArrowheads="1"/>
              </p:cNvSpPr>
              <p:nvPr/>
            </p:nvSpPr>
            <p:spPr bwMode="auto">
              <a:xfrm>
                <a:off x="3702" y="2352"/>
                <a:ext cx="248" cy="28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1391" tIns="45696" rIns="91391" bIns="45696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14403" name="Text Box 67"/>
              <p:cNvSpPr txBox="1">
                <a:spLocks noChangeArrowheads="1"/>
              </p:cNvSpPr>
              <p:nvPr/>
            </p:nvSpPr>
            <p:spPr bwMode="auto">
              <a:xfrm>
                <a:off x="3696" y="2592"/>
                <a:ext cx="226" cy="28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1391" tIns="45696" rIns="91391" bIns="45696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14404" name="Text Box 68"/>
              <p:cNvSpPr txBox="1">
                <a:spLocks noChangeArrowheads="1"/>
              </p:cNvSpPr>
              <p:nvPr/>
            </p:nvSpPr>
            <p:spPr bwMode="auto">
              <a:xfrm>
                <a:off x="2860" y="2208"/>
                <a:ext cx="368" cy="29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1391" tIns="45696" rIns="91391" bIns="45696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  <a:sym typeface="Symbol" pitchFamily="18" charset="2"/>
                  </a:rPr>
                  <a:t>C</a:t>
                </a:r>
                <a:r>
                  <a:rPr kumimoji="0" lang="en-US" sz="2400" b="0" i="0" u="none" strike="noStrike" kern="1200" cap="none" spc="0" normalizeH="0" baseline="-2500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  <a:sym typeface="Symbol" pitchFamily="18" charset="2"/>
                  </a:rPr>
                  <a:t>in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4406" name="Text Box 70"/>
              <p:cNvSpPr txBox="1">
                <a:spLocks noChangeArrowheads="1"/>
              </p:cNvSpPr>
              <p:nvPr/>
            </p:nvSpPr>
            <p:spPr bwMode="auto">
              <a:xfrm>
                <a:off x="5165" y="2112"/>
                <a:ext cx="459" cy="29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1391" tIns="45696" rIns="91391" bIns="45696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  <a:sym typeface="Symbol" pitchFamily="18" charset="2"/>
                  </a:rPr>
                  <a:t>C</a:t>
                </a:r>
                <a:r>
                  <a:rPr lang="en-US" baseline="-25000" dirty="0">
                    <a:solidFill>
                      <a:srgbClr val="000000"/>
                    </a:solidFill>
                    <a:latin typeface="Lucida Sans Unicode" pitchFamily="34" charset="0"/>
                    <a:sym typeface="Symbol" pitchFamily="18" charset="2"/>
                  </a:rPr>
                  <a:t>out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FD686B1-6462-46B3-9D7C-224C5AD2AAC9}"/>
              </a:ext>
            </a:extLst>
          </p:cNvPr>
          <p:cNvGrpSpPr/>
          <p:nvPr/>
        </p:nvGrpSpPr>
        <p:grpSpPr>
          <a:xfrm>
            <a:off x="2244263" y="3750916"/>
            <a:ext cx="2951163" cy="2012950"/>
            <a:chOff x="5811838" y="4540250"/>
            <a:chExt cx="2951163" cy="2012950"/>
          </a:xfrm>
        </p:grpSpPr>
        <p:sp>
          <p:nvSpPr>
            <p:cNvPr id="66" name="Rectangle 67">
              <a:extLst>
                <a:ext uri="{FF2B5EF4-FFF2-40B4-BE49-F238E27FC236}">
                  <a16:creationId xmlns:a16="http://schemas.microsoft.com/office/drawing/2014/main" id="{FAE9B492-7610-4E95-A34A-11FE4ECBF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5181600"/>
              <a:ext cx="914400" cy="7620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382" tIns="45692" rIns="91382" bIns="45692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FA</a:t>
              </a:r>
            </a:p>
          </p:txBody>
        </p:sp>
        <p:sp>
          <p:nvSpPr>
            <p:cNvPr id="67" name="Text Box 68">
              <a:extLst>
                <a:ext uri="{FF2B5EF4-FFF2-40B4-BE49-F238E27FC236}">
                  <a16:creationId xmlns:a16="http://schemas.microsoft.com/office/drawing/2014/main" id="{78681044-E187-469C-8D2D-C2EBFC5D26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11988" y="4540250"/>
              <a:ext cx="36830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91382" tIns="45692" rIns="91382" bIns="45692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68" name="Text Box 69">
              <a:extLst>
                <a:ext uri="{FF2B5EF4-FFF2-40B4-BE49-F238E27FC236}">
                  <a16:creationId xmlns:a16="http://schemas.microsoft.com/office/drawing/2014/main" id="{7E05CC90-0F9B-4A3C-AAB8-DBB47474FD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3475" y="4540250"/>
              <a:ext cx="354013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91382" tIns="45692" rIns="91382" bIns="45692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69" name="Text Box 70">
              <a:extLst>
                <a:ext uri="{FF2B5EF4-FFF2-40B4-BE49-F238E27FC236}">
                  <a16:creationId xmlns:a16="http://schemas.microsoft.com/office/drawing/2014/main" id="{46C5BAD2-683B-490C-8B27-8D542C133D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42288" y="5318125"/>
              <a:ext cx="620713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91382" tIns="45692" rIns="91382" bIns="45692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</a:t>
              </a:r>
              <a:r>
                <a:rPr kumimoji="0" lang="en-US" sz="2000" b="1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in</a:t>
              </a:r>
              <a:endParaRPr kumimoji="0" 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70" name="Text Box 71">
              <a:extLst>
                <a:ext uri="{FF2B5EF4-FFF2-40B4-BE49-F238E27FC236}">
                  <a16:creationId xmlns:a16="http://schemas.microsoft.com/office/drawing/2014/main" id="{2CBBBC11-879F-4AC7-A60B-28E0F08C55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11838" y="5211763"/>
              <a:ext cx="91440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91382" tIns="45692" rIns="91382" bIns="45692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</a:t>
              </a:r>
              <a:r>
                <a:rPr kumimoji="0" lang="en-US" sz="2000" b="1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out</a:t>
              </a:r>
              <a:endParaRPr kumimoji="0" 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71" name="Text Box 72">
              <a:extLst>
                <a:ext uri="{FF2B5EF4-FFF2-40B4-BE49-F238E27FC236}">
                  <a16:creationId xmlns:a16="http://schemas.microsoft.com/office/drawing/2014/main" id="{D96AF7B8-1C01-4883-98B1-E6BB56584C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3425" y="6156325"/>
              <a:ext cx="677863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91382" tIns="45692" rIns="91382" bIns="45692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Sum</a:t>
              </a:r>
            </a:p>
          </p:txBody>
        </p:sp>
        <p:sp>
          <p:nvSpPr>
            <p:cNvPr id="72" name="Line 73">
              <a:extLst>
                <a:ext uri="{FF2B5EF4-FFF2-40B4-BE49-F238E27FC236}">
                  <a16:creationId xmlns:a16="http://schemas.microsoft.com/office/drawing/2014/main" id="{4CC913CD-5CAA-488E-8775-7192BA83B5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13688" y="5546725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lIns="91382" tIns="45692" rIns="91382" bIns="45692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73" name="Line 74">
              <a:extLst>
                <a:ext uri="{FF2B5EF4-FFF2-40B4-BE49-F238E27FC236}">
                  <a16:creationId xmlns:a16="http://schemas.microsoft.com/office/drawing/2014/main" id="{7469EE28-18EE-475E-BA25-53E6504F81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5088" y="4860925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lIns="91382" tIns="45692" rIns="91382" bIns="45692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74" name="Line 75">
              <a:extLst>
                <a:ext uri="{FF2B5EF4-FFF2-40B4-BE49-F238E27FC236}">
                  <a16:creationId xmlns:a16="http://schemas.microsoft.com/office/drawing/2014/main" id="{FFD1ECE1-0624-4372-BF52-2DC0F41FED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27888" y="4860925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lIns="91382" tIns="45692" rIns="91382" bIns="45692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75" name="Line 76">
              <a:extLst>
                <a:ext uri="{FF2B5EF4-FFF2-40B4-BE49-F238E27FC236}">
                  <a16:creationId xmlns:a16="http://schemas.microsoft.com/office/drawing/2014/main" id="{B8DBC162-6487-4C57-8204-3C757DBAC6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94488" y="5546725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lIns="91382" tIns="45692" rIns="91382" bIns="45692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76" name="Line 77">
              <a:extLst>
                <a:ext uri="{FF2B5EF4-FFF2-40B4-BE49-F238E27FC236}">
                  <a16:creationId xmlns:a16="http://schemas.microsoft.com/office/drawing/2014/main" id="{755A8224-D0A7-4B4E-A4F9-2DAA33BEB2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56488" y="5927725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lIns="91382" tIns="45692" rIns="91382" bIns="45692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</p:grpSp>
      <p:sp>
        <p:nvSpPr>
          <p:cNvPr id="78" name="Text Box 3">
            <a:extLst>
              <a:ext uri="{FF2B5EF4-FFF2-40B4-BE49-F238E27FC236}">
                <a16:creationId xmlns:a16="http://schemas.microsoft.com/office/drawing/2014/main" id="{F018665E-388C-40B1-B2C0-42B203DAE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921" y="5930213"/>
            <a:ext cx="8762052" cy="892552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/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Times New Roman" pitchFamily="18" charset="0"/>
              </a:rPr>
              <a:t> </a:t>
            </a: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Times New Roman" pitchFamily="18" charset="0"/>
              </a:rPr>
              <a:t>HMK:</a:t>
            </a:r>
            <a:r>
              <a:rPr kumimoji="0" lang="en-US" altLang="en-US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Times New Roman" pitchFamily="18" charset="0"/>
              </a:rPr>
              <a:t> Implement FA using only nine 2-input NAND-gates;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</a:t>
            </a:r>
            <a:r>
              <a:rPr kumimoji="0" lang="en-US" altLang="en-US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Times New Roman" pitchFamily="18" charset="0"/>
              </a:rPr>
              <a:t>only uncomplemented inputs (A, B, </a:t>
            </a:r>
            <a:r>
              <a:rPr lang="en-US" dirty="0" err="1">
                <a:solidFill>
                  <a:srgbClr val="000000"/>
                </a:solidFill>
              </a:rPr>
              <a:t>C</a:t>
            </a:r>
            <a:r>
              <a:rPr lang="en-US" baseline="-25000" dirty="0" err="1">
                <a:solidFill>
                  <a:srgbClr val="000000"/>
                </a:solidFill>
              </a:rPr>
              <a:t>in</a:t>
            </a:r>
            <a:r>
              <a:rPr kumimoji="0" lang="en-US" altLang="en-US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Times New Roman" pitchFamily="18" charset="0"/>
              </a:rPr>
              <a:t>) are available.</a:t>
            </a:r>
            <a:endParaRPr kumimoji="0" lang="en-US" altLang="en-US" b="0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714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5406"/>
            <a:ext cx="9144000" cy="685800"/>
          </a:xfrm>
          <a:solidFill>
            <a:schemeClr val="accent2"/>
          </a:solidFill>
        </p:spPr>
        <p:txBody>
          <a:bodyPr/>
          <a:lstStyle/>
          <a:p>
            <a:pPr algn="r"/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-bit Ripple-Carry Adder (RCA)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54062"/>
            <a:ext cx="4664075" cy="609600"/>
          </a:xfrm>
        </p:spPr>
        <p:txBody>
          <a:bodyPr/>
          <a:lstStyle/>
          <a:p>
            <a:r>
              <a:rPr lang="en-US" dirty="0"/>
              <a:t>To add two </a:t>
            </a:r>
            <a:r>
              <a:rPr lang="en-US" i="1" dirty="0"/>
              <a:t>n</a:t>
            </a:r>
            <a:r>
              <a:rPr lang="en-US" dirty="0"/>
              <a:t>-bit numbers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8054975" y="2311301"/>
            <a:ext cx="4508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1432" tIns="45716" rIns="91432" bIns="45716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20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6884988" y="2158901"/>
            <a:ext cx="914400" cy="762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07" tIns="45704" rIns="91407" bIns="45704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FA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6858000" y="1412776"/>
            <a:ext cx="4508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1407" tIns="45704" rIns="91407" bIns="45704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000000"/>
                </a:solidFill>
              </a:rPr>
              <a:t>a</a:t>
            </a:r>
            <a:r>
              <a:rPr kumimoji="0" 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7102475" y="3149501"/>
            <a:ext cx="407988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1407" tIns="45704" rIns="91407" bIns="45704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000000"/>
                </a:solidFill>
              </a:rPr>
              <a:t>s</a:t>
            </a:r>
            <a:r>
              <a:rPr kumimoji="0" 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>
            <a:off x="7570788" y="1854101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lIns="91407" tIns="45704" rIns="91407" bIns="45704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>
            <a:off x="7113588" y="1854101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lIns="91407" tIns="45704" rIns="91407" bIns="45704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 flipH="1">
            <a:off x="6580188" y="2539901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lIns="91407" tIns="45704" rIns="91407" bIns="45704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>
            <a:off x="7342188" y="2920901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lIns="91407" tIns="45704" rIns="91407" bIns="45704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23580" name="Text Box 28"/>
          <p:cNvSpPr txBox="1">
            <a:spLocks noChangeArrowheads="1"/>
          </p:cNvSpPr>
          <p:nvPr/>
        </p:nvSpPr>
        <p:spPr bwMode="auto">
          <a:xfrm>
            <a:off x="7391400" y="1412776"/>
            <a:ext cx="4508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1407" tIns="45704" rIns="91407" bIns="45704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000000"/>
                </a:solidFill>
              </a:rPr>
              <a:t>b</a:t>
            </a:r>
            <a:r>
              <a:rPr kumimoji="0" 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</a:p>
        </p:txBody>
      </p:sp>
      <p:sp>
        <p:nvSpPr>
          <p:cNvPr id="23583" name="Rectangle 31"/>
          <p:cNvSpPr>
            <a:spLocks noChangeArrowheads="1"/>
          </p:cNvSpPr>
          <p:nvPr/>
        </p:nvSpPr>
        <p:spPr bwMode="auto">
          <a:xfrm>
            <a:off x="5638800" y="2158901"/>
            <a:ext cx="914400" cy="762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07" tIns="45704" rIns="91407" bIns="45704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FA</a:t>
            </a:r>
          </a:p>
        </p:txBody>
      </p:sp>
      <p:sp>
        <p:nvSpPr>
          <p:cNvPr id="23584" name="Text Box 32"/>
          <p:cNvSpPr txBox="1">
            <a:spLocks noChangeArrowheads="1"/>
          </p:cNvSpPr>
          <p:nvPr/>
        </p:nvSpPr>
        <p:spPr bwMode="auto">
          <a:xfrm>
            <a:off x="5611813" y="1412776"/>
            <a:ext cx="4508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1407" tIns="45704" rIns="91407" bIns="45704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000000"/>
                </a:solidFill>
              </a:rPr>
              <a:t>a</a:t>
            </a:r>
            <a:r>
              <a:rPr kumimoji="0" 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</a:p>
        </p:txBody>
      </p:sp>
      <p:sp>
        <p:nvSpPr>
          <p:cNvPr id="23585" name="Text Box 33"/>
          <p:cNvSpPr txBox="1">
            <a:spLocks noChangeArrowheads="1"/>
          </p:cNvSpPr>
          <p:nvPr/>
        </p:nvSpPr>
        <p:spPr bwMode="auto">
          <a:xfrm>
            <a:off x="5856288" y="3149501"/>
            <a:ext cx="407987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1407" tIns="45704" rIns="91407" bIns="45704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000000"/>
                </a:solidFill>
              </a:rPr>
              <a:t>s</a:t>
            </a:r>
            <a:r>
              <a:rPr kumimoji="0" 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</a:p>
        </p:txBody>
      </p:sp>
      <p:sp>
        <p:nvSpPr>
          <p:cNvPr id="23586" name="Line 34"/>
          <p:cNvSpPr>
            <a:spLocks noChangeShapeType="1"/>
          </p:cNvSpPr>
          <p:nvPr/>
        </p:nvSpPr>
        <p:spPr bwMode="auto">
          <a:xfrm>
            <a:off x="6324600" y="1854101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lIns="91407" tIns="45704" rIns="91407" bIns="45704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23587" name="Line 35"/>
          <p:cNvSpPr>
            <a:spLocks noChangeShapeType="1"/>
          </p:cNvSpPr>
          <p:nvPr/>
        </p:nvSpPr>
        <p:spPr bwMode="auto">
          <a:xfrm>
            <a:off x="5867400" y="1854101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lIns="91407" tIns="45704" rIns="91407" bIns="45704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23588" name="Line 36"/>
          <p:cNvSpPr>
            <a:spLocks noChangeShapeType="1"/>
          </p:cNvSpPr>
          <p:nvPr/>
        </p:nvSpPr>
        <p:spPr bwMode="auto">
          <a:xfrm flipH="1">
            <a:off x="5334000" y="2539901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lIns="91407" tIns="45704" rIns="91407" bIns="45704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23589" name="Line 37"/>
          <p:cNvSpPr>
            <a:spLocks noChangeShapeType="1"/>
          </p:cNvSpPr>
          <p:nvPr/>
        </p:nvSpPr>
        <p:spPr bwMode="auto">
          <a:xfrm>
            <a:off x="6096000" y="2920901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lIns="91407" tIns="45704" rIns="91407" bIns="45704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23590" name="Text Box 38"/>
          <p:cNvSpPr txBox="1">
            <a:spLocks noChangeArrowheads="1"/>
          </p:cNvSpPr>
          <p:nvPr/>
        </p:nvSpPr>
        <p:spPr bwMode="auto">
          <a:xfrm>
            <a:off x="6145213" y="1412776"/>
            <a:ext cx="4508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1407" tIns="45704" rIns="91407" bIns="45704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000000"/>
                </a:solidFill>
              </a:rPr>
              <a:t>b</a:t>
            </a:r>
            <a:r>
              <a:rPr kumimoji="0" 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</a:p>
        </p:txBody>
      </p:sp>
      <p:sp>
        <p:nvSpPr>
          <p:cNvPr id="23592" name="Rectangle 40"/>
          <p:cNvSpPr>
            <a:spLocks noChangeArrowheads="1"/>
          </p:cNvSpPr>
          <p:nvPr/>
        </p:nvSpPr>
        <p:spPr bwMode="auto">
          <a:xfrm>
            <a:off x="4419600" y="2158901"/>
            <a:ext cx="914400" cy="762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07" tIns="45704" rIns="91407" bIns="45704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FA</a:t>
            </a:r>
          </a:p>
        </p:txBody>
      </p:sp>
      <p:sp>
        <p:nvSpPr>
          <p:cNvPr id="23593" name="Text Box 41"/>
          <p:cNvSpPr txBox="1">
            <a:spLocks noChangeArrowheads="1"/>
          </p:cNvSpPr>
          <p:nvPr/>
        </p:nvSpPr>
        <p:spPr bwMode="auto">
          <a:xfrm>
            <a:off x="4392613" y="1412776"/>
            <a:ext cx="4508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1407" tIns="45704" rIns="91407" bIns="45704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000000"/>
                </a:solidFill>
              </a:rPr>
              <a:t>a</a:t>
            </a:r>
            <a:r>
              <a:rPr kumimoji="0" 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23594" name="Text Box 42"/>
          <p:cNvSpPr txBox="1">
            <a:spLocks noChangeArrowheads="1"/>
          </p:cNvSpPr>
          <p:nvPr/>
        </p:nvSpPr>
        <p:spPr bwMode="auto">
          <a:xfrm>
            <a:off x="4637088" y="3149501"/>
            <a:ext cx="407987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1407" tIns="45704" rIns="91407" bIns="45704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000000"/>
                </a:solidFill>
              </a:rPr>
              <a:t>s</a:t>
            </a:r>
            <a:r>
              <a:rPr kumimoji="0" 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23595" name="Line 43"/>
          <p:cNvSpPr>
            <a:spLocks noChangeShapeType="1"/>
          </p:cNvSpPr>
          <p:nvPr/>
        </p:nvSpPr>
        <p:spPr bwMode="auto">
          <a:xfrm>
            <a:off x="5105400" y="1854101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lIns="91407" tIns="45704" rIns="91407" bIns="45704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23596" name="Line 44"/>
          <p:cNvSpPr>
            <a:spLocks noChangeShapeType="1"/>
          </p:cNvSpPr>
          <p:nvPr/>
        </p:nvSpPr>
        <p:spPr bwMode="auto">
          <a:xfrm>
            <a:off x="4648200" y="1854101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lIns="91407" tIns="45704" rIns="91407" bIns="45704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23597" name="Line 45"/>
          <p:cNvSpPr>
            <a:spLocks noChangeShapeType="1"/>
          </p:cNvSpPr>
          <p:nvPr/>
        </p:nvSpPr>
        <p:spPr bwMode="auto">
          <a:xfrm flipH="1">
            <a:off x="4114800" y="2539901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lIns="91407" tIns="45704" rIns="91407" bIns="45704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23598" name="Line 46"/>
          <p:cNvSpPr>
            <a:spLocks noChangeShapeType="1"/>
          </p:cNvSpPr>
          <p:nvPr/>
        </p:nvSpPr>
        <p:spPr bwMode="auto">
          <a:xfrm>
            <a:off x="4876800" y="2920901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lIns="91407" tIns="45704" rIns="91407" bIns="45704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23599" name="Text Box 47"/>
          <p:cNvSpPr txBox="1">
            <a:spLocks noChangeArrowheads="1"/>
          </p:cNvSpPr>
          <p:nvPr/>
        </p:nvSpPr>
        <p:spPr bwMode="auto">
          <a:xfrm>
            <a:off x="4926013" y="1412776"/>
            <a:ext cx="4508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1407" tIns="45704" rIns="91407" bIns="45704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000000"/>
                </a:solidFill>
              </a:rPr>
              <a:t>b</a:t>
            </a:r>
            <a:r>
              <a:rPr kumimoji="0" 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23601" name="Rectangle 49"/>
          <p:cNvSpPr>
            <a:spLocks noChangeArrowheads="1"/>
          </p:cNvSpPr>
          <p:nvPr/>
        </p:nvSpPr>
        <p:spPr bwMode="auto">
          <a:xfrm>
            <a:off x="1676400" y="2158901"/>
            <a:ext cx="914400" cy="762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07" tIns="45704" rIns="91407" bIns="45704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FA</a:t>
            </a:r>
          </a:p>
        </p:txBody>
      </p:sp>
      <p:sp>
        <p:nvSpPr>
          <p:cNvPr id="23602" name="Text Box 50"/>
          <p:cNvSpPr txBox="1">
            <a:spLocks noChangeArrowheads="1"/>
          </p:cNvSpPr>
          <p:nvPr/>
        </p:nvSpPr>
        <p:spPr bwMode="auto">
          <a:xfrm>
            <a:off x="1600200" y="1412776"/>
            <a:ext cx="6096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1407" tIns="45704" rIns="91407" bIns="45704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000000"/>
                </a:solidFill>
              </a:rPr>
              <a:t>a</a:t>
            </a:r>
            <a:r>
              <a:rPr kumimoji="0" 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n-1</a:t>
            </a:r>
          </a:p>
        </p:txBody>
      </p:sp>
      <p:sp>
        <p:nvSpPr>
          <p:cNvPr id="23603" name="Text Box 51"/>
          <p:cNvSpPr txBox="1">
            <a:spLocks noChangeArrowheads="1"/>
          </p:cNvSpPr>
          <p:nvPr/>
        </p:nvSpPr>
        <p:spPr bwMode="auto">
          <a:xfrm>
            <a:off x="1752600" y="3149501"/>
            <a:ext cx="8493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1407" tIns="45704" rIns="91407" bIns="45704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000000"/>
                </a:solidFill>
              </a:rPr>
              <a:t>s</a:t>
            </a:r>
            <a:r>
              <a:rPr kumimoji="0" 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n-1</a:t>
            </a:r>
          </a:p>
        </p:txBody>
      </p:sp>
      <p:sp>
        <p:nvSpPr>
          <p:cNvPr id="23604" name="Line 52"/>
          <p:cNvSpPr>
            <a:spLocks noChangeShapeType="1"/>
          </p:cNvSpPr>
          <p:nvPr/>
        </p:nvSpPr>
        <p:spPr bwMode="auto">
          <a:xfrm>
            <a:off x="2362200" y="1854101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lIns="91407" tIns="45704" rIns="91407" bIns="45704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23605" name="Line 53"/>
          <p:cNvSpPr>
            <a:spLocks noChangeShapeType="1"/>
          </p:cNvSpPr>
          <p:nvPr/>
        </p:nvSpPr>
        <p:spPr bwMode="auto">
          <a:xfrm>
            <a:off x="1905000" y="1854101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lIns="91407" tIns="45704" rIns="91407" bIns="45704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23606" name="Line 54"/>
          <p:cNvSpPr>
            <a:spLocks noChangeShapeType="1"/>
          </p:cNvSpPr>
          <p:nvPr/>
        </p:nvSpPr>
        <p:spPr bwMode="auto">
          <a:xfrm flipH="1">
            <a:off x="1066800" y="2539901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lIns="91407" tIns="45704" rIns="91407" bIns="45704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23607" name="Line 55"/>
          <p:cNvSpPr>
            <a:spLocks noChangeShapeType="1"/>
          </p:cNvSpPr>
          <p:nvPr/>
        </p:nvSpPr>
        <p:spPr bwMode="auto">
          <a:xfrm>
            <a:off x="2133600" y="2920901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lIns="91407" tIns="45704" rIns="91407" bIns="45704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23608" name="Text Box 56"/>
          <p:cNvSpPr txBox="1">
            <a:spLocks noChangeArrowheads="1"/>
          </p:cNvSpPr>
          <p:nvPr/>
        </p:nvSpPr>
        <p:spPr bwMode="auto">
          <a:xfrm>
            <a:off x="2133600" y="1412776"/>
            <a:ext cx="636588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1407" tIns="45704" rIns="91407" bIns="45704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000000"/>
                </a:solidFill>
              </a:rPr>
              <a:t>b</a:t>
            </a:r>
            <a:r>
              <a:rPr kumimoji="0" 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n-1</a:t>
            </a:r>
          </a:p>
        </p:txBody>
      </p:sp>
      <p:sp>
        <p:nvSpPr>
          <p:cNvPr id="23609" name="Line 57"/>
          <p:cNvSpPr>
            <a:spLocks noChangeShapeType="1"/>
          </p:cNvSpPr>
          <p:nvPr/>
        </p:nvSpPr>
        <p:spPr bwMode="auto">
          <a:xfrm flipH="1">
            <a:off x="2590800" y="2555776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lIns="91407" tIns="45704" rIns="91407" bIns="45704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23610" name="Text Box 58"/>
          <p:cNvSpPr txBox="1">
            <a:spLocks noChangeArrowheads="1"/>
          </p:cNvSpPr>
          <p:nvPr/>
        </p:nvSpPr>
        <p:spPr bwMode="auto">
          <a:xfrm>
            <a:off x="539553" y="2327176"/>
            <a:ext cx="705048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 lIns="91432" tIns="45716" rIns="91432" bIns="45716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</a:t>
            </a:r>
          </a:p>
        </p:txBody>
      </p:sp>
      <p:sp>
        <p:nvSpPr>
          <p:cNvPr id="23611" name="Text Box 59"/>
          <p:cNvSpPr txBox="1">
            <a:spLocks noChangeArrowheads="1"/>
          </p:cNvSpPr>
          <p:nvPr/>
        </p:nvSpPr>
        <p:spPr bwMode="auto">
          <a:xfrm>
            <a:off x="3200400" y="2250976"/>
            <a:ext cx="5016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1432" tIns="45716" rIns="91432" bIns="45716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. . .</a:t>
            </a:r>
            <a:endParaRPr kumimoji="0" lang="en-US" sz="20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grpSp>
        <p:nvGrpSpPr>
          <p:cNvPr id="2" name="Group 65"/>
          <p:cNvGrpSpPr>
            <a:grpSpLocks/>
          </p:cNvGrpSpPr>
          <p:nvPr/>
        </p:nvGrpSpPr>
        <p:grpSpPr bwMode="auto">
          <a:xfrm>
            <a:off x="1905000" y="2708176"/>
            <a:ext cx="6248400" cy="609600"/>
            <a:chOff x="1200" y="1872"/>
            <a:chExt cx="3936" cy="384"/>
          </a:xfrm>
        </p:grpSpPr>
        <p:sp>
          <p:nvSpPr>
            <p:cNvPr id="23614" name="Line 62"/>
            <p:cNvSpPr>
              <a:spLocks noChangeShapeType="1"/>
            </p:cNvSpPr>
            <p:nvPr/>
          </p:nvSpPr>
          <p:spPr bwMode="auto">
            <a:xfrm flipH="1">
              <a:off x="1200" y="1872"/>
              <a:ext cx="3936" cy="0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23616" name="Line 64"/>
            <p:cNvSpPr>
              <a:spLocks noChangeShapeType="1"/>
            </p:cNvSpPr>
            <p:nvPr/>
          </p:nvSpPr>
          <p:spPr bwMode="auto">
            <a:xfrm>
              <a:off x="1200" y="1872"/>
              <a:ext cx="0" cy="384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</p:grpSp>
      <p:sp>
        <p:nvSpPr>
          <p:cNvPr id="23613" name="Rectangle 61"/>
          <p:cNvSpPr>
            <a:spLocks noChangeArrowheads="1"/>
          </p:cNvSpPr>
          <p:nvPr/>
        </p:nvSpPr>
        <p:spPr bwMode="auto">
          <a:xfrm>
            <a:off x="607021" y="4302224"/>
            <a:ext cx="495299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382" tIns="45692" rIns="91382" bIns="45692"/>
          <a:lstStyle/>
          <a:p>
            <a:pPr marL="342900" lvl="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3333CC"/>
                </a:solidFill>
                <a:latin typeface="Tahoma" pitchFamily="34" charset="0"/>
              </a:rPr>
              <a:t>N-bit RCA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delay =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n</a:t>
            </a:r>
            <a:r>
              <a:rPr lang="en-US" sz="2800" dirty="0">
                <a:solidFill>
                  <a:srgbClr val="3333CC"/>
                </a:solidFill>
                <a:latin typeface="Tahoma" pitchFamily="34" charset="0"/>
                <a:sym typeface="Symbol" panose="05050102010706020507" pitchFamily="18" charset="2"/>
              </a:rPr>
              <a:t> </a:t>
            </a:r>
            <a:r>
              <a:rPr lang="en-US" sz="2800" dirty="0">
                <a:solidFill>
                  <a:srgbClr val="3333CC"/>
                </a:solidFill>
                <a:latin typeface="Tahoma" pitchFamily="34" charset="0"/>
              </a:rPr>
              <a:t>* </a:t>
            </a:r>
            <a:r>
              <a:rPr lang="en-US" sz="2800" dirty="0">
                <a:solidFill>
                  <a:srgbClr val="3333CC"/>
                </a:solidFill>
                <a:latin typeface="Tahoma" pitchFamily="34" charset="0"/>
                <a:sym typeface="Symbol" panose="05050102010706020507" pitchFamily="18" charset="2"/>
              </a:rPr>
              <a:t></a:t>
            </a:r>
            <a:endParaRPr kumimoji="0" lang="en-US" sz="2800" b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ahoma" pitchFamily="34" charset="0"/>
            </a:endParaRPr>
          </a:p>
          <a:p>
            <a:pPr marL="342900" lvl="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3333CC"/>
                </a:solidFill>
                <a:latin typeface="Tahoma" pitchFamily="34" charset="0"/>
                <a:sym typeface="Symbol" panose="05050102010706020507" pitchFamily="18" charset="2"/>
              </a:rPr>
              <a:t> </a:t>
            </a:r>
            <a:r>
              <a:rPr lang="en-US" sz="2800" dirty="0">
                <a:solidFill>
                  <a:srgbClr val="3333CC"/>
                </a:solidFill>
                <a:latin typeface="Tahoma" pitchFamily="34" charset="0"/>
              </a:rPr>
              <a:t>=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(delay of 1-bit FA)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DF5769-FC1E-4C59-A585-A38653F9B865}"/>
              </a:ext>
            </a:extLst>
          </p:cNvPr>
          <p:cNvGrpSpPr/>
          <p:nvPr/>
        </p:nvGrpSpPr>
        <p:grpSpPr>
          <a:xfrm>
            <a:off x="6060281" y="3546376"/>
            <a:ext cx="2951163" cy="2012950"/>
            <a:chOff x="5811838" y="4540250"/>
            <a:chExt cx="2951163" cy="2012950"/>
          </a:xfrm>
        </p:grpSpPr>
        <p:sp>
          <p:nvSpPr>
            <p:cNvPr id="23619" name="Rectangle 67"/>
            <p:cNvSpPr>
              <a:spLocks noChangeArrowheads="1"/>
            </p:cNvSpPr>
            <p:nvPr/>
          </p:nvSpPr>
          <p:spPr bwMode="auto">
            <a:xfrm>
              <a:off x="7010400" y="5181600"/>
              <a:ext cx="914400" cy="7620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382" tIns="45692" rIns="91382" bIns="45692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FA</a:t>
              </a:r>
            </a:p>
          </p:txBody>
        </p:sp>
        <p:sp>
          <p:nvSpPr>
            <p:cNvPr id="23620" name="Text Box 68"/>
            <p:cNvSpPr txBox="1">
              <a:spLocks noChangeArrowheads="1"/>
            </p:cNvSpPr>
            <p:nvPr/>
          </p:nvSpPr>
          <p:spPr bwMode="auto">
            <a:xfrm>
              <a:off x="7011988" y="4540250"/>
              <a:ext cx="36830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91382" tIns="45692" rIns="91382" bIns="45692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23621" name="Text Box 69"/>
            <p:cNvSpPr txBox="1">
              <a:spLocks noChangeArrowheads="1"/>
            </p:cNvSpPr>
            <p:nvPr/>
          </p:nvSpPr>
          <p:spPr bwMode="auto">
            <a:xfrm>
              <a:off x="7483475" y="4540250"/>
              <a:ext cx="354013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91382" tIns="45692" rIns="91382" bIns="45692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23622" name="Text Box 70"/>
            <p:cNvSpPr txBox="1">
              <a:spLocks noChangeArrowheads="1"/>
            </p:cNvSpPr>
            <p:nvPr/>
          </p:nvSpPr>
          <p:spPr bwMode="auto">
            <a:xfrm>
              <a:off x="8142288" y="5318125"/>
              <a:ext cx="620713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91382" tIns="45692" rIns="91382" bIns="45692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</a:t>
              </a:r>
              <a:r>
                <a:rPr kumimoji="0" lang="en-US" sz="2000" b="1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in</a:t>
              </a:r>
              <a:endParaRPr kumimoji="0" 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23623" name="Text Box 71"/>
            <p:cNvSpPr txBox="1">
              <a:spLocks noChangeArrowheads="1"/>
            </p:cNvSpPr>
            <p:nvPr/>
          </p:nvSpPr>
          <p:spPr bwMode="auto">
            <a:xfrm>
              <a:off x="5811838" y="5211763"/>
              <a:ext cx="91440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91382" tIns="45692" rIns="91382" bIns="45692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</a:t>
              </a:r>
              <a:r>
                <a:rPr kumimoji="0" lang="en-US" sz="2000" b="1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out</a:t>
              </a:r>
              <a:endParaRPr kumimoji="0" 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23624" name="Text Box 72"/>
            <p:cNvSpPr txBox="1">
              <a:spLocks noChangeArrowheads="1"/>
            </p:cNvSpPr>
            <p:nvPr/>
          </p:nvSpPr>
          <p:spPr bwMode="auto">
            <a:xfrm>
              <a:off x="7083425" y="6156325"/>
              <a:ext cx="677863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91382" tIns="45692" rIns="91382" bIns="45692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Sum</a:t>
              </a:r>
            </a:p>
          </p:txBody>
        </p:sp>
        <p:sp>
          <p:nvSpPr>
            <p:cNvPr id="23625" name="Line 73"/>
            <p:cNvSpPr>
              <a:spLocks noChangeShapeType="1"/>
            </p:cNvSpPr>
            <p:nvPr/>
          </p:nvSpPr>
          <p:spPr bwMode="auto">
            <a:xfrm flipH="1">
              <a:off x="7913688" y="5546725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lIns="91382" tIns="45692" rIns="91382" bIns="45692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23626" name="Line 74"/>
            <p:cNvSpPr>
              <a:spLocks noChangeShapeType="1"/>
            </p:cNvSpPr>
            <p:nvPr/>
          </p:nvSpPr>
          <p:spPr bwMode="auto">
            <a:xfrm>
              <a:off x="7685088" y="4860925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lIns="91382" tIns="45692" rIns="91382" bIns="45692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23627" name="Line 75"/>
            <p:cNvSpPr>
              <a:spLocks noChangeShapeType="1"/>
            </p:cNvSpPr>
            <p:nvPr/>
          </p:nvSpPr>
          <p:spPr bwMode="auto">
            <a:xfrm>
              <a:off x="7227888" y="4860925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lIns="91382" tIns="45692" rIns="91382" bIns="45692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23628" name="Line 76"/>
            <p:cNvSpPr>
              <a:spLocks noChangeShapeType="1"/>
            </p:cNvSpPr>
            <p:nvPr/>
          </p:nvSpPr>
          <p:spPr bwMode="auto">
            <a:xfrm flipH="1">
              <a:off x="6694488" y="5546725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lIns="91382" tIns="45692" rIns="91382" bIns="45692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23629" name="Line 77"/>
            <p:cNvSpPr>
              <a:spLocks noChangeShapeType="1"/>
            </p:cNvSpPr>
            <p:nvPr/>
          </p:nvSpPr>
          <p:spPr bwMode="auto">
            <a:xfrm>
              <a:off x="7456488" y="5927725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lIns="91382" tIns="45692" rIns="91382" bIns="45692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23634" name="Line 82"/>
            <p:cNvSpPr>
              <a:spLocks noChangeShapeType="1"/>
            </p:cNvSpPr>
            <p:nvPr/>
          </p:nvSpPr>
          <p:spPr bwMode="auto">
            <a:xfrm flipH="1">
              <a:off x="6400800" y="5791200"/>
              <a:ext cx="2057400" cy="0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lIns="91382" tIns="45692" rIns="91382" bIns="45692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</p:grpSp>
      <p:sp>
        <p:nvSpPr>
          <p:cNvPr id="62" name="Text Box 3">
            <a:extLst>
              <a:ext uri="{FF2B5EF4-FFF2-40B4-BE49-F238E27FC236}">
                <a16:creationId xmlns:a16="http://schemas.microsoft.com/office/drawing/2014/main" id="{D8589FFE-9CAE-41FF-9E6E-F2EBB1C57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961" y="5599897"/>
            <a:ext cx="8367464" cy="1261884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Times New Roman" pitchFamily="18" charset="0"/>
              </a:rPr>
              <a:t>    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Times New Roman" pitchFamily="18" charset="0"/>
              </a:rPr>
              <a:t>Critical path in an </a:t>
            </a:r>
            <a:r>
              <a:rPr lang="en-US" altLang="en-US" i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n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Times New Roman" pitchFamily="18" charset="0"/>
              </a:rPr>
              <a:t>-bit ripple-carry adder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Times New Roman" pitchFamily="18" charset="0"/>
                <a:sym typeface="Wingdings" panose="05000000000000000000" pitchFamily="2" charset="2"/>
              </a:rPr>
              <a:t>           CCT needs to accommodate 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Wingdings" panose="05000000000000000000" pitchFamily="2" charset="2"/>
              </a:rPr>
              <a:t>long 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Times New Roman" pitchFamily="18" charset="0"/>
                <a:sym typeface="Wingdings" panose="05000000000000000000" pitchFamily="2" charset="2"/>
              </a:rPr>
              <a:t>delay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Wingdings" panose="05000000000000000000" pitchFamily="2" charset="2"/>
              </a:rPr>
              <a:t>       Cost = </a:t>
            </a:r>
            <a:r>
              <a:rPr lang="en-US" altLang="en-US" i="1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Wingdings" panose="05000000000000000000" pitchFamily="2" charset="2"/>
              </a:rPr>
              <a:t>O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Wingdings" panose="05000000000000000000" pitchFamily="2" charset="2"/>
              </a:rPr>
              <a:t>(n); delay </a:t>
            </a:r>
            <a:r>
              <a:rPr lang="en-US" altLang="en-US" i="1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Wingdings" panose="05000000000000000000" pitchFamily="2" charset="2"/>
              </a:rPr>
              <a:t>O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Wingdings" panose="05000000000000000000" pitchFamily="2" charset="2"/>
              </a:rPr>
              <a:t>(n)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4A6D47-2D96-4716-9729-6FCDFA794945}"/>
              </a:ext>
            </a:extLst>
          </p:cNvPr>
          <p:cNvSpPr txBox="1"/>
          <p:nvPr/>
        </p:nvSpPr>
        <p:spPr>
          <a:xfrm>
            <a:off x="1318026" y="1929676"/>
            <a:ext cx="6638123" cy="110799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chemeClr val="bg1"/>
                </a:solidFill>
              </a:rPr>
              <a:t>Flat Combinational Logic</a:t>
            </a:r>
          </a:p>
          <a:p>
            <a:r>
              <a:rPr lang="en-IN" sz="2200" i="1" dirty="0">
                <a:solidFill>
                  <a:schemeClr val="bg1"/>
                </a:solidFill>
              </a:rPr>
              <a:t>Inputs:</a:t>
            </a:r>
            <a:r>
              <a:rPr lang="en-IN" sz="2200" dirty="0">
                <a:solidFill>
                  <a:schemeClr val="bg1"/>
                </a:solidFill>
              </a:rPr>
              <a:t> </a:t>
            </a: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</a:t>
            </a:r>
            <a:r>
              <a:rPr kumimoji="0" lang="en-IN" sz="2200" b="0" i="0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n-1</a:t>
            </a: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a</a:t>
            </a:r>
            <a:r>
              <a:rPr kumimoji="0" lang="en-IN" sz="2200" b="0" i="0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n-2</a:t>
            </a: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……, a</a:t>
            </a:r>
            <a:r>
              <a:rPr kumimoji="0" lang="en-IN" sz="2200" b="0" i="0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a</a:t>
            </a:r>
            <a:r>
              <a:rPr kumimoji="0" lang="en-IN" sz="2200" b="0" i="0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 </a:t>
            </a: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,b</a:t>
            </a:r>
            <a:r>
              <a:rPr kumimoji="0" lang="en-IN" sz="2200" b="0" i="0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n-1</a:t>
            </a: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b</a:t>
            </a:r>
            <a:r>
              <a:rPr kumimoji="0" lang="en-IN" sz="2200" b="0" i="0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n-2</a:t>
            </a: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……, b</a:t>
            </a:r>
            <a:r>
              <a:rPr kumimoji="0" lang="en-IN" sz="2200" b="0" i="0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b</a:t>
            </a:r>
            <a:r>
              <a:rPr kumimoji="0" lang="en-IN" sz="2200" b="0" i="0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</a:p>
          <a:p>
            <a:r>
              <a:rPr lang="en-IN" sz="2200" i="1" dirty="0">
                <a:solidFill>
                  <a:schemeClr val="bg1"/>
                </a:solidFill>
              </a:rPr>
              <a:t>Outputs</a:t>
            </a: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: s</a:t>
            </a:r>
            <a:r>
              <a:rPr kumimoji="0" lang="en-IN" sz="2200" b="0" i="0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n-1</a:t>
            </a: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s</a:t>
            </a:r>
            <a:r>
              <a:rPr kumimoji="0" lang="en-IN" sz="2200" b="0" i="0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n-2</a:t>
            </a: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……, s</a:t>
            </a:r>
            <a:r>
              <a:rPr kumimoji="0" lang="en-IN" sz="2200" b="0" i="0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s</a:t>
            </a:r>
            <a:r>
              <a:rPr kumimoji="0" lang="en-IN" sz="2200" b="0" i="0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0</a:t>
            </a:r>
            <a:r>
              <a:rPr lang="en-IN" sz="2200" dirty="0">
                <a:solidFill>
                  <a:schemeClr val="bg1"/>
                </a:solidFill>
              </a:rPr>
              <a:t>, </a:t>
            </a:r>
            <a:r>
              <a:rPr lang="en-IN" sz="2200" dirty="0" err="1">
                <a:solidFill>
                  <a:schemeClr val="bg1"/>
                </a:solidFill>
              </a:rPr>
              <a:t>c</a:t>
            </a:r>
            <a:r>
              <a:rPr lang="en-IN" sz="2200" baseline="-25000" dirty="0" err="1">
                <a:solidFill>
                  <a:schemeClr val="bg1"/>
                </a:solidFill>
              </a:rPr>
              <a:t>n</a:t>
            </a:r>
            <a:endParaRPr lang="en-IN" sz="2200" dirty="0">
              <a:solidFill>
                <a:schemeClr val="bg1"/>
              </a:solidFill>
            </a:endParaRPr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 flipH="1">
            <a:off x="7799388" y="2539901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A8CB704-B7C0-4B11-A158-B6685D69006A}"/>
              </a:ext>
            </a:extLst>
          </p:cNvPr>
          <p:cNvSpPr txBox="1"/>
          <p:nvPr/>
        </p:nvSpPr>
        <p:spPr>
          <a:xfrm>
            <a:off x="6490525" y="1124744"/>
            <a:ext cx="2653475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B: b</a:t>
            </a:r>
            <a:r>
              <a:rPr kumimoji="0" lang="en-IN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n-1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b</a:t>
            </a:r>
            <a:r>
              <a:rPr kumimoji="0" lang="en-IN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n-2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……, b</a:t>
            </a:r>
            <a:r>
              <a:rPr kumimoji="0" lang="en-IN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b</a:t>
            </a:r>
            <a:r>
              <a:rPr kumimoji="0" lang="en-IN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EA0F729-15E0-4717-8B76-DD0C4942B4B0}"/>
              </a:ext>
            </a:extLst>
          </p:cNvPr>
          <p:cNvSpPr txBox="1"/>
          <p:nvPr/>
        </p:nvSpPr>
        <p:spPr>
          <a:xfrm>
            <a:off x="6500224" y="761641"/>
            <a:ext cx="2678112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A: a</a:t>
            </a:r>
            <a:r>
              <a:rPr kumimoji="0" lang="en-IN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n-1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a</a:t>
            </a:r>
            <a:r>
              <a:rPr kumimoji="0" lang="en-IN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n-2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……, a</a:t>
            </a:r>
            <a:r>
              <a:rPr kumimoji="0" lang="en-IN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a</a:t>
            </a:r>
            <a:r>
              <a:rPr kumimoji="0" lang="en-IN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836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13" grpId="0"/>
      <p:bldP spid="62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4-bit Ripple-Carry Addition: Example</a:t>
            </a:r>
          </a:p>
        </p:txBody>
      </p:sp>
      <p:grpSp>
        <p:nvGrpSpPr>
          <p:cNvPr id="2" name="Group 179"/>
          <p:cNvGrpSpPr>
            <a:grpSpLocks/>
          </p:cNvGrpSpPr>
          <p:nvPr/>
        </p:nvGrpSpPr>
        <p:grpSpPr bwMode="auto">
          <a:xfrm>
            <a:off x="1143000" y="1371600"/>
            <a:ext cx="7324725" cy="2133600"/>
            <a:chOff x="720" y="864"/>
            <a:chExt cx="4614" cy="1344"/>
          </a:xfrm>
        </p:grpSpPr>
        <p:sp>
          <p:nvSpPr>
            <p:cNvPr id="138245" name="Text Box 5"/>
            <p:cNvSpPr txBox="1">
              <a:spLocks noChangeAspect="1" noChangeArrowheads="1"/>
            </p:cNvSpPr>
            <p:nvPr/>
          </p:nvSpPr>
          <p:spPr bwMode="auto">
            <a:xfrm>
              <a:off x="5166" y="1430"/>
              <a:ext cx="168" cy="22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45716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</a:t>
              </a:r>
              <a:r>
                <a:rPr kumimoji="0" lang="en-US" sz="2000" b="1" i="0" u="none" strike="noStrike" kern="1200" cap="none" spc="0" normalizeH="0" baseline="-2500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38246" name="Line 6"/>
            <p:cNvSpPr>
              <a:spLocks noChangeAspect="1" noChangeShapeType="1"/>
            </p:cNvSpPr>
            <p:nvPr/>
          </p:nvSpPr>
          <p:spPr bwMode="auto">
            <a:xfrm flipH="1">
              <a:off x="4947" y="1574"/>
              <a:ext cx="19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arrow" w="med" len="med"/>
            </a:ln>
            <a:effectLst/>
          </p:spPr>
          <p:txBody>
            <a:bodyPr wrap="none" lIns="0" tIns="0" rIns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38247" name="Rectangle 7"/>
            <p:cNvSpPr>
              <a:spLocks noChangeAspect="1" noChangeArrowheads="1"/>
            </p:cNvSpPr>
            <p:nvPr/>
          </p:nvSpPr>
          <p:spPr bwMode="auto">
            <a:xfrm>
              <a:off x="4371" y="1334"/>
              <a:ext cx="576" cy="48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FA</a:t>
              </a:r>
            </a:p>
          </p:txBody>
        </p:sp>
        <p:sp>
          <p:nvSpPr>
            <p:cNvPr id="138248" name="Text Box 8"/>
            <p:cNvSpPr txBox="1">
              <a:spLocks noChangeAspect="1" noChangeArrowheads="1"/>
            </p:cNvSpPr>
            <p:nvPr/>
          </p:nvSpPr>
          <p:spPr bwMode="auto">
            <a:xfrm>
              <a:off x="4354" y="864"/>
              <a:ext cx="28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</a:t>
              </a:r>
              <a:r>
                <a:rPr kumimoji="0" lang="en-US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38249" name="Text Box 9"/>
            <p:cNvSpPr txBox="1">
              <a:spLocks noChangeAspect="1" noChangeArrowheads="1"/>
            </p:cNvSpPr>
            <p:nvPr/>
          </p:nvSpPr>
          <p:spPr bwMode="auto">
            <a:xfrm>
              <a:off x="4508" y="1958"/>
              <a:ext cx="257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S</a:t>
              </a:r>
              <a:r>
                <a:rPr kumimoji="0" lang="en-US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38250" name="Line 10"/>
            <p:cNvSpPr>
              <a:spLocks noChangeAspect="1" noChangeShapeType="1"/>
            </p:cNvSpPr>
            <p:nvPr/>
          </p:nvSpPr>
          <p:spPr bwMode="auto">
            <a:xfrm>
              <a:off x="4803" y="114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38251" name="Line 11"/>
            <p:cNvSpPr>
              <a:spLocks noChangeAspect="1" noChangeShapeType="1"/>
            </p:cNvSpPr>
            <p:nvPr/>
          </p:nvSpPr>
          <p:spPr bwMode="auto">
            <a:xfrm>
              <a:off x="4515" y="114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38252" name="Line 12"/>
            <p:cNvSpPr>
              <a:spLocks noChangeAspect="1" noChangeShapeType="1"/>
            </p:cNvSpPr>
            <p:nvPr/>
          </p:nvSpPr>
          <p:spPr bwMode="auto">
            <a:xfrm flipH="1">
              <a:off x="3922" y="1574"/>
              <a:ext cx="449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arrow" w="med" len="med"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38253" name="Line 13"/>
            <p:cNvSpPr>
              <a:spLocks noChangeAspect="1" noChangeShapeType="1"/>
            </p:cNvSpPr>
            <p:nvPr/>
          </p:nvSpPr>
          <p:spPr bwMode="auto">
            <a:xfrm>
              <a:off x="4659" y="181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38254" name="Text Box 14"/>
            <p:cNvSpPr txBox="1">
              <a:spLocks noChangeAspect="1" noChangeArrowheads="1"/>
            </p:cNvSpPr>
            <p:nvPr/>
          </p:nvSpPr>
          <p:spPr bwMode="auto">
            <a:xfrm>
              <a:off x="4690" y="864"/>
              <a:ext cx="28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B</a:t>
              </a:r>
              <a:r>
                <a:rPr kumimoji="0" lang="en-US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38255" name="Rectangle 15"/>
            <p:cNvSpPr>
              <a:spLocks noChangeAspect="1" noChangeArrowheads="1"/>
            </p:cNvSpPr>
            <p:nvPr/>
          </p:nvSpPr>
          <p:spPr bwMode="auto">
            <a:xfrm>
              <a:off x="3306" y="1334"/>
              <a:ext cx="576" cy="48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FA</a:t>
              </a:r>
            </a:p>
          </p:txBody>
        </p:sp>
        <p:sp>
          <p:nvSpPr>
            <p:cNvPr id="138256" name="Text Box 16"/>
            <p:cNvSpPr txBox="1">
              <a:spLocks noChangeAspect="1" noChangeArrowheads="1"/>
            </p:cNvSpPr>
            <p:nvPr/>
          </p:nvSpPr>
          <p:spPr bwMode="auto">
            <a:xfrm>
              <a:off x="3289" y="864"/>
              <a:ext cx="28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</a:t>
              </a:r>
              <a:r>
                <a:rPr kumimoji="0" lang="en-US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38257" name="Text Box 17"/>
            <p:cNvSpPr txBox="1">
              <a:spLocks noChangeAspect="1" noChangeArrowheads="1"/>
            </p:cNvSpPr>
            <p:nvPr/>
          </p:nvSpPr>
          <p:spPr bwMode="auto">
            <a:xfrm>
              <a:off x="3443" y="1958"/>
              <a:ext cx="257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S</a:t>
              </a:r>
              <a:r>
                <a:rPr kumimoji="0" lang="en-US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38258" name="Line 18"/>
            <p:cNvSpPr>
              <a:spLocks noChangeAspect="1" noChangeShapeType="1"/>
            </p:cNvSpPr>
            <p:nvPr/>
          </p:nvSpPr>
          <p:spPr bwMode="auto">
            <a:xfrm>
              <a:off x="3738" y="114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38259" name="Line 19"/>
            <p:cNvSpPr>
              <a:spLocks noChangeAspect="1" noChangeShapeType="1"/>
            </p:cNvSpPr>
            <p:nvPr/>
          </p:nvSpPr>
          <p:spPr bwMode="auto">
            <a:xfrm>
              <a:off x="3450" y="114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38260" name="Line 20"/>
            <p:cNvSpPr>
              <a:spLocks noChangeAspect="1" noChangeShapeType="1"/>
            </p:cNvSpPr>
            <p:nvPr/>
          </p:nvSpPr>
          <p:spPr bwMode="auto">
            <a:xfrm flipH="1">
              <a:off x="2818" y="1574"/>
              <a:ext cx="48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arrow" w="med" len="med"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38261" name="Line 21"/>
            <p:cNvSpPr>
              <a:spLocks noChangeAspect="1" noChangeShapeType="1"/>
            </p:cNvSpPr>
            <p:nvPr/>
          </p:nvSpPr>
          <p:spPr bwMode="auto">
            <a:xfrm>
              <a:off x="3594" y="181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38262" name="Text Box 22"/>
            <p:cNvSpPr txBox="1">
              <a:spLocks noChangeAspect="1" noChangeArrowheads="1"/>
            </p:cNvSpPr>
            <p:nvPr/>
          </p:nvSpPr>
          <p:spPr bwMode="auto">
            <a:xfrm>
              <a:off x="3625" y="864"/>
              <a:ext cx="28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B</a:t>
              </a:r>
              <a:r>
                <a:rPr kumimoji="0" lang="en-US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38263" name="Rectangle 23"/>
            <p:cNvSpPr>
              <a:spLocks noChangeAspect="1" noChangeArrowheads="1"/>
            </p:cNvSpPr>
            <p:nvPr/>
          </p:nvSpPr>
          <p:spPr bwMode="auto">
            <a:xfrm>
              <a:off x="2241" y="1334"/>
              <a:ext cx="576" cy="48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FA</a:t>
              </a:r>
            </a:p>
          </p:txBody>
        </p:sp>
        <p:sp>
          <p:nvSpPr>
            <p:cNvPr id="138264" name="Text Box 24"/>
            <p:cNvSpPr txBox="1">
              <a:spLocks noChangeAspect="1" noChangeArrowheads="1"/>
            </p:cNvSpPr>
            <p:nvPr/>
          </p:nvSpPr>
          <p:spPr bwMode="auto">
            <a:xfrm>
              <a:off x="2224" y="864"/>
              <a:ext cx="28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</a:t>
              </a:r>
              <a:r>
                <a:rPr kumimoji="0" lang="en-US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38265" name="Text Box 25"/>
            <p:cNvSpPr txBox="1">
              <a:spLocks noChangeAspect="1" noChangeArrowheads="1"/>
            </p:cNvSpPr>
            <p:nvPr/>
          </p:nvSpPr>
          <p:spPr bwMode="auto">
            <a:xfrm>
              <a:off x="2378" y="1958"/>
              <a:ext cx="257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S</a:t>
              </a:r>
              <a:r>
                <a:rPr kumimoji="0" lang="en-US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38266" name="Line 26"/>
            <p:cNvSpPr>
              <a:spLocks noChangeAspect="1" noChangeShapeType="1"/>
            </p:cNvSpPr>
            <p:nvPr/>
          </p:nvSpPr>
          <p:spPr bwMode="auto">
            <a:xfrm>
              <a:off x="2673" y="114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38267" name="Line 27"/>
            <p:cNvSpPr>
              <a:spLocks noChangeAspect="1" noChangeShapeType="1"/>
            </p:cNvSpPr>
            <p:nvPr/>
          </p:nvSpPr>
          <p:spPr bwMode="auto">
            <a:xfrm>
              <a:off x="2385" y="114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38268" name="Line 28"/>
            <p:cNvSpPr>
              <a:spLocks noChangeAspect="1" noChangeShapeType="1"/>
            </p:cNvSpPr>
            <p:nvPr/>
          </p:nvSpPr>
          <p:spPr bwMode="auto">
            <a:xfrm flipH="1">
              <a:off x="1666" y="1574"/>
              <a:ext cx="575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arrow" w="med" len="med"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38269" name="Line 29"/>
            <p:cNvSpPr>
              <a:spLocks noChangeAspect="1" noChangeShapeType="1"/>
            </p:cNvSpPr>
            <p:nvPr/>
          </p:nvSpPr>
          <p:spPr bwMode="auto">
            <a:xfrm>
              <a:off x="2529" y="181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38270" name="Text Box 30"/>
            <p:cNvSpPr txBox="1">
              <a:spLocks noChangeAspect="1" noChangeArrowheads="1"/>
            </p:cNvSpPr>
            <p:nvPr/>
          </p:nvSpPr>
          <p:spPr bwMode="auto">
            <a:xfrm>
              <a:off x="2560" y="864"/>
              <a:ext cx="28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B</a:t>
              </a:r>
              <a:r>
                <a:rPr kumimoji="0" lang="en-US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38271" name="Rectangle 31"/>
            <p:cNvSpPr>
              <a:spLocks noChangeAspect="1" noChangeArrowheads="1"/>
            </p:cNvSpPr>
            <p:nvPr/>
          </p:nvSpPr>
          <p:spPr bwMode="auto">
            <a:xfrm>
              <a:off x="1090" y="1334"/>
              <a:ext cx="576" cy="48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FA</a:t>
              </a:r>
            </a:p>
          </p:txBody>
        </p:sp>
        <p:sp>
          <p:nvSpPr>
            <p:cNvPr id="138272" name="Text Box 32"/>
            <p:cNvSpPr txBox="1">
              <a:spLocks noChangeAspect="1" noChangeArrowheads="1"/>
            </p:cNvSpPr>
            <p:nvPr/>
          </p:nvSpPr>
          <p:spPr bwMode="auto">
            <a:xfrm>
              <a:off x="1042" y="864"/>
              <a:ext cx="38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</a:t>
              </a:r>
              <a:r>
                <a:rPr kumimoji="0" lang="en-US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38273" name="Text Box 33"/>
            <p:cNvSpPr txBox="1">
              <a:spLocks noChangeAspect="1" noChangeArrowheads="1"/>
            </p:cNvSpPr>
            <p:nvPr/>
          </p:nvSpPr>
          <p:spPr bwMode="auto">
            <a:xfrm>
              <a:off x="1138" y="1958"/>
              <a:ext cx="535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S</a:t>
              </a:r>
              <a:r>
                <a:rPr kumimoji="0" lang="en-US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38274" name="Line 34"/>
            <p:cNvSpPr>
              <a:spLocks noChangeAspect="1" noChangeShapeType="1"/>
            </p:cNvSpPr>
            <p:nvPr/>
          </p:nvSpPr>
          <p:spPr bwMode="auto">
            <a:xfrm>
              <a:off x="1522" y="114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38275" name="Line 35"/>
            <p:cNvSpPr>
              <a:spLocks noChangeAspect="1" noChangeShapeType="1"/>
            </p:cNvSpPr>
            <p:nvPr/>
          </p:nvSpPr>
          <p:spPr bwMode="auto">
            <a:xfrm>
              <a:off x="1234" y="114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38276" name="Line 36"/>
            <p:cNvSpPr>
              <a:spLocks noChangeAspect="1" noChangeShapeType="1"/>
            </p:cNvSpPr>
            <p:nvPr/>
          </p:nvSpPr>
          <p:spPr bwMode="auto">
            <a:xfrm flipH="1">
              <a:off x="720" y="1574"/>
              <a:ext cx="37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arrow" w="med" len="med"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38277" name="Line 37"/>
            <p:cNvSpPr>
              <a:spLocks noChangeAspect="1" noChangeShapeType="1"/>
            </p:cNvSpPr>
            <p:nvPr/>
          </p:nvSpPr>
          <p:spPr bwMode="auto">
            <a:xfrm>
              <a:off x="1378" y="181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38278" name="Text Box 38"/>
            <p:cNvSpPr txBox="1">
              <a:spLocks noChangeAspect="1" noChangeArrowheads="1"/>
            </p:cNvSpPr>
            <p:nvPr/>
          </p:nvSpPr>
          <p:spPr bwMode="auto">
            <a:xfrm>
              <a:off x="1378" y="864"/>
              <a:ext cx="401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B</a:t>
              </a:r>
              <a:r>
                <a:rPr kumimoji="0" lang="en-US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38280" name="Text Box 40"/>
            <p:cNvSpPr txBox="1">
              <a:spLocks noChangeAspect="1" noChangeArrowheads="1"/>
            </p:cNvSpPr>
            <p:nvPr/>
          </p:nvSpPr>
          <p:spPr bwMode="auto">
            <a:xfrm>
              <a:off x="766" y="1296"/>
              <a:ext cx="290" cy="22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0" tIns="0" rIns="0" bIns="45716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</a:t>
              </a:r>
              <a:r>
                <a:rPr kumimoji="0" lang="en-US" sz="2000" b="1" i="0" u="none" strike="noStrike" kern="1200" cap="none" spc="0" normalizeH="0" baseline="-2500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38290" name="Text Box 50"/>
            <p:cNvSpPr txBox="1">
              <a:spLocks noChangeAspect="1" noChangeArrowheads="1"/>
            </p:cNvSpPr>
            <p:nvPr/>
          </p:nvSpPr>
          <p:spPr bwMode="auto">
            <a:xfrm>
              <a:off x="4158" y="1296"/>
              <a:ext cx="168" cy="22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45716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</a:t>
              </a:r>
              <a:r>
                <a:rPr kumimoji="0" lang="en-US" sz="2000" b="1" i="0" u="none" strike="noStrike" kern="1200" cap="none" spc="0" normalizeH="0" baseline="-2500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38291" name="Text Box 51"/>
            <p:cNvSpPr txBox="1">
              <a:spLocks noChangeAspect="1" noChangeArrowheads="1"/>
            </p:cNvSpPr>
            <p:nvPr/>
          </p:nvSpPr>
          <p:spPr bwMode="auto">
            <a:xfrm>
              <a:off x="3054" y="1296"/>
              <a:ext cx="168" cy="22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45716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</a:t>
              </a:r>
              <a:r>
                <a:rPr kumimoji="0" lang="en-US" sz="2000" b="1" i="0" u="none" strike="noStrike" kern="1200" cap="none" spc="0" normalizeH="0" baseline="-2500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38292" name="Text Box 52"/>
            <p:cNvSpPr txBox="1">
              <a:spLocks noChangeAspect="1" noChangeArrowheads="1"/>
            </p:cNvSpPr>
            <p:nvPr/>
          </p:nvSpPr>
          <p:spPr bwMode="auto">
            <a:xfrm>
              <a:off x="1950" y="1296"/>
              <a:ext cx="168" cy="22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45716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</a:t>
              </a:r>
              <a:r>
                <a:rPr kumimoji="0" lang="en-US" sz="2000" b="1" i="0" u="none" strike="noStrike" kern="1200" cap="none" spc="0" normalizeH="0" baseline="-2500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3</a:t>
              </a:r>
            </a:p>
          </p:txBody>
        </p:sp>
      </p:grpSp>
      <p:grpSp>
        <p:nvGrpSpPr>
          <p:cNvPr id="3" name="Group 198"/>
          <p:cNvGrpSpPr>
            <a:grpSpLocks/>
          </p:cNvGrpSpPr>
          <p:nvPr/>
        </p:nvGrpSpPr>
        <p:grpSpPr bwMode="auto">
          <a:xfrm>
            <a:off x="152400" y="4267200"/>
            <a:ext cx="8915400" cy="381000"/>
            <a:chOff x="96" y="2688"/>
            <a:chExt cx="5616" cy="240"/>
          </a:xfrm>
        </p:grpSpPr>
        <p:sp>
          <p:nvSpPr>
            <p:cNvPr id="138339" name="Text Box 99"/>
            <p:cNvSpPr txBox="1">
              <a:spLocks noChangeArrowheads="1"/>
            </p:cNvSpPr>
            <p:nvPr/>
          </p:nvSpPr>
          <p:spPr bwMode="auto">
            <a:xfrm>
              <a:off x="171" y="2688"/>
              <a:ext cx="395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T=1</a:t>
              </a:r>
            </a:p>
          </p:txBody>
        </p:sp>
        <p:grpSp>
          <p:nvGrpSpPr>
            <p:cNvPr id="4" name="Group 193"/>
            <p:cNvGrpSpPr>
              <a:grpSpLocks/>
            </p:cNvGrpSpPr>
            <p:nvPr/>
          </p:nvGrpSpPr>
          <p:grpSpPr bwMode="auto">
            <a:xfrm>
              <a:off x="907" y="2688"/>
              <a:ext cx="3797" cy="192"/>
              <a:chOff x="907" y="2688"/>
              <a:chExt cx="3797" cy="192"/>
            </a:xfrm>
          </p:grpSpPr>
          <p:sp>
            <p:nvSpPr>
              <p:cNvPr id="138331" name="Text Box 91"/>
              <p:cNvSpPr txBox="1">
                <a:spLocks noChangeArrowheads="1"/>
              </p:cNvSpPr>
              <p:nvPr/>
            </p:nvSpPr>
            <p:spPr bwMode="auto">
              <a:xfrm>
                <a:off x="1344" y="2688"/>
                <a:ext cx="101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38332" name="Text Box 92"/>
              <p:cNvSpPr txBox="1">
                <a:spLocks noChangeArrowheads="1"/>
              </p:cNvSpPr>
              <p:nvPr/>
            </p:nvSpPr>
            <p:spPr bwMode="auto">
              <a:xfrm>
                <a:off x="907" y="2688"/>
                <a:ext cx="101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38333" name="Text Box 93"/>
              <p:cNvSpPr txBox="1">
                <a:spLocks noChangeArrowheads="1"/>
              </p:cNvSpPr>
              <p:nvPr/>
            </p:nvSpPr>
            <p:spPr bwMode="auto">
              <a:xfrm>
                <a:off x="2449" y="2688"/>
                <a:ext cx="101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138334" name="Text Box 94"/>
              <p:cNvSpPr txBox="1">
                <a:spLocks noChangeArrowheads="1"/>
              </p:cNvSpPr>
              <p:nvPr/>
            </p:nvSpPr>
            <p:spPr bwMode="auto">
              <a:xfrm>
                <a:off x="2017" y="2688"/>
                <a:ext cx="101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38335" name="Text Box 95"/>
              <p:cNvSpPr txBox="1">
                <a:spLocks noChangeArrowheads="1"/>
              </p:cNvSpPr>
              <p:nvPr/>
            </p:nvSpPr>
            <p:spPr bwMode="auto">
              <a:xfrm>
                <a:off x="3547" y="2688"/>
                <a:ext cx="101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138336" name="Text Box 96"/>
              <p:cNvSpPr txBox="1">
                <a:spLocks noChangeArrowheads="1"/>
              </p:cNvSpPr>
              <p:nvPr/>
            </p:nvSpPr>
            <p:spPr bwMode="auto">
              <a:xfrm>
                <a:off x="3115" y="2688"/>
                <a:ext cx="101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38337" name="Text Box 97"/>
              <p:cNvSpPr txBox="1">
                <a:spLocks noChangeArrowheads="1"/>
              </p:cNvSpPr>
              <p:nvPr/>
            </p:nvSpPr>
            <p:spPr bwMode="auto">
              <a:xfrm>
                <a:off x="4603" y="2688"/>
                <a:ext cx="101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38338" name="Text Box 98"/>
              <p:cNvSpPr txBox="1">
                <a:spLocks noChangeArrowheads="1"/>
              </p:cNvSpPr>
              <p:nvPr/>
            </p:nvSpPr>
            <p:spPr bwMode="auto">
              <a:xfrm>
                <a:off x="4171" y="2688"/>
                <a:ext cx="101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sp>
          <p:nvSpPr>
            <p:cNvPr id="138341" name="Line 101"/>
            <p:cNvSpPr>
              <a:spLocks noChangeShapeType="1"/>
            </p:cNvSpPr>
            <p:nvPr/>
          </p:nvSpPr>
          <p:spPr bwMode="auto">
            <a:xfrm>
              <a:off x="96" y="2928"/>
              <a:ext cx="5616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5" name="Group 192"/>
          <p:cNvGrpSpPr>
            <a:grpSpLocks/>
          </p:cNvGrpSpPr>
          <p:nvPr/>
        </p:nvGrpSpPr>
        <p:grpSpPr bwMode="auto">
          <a:xfrm>
            <a:off x="152400" y="990600"/>
            <a:ext cx="8915400" cy="3200400"/>
            <a:chOff x="96" y="624"/>
            <a:chExt cx="5616" cy="2016"/>
          </a:xfrm>
        </p:grpSpPr>
        <p:grpSp>
          <p:nvGrpSpPr>
            <p:cNvPr id="6" name="Group 188"/>
            <p:cNvGrpSpPr>
              <a:grpSpLocks/>
            </p:cNvGrpSpPr>
            <p:nvPr/>
          </p:nvGrpSpPr>
          <p:grpSpPr bwMode="auto">
            <a:xfrm>
              <a:off x="1152" y="624"/>
              <a:ext cx="4560" cy="1008"/>
              <a:chOff x="1152" y="624"/>
              <a:chExt cx="4560" cy="1008"/>
            </a:xfrm>
          </p:grpSpPr>
          <p:sp>
            <p:nvSpPr>
              <p:cNvPr id="138295" name="Text Box 55"/>
              <p:cNvSpPr txBox="1">
                <a:spLocks noChangeArrowheads="1"/>
              </p:cNvSpPr>
              <p:nvPr/>
            </p:nvSpPr>
            <p:spPr bwMode="auto">
              <a:xfrm>
                <a:off x="1488" y="624"/>
                <a:ext cx="101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9900CC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38296" name="Text Box 56"/>
              <p:cNvSpPr txBox="1">
                <a:spLocks noChangeArrowheads="1"/>
              </p:cNvSpPr>
              <p:nvPr/>
            </p:nvSpPr>
            <p:spPr bwMode="auto">
              <a:xfrm>
                <a:off x="1152" y="624"/>
                <a:ext cx="101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38297" name="Text Box 57"/>
              <p:cNvSpPr txBox="1">
                <a:spLocks noChangeArrowheads="1"/>
              </p:cNvSpPr>
              <p:nvPr/>
            </p:nvSpPr>
            <p:spPr bwMode="auto">
              <a:xfrm>
                <a:off x="2635" y="624"/>
                <a:ext cx="101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9900CC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138298" name="Text Box 58"/>
              <p:cNvSpPr txBox="1">
                <a:spLocks noChangeArrowheads="1"/>
              </p:cNvSpPr>
              <p:nvPr/>
            </p:nvSpPr>
            <p:spPr bwMode="auto">
              <a:xfrm>
                <a:off x="2299" y="624"/>
                <a:ext cx="101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38299" name="Text Box 59"/>
              <p:cNvSpPr txBox="1">
                <a:spLocks noChangeArrowheads="1"/>
              </p:cNvSpPr>
              <p:nvPr/>
            </p:nvSpPr>
            <p:spPr bwMode="auto">
              <a:xfrm>
                <a:off x="3691" y="624"/>
                <a:ext cx="101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9900CC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38300" name="Text Box 60"/>
              <p:cNvSpPr txBox="1">
                <a:spLocks noChangeArrowheads="1"/>
              </p:cNvSpPr>
              <p:nvPr/>
            </p:nvSpPr>
            <p:spPr bwMode="auto">
              <a:xfrm>
                <a:off x="3355" y="624"/>
                <a:ext cx="101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138301" name="Text Box 61"/>
              <p:cNvSpPr txBox="1">
                <a:spLocks noChangeArrowheads="1"/>
              </p:cNvSpPr>
              <p:nvPr/>
            </p:nvSpPr>
            <p:spPr bwMode="auto">
              <a:xfrm>
                <a:off x="4747" y="624"/>
                <a:ext cx="101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9900CC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138302" name="Text Box 62"/>
              <p:cNvSpPr txBox="1">
                <a:spLocks noChangeArrowheads="1"/>
              </p:cNvSpPr>
              <p:nvPr/>
            </p:nvSpPr>
            <p:spPr bwMode="auto">
              <a:xfrm>
                <a:off x="4411" y="624"/>
                <a:ext cx="101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138303" name="Text Box 63"/>
              <p:cNvSpPr txBox="1">
                <a:spLocks noChangeArrowheads="1"/>
              </p:cNvSpPr>
              <p:nvPr/>
            </p:nvSpPr>
            <p:spPr bwMode="auto">
              <a:xfrm>
                <a:off x="5334" y="1440"/>
                <a:ext cx="378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grpSp>
          <p:nvGrpSpPr>
            <p:cNvPr id="7" name="Group 191"/>
            <p:cNvGrpSpPr>
              <a:grpSpLocks/>
            </p:cNvGrpSpPr>
            <p:nvPr/>
          </p:nvGrpSpPr>
          <p:grpSpPr bwMode="auto">
            <a:xfrm>
              <a:off x="96" y="2352"/>
              <a:ext cx="5616" cy="288"/>
              <a:chOff x="96" y="2352"/>
              <a:chExt cx="5616" cy="288"/>
            </a:xfrm>
          </p:grpSpPr>
          <p:grpSp>
            <p:nvGrpSpPr>
              <p:cNvPr id="8" name="Group 190"/>
              <p:cNvGrpSpPr>
                <a:grpSpLocks/>
              </p:cNvGrpSpPr>
              <p:nvPr/>
            </p:nvGrpSpPr>
            <p:grpSpPr bwMode="auto">
              <a:xfrm>
                <a:off x="171" y="2400"/>
                <a:ext cx="4532" cy="230"/>
                <a:chOff x="171" y="2400"/>
                <a:chExt cx="4532" cy="230"/>
              </a:xfrm>
            </p:grpSpPr>
            <p:sp>
              <p:nvSpPr>
                <p:cNvPr id="138304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343" y="2400"/>
                  <a:ext cx="101" cy="192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Lucida Sans Unicode" pitchFamily="34" charset="0"/>
                      <a:ea typeface="+mn-ea"/>
                      <a:cs typeface="+mn-cs"/>
                    </a:rPr>
                    <a:t>0</a:t>
                  </a:r>
                </a:p>
              </p:txBody>
            </p:sp>
            <p:sp>
              <p:nvSpPr>
                <p:cNvPr id="138305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906" y="2400"/>
                  <a:ext cx="101" cy="192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3333CC"/>
                      </a:solidFill>
                      <a:effectLst/>
                      <a:uLnTx/>
                      <a:uFillTx/>
                      <a:latin typeface="Lucida Sans Unicode" pitchFamily="34" charset="0"/>
                      <a:ea typeface="+mn-ea"/>
                      <a:cs typeface="+mn-cs"/>
                    </a:rPr>
                    <a:t>0</a:t>
                  </a:r>
                </a:p>
              </p:txBody>
            </p:sp>
            <p:sp>
              <p:nvSpPr>
                <p:cNvPr id="138306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2448" y="2400"/>
                  <a:ext cx="101" cy="192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Lucida Sans Unicode" pitchFamily="34" charset="0"/>
                      <a:ea typeface="+mn-ea"/>
                      <a:cs typeface="+mn-cs"/>
                    </a:rPr>
                    <a:t>0</a:t>
                  </a:r>
                </a:p>
              </p:txBody>
            </p:sp>
            <p:sp>
              <p:nvSpPr>
                <p:cNvPr id="138307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2016" y="2400"/>
                  <a:ext cx="101" cy="192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3333CC"/>
                      </a:solidFill>
                      <a:effectLst/>
                      <a:uLnTx/>
                      <a:uFillTx/>
                      <a:latin typeface="Lucida Sans Unicode" pitchFamily="34" charset="0"/>
                      <a:ea typeface="+mn-ea"/>
                      <a:cs typeface="+mn-cs"/>
                    </a:rPr>
                    <a:t>0</a:t>
                  </a:r>
                </a:p>
              </p:txBody>
            </p:sp>
            <p:sp>
              <p:nvSpPr>
                <p:cNvPr id="138308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3546" y="2400"/>
                  <a:ext cx="101" cy="192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Lucida Sans Unicode" pitchFamily="34" charset="0"/>
                      <a:ea typeface="+mn-ea"/>
                      <a:cs typeface="+mn-cs"/>
                    </a:rPr>
                    <a:t>0</a:t>
                  </a:r>
                </a:p>
              </p:txBody>
            </p:sp>
            <p:sp>
              <p:nvSpPr>
                <p:cNvPr id="138309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3114" y="2400"/>
                  <a:ext cx="101" cy="192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3333CC"/>
                      </a:solidFill>
                      <a:effectLst/>
                      <a:uLnTx/>
                      <a:uFillTx/>
                      <a:latin typeface="Lucida Sans Unicode" pitchFamily="34" charset="0"/>
                      <a:ea typeface="+mn-ea"/>
                      <a:cs typeface="+mn-cs"/>
                    </a:rPr>
                    <a:t>0</a:t>
                  </a:r>
                </a:p>
              </p:txBody>
            </p:sp>
            <p:sp>
              <p:nvSpPr>
                <p:cNvPr id="138310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4602" y="2400"/>
                  <a:ext cx="101" cy="192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Lucida Sans Unicode" pitchFamily="34" charset="0"/>
                      <a:ea typeface="+mn-ea"/>
                      <a:cs typeface="+mn-cs"/>
                    </a:rPr>
                    <a:t>0</a:t>
                  </a:r>
                </a:p>
              </p:txBody>
            </p:sp>
            <p:sp>
              <p:nvSpPr>
                <p:cNvPr id="138311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4170" y="2400"/>
                  <a:ext cx="101" cy="192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3333CC"/>
                      </a:solidFill>
                      <a:effectLst/>
                      <a:uLnTx/>
                      <a:uFillTx/>
                      <a:latin typeface="Lucida Sans Unicode" pitchFamily="34" charset="0"/>
                      <a:ea typeface="+mn-ea"/>
                      <a:cs typeface="+mn-cs"/>
                    </a:rPr>
                    <a:t>0</a:t>
                  </a:r>
                </a:p>
              </p:txBody>
            </p:sp>
            <p:sp>
              <p:nvSpPr>
                <p:cNvPr id="138315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171" y="2400"/>
                  <a:ext cx="395" cy="230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Lucida Sans Unicode" pitchFamily="34" charset="0"/>
                      <a:ea typeface="+mn-ea"/>
                      <a:cs typeface="+mn-cs"/>
                    </a:rPr>
                    <a:t>T=0</a:t>
                  </a:r>
                </a:p>
              </p:txBody>
            </p:sp>
          </p:grpSp>
          <p:sp>
            <p:nvSpPr>
              <p:cNvPr id="138340" name="Line 100"/>
              <p:cNvSpPr>
                <a:spLocks noChangeShapeType="1"/>
              </p:cNvSpPr>
              <p:nvPr/>
            </p:nvSpPr>
            <p:spPr bwMode="auto">
              <a:xfrm>
                <a:off x="96" y="2640"/>
                <a:ext cx="5616" cy="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8353" name="Line 113"/>
              <p:cNvSpPr>
                <a:spLocks noChangeShapeType="1"/>
              </p:cNvSpPr>
              <p:nvPr/>
            </p:nvSpPr>
            <p:spPr bwMode="auto">
              <a:xfrm>
                <a:off x="96" y="2352"/>
                <a:ext cx="5616" cy="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" name="Group 184"/>
          <p:cNvGrpSpPr>
            <a:grpSpLocks/>
          </p:cNvGrpSpPr>
          <p:nvPr/>
        </p:nvGrpSpPr>
        <p:grpSpPr bwMode="auto">
          <a:xfrm>
            <a:off x="6096000" y="4241800"/>
            <a:ext cx="725488" cy="482600"/>
            <a:chOff x="3840" y="2672"/>
            <a:chExt cx="457" cy="304"/>
          </a:xfrm>
        </p:grpSpPr>
        <p:sp>
          <p:nvSpPr>
            <p:cNvPr id="138358" name="Line 118"/>
            <p:cNvSpPr>
              <a:spLocks noChangeShapeType="1"/>
            </p:cNvSpPr>
            <p:nvPr/>
          </p:nvSpPr>
          <p:spPr bwMode="auto">
            <a:xfrm flipH="1">
              <a:off x="3840" y="2880"/>
              <a:ext cx="288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38395" name="Rectangle 155"/>
            <p:cNvSpPr>
              <a:spLocks noChangeArrowheads="1"/>
            </p:cNvSpPr>
            <p:nvPr/>
          </p:nvSpPr>
          <p:spPr bwMode="auto">
            <a:xfrm>
              <a:off x="4128" y="2672"/>
              <a:ext cx="169" cy="208"/>
            </a:xfrm>
            <a:prstGeom prst="rect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0" name="Group 185"/>
          <p:cNvGrpSpPr>
            <a:grpSpLocks/>
          </p:cNvGrpSpPr>
          <p:nvPr/>
        </p:nvGrpSpPr>
        <p:grpSpPr bwMode="auto">
          <a:xfrm>
            <a:off x="4419600" y="4724400"/>
            <a:ext cx="725488" cy="482600"/>
            <a:chOff x="2784" y="2976"/>
            <a:chExt cx="457" cy="304"/>
          </a:xfrm>
        </p:grpSpPr>
        <p:sp>
          <p:nvSpPr>
            <p:cNvPr id="138398" name="Line 158"/>
            <p:cNvSpPr>
              <a:spLocks noChangeShapeType="1"/>
            </p:cNvSpPr>
            <p:nvPr/>
          </p:nvSpPr>
          <p:spPr bwMode="auto">
            <a:xfrm flipH="1">
              <a:off x="2784" y="3184"/>
              <a:ext cx="288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38399" name="Rectangle 159"/>
            <p:cNvSpPr>
              <a:spLocks noChangeArrowheads="1"/>
            </p:cNvSpPr>
            <p:nvPr/>
          </p:nvSpPr>
          <p:spPr bwMode="auto">
            <a:xfrm>
              <a:off x="3072" y="2976"/>
              <a:ext cx="169" cy="208"/>
            </a:xfrm>
            <a:prstGeom prst="rect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1" name="Group 186"/>
          <p:cNvGrpSpPr>
            <a:grpSpLocks/>
          </p:cNvGrpSpPr>
          <p:nvPr/>
        </p:nvGrpSpPr>
        <p:grpSpPr bwMode="auto">
          <a:xfrm>
            <a:off x="2667000" y="5156200"/>
            <a:ext cx="725488" cy="482600"/>
            <a:chOff x="1680" y="3248"/>
            <a:chExt cx="457" cy="304"/>
          </a:xfrm>
        </p:grpSpPr>
        <p:sp>
          <p:nvSpPr>
            <p:cNvPr id="138401" name="Line 161"/>
            <p:cNvSpPr>
              <a:spLocks noChangeShapeType="1"/>
            </p:cNvSpPr>
            <p:nvPr/>
          </p:nvSpPr>
          <p:spPr bwMode="auto">
            <a:xfrm flipH="1">
              <a:off x="1680" y="3456"/>
              <a:ext cx="288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38402" name="Rectangle 162"/>
            <p:cNvSpPr>
              <a:spLocks noChangeArrowheads="1"/>
            </p:cNvSpPr>
            <p:nvPr/>
          </p:nvSpPr>
          <p:spPr bwMode="auto">
            <a:xfrm>
              <a:off x="1968" y="3248"/>
              <a:ext cx="169" cy="208"/>
            </a:xfrm>
            <a:prstGeom prst="rect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2" name="Group 187"/>
          <p:cNvGrpSpPr>
            <a:grpSpLocks/>
          </p:cNvGrpSpPr>
          <p:nvPr/>
        </p:nvGrpSpPr>
        <p:grpSpPr bwMode="auto">
          <a:xfrm>
            <a:off x="228600" y="990600"/>
            <a:ext cx="1017588" cy="685800"/>
            <a:chOff x="144" y="624"/>
            <a:chExt cx="641" cy="432"/>
          </a:xfrm>
        </p:grpSpPr>
        <p:sp>
          <p:nvSpPr>
            <p:cNvPr id="138415" name="Text Box 175"/>
            <p:cNvSpPr txBox="1">
              <a:spLocks noChangeArrowheads="1"/>
            </p:cNvSpPr>
            <p:nvPr/>
          </p:nvSpPr>
          <p:spPr bwMode="auto">
            <a:xfrm>
              <a:off x="145" y="864"/>
              <a:ext cx="623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9900CC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B=0101</a:t>
              </a:r>
            </a:p>
          </p:txBody>
        </p:sp>
        <p:sp>
          <p:nvSpPr>
            <p:cNvPr id="138416" name="Text Box 176"/>
            <p:cNvSpPr txBox="1">
              <a:spLocks noChangeArrowheads="1"/>
            </p:cNvSpPr>
            <p:nvPr/>
          </p:nvSpPr>
          <p:spPr bwMode="auto">
            <a:xfrm>
              <a:off x="144" y="624"/>
              <a:ext cx="641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A=0011</a:t>
              </a:r>
            </a:p>
          </p:txBody>
        </p:sp>
      </p:grpSp>
      <p:sp>
        <p:nvSpPr>
          <p:cNvPr id="138417" name="Text Box 177"/>
          <p:cNvSpPr txBox="1">
            <a:spLocks noChangeArrowheads="1"/>
          </p:cNvSpPr>
          <p:nvPr/>
        </p:nvSpPr>
        <p:spPr bwMode="auto">
          <a:xfrm>
            <a:off x="8083550" y="3810000"/>
            <a:ext cx="979488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S=0000</a:t>
            </a:r>
          </a:p>
        </p:txBody>
      </p:sp>
      <p:sp>
        <p:nvSpPr>
          <p:cNvPr id="138420" name="Text Box 180"/>
          <p:cNvSpPr txBox="1">
            <a:spLocks noChangeArrowheads="1"/>
          </p:cNvSpPr>
          <p:nvPr/>
        </p:nvSpPr>
        <p:spPr bwMode="auto">
          <a:xfrm>
            <a:off x="8089900" y="4267200"/>
            <a:ext cx="979488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S=0110</a:t>
            </a:r>
          </a:p>
        </p:txBody>
      </p:sp>
      <p:grpSp>
        <p:nvGrpSpPr>
          <p:cNvPr id="13" name="Group 195"/>
          <p:cNvGrpSpPr>
            <a:grpSpLocks/>
          </p:cNvGrpSpPr>
          <p:nvPr/>
        </p:nvGrpSpPr>
        <p:grpSpPr bwMode="auto">
          <a:xfrm>
            <a:off x="152400" y="4724400"/>
            <a:ext cx="8915400" cy="381000"/>
            <a:chOff x="96" y="2976"/>
            <a:chExt cx="5616" cy="240"/>
          </a:xfrm>
        </p:grpSpPr>
        <p:sp>
          <p:nvSpPr>
            <p:cNvPr id="138342" name="Text Box 102"/>
            <p:cNvSpPr txBox="1">
              <a:spLocks noChangeArrowheads="1"/>
            </p:cNvSpPr>
            <p:nvPr/>
          </p:nvSpPr>
          <p:spPr bwMode="auto">
            <a:xfrm>
              <a:off x="1344" y="2976"/>
              <a:ext cx="101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38343" name="Text Box 103"/>
            <p:cNvSpPr txBox="1">
              <a:spLocks noChangeArrowheads="1"/>
            </p:cNvSpPr>
            <p:nvPr/>
          </p:nvSpPr>
          <p:spPr bwMode="auto">
            <a:xfrm>
              <a:off x="907" y="2976"/>
              <a:ext cx="101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38344" name="Text Box 104"/>
            <p:cNvSpPr txBox="1">
              <a:spLocks noChangeArrowheads="1"/>
            </p:cNvSpPr>
            <p:nvPr/>
          </p:nvSpPr>
          <p:spPr bwMode="auto">
            <a:xfrm>
              <a:off x="2449" y="2976"/>
              <a:ext cx="101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38345" name="Text Box 105"/>
            <p:cNvSpPr txBox="1">
              <a:spLocks noChangeArrowheads="1"/>
            </p:cNvSpPr>
            <p:nvPr/>
          </p:nvSpPr>
          <p:spPr bwMode="auto">
            <a:xfrm>
              <a:off x="2017" y="2976"/>
              <a:ext cx="101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38346" name="Text Box 106"/>
            <p:cNvSpPr txBox="1">
              <a:spLocks noChangeArrowheads="1"/>
            </p:cNvSpPr>
            <p:nvPr/>
          </p:nvSpPr>
          <p:spPr bwMode="auto">
            <a:xfrm>
              <a:off x="3547" y="2976"/>
              <a:ext cx="101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38347" name="Text Box 107"/>
            <p:cNvSpPr txBox="1">
              <a:spLocks noChangeArrowheads="1"/>
            </p:cNvSpPr>
            <p:nvPr/>
          </p:nvSpPr>
          <p:spPr bwMode="auto">
            <a:xfrm>
              <a:off x="3115" y="2976"/>
              <a:ext cx="101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38348" name="Text Box 108"/>
            <p:cNvSpPr txBox="1">
              <a:spLocks noChangeArrowheads="1"/>
            </p:cNvSpPr>
            <p:nvPr/>
          </p:nvSpPr>
          <p:spPr bwMode="auto">
            <a:xfrm>
              <a:off x="4603" y="2976"/>
              <a:ext cx="101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38349" name="Text Box 109"/>
            <p:cNvSpPr txBox="1">
              <a:spLocks noChangeArrowheads="1"/>
            </p:cNvSpPr>
            <p:nvPr/>
          </p:nvSpPr>
          <p:spPr bwMode="auto">
            <a:xfrm>
              <a:off x="4171" y="2976"/>
              <a:ext cx="101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38350" name="Text Box 110"/>
            <p:cNvSpPr txBox="1">
              <a:spLocks noChangeArrowheads="1"/>
            </p:cNvSpPr>
            <p:nvPr/>
          </p:nvSpPr>
          <p:spPr bwMode="auto">
            <a:xfrm>
              <a:off x="171" y="2976"/>
              <a:ext cx="395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T=2</a:t>
              </a:r>
            </a:p>
          </p:txBody>
        </p:sp>
        <p:sp>
          <p:nvSpPr>
            <p:cNvPr id="138351" name="Line 111"/>
            <p:cNvSpPr>
              <a:spLocks noChangeShapeType="1"/>
            </p:cNvSpPr>
            <p:nvPr/>
          </p:nvSpPr>
          <p:spPr bwMode="auto">
            <a:xfrm>
              <a:off x="96" y="3216"/>
              <a:ext cx="5616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38421" name="Text Box 181"/>
            <p:cNvSpPr txBox="1">
              <a:spLocks noChangeArrowheads="1"/>
            </p:cNvSpPr>
            <p:nvPr/>
          </p:nvSpPr>
          <p:spPr bwMode="auto">
            <a:xfrm>
              <a:off x="5095" y="2976"/>
              <a:ext cx="617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S=0100</a:t>
              </a:r>
            </a:p>
          </p:txBody>
        </p:sp>
      </p:grpSp>
      <p:grpSp>
        <p:nvGrpSpPr>
          <p:cNvPr id="14" name="Group 196"/>
          <p:cNvGrpSpPr>
            <a:grpSpLocks/>
          </p:cNvGrpSpPr>
          <p:nvPr/>
        </p:nvGrpSpPr>
        <p:grpSpPr bwMode="auto">
          <a:xfrm>
            <a:off x="152400" y="5181600"/>
            <a:ext cx="8915400" cy="381000"/>
            <a:chOff x="96" y="3264"/>
            <a:chExt cx="5616" cy="240"/>
          </a:xfrm>
        </p:grpSpPr>
        <p:sp>
          <p:nvSpPr>
            <p:cNvPr id="138364" name="Text Box 124"/>
            <p:cNvSpPr txBox="1">
              <a:spLocks noChangeArrowheads="1"/>
            </p:cNvSpPr>
            <p:nvPr/>
          </p:nvSpPr>
          <p:spPr bwMode="auto">
            <a:xfrm>
              <a:off x="1344" y="3264"/>
              <a:ext cx="101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38365" name="Text Box 125"/>
            <p:cNvSpPr txBox="1">
              <a:spLocks noChangeArrowheads="1"/>
            </p:cNvSpPr>
            <p:nvPr/>
          </p:nvSpPr>
          <p:spPr bwMode="auto">
            <a:xfrm>
              <a:off x="907" y="3264"/>
              <a:ext cx="101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38366" name="Text Box 126"/>
            <p:cNvSpPr txBox="1">
              <a:spLocks noChangeArrowheads="1"/>
            </p:cNvSpPr>
            <p:nvPr/>
          </p:nvSpPr>
          <p:spPr bwMode="auto">
            <a:xfrm>
              <a:off x="2449" y="3264"/>
              <a:ext cx="101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38367" name="Text Box 127"/>
            <p:cNvSpPr txBox="1">
              <a:spLocks noChangeArrowheads="1"/>
            </p:cNvSpPr>
            <p:nvPr/>
          </p:nvSpPr>
          <p:spPr bwMode="auto">
            <a:xfrm>
              <a:off x="2017" y="3264"/>
              <a:ext cx="101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38368" name="Text Box 128"/>
            <p:cNvSpPr txBox="1">
              <a:spLocks noChangeArrowheads="1"/>
            </p:cNvSpPr>
            <p:nvPr/>
          </p:nvSpPr>
          <p:spPr bwMode="auto">
            <a:xfrm>
              <a:off x="3547" y="3264"/>
              <a:ext cx="101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38369" name="Text Box 129"/>
            <p:cNvSpPr txBox="1">
              <a:spLocks noChangeArrowheads="1"/>
            </p:cNvSpPr>
            <p:nvPr/>
          </p:nvSpPr>
          <p:spPr bwMode="auto">
            <a:xfrm>
              <a:off x="3115" y="3264"/>
              <a:ext cx="101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38370" name="Text Box 130"/>
            <p:cNvSpPr txBox="1">
              <a:spLocks noChangeArrowheads="1"/>
            </p:cNvSpPr>
            <p:nvPr/>
          </p:nvSpPr>
          <p:spPr bwMode="auto">
            <a:xfrm>
              <a:off x="4603" y="3264"/>
              <a:ext cx="101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38371" name="Text Box 131"/>
            <p:cNvSpPr txBox="1">
              <a:spLocks noChangeArrowheads="1"/>
            </p:cNvSpPr>
            <p:nvPr/>
          </p:nvSpPr>
          <p:spPr bwMode="auto">
            <a:xfrm>
              <a:off x="4171" y="3264"/>
              <a:ext cx="101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38372" name="Text Box 132"/>
            <p:cNvSpPr txBox="1">
              <a:spLocks noChangeArrowheads="1"/>
            </p:cNvSpPr>
            <p:nvPr/>
          </p:nvSpPr>
          <p:spPr bwMode="auto">
            <a:xfrm>
              <a:off x="171" y="3264"/>
              <a:ext cx="395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T=3</a:t>
              </a:r>
            </a:p>
          </p:txBody>
        </p:sp>
        <p:sp>
          <p:nvSpPr>
            <p:cNvPr id="138373" name="Line 133"/>
            <p:cNvSpPr>
              <a:spLocks noChangeShapeType="1"/>
            </p:cNvSpPr>
            <p:nvPr/>
          </p:nvSpPr>
          <p:spPr bwMode="auto">
            <a:xfrm>
              <a:off x="96" y="3504"/>
              <a:ext cx="5616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38422" name="Text Box 182"/>
            <p:cNvSpPr txBox="1">
              <a:spLocks noChangeArrowheads="1"/>
            </p:cNvSpPr>
            <p:nvPr/>
          </p:nvSpPr>
          <p:spPr bwMode="auto">
            <a:xfrm>
              <a:off x="5089" y="3264"/>
              <a:ext cx="617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S=0000</a:t>
              </a:r>
            </a:p>
          </p:txBody>
        </p:sp>
      </p:grpSp>
      <p:grpSp>
        <p:nvGrpSpPr>
          <p:cNvPr id="15" name="Group 197"/>
          <p:cNvGrpSpPr>
            <a:grpSpLocks/>
          </p:cNvGrpSpPr>
          <p:nvPr/>
        </p:nvGrpSpPr>
        <p:grpSpPr bwMode="auto">
          <a:xfrm>
            <a:off x="152400" y="5638800"/>
            <a:ext cx="8916988" cy="381000"/>
            <a:chOff x="96" y="3552"/>
            <a:chExt cx="5617" cy="240"/>
          </a:xfrm>
        </p:grpSpPr>
        <p:sp>
          <p:nvSpPr>
            <p:cNvPr id="138378" name="Text Box 138"/>
            <p:cNvSpPr txBox="1">
              <a:spLocks noChangeArrowheads="1"/>
            </p:cNvSpPr>
            <p:nvPr/>
          </p:nvSpPr>
          <p:spPr bwMode="auto">
            <a:xfrm>
              <a:off x="1344" y="3552"/>
              <a:ext cx="101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38379" name="Text Box 139"/>
            <p:cNvSpPr txBox="1">
              <a:spLocks noChangeArrowheads="1"/>
            </p:cNvSpPr>
            <p:nvPr/>
          </p:nvSpPr>
          <p:spPr bwMode="auto">
            <a:xfrm>
              <a:off x="907" y="3552"/>
              <a:ext cx="101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38380" name="Text Box 140"/>
            <p:cNvSpPr txBox="1">
              <a:spLocks noChangeArrowheads="1"/>
            </p:cNvSpPr>
            <p:nvPr/>
          </p:nvSpPr>
          <p:spPr bwMode="auto">
            <a:xfrm>
              <a:off x="2449" y="3552"/>
              <a:ext cx="101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38381" name="Text Box 141"/>
            <p:cNvSpPr txBox="1">
              <a:spLocks noChangeArrowheads="1"/>
            </p:cNvSpPr>
            <p:nvPr/>
          </p:nvSpPr>
          <p:spPr bwMode="auto">
            <a:xfrm>
              <a:off x="2017" y="3552"/>
              <a:ext cx="101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38382" name="Text Box 142"/>
            <p:cNvSpPr txBox="1">
              <a:spLocks noChangeArrowheads="1"/>
            </p:cNvSpPr>
            <p:nvPr/>
          </p:nvSpPr>
          <p:spPr bwMode="auto">
            <a:xfrm>
              <a:off x="3547" y="3552"/>
              <a:ext cx="101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38383" name="Text Box 143"/>
            <p:cNvSpPr txBox="1">
              <a:spLocks noChangeArrowheads="1"/>
            </p:cNvSpPr>
            <p:nvPr/>
          </p:nvSpPr>
          <p:spPr bwMode="auto">
            <a:xfrm>
              <a:off x="3115" y="3552"/>
              <a:ext cx="101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38384" name="Text Box 144"/>
            <p:cNvSpPr txBox="1">
              <a:spLocks noChangeArrowheads="1"/>
            </p:cNvSpPr>
            <p:nvPr/>
          </p:nvSpPr>
          <p:spPr bwMode="auto">
            <a:xfrm>
              <a:off x="4603" y="3552"/>
              <a:ext cx="101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38385" name="Text Box 145"/>
            <p:cNvSpPr txBox="1">
              <a:spLocks noChangeArrowheads="1"/>
            </p:cNvSpPr>
            <p:nvPr/>
          </p:nvSpPr>
          <p:spPr bwMode="auto">
            <a:xfrm>
              <a:off x="4171" y="3552"/>
              <a:ext cx="101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38386" name="Text Box 146"/>
            <p:cNvSpPr txBox="1">
              <a:spLocks noChangeArrowheads="1"/>
            </p:cNvSpPr>
            <p:nvPr/>
          </p:nvSpPr>
          <p:spPr bwMode="auto">
            <a:xfrm>
              <a:off x="171" y="3552"/>
              <a:ext cx="395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T=4</a:t>
              </a:r>
            </a:p>
          </p:txBody>
        </p:sp>
        <p:sp>
          <p:nvSpPr>
            <p:cNvPr id="138387" name="Line 147"/>
            <p:cNvSpPr>
              <a:spLocks noChangeShapeType="1"/>
            </p:cNvSpPr>
            <p:nvPr/>
          </p:nvSpPr>
          <p:spPr bwMode="auto">
            <a:xfrm>
              <a:off x="96" y="3792"/>
              <a:ext cx="5616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38423" name="Text Box 183"/>
            <p:cNvSpPr txBox="1">
              <a:spLocks noChangeArrowheads="1"/>
            </p:cNvSpPr>
            <p:nvPr/>
          </p:nvSpPr>
          <p:spPr bwMode="auto">
            <a:xfrm>
              <a:off x="5096" y="3552"/>
              <a:ext cx="617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S=1000</a:t>
              </a:r>
            </a:p>
          </p:txBody>
        </p:sp>
      </p:grpSp>
      <p:sp>
        <p:nvSpPr>
          <p:cNvPr id="138439" name="Oval 199"/>
          <p:cNvSpPr>
            <a:spLocks noChangeArrowheads="1"/>
          </p:cNvSpPr>
          <p:nvPr/>
        </p:nvSpPr>
        <p:spPr bwMode="auto">
          <a:xfrm>
            <a:off x="8001000" y="5562600"/>
            <a:ext cx="11430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3A5F59-36B7-4648-A839-42B85CDC2B24}"/>
              </a:ext>
            </a:extLst>
          </p:cNvPr>
          <p:cNvSpPr txBox="1"/>
          <p:nvPr/>
        </p:nvSpPr>
        <p:spPr>
          <a:xfrm>
            <a:off x="1216025" y="6165304"/>
            <a:ext cx="5564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delay = 4 units; </a:t>
            </a:r>
            <a:r>
              <a:rPr lang="en-IN" dirty="0">
                <a:solidFill>
                  <a:srgbClr val="FF0000"/>
                </a:solidFill>
              </a:rPr>
              <a:t>also, overflow has occurred</a:t>
            </a:r>
          </a:p>
        </p:txBody>
      </p:sp>
      <p:sp>
        <p:nvSpPr>
          <p:cNvPr id="17" name="Explosion: 8 Points 16">
            <a:extLst>
              <a:ext uri="{FF2B5EF4-FFF2-40B4-BE49-F238E27FC236}">
                <a16:creationId xmlns:a16="http://schemas.microsoft.com/office/drawing/2014/main" id="{97235C26-4E9F-43DC-BA61-69C80827DB4D}"/>
              </a:ext>
            </a:extLst>
          </p:cNvPr>
          <p:cNvSpPr/>
          <p:nvPr/>
        </p:nvSpPr>
        <p:spPr bwMode="auto">
          <a:xfrm>
            <a:off x="6723788" y="6165304"/>
            <a:ext cx="424656" cy="457185"/>
          </a:xfrm>
          <a:prstGeom prst="irregularSeal1">
            <a:avLst/>
          </a:prstGeom>
          <a:solidFill>
            <a:schemeClr val="tx2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84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8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0" fill="hold"/>
                                        <p:tgtEl>
                                          <p:spTgt spid="138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0" fill="hold"/>
                                        <p:tgtEl>
                                          <p:spTgt spid="138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417" grpId="0" autoUpdateAnimBg="0"/>
      <p:bldP spid="138420" grpId="0" autoUpdateAnimBg="0"/>
      <p:bldP spid="138439" grpId="0" animBg="1"/>
      <p:bldP spid="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C4A4-5E8F-4B41-A0F2-C0C0CC4DC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Subtraction using 2’s complement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325572-2BC1-45DC-828C-B816F800C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9" y="980727"/>
            <a:ext cx="8622528" cy="568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3436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05800" cy="6096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Multi-Bit Adders</a:t>
            </a:r>
          </a:p>
        </p:txBody>
      </p:sp>
      <p:sp>
        <p:nvSpPr>
          <p:cNvPr id="13320" name="Rectangle 5"/>
          <p:cNvSpPr>
            <a:spLocks noChangeArrowheads="1"/>
          </p:cNvSpPr>
          <p:nvPr/>
        </p:nvSpPr>
        <p:spPr bwMode="auto">
          <a:xfrm>
            <a:off x="0" y="14906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0" y="1200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graphicFrame>
        <p:nvGraphicFramePr>
          <p:cNvPr id="13323" name="Object 8"/>
          <p:cNvGraphicFramePr>
            <a:graphicFrameLocks noChangeAspect="1"/>
          </p:cNvGraphicFramePr>
          <p:nvPr/>
        </p:nvGraphicFramePr>
        <p:xfrm>
          <a:off x="827584" y="838200"/>
          <a:ext cx="6855296" cy="5832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2" r:id="rId3" imgW="4448175" imgH="3790950" progId="MSDraw.Drawing.8.2">
                  <p:embed/>
                </p:oleObj>
              </mc:Choice>
              <mc:Fallback>
                <p:oleObj r:id="rId3" imgW="4448175" imgH="3790950" progId="MSDraw.Drawing.8.2">
                  <p:embed/>
                  <p:pic>
                    <p:nvPicPr>
                      <p:cNvPr id="1332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838200"/>
                        <a:ext cx="6855296" cy="58329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12C61AB5-B101-45E6-A2DB-E9138F37F4B4}"/>
              </a:ext>
            </a:extLst>
          </p:cNvPr>
          <p:cNvSpPr/>
          <p:nvPr/>
        </p:nvSpPr>
        <p:spPr>
          <a:xfrm>
            <a:off x="636338" y="3645025"/>
            <a:ext cx="7176022" cy="2984375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lvl="0" indent="0" algn="ctr" defTabSz="8255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38518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1430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Chain 1-bit adders together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Carry ripples through the entire chain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Disadvantage: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slow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Ripple-Carry Adder</a:t>
            </a:r>
          </a:p>
        </p:txBody>
      </p:sp>
      <p:graphicFrame>
        <p:nvGraphicFramePr>
          <p:cNvPr id="3074" name="Object 4"/>
          <p:cNvGraphicFramePr>
            <a:graphicFrameLocks noGrp="1" noChangeAspect="1"/>
          </p:cNvGraphicFramePr>
          <p:nvPr>
            <p:ph sz="half" idx="1"/>
            <p:custDataLst>
              <p:tags r:id="rId4"/>
            </p:custDataLst>
          </p:nvPr>
        </p:nvGraphicFramePr>
        <p:xfrm>
          <a:off x="571500" y="3284984"/>
          <a:ext cx="8153400" cy="177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670" name="Visio" r:id="rId7" imgW="3136012" imgH="684552" progId="Visio.Drawing.11">
                  <p:embed/>
                </p:oleObj>
              </mc:Choice>
              <mc:Fallback>
                <p:oleObj name="Visio" r:id="rId7" imgW="3136012" imgH="684552" progId="Visio.Drawing.11">
                  <p:embed/>
                  <p:pic>
                    <p:nvPicPr>
                      <p:cNvPr id="307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3284984"/>
                        <a:ext cx="8153400" cy="177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93843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Title 1">
            <a:extLst>
              <a:ext uri="{FF2B5EF4-FFF2-40B4-BE49-F238E27FC236}">
                <a16:creationId xmlns:a16="http://schemas.microsoft.com/office/drawing/2014/main" id="{93F06639-AB70-4575-B5AA-7AB8DDB50F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 sz="3600">
                <a:solidFill>
                  <a:schemeClr val="bg2"/>
                </a:solidFill>
                <a:effectLst/>
              </a:rPr>
              <a:t>Computer Design Approach</a:t>
            </a:r>
            <a:endParaRPr lang="en-IN" altLang="en-US" sz="3600">
              <a:solidFill>
                <a:schemeClr val="bg2"/>
              </a:solidFill>
              <a:effectLst/>
            </a:endParaRPr>
          </a:p>
        </p:txBody>
      </p:sp>
      <p:sp>
        <p:nvSpPr>
          <p:cNvPr id="239619" name="Content Placeholder 2">
            <a:extLst>
              <a:ext uri="{FF2B5EF4-FFF2-40B4-BE49-F238E27FC236}">
                <a16:creationId xmlns:a16="http://schemas.microsoft.com/office/drawing/2014/main" id="{660C4929-A3F6-43DC-AB6E-0411C2ABEC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/>
              <a:t> </a:t>
            </a:r>
            <a:endParaRPr lang="en-IN" altLang="en-US"/>
          </a:p>
        </p:txBody>
      </p:sp>
      <p:sp>
        <p:nvSpPr>
          <p:cNvPr id="239620" name="Date Placeholder 3">
            <a:extLst>
              <a:ext uri="{FF2B5EF4-FFF2-40B4-BE49-F238E27FC236}">
                <a16:creationId xmlns:a16="http://schemas.microsoft.com/office/drawing/2014/main" id="{5B3BB612-017A-49DC-B9E1-7107359F8D2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ACMU 2008-09</a:t>
            </a:r>
          </a:p>
        </p:txBody>
      </p:sp>
      <p:sp>
        <p:nvSpPr>
          <p:cNvPr id="239621" name="Slide Number Placeholder 4">
            <a:extLst>
              <a:ext uri="{FF2B5EF4-FFF2-40B4-BE49-F238E27FC236}">
                <a16:creationId xmlns:a16="http://schemas.microsoft.com/office/drawing/2014/main" id="{93F909F1-E20A-4A55-AC7A-30B04772F5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6EAD56-A282-44A4-A104-CA10481A14B1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16B3E9DD-E5EC-4728-BD29-8E079EE7C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048000"/>
            <a:ext cx="3810000" cy="1066800"/>
          </a:xfrm>
          <a:prstGeom prst="roundRect">
            <a:avLst>
              <a:gd name="adj" fmla="val 16667"/>
            </a:avLst>
          </a:prstGeom>
          <a:solidFill>
            <a:srgbClr val="FF0066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820738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20738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20738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20738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20738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8207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Instruction Set Architecture (ISA)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0986FD2C-8917-4EEC-B2E9-B0772EDF0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71600"/>
            <a:ext cx="3733800" cy="1066800"/>
          </a:xfrm>
          <a:prstGeom prst="roundRect">
            <a:avLst>
              <a:gd name="adj" fmla="val 16667"/>
            </a:avLst>
          </a:prstGeom>
          <a:solidFill>
            <a:schemeClr val="tx2">
              <a:lumMod val="75000"/>
            </a:schemeClr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1429" tIns="45714" rIns="91429" bIns="45714" anchor="ctr"/>
          <a:lstStyle/>
          <a:p>
            <a:pPr marL="0" marR="0" lvl="0" indent="0" algn="ctr" defTabSz="8207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System software</a:t>
            </a:r>
          </a:p>
          <a:p>
            <a:pPr marL="0" marR="0" lvl="0" indent="0" algn="ctr" defTabSz="8207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(OS,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Compiliers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71B7181D-94D0-48B4-AFF1-EB572AEC6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648200"/>
            <a:ext cx="3886200" cy="1066800"/>
          </a:xfrm>
          <a:prstGeom prst="roundRect">
            <a:avLst>
              <a:gd name="adj" fmla="val 16667"/>
            </a:avLst>
          </a:prstGeom>
          <a:solidFill>
            <a:schemeClr val="bg1">
              <a:lumMod val="60000"/>
              <a:lumOff val="40000"/>
            </a:schemeClr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1429" tIns="45714" rIns="91429" bIns="45714" anchor="ctr"/>
          <a:lstStyle/>
          <a:p>
            <a:pPr marL="0" marR="0" lvl="0" indent="0" algn="ctr" defTabSz="8207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Computer Organization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902CD581-B6C2-49E6-AFDA-D6BD7993D0E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209800" y="4038600"/>
            <a:ext cx="457200" cy="609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F512A6DC-70D3-44BC-B789-6AC494CF2598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209800" y="2362200"/>
            <a:ext cx="457200" cy="609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59E27B-D9EF-4F7D-A5E8-F3B534855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791200"/>
            <a:ext cx="3886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Bottom-up approach: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Hardware first, ISA later</a:t>
            </a:r>
            <a:endParaRPr kumimoji="0" lang="en-I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3C0EB4A7-1505-4D69-9D55-22C2FF8B9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048000"/>
            <a:ext cx="3810000" cy="1066800"/>
          </a:xfrm>
          <a:prstGeom prst="roundRect">
            <a:avLst>
              <a:gd name="adj" fmla="val 16667"/>
            </a:avLst>
          </a:prstGeom>
          <a:solidFill>
            <a:srgbClr val="FF0066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1429" tIns="45714" rIns="91429" bIns="45714" anchor="ctr"/>
          <a:lstStyle>
            <a:lvl1pPr defTabSz="820738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20738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20738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20738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20738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8207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Instruction Set Architecture (ISA)</a:t>
            </a: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16B15CD3-DD60-4C85-9DB2-E5BAC198F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371600"/>
            <a:ext cx="3733800" cy="1066800"/>
          </a:xfrm>
          <a:prstGeom prst="roundRect">
            <a:avLst>
              <a:gd name="adj" fmla="val 16667"/>
            </a:avLst>
          </a:prstGeom>
          <a:solidFill>
            <a:schemeClr val="tx2">
              <a:lumMod val="75000"/>
            </a:schemeClr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1429" tIns="45714" rIns="91429" bIns="45714" anchor="ctr"/>
          <a:lstStyle/>
          <a:p>
            <a:pPr marL="0" marR="0" lvl="0" indent="0" algn="ctr" defTabSz="8207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System software</a:t>
            </a:r>
          </a:p>
          <a:p>
            <a:pPr marL="0" marR="0" lvl="0" indent="0" algn="ctr" defTabSz="8207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(OS,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Compiliers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</a:t>
            </a:r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6610CDE2-B2F1-4D93-856C-83C9F9E5C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648200"/>
            <a:ext cx="3886200" cy="1066800"/>
          </a:xfrm>
          <a:prstGeom prst="roundRect">
            <a:avLst>
              <a:gd name="adj" fmla="val 16667"/>
            </a:avLst>
          </a:prstGeom>
          <a:solidFill>
            <a:schemeClr val="bg1">
              <a:lumMod val="60000"/>
              <a:lumOff val="40000"/>
            </a:schemeClr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1429" tIns="45714" rIns="91429" bIns="45714" anchor="ctr"/>
          <a:lstStyle/>
          <a:p>
            <a:pPr marL="0" marR="0" lvl="0" indent="0" algn="ctr" defTabSz="8207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Computer Organization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9A414AA6-72DC-436E-90CE-0CEBD714E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114800"/>
            <a:ext cx="457200" cy="609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5EC020A5-CE42-4B0E-B63F-4C075DDA8D10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6553200" y="2362200"/>
            <a:ext cx="457200" cy="609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4D2A21-BCE6-4C84-B97A-2782A650A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5954713"/>
            <a:ext cx="43434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Top-down approach to hardware design: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ISA first, hardware later</a:t>
            </a:r>
            <a:endParaRPr kumimoji="0" lang="en-I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313E5F1-1673-46C3-9299-0A7F8F25A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219200"/>
            <a:ext cx="4343400" cy="457200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215516" y="411291"/>
            <a:ext cx="871296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Possible solutions to mitigate 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rgbClr val="000000"/>
                </a:solidFill>
              </a:rPr>
              <a:t>c</a:t>
            </a:r>
            <a:r>
              <a:rPr kumimoji="0" lang="en-US" sz="360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arry</a:t>
            </a: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-propagation delay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536669" y="2276872"/>
            <a:ext cx="84834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1. Detect the end of carry propagation rather than wait for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the worst-case time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565519" y="3230979"/>
            <a:ext cx="7417415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2. Speed-up propagation using techniques such as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     lookahead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     carry-select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2800" dirty="0">
                <a:solidFill>
                  <a:srgbClr val="000000"/>
                </a:solidFill>
              </a:rPr>
              <a:t>         logarithmic adder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552544" y="4953397"/>
            <a:ext cx="85613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Limit carry propagation to within a small number of bits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16E58B66-D64B-4EC8-92D9-CF78F38A0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519" y="5805264"/>
            <a:ext cx="83447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0000"/>
                </a:solidFill>
              </a:rPr>
              <a:t>4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. Trade-off: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speed (or inversely, delay) </a:t>
            </a:r>
            <a:r>
              <a:rPr kumimoji="0" lang="en-US" sz="2800" b="0" i="1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versus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logic cost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62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4" grpId="0"/>
      <p:bldP spid="5125" grpId="0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Adder</a:t>
            </a:r>
          </a:p>
        </p:txBody>
      </p:sp>
      <p:graphicFrame>
        <p:nvGraphicFramePr>
          <p:cNvPr id="2050" name="Object 4"/>
          <p:cNvGraphicFramePr>
            <a:graphicFrameLocks noGrp="1" noChangeAspect="1"/>
          </p:cNvGraphicFramePr>
          <p:nvPr>
            <p:ph sz="half" idx="1"/>
            <p:custDataLst>
              <p:tags r:id="rId4"/>
            </p:custDataLst>
          </p:nvPr>
        </p:nvGraphicFramePr>
        <p:xfrm>
          <a:off x="2987824" y="4583113"/>
          <a:ext cx="2743200" cy="166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50" name="VISIO" r:id="rId8" imgW="1050120" imgH="802080" progId="Visio.Drawing.6">
                  <p:embed/>
                </p:oleObj>
              </mc:Choice>
              <mc:Fallback>
                <p:oleObj name="VISIO" r:id="rId8" imgW="1050120" imgH="802080" progId="Visio.Drawing.6">
                  <p:embed/>
                  <p:pic>
                    <p:nvPicPr>
                      <p:cNvPr id="20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4583113"/>
                        <a:ext cx="2743200" cy="1665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33400" y="11430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Several types of carry-propagate adders (CPAs) are: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Ripple-carry adders 	(slow)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Carry-lookahead adders  (fast)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Prefix adders 		(faster)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Carry-lookahead and prefix adders are faster for large adders but require more hardware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				      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Symbol</a:t>
            </a:r>
          </a:p>
        </p:txBody>
      </p:sp>
    </p:spTree>
    <p:extLst>
      <p:ext uri="{BB962C8B-B14F-4D97-AF65-F5344CB8AC3E}">
        <p14:creationId xmlns:p14="http://schemas.microsoft.com/office/powerpoint/2010/main" val="2088344347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ChangeArrowheads="1"/>
          </p:cNvSpPr>
          <p:nvPr/>
        </p:nvSpPr>
        <p:spPr bwMode="auto">
          <a:xfrm>
            <a:off x="1331639" y="427029"/>
            <a:ext cx="6240298" cy="3726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Carry Lookahead Adder (CLA): Basic Idea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089952-1353-499F-9129-9D44BAC9C85E}"/>
              </a:ext>
            </a:extLst>
          </p:cNvPr>
          <p:cNvSpPr txBox="1"/>
          <p:nvPr/>
        </p:nvSpPr>
        <p:spPr>
          <a:xfrm>
            <a:off x="1825864" y="1916832"/>
            <a:ext cx="4402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B: b</a:t>
            </a:r>
            <a:r>
              <a:rPr kumimoji="0" lang="en-I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n-1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b</a:t>
            </a:r>
            <a:r>
              <a:rPr kumimoji="0" lang="en-I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n-2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en-IN" sz="2800" dirty="0">
                <a:solidFill>
                  <a:srgbClr val="000000"/>
                </a:solidFill>
              </a:rPr>
              <a:t>..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en-IN" sz="2800" noProof="0" dirty="0">
                <a:solidFill>
                  <a:srgbClr val="000000"/>
                </a:solidFill>
              </a:rPr>
              <a:t>b</a:t>
            </a:r>
            <a:r>
              <a:rPr lang="en-IN" sz="2800" baseline="-25000" dirty="0" err="1">
                <a:solidFill>
                  <a:srgbClr val="000000"/>
                </a:solidFill>
              </a:rPr>
              <a:t>i</a:t>
            </a:r>
            <a:r>
              <a:rPr lang="en-IN" sz="2800" baseline="-25000" dirty="0">
                <a:solidFill>
                  <a:srgbClr val="000000"/>
                </a:solidFill>
              </a:rPr>
              <a:t> </a:t>
            </a:r>
            <a:r>
              <a:rPr lang="en-IN" sz="2800" dirty="0">
                <a:solidFill>
                  <a:srgbClr val="000000"/>
                </a:solidFill>
              </a:rPr>
              <a:t>,…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,b</a:t>
            </a:r>
            <a:r>
              <a:rPr kumimoji="0" lang="en-I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b</a:t>
            </a:r>
            <a:r>
              <a:rPr kumimoji="0" lang="en-I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5CC729-902D-4561-9A1B-D54AB7219643}"/>
              </a:ext>
            </a:extLst>
          </p:cNvPr>
          <p:cNvSpPr txBox="1"/>
          <p:nvPr/>
        </p:nvSpPr>
        <p:spPr>
          <a:xfrm>
            <a:off x="1928674" y="2570292"/>
            <a:ext cx="41044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S: s</a:t>
            </a:r>
            <a:r>
              <a:rPr kumimoji="0" lang="en-IN" sz="3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n-1</a:t>
            </a:r>
            <a:r>
              <a:rPr kumimoji="0" lang="en-IN" sz="3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s</a:t>
            </a:r>
            <a:r>
              <a:rPr kumimoji="0" lang="en-IN" sz="3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n-2</a:t>
            </a:r>
            <a:r>
              <a:rPr kumimoji="0" lang="en-IN" sz="3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……, s</a:t>
            </a:r>
            <a:r>
              <a:rPr kumimoji="0" lang="en-IN" sz="3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IN" sz="3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s</a:t>
            </a:r>
            <a:r>
              <a:rPr kumimoji="0" lang="en-IN" sz="3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endParaRPr kumimoji="0" lang="en-IN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FF72C6-A601-46D8-8A58-35FCC5C6218A}"/>
              </a:ext>
            </a:extLst>
          </p:cNvPr>
          <p:cNvSpPr txBox="1"/>
          <p:nvPr/>
        </p:nvSpPr>
        <p:spPr>
          <a:xfrm>
            <a:off x="1835696" y="1268760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A: a</a:t>
            </a:r>
            <a:r>
              <a:rPr kumimoji="0" lang="en-I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n-1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a</a:t>
            </a:r>
            <a:r>
              <a:rPr kumimoji="0" lang="en-I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n-2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.., </a:t>
            </a:r>
            <a:r>
              <a:rPr lang="en-IN" sz="2800" dirty="0">
                <a:solidFill>
                  <a:srgbClr val="000000"/>
                </a:solidFill>
              </a:rPr>
              <a:t>a</a:t>
            </a:r>
            <a:r>
              <a:rPr lang="en-IN" sz="2800" baseline="-25000" dirty="0">
                <a:solidFill>
                  <a:srgbClr val="000000"/>
                </a:solidFill>
              </a:rPr>
              <a:t>i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…, a</a:t>
            </a:r>
            <a:r>
              <a:rPr kumimoji="0" lang="en-I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a</a:t>
            </a:r>
            <a:r>
              <a:rPr kumimoji="0" lang="en-I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AACB7E-D6E2-4CBF-B182-D053569F3036}"/>
              </a:ext>
            </a:extLst>
          </p:cNvPr>
          <p:cNvSpPr txBox="1"/>
          <p:nvPr/>
        </p:nvSpPr>
        <p:spPr>
          <a:xfrm>
            <a:off x="539552" y="3973185"/>
            <a:ext cx="8352928" cy="2677656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N" sz="2800" dirty="0">
                <a:solidFill>
                  <a:srgbClr val="FFFFFF"/>
                </a:solidFill>
              </a:rPr>
              <a:t>At the </a:t>
            </a:r>
            <a:r>
              <a:rPr lang="en-IN" sz="2800" i="1" dirty="0" err="1">
                <a:solidFill>
                  <a:srgbClr val="FFFFFF"/>
                </a:solidFill>
              </a:rPr>
              <a:t>i</a:t>
            </a:r>
            <a:r>
              <a:rPr lang="en-IN" sz="2800" dirty="0" err="1">
                <a:solidFill>
                  <a:srgbClr val="FFFFFF"/>
                </a:solidFill>
              </a:rPr>
              <a:t>th</a:t>
            </a:r>
            <a:r>
              <a:rPr lang="en-IN" sz="2800" i="1" dirty="0">
                <a:solidFill>
                  <a:srgbClr val="FFFFFF"/>
                </a:solidFill>
              </a:rPr>
              <a:t> stage</a:t>
            </a:r>
            <a:r>
              <a:rPr lang="en-IN" sz="2800" dirty="0">
                <a:solidFill>
                  <a:srgbClr val="FFFFFF"/>
                </a:solidFill>
              </a:rPr>
              <a:t>, carry 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will be generated for propagation to the next stage if and only if</a:t>
            </a:r>
          </a:p>
          <a:p>
            <a:pPr lvl="0"/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a</a:t>
            </a:r>
            <a:r>
              <a:rPr lang="en-IN" sz="2800" baseline="-25000" dirty="0" err="1">
                <a:solidFill>
                  <a:srgbClr val="FFFFFF"/>
                </a:solidFill>
              </a:rPr>
              <a:t>i</a:t>
            </a:r>
            <a:r>
              <a:rPr lang="en-IN" sz="2800" baseline="-25000" dirty="0">
                <a:solidFill>
                  <a:srgbClr val="FFFFFF"/>
                </a:solidFill>
              </a:rPr>
              <a:t>  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= b</a:t>
            </a:r>
            <a:r>
              <a:rPr lang="en-IN" sz="2800" baseline="-25000" dirty="0" err="1">
                <a:solidFill>
                  <a:srgbClr val="FFFFFF"/>
                </a:solidFill>
              </a:rPr>
              <a:t>i</a:t>
            </a:r>
            <a:r>
              <a:rPr lang="en-IN" sz="2800" dirty="0">
                <a:solidFill>
                  <a:srgbClr val="FFFFFF"/>
                </a:solidFill>
              </a:rPr>
              <a:t> = 1; =&gt; </a:t>
            </a:r>
            <a:r>
              <a:rPr lang="en-IN" sz="2800" dirty="0" err="1">
                <a:solidFill>
                  <a:srgbClr val="FFFFFF"/>
                </a:solidFill>
              </a:rPr>
              <a:t>g</a:t>
            </a:r>
            <a:r>
              <a:rPr lang="en-IN" sz="2800" baseline="-25000" dirty="0" err="1">
                <a:solidFill>
                  <a:srgbClr val="FFFFFF"/>
                </a:solidFill>
              </a:rPr>
              <a:t>i</a:t>
            </a:r>
            <a:r>
              <a:rPr lang="en-IN" sz="2800" baseline="-25000" dirty="0">
                <a:solidFill>
                  <a:srgbClr val="FFFFFF"/>
                </a:solidFill>
              </a:rPr>
              <a:t>  </a:t>
            </a:r>
            <a:r>
              <a:rPr lang="en-IN" sz="2800" dirty="0">
                <a:solidFill>
                  <a:srgbClr val="FFFFFF"/>
                </a:solidFill>
              </a:rPr>
              <a:t>= a</a:t>
            </a:r>
            <a:r>
              <a:rPr lang="en-IN" sz="2800" baseline="-25000" dirty="0">
                <a:solidFill>
                  <a:srgbClr val="FFFFFF"/>
                </a:solidFill>
              </a:rPr>
              <a:t>i</a:t>
            </a:r>
            <a:r>
              <a:rPr lang="en-IN" sz="2800" dirty="0">
                <a:solidFill>
                  <a:srgbClr val="FFFFFF"/>
                </a:solidFill>
              </a:rPr>
              <a:t> b</a:t>
            </a:r>
            <a:r>
              <a:rPr lang="en-IN" sz="2800" baseline="-25000" dirty="0">
                <a:solidFill>
                  <a:srgbClr val="FFFFFF"/>
                </a:solidFill>
              </a:rPr>
              <a:t>i </a:t>
            </a:r>
            <a:r>
              <a:rPr lang="en-IN" sz="2800" dirty="0">
                <a:solidFill>
                  <a:srgbClr val="FFFFFF"/>
                </a:solidFill>
              </a:rPr>
              <a:t> ==&gt; carry-generate function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IN" sz="2800" dirty="0">
              <a:solidFill>
                <a:srgbClr val="FFFFFF"/>
              </a:solidFill>
            </a:endParaRPr>
          </a:p>
          <a:p>
            <a:pPr lvl="0"/>
            <a:r>
              <a:rPr lang="en-IN" sz="2800" dirty="0">
                <a:solidFill>
                  <a:srgbClr val="FFFFFF"/>
                </a:solidFill>
              </a:rPr>
              <a:t>or either  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</a:t>
            </a:r>
            <a:r>
              <a:rPr lang="en-IN" sz="2800" baseline="-25000" dirty="0" err="1">
                <a:solidFill>
                  <a:srgbClr val="FFFFFF"/>
                </a:solidFill>
              </a:rPr>
              <a:t>i</a:t>
            </a:r>
            <a:r>
              <a:rPr lang="en-IN" sz="2800" baseline="-25000" dirty="0">
                <a:solidFill>
                  <a:srgbClr val="FFFFFF"/>
                </a:solidFill>
              </a:rPr>
              <a:t>   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or b</a:t>
            </a:r>
            <a:r>
              <a:rPr lang="en-IN" sz="2800" baseline="-25000" dirty="0" err="1">
                <a:solidFill>
                  <a:srgbClr val="FFFFFF"/>
                </a:solidFill>
              </a:rPr>
              <a:t>i</a:t>
            </a:r>
            <a:r>
              <a:rPr lang="en-IN" sz="2800" dirty="0">
                <a:solidFill>
                  <a:srgbClr val="FFFFFF"/>
                </a:solidFill>
              </a:rPr>
              <a:t> = 1, and previous carry c</a:t>
            </a:r>
            <a:r>
              <a:rPr lang="en-IN" sz="2800" baseline="-25000" dirty="0">
                <a:solidFill>
                  <a:srgbClr val="FFFFFF"/>
                </a:solidFill>
              </a:rPr>
              <a:t>i -1 </a:t>
            </a:r>
            <a:r>
              <a:rPr lang="en-IN" sz="2800" dirty="0">
                <a:solidFill>
                  <a:srgbClr val="FFFFFF"/>
                </a:solidFill>
              </a:rPr>
              <a:t>arrives here;</a:t>
            </a:r>
          </a:p>
          <a:p>
            <a:pPr lvl="0"/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=&gt; </a:t>
            </a:r>
            <a:r>
              <a:rPr lang="en-IN" sz="2800" noProof="0" dirty="0">
                <a:solidFill>
                  <a:srgbClr val="FFFFFF"/>
                </a:solidFill>
              </a:rPr>
              <a:t>p</a:t>
            </a:r>
            <a:r>
              <a:rPr lang="en-IN" sz="2800" baseline="-25000" dirty="0" err="1">
                <a:solidFill>
                  <a:srgbClr val="FFFFFF"/>
                </a:solidFill>
              </a:rPr>
              <a:t>i</a:t>
            </a:r>
            <a:r>
              <a:rPr lang="en-IN" sz="2800" baseline="-25000" dirty="0">
                <a:solidFill>
                  <a:srgbClr val="FFFFFF"/>
                </a:solidFill>
              </a:rPr>
              <a:t>  </a:t>
            </a:r>
            <a:r>
              <a:rPr lang="en-IN" sz="2800" dirty="0">
                <a:solidFill>
                  <a:srgbClr val="FFFFFF"/>
                </a:solidFill>
              </a:rPr>
              <a:t>= a</a:t>
            </a:r>
            <a:r>
              <a:rPr lang="en-IN" sz="2800" baseline="-25000" dirty="0">
                <a:solidFill>
                  <a:srgbClr val="FFFFFF"/>
                </a:solidFill>
              </a:rPr>
              <a:t>i</a:t>
            </a:r>
            <a:r>
              <a:rPr lang="en-IN" sz="2800" dirty="0">
                <a:solidFill>
                  <a:srgbClr val="FFFFFF"/>
                </a:solidFill>
              </a:rPr>
              <a:t> + b</a:t>
            </a:r>
            <a:r>
              <a:rPr lang="en-IN" sz="2800" baseline="-25000" dirty="0">
                <a:solidFill>
                  <a:srgbClr val="FFFFFF"/>
                </a:solidFill>
              </a:rPr>
              <a:t>i  </a:t>
            </a:r>
            <a:r>
              <a:rPr lang="en-IN" sz="2800" dirty="0">
                <a:solidFill>
                  <a:srgbClr val="FFFFFF"/>
                </a:solidFill>
              </a:rPr>
              <a:t>=&gt; carry-propagate function 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AF41E8-C679-455F-BD4E-EE85B4FAA0A4}"/>
              </a:ext>
            </a:extLst>
          </p:cNvPr>
          <p:cNvCxnSpPr/>
          <p:nvPr/>
        </p:nvCxnSpPr>
        <p:spPr bwMode="auto">
          <a:xfrm flipV="1">
            <a:off x="1259632" y="2636912"/>
            <a:ext cx="4320480" cy="7200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CA8ABF9-B808-4C00-A187-25E3F86EABAE}"/>
              </a:ext>
            </a:extLst>
          </p:cNvPr>
          <p:cNvSpPr txBox="1"/>
          <p:nvPr/>
        </p:nvSpPr>
        <p:spPr>
          <a:xfrm>
            <a:off x="1259632" y="2276872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+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6F87DA-6716-49B8-BF20-7DC40F5D6D54}"/>
              </a:ext>
            </a:extLst>
          </p:cNvPr>
          <p:cNvSpPr/>
          <p:nvPr/>
        </p:nvSpPr>
        <p:spPr bwMode="auto">
          <a:xfrm rot="16200000">
            <a:off x="2954528" y="1737161"/>
            <a:ext cx="2347357" cy="784039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9D4EDE-5442-4DED-B9C8-C54B2669895E}"/>
              </a:ext>
            </a:extLst>
          </p:cNvPr>
          <p:cNvSpPr txBox="1"/>
          <p:nvPr/>
        </p:nvSpPr>
        <p:spPr>
          <a:xfrm>
            <a:off x="6033130" y="879121"/>
            <a:ext cx="1419189" cy="46166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N" i="1" dirty="0" err="1">
                <a:solidFill>
                  <a:srgbClr val="FFFFFF"/>
                </a:solidFill>
              </a:rPr>
              <a:t>i</a:t>
            </a:r>
            <a:r>
              <a:rPr lang="en-IN" dirty="0" err="1">
                <a:solidFill>
                  <a:srgbClr val="FFFFFF"/>
                </a:solidFill>
              </a:rPr>
              <a:t>th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-bit</a:t>
            </a: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24AD8E2F-0A85-4E3A-89A0-E770F45C2FCD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4404854" y="907012"/>
            <a:ext cx="1563593" cy="461665"/>
          </a:xfrm>
          <a:prstGeom prst="curvedConnector3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9DCC60C-07BA-41B3-9846-BD7EBFC50D63}"/>
              </a:ext>
            </a:extLst>
          </p:cNvPr>
          <p:cNvSpPr txBox="1"/>
          <p:nvPr/>
        </p:nvSpPr>
        <p:spPr>
          <a:xfrm>
            <a:off x="5940152" y="3187282"/>
            <a:ext cx="2304256" cy="46166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solidFill>
                  <a:srgbClr val="FFFFFF"/>
                </a:solidFill>
              </a:rPr>
              <a:t>c</a:t>
            </a:r>
            <a:r>
              <a:rPr kumimoji="0" lang="en-IN" sz="2400" b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arry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-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bit c</a:t>
            </a:r>
            <a:r>
              <a:rPr lang="en-IN" sz="2400" baseline="-25000" dirty="0" err="1">
                <a:solidFill>
                  <a:srgbClr val="FFFFFF"/>
                </a:solidFill>
              </a:rPr>
              <a:t>i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CA51FD79-163C-447B-9442-4B589B425D06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4306454" y="3132286"/>
            <a:ext cx="1561690" cy="352045"/>
          </a:xfrm>
          <a:prstGeom prst="curvedConnector3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084092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4" grpId="0"/>
      <p:bldP spid="17" grpId="0" animBg="1"/>
      <p:bldP spid="2" grpId="0" animBg="1"/>
      <p:bldP spid="2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61963" y="1277938"/>
            <a:ext cx="82296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2800" dirty="0">
                <a:solidFill>
                  <a:srgbClr val="000000"/>
                </a:solidFill>
              </a:rPr>
              <a:t>G</a:t>
            </a:r>
            <a:r>
              <a:rPr kumimoji="0" lang="en-US" sz="28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enerate</a:t>
            </a:r>
            <a:r>
              <a:rPr kumimoji="0" lang="en-US" sz="2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all carry bits </a:t>
            </a:r>
            <a:r>
              <a:rPr kumimoji="0" lang="en-US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directly from inputs</a:t>
            </a:r>
            <a:r>
              <a:rPr kumimoji="0" lang="en-US" sz="2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instead of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rippling through </a:t>
            </a:r>
            <a:r>
              <a:rPr kumimoji="0" lang="en-US" sz="2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FA-blocks sequentially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2800" dirty="0">
                <a:solidFill>
                  <a:srgbClr val="000000"/>
                </a:solidFill>
              </a:rPr>
              <a:t>Few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notation: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Generate (</a:t>
            </a:r>
            <a:r>
              <a:rPr lang="en-US" i="1" dirty="0">
                <a:solidFill>
                  <a:srgbClr val="CC0000"/>
                </a:solidFill>
              </a:rPr>
              <a:t>g</a:t>
            </a:r>
            <a:r>
              <a:rPr kumimoji="0" lang="en-US" sz="2400" b="0" i="1" u="none" strike="noStrike" kern="1200" cap="none" spc="0" normalizeH="0" baseline="-2500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 and propagate (</a:t>
            </a:r>
            <a:r>
              <a:rPr lang="en-US" i="1" dirty="0">
                <a:solidFill>
                  <a:srgbClr val="CC0000"/>
                </a:solidFill>
              </a:rPr>
              <a:t>p</a:t>
            </a:r>
            <a:r>
              <a:rPr kumimoji="0" lang="en-US" sz="2400" b="0" i="1" u="none" strike="noStrike" kern="1200" cap="none" spc="0" normalizeH="0" baseline="-2500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 signals for each bit: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 column will generate a carry out if </a:t>
            </a:r>
            <a:r>
              <a:rPr lang="en-US" sz="2000" i="1" dirty="0">
                <a:solidFill>
                  <a:srgbClr val="000000"/>
                </a:solidFill>
              </a:rPr>
              <a:t>a</a:t>
            </a:r>
            <a:r>
              <a:rPr kumimoji="0" lang="en-US" sz="2000" b="0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AND </a:t>
            </a:r>
            <a:r>
              <a:rPr lang="en-US" sz="2000" i="1" dirty="0">
                <a:solidFill>
                  <a:srgbClr val="000000"/>
                </a:solidFill>
              </a:rPr>
              <a:t>b</a:t>
            </a:r>
            <a:r>
              <a:rPr kumimoji="0" lang="en-US" sz="2000" b="0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are both 1.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				</a:t>
            </a:r>
            <a:r>
              <a:rPr lang="en-US" b="1" i="1" dirty="0">
                <a:solidFill>
                  <a:srgbClr val="CC0000"/>
                </a:solidFill>
              </a:rPr>
              <a:t>g</a:t>
            </a:r>
            <a:r>
              <a:rPr kumimoji="0" lang="en-US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 </a:t>
            </a:r>
            <a:r>
              <a:rPr lang="en-US" b="1" i="1" dirty="0">
                <a:solidFill>
                  <a:srgbClr val="3333CC"/>
                </a:solidFill>
              </a:rPr>
              <a:t>a</a:t>
            </a:r>
            <a:r>
              <a:rPr kumimoji="0" lang="en-US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b="1" i="1" dirty="0">
                <a:solidFill>
                  <a:srgbClr val="3333CC"/>
                </a:solidFill>
              </a:rPr>
              <a:t>b</a:t>
            </a:r>
            <a:r>
              <a:rPr kumimoji="0" lang="en-US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endParaRPr kumimoji="0" lang="en-US" sz="2400" b="1" i="1" u="none" strike="noStrike" kern="1200" cap="none" spc="0" normalizeH="0" baseline="-2500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 column will propagate a carry in to the carry out if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</a:t>
            </a:r>
            <a:r>
              <a:rPr kumimoji="0" lang="en-US" sz="20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OR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</a:t>
            </a:r>
            <a:r>
              <a:rPr kumimoji="0" lang="en-US" sz="20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is 1.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			</a:t>
            </a:r>
            <a:r>
              <a:rPr kumimoji="0" lang="en-US" sz="3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	</a:t>
            </a:r>
            <a:r>
              <a:rPr lang="en-US" b="1" i="1" dirty="0">
                <a:solidFill>
                  <a:srgbClr val="CC0000"/>
                </a:solidFill>
              </a:rPr>
              <a:t>p</a:t>
            </a:r>
            <a:r>
              <a:rPr kumimoji="0" lang="en-US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 </a:t>
            </a:r>
            <a:r>
              <a:rPr lang="en-US" b="1" i="1" dirty="0">
                <a:solidFill>
                  <a:srgbClr val="3333CC"/>
                </a:solidFill>
              </a:rPr>
              <a:t>a</a:t>
            </a:r>
            <a:r>
              <a:rPr kumimoji="0" lang="en-US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+ </a:t>
            </a:r>
            <a:r>
              <a:rPr lang="en-US" b="1" i="1" dirty="0">
                <a:solidFill>
                  <a:srgbClr val="3333CC"/>
                </a:solidFill>
              </a:rPr>
              <a:t>b</a:t>
            </a:r>
            <a:r>
              <a:rPr kumimoji="0" lang="en-US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endParaRPr kumimoji="0" lang="en-US" sz="2400" b="1" i="1" u="none" strike="noStrike" kern="1200" cap="none" spc="0" normalizeH="0" baseline="-2500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The carry out of a column (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20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 is: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               c</a:t>
            </a:r>
            <a:r>
              <a:rPr kumimoji="0" 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i+1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 </a:t>
            </a:r>
            <a:r>
              <a:rPr lang="en-US" b="1" i="1" dirty="0">
                <a:solidFill>
                  <a:srgbClr val="3333CC"/>
                </a:solidFill>
              </a:rPr>
              <a:t>a</a:t>
            </a:r>
            <a:r>
              <a:rPr kumimoji="0" lang="en-US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b="1" i="1" dirty="0">
                <a:solidFill>
                  <a:srgbClr val="3333CC"/>
                </a:solidFill>
              </a:rPr>
              <a:t>b</a:t>
            </a:r>
            <a:r>
              <a:rPr kumimoji="0" lang="en-US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en-US" b="1" i="1" dirty="0">
                <a:solidFill>
                  <a:srgbClr val="3333CC"/>
                </a:solidFill>
              </a:rPr>
              <a:t>a</a:t>
            </a:r>
            <a:r>
              <a:rPr kumimoji="0" lang="en-US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+ </a:t>
            </a:r>
            <a:r>
              <a:rPr lang="en-US" b="1" i="1" dirty="0">
                <a:solidFill>
                  <a:srgbClr val="3333CC"/>
                </a:solidFill>
              </a:rPr>
              <a:t>b</a:t>
            </a:r>
            <a:r>
              <a:rPr kumimoji="0" lang="en-US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</a:t>
            </a:r>
            <a:r>
              <a:rPr lang="en-US" b="1" i="1" dirty="0">
                <a:solidFill>
                  <a:srgbClr val="3333CC"/>
                </a:solidFill>
              </a:rPr>
              <a:t>c</a:t>
            </a:r>
            <a:r>
              <a:rPr kumimoji="0" lang="en-US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= </a:t>
            </a:r>
            <a:r>
              <a:rPr lang="en-US" b="1" i="1" dirty="0">
                <a:solidFill>
                  <a:srgbClr val="CC0000"/>
                </a:solidFill>
              </a:rPr>
              <a:t>g</a:t>
            </a:r>
            <a:r>
              <a:rPr kumimoji="0" lang="en-US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</a:t>
            </a:r>
            <a:r>
              <a:rPr lang="en-US" b="1" i="1" dirty="0">
                <a:solidFill>
                  <a:srgbClr val="CC0000"/>
                </a:solidFill>
              </a:rPr>
              <a:t>p</a:t>
            </a:r>
            <a:r>
              <a:rPr kumimoji="0" lang="en-US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b="1" i="1" dirty="0">
                <a:solidFill>
                  <a:srgbClr val="3333CC"/>
                </a:solidFill>
              </a:rPr>
              <a:t>c</a:t>
            </a:r>
            <a:r>
              <a:rPr kumimoji="0" lang="en-US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769938" y="203200"/>
            <a:ext cx="7772400" cy="838200"/>
          </a:xfrm>
        </p:spPr>
        <p:txBody>
          <a:bodyPr/>
          <a:lstStyle/>
          <a:p>
            <a:pPr eaLnBrk="1" hangingPunct="1"/>
            <a:r>
              <a:rPr lang="en-US"/>
              <a:t>Carry-Lookahead Adder</a:t>
            </a:r>
          </a:p>
        </p:txBody>
      </p:sp>
    </p:spTree>
    <p:extLst>
      <p:ext uri="{BB962C8B-B14F-4D97-AF65-F5344CB8AC3E}">
        <p14:creationId xmlns:p14="http://schemas.microsoft.com/office/powerpoint/2010/main" val="32868113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1338" y="5417070"/>
            <a:ext cx="82296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The carry out of a column (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20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 is:</a:t>
            </a:r>
          </a:p>
          <a:p>
            <a:pPr marL="742950" lvl="1" indent="-285750" eaLnBrk="1" hangingPunct="1">
              <a:spcBef>
                <a:spcPct val="20000"/>
              </a:spcBef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               c</a:t>
            </a:r>
            <a:r>
              <a:rPr kumimoji="0" 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i+1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 </a:t>
            </a:r>
            <a:r>
              <a:rPr lang="en-US" b="1" i="1" dirty="0">
                <a:solidFill>
                  <a:srgbClr val="3333CC"/>
                </a:solidFill>
              </a:rPr>
              <a:t>a</a:t>
            </a:r>
            <a:r>
              <a:rPr kumimoji="0" lang="en-US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b="1" i="1" dirty="0">
                <a:solidFill>
                  <a:srgbClr val="3333CC"/>
                </a:solidFill>
              </a:rPr>
              <a:t>b</a:t>
            </a:r>
            <a:r>
              <a:rPr kumimoji="0" lang="en-US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en-US" b="1" i="1" dirty="0">
                <a:solidFill>
                  <a:srgbClr val="3333CC"/>
                </a:solidFill>
              </a:rPr>
              <a:t>a</a:t>
            </a:r>
            <a:r>
              <a:rPr kumimoji="0" lang="en-US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+ </a:t>
            </a:r>
            <a:r>
              <a:rPr lang="en-US" b="1" i="1" dirty="0">
                <a:solidFill>
                  <a:srgbClr val="3333CC"/>
                </a:solidFill>
              </a:rPr>
              <a:t>b</a:t>
            </a:r>
            <a:r>
              <a:rPr kumimoji="0" lang="en-US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</a:t>
            </a:r>
            <a:r>
              <a:rPr lang="en-US" b="1" i="1" dirty="0">
                <a:solidFill>
                  <a:srgbClr val="3333CC"/>
                </a:solidFill>
              </a:rPr>
              <a:t>c</a:t>
            </a:r>
            <a:r>
              <a:rPr kumimoji="0" lang="en-US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= </a:t>
            </a:r>
            <a:r>
              <a:rPr lang="en-US" b="1" i="1" dirty="0">
                <a:solidFill>
                  <a:srgbClr val="CC0000"/>
                </a:solidFill>
              </a:rPr>
              <a:t>g</a:t>
            </a:r>
            <a:r>
              <a:rPr kumimoji="0" lang="en-US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</a:t>
            </a:r>
            <a:r>
              <a:rPr lang="en-US" b="1" i="1" dirty="0">
                <a:solidFill>
                  <a:srgbClr val="CC0000"/>
                </a:solidFill>
              </a:rPr>
              <a:t>p</a:t>
            </a:r>
            <a:r>
              <a:rPr kumimoji="0" lang="en-US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lang="en-US" b="1" i="1" dirty="0">
                <a:solidFill>
                  <a:srgbClr val="3333CC"/>
                </a:solidFill>
              </a:rPr>
              <a:t> c</a:t>
            </a:r>
            <a:r>
              <a:rPr lang="en-US" b="1" i="1" baseline="-25000" dirty="0">
                <a:solidFill>
                  <a:srgbClr val="3333CC"/>
                </a:solidFill>
              </a:rPr>
              <a:t>i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769938" y="203200"/>
            <a:ext cx="7772400" cy="838200"/>
          </a:xfrm>
        </p:spPr>
        <p:txBody>
          <a:bodyPr/>
          <a:lstStyle/>
          <a:p>
            <a:pPr eaLnBrk="1" hangingPunct="1"/>
            <a:r>
              <a:rPr lang="en-US"/>
              <a:t>Carry-Lookahead Adder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740D7E-9DCF-47DF-BC3A-C8A4A5234052}"/>
              </a:ext>
            </a:extLst>
          </p:cNvPr>
          <p:cNvSpPr txBox="1"/>
          <p:nvPr/>
        </p:nvSpPr>
        <p:spPr>
          <a:xfrm>
            <a:off x="613569" y="1340135"/>
            <a:ext cx="791686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  <a:sym typeface="Symbol" pitchFamily="18" charset="2"/>
              </a:rPr>
              <a:t>We can visualize the carry “generate” and “propagate” functions from another perspective: </a:t>
            </a:r>
          </a:p>
          <a:p>
            <a:pPr eaLnBrk="1" hangingPunct="1">
              <a:defRPr/>
            </a:pPr>
            <a:endParaRPr lang="en-US" dirty="0">
              <a:solidFill>
                <a:srgbClr val="000000"/>
              </a:solidFill>
              <a:latin typeface="Lucida Sans Unicode" pitchFamily="34" charset="0"/>
              <a:sym typeface="Symbol" pitchFamily="18" charset="2"/>
            </a:endParaRPr>
          </a:p>
          <a:p>
            <a:pPr eaLnBrk="1" hangingPunct="1"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  <a:sym typeface="Symbol" pitchFamily="18" charset="2"/>
              </a:rPr>
              <a:t>		C</a:t>
            </a:r>
            <a:r>
              <a:rPr lang="en-US" baseline="-25000" noProof="0" dirty="0">
                <a:solidFill>
                  <a:srgbClr val="000000"/>
                </a:solidFill>
                <a:latin typeface="Lucida Sans Unicode" pitchFamily="34" charset="0"/>
                <a:sym typeface="Symbol" pitchFamily="18" charset="2"/>
              </a:rPr>
              <a:t>i+1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  <a:sym typeface="Symbol" pitchFamily="18" charset="2"/>
              </a:rPr>
              <a:t> 	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  <a:sym typeface="Symbol" pitchFamily="18" charset="2"/>
              </a:rPr>
              <a:t>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lang="en-US" dirty="0">
                <a:solidFill>
                  <a:srgbClr val="000000"/>
                </a:solidFill>
                <a:latin typeface="Lucida Sans Unicode" pitchFamily="34" charset="0"/>
                <a:sym typeface="Symbol" pitchFamily="18" charset="2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  <a:sym typeface="Symbol" pitchFamily="18" charset="2"/>
              </a:rPr>
              <a:t>.</a:t>
            </a:r>
            <a:r>
              <a:rPr lang="en-US" dirty="0">
                <a:solidFill>
                  <a:srgbClr val="000000"/>
                </a:solidFill>
                <a:latin typeface="Lucida Sans Unicode" pitchFamily="34" charset="0"/>
                <a:sym typeface="Symbol" pitchFamily="18" charset="2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  <a:sym typeface="Symbol" pitchFamily="18" charset="2"/>
              </a:rPr>
              <a:t>+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lang="en-US" dirty="0">
                <a:solidFill>
                  <a:srgbClr val="000000"/>
                </a:solidFill>
                <a:latin typeface="Lucida Sans Unicode" pitchFamily="34" charset="0"/>
                <a:sym typeface="Symbol" pitchFamily="18" charset="2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  <a:sym typeface="Symbol" pitchFamily="18" charset="2"/>
              </a:rPr>
              <a:t>.</a:t>
            </a:r>
            <a:r>
              <a:rPr lang="en-US" dirty="0">
                <a:solidFill>
                  <a:srgbClr val="000000"/>
                </a:solidFill>
                <a:latin typeface="Lucida Sans Unicode" pitchFamily="34" charset="0"/>
                <a:sym typeface="Symbol" pitchFamily="18" charset="2"/>
              </a:rPr>
              <a:t> c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  <a:sym typeface="Symbol" pitchFamily="18" charset="2"/>
              </a:rPr>
              <a:t>in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  <a:sym typeface="Symbol" pitchFamily="18" charset="2"/>
              </a:rPr>
              <a:t>+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  <a:sym typeface="Symbol" pitchFamily="18" charset="2"/>
              </a:rPr>
              <a:t> a. </a:t>
            </a:r>
            <a:r>
              <a:rPr lang="en-US" dirty="0">
                <a:solidFill>
                  <a:srgbClr val="000000"/>
                </a:solidFill>
                <a:latin typeface="Lucida Sans Unicode" pitchFamily="34" charset="0"/>
                <a:sym typeface="Symbol" pitchFamily="18" charset="2"/>
              </a:rPr>
              <a:t>c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  <a:sym typeface="Symbol" pitchFamily="18" charset="2"/>
              </a:rPr>
              <a:t>in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  <a:sym typeface="Symbol" pitchFamily="18" charset="2"/>
              </a:rPr>
              <a:t> </a:t>
            </a:r>
          </a:p>
          <a:p>
            <a:pPr eaLnBrk="1" hangingPunct="1"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  <a:sym typeface="Symbol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  <a:sym typeface="Symbol" pitchFamily="18" charset="2"/>
              </a:rPr>
              <a:t>       			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  <a:sym typeface="Symbol" pitchFamily="18" charset="2"/>
              </a:rPr>
              <a:t>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  <a:sym typeface="Symbol" pitchFamily="18" charset="2"/>
              </a:rPr>
              <a:t> a.</a:t>
            </a:r>
            <a:r>
              <a:rPr lang="en-US" dirty="0">
                <a:solidFill>
                  <a:srgbClr val="000000"/>
                </a:solidFill>
                <a:latin typeface="Lucida Sans Unicode" pitchFamily="34" charset="0"/>
                <a:sym typeface="Symbol" pitchFamily="18" charset="2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  <a:sym typeface="Symbol" pitchFamily="18" charset="2"/>
              </a:rPr>
              <a:t>+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lang="en-US" dirty="0">
                <a:solidFill>
                  <a:srgbClr val="000000"/>
                </a:solidFill>
                <a:latin typeface="Lucida Sans Unicode" pitchFamily="34" charset="0"/>
                <a:sym typeface="Symbol" pitchFamily="18" charset="2"/>
              </a:rPr>
              <a:t>c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  <a:sym typeface="Symbol" pitchFamily="18" charset="2"/>
              </a:rPr>
              <a:t>in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  <a:sym typeface="Symbol" pitchFamily="18" charset="2"/>
              </a:rPr>
              <a:t>. (a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  <a:sym typeface="Symbol" pitchFamily="18" charset="2"/>
              </a:rPr>
              <a:t>+</a:t>
            </a:r>
            <a:r>
              <a:rPr lang="en-US" dirty="0">
                <a:solidFill>
                  <a:srgbClr val="000000"/>
                </a:solidFill>
                <a:latin typeface="Lucida Sans Unicode" pitchFamily="34" charset="0"/>
                <a:sym typeface="Symbol" pitchFamily="18" charset="2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  <a:sym typeface="Symbol" pitchFamily="18" charset="2"/>
              </a:rPr>
              <a:t>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39AC1-D079-4925-A3D2-7B2198E64A81}"/>
              </a:ext>
            </a:extLst>
          </p:cNvPr>
          <p:cNvSpPr txBox="1"/>
          <p:nvPr/>
        </p:nvSpPr>
        <p:spPr>
          <a:xfrm>
            <a:off x="85919" y="3890544"/>
            <a:ext cx="4392488" cy="1077218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 column will generate a carry out if </a:t>
            </a:r>
            <a:r>
              <a:rPr lang="en-US" sz="2000" i="1" dirty="0">
                <a:solidFill>
                  <a:schemeClr val="bg1"/>
                </a:solidFill>
              </a:rPr>
              <a:t>a</a:t>
            </a:r>
            <a:r>
              <a:rPr kumimoji="0" lang="en-US" sz="2000" b="0" i="1" u="none" strike="noStrike" kern="1200" cap="none" spc="0" normalizeH="0" baseline="-2500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AND </a:t>
            </a:r>
            <a:r>
              <a:rPr lang="en-US" sz="2000" i="1" dirty="0">
                <a:solidFill>
                  <a:schemeClr val="bg1"/>
                </a:solidFill>
              </a:rPr>
              <a:t>b</a:t>
            </a:r>
            <a:r>
              <a:rPr kumimoji="0" lang="en-US" sz="2000" b="0" i="1" u="none" strike="noStrike" kern="1200" cap="none" spc="0" normalizeH="0" baseline="-2500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are both 1,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e., </a:t>
            </a:r>
            <a:r>
              <a:rPr kumimoji="0" lang="en-US" sz="200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b="1" i="1" dirty="0">
                <a:solidFill>
                  <a:schemeClr val="bg1"/>
                </a:solidFill>
              </a:rPr>
              <a:t>g</a:t>
            </a:r>
            <a:r>
              <a:rPr kumimoji="0" lang="en-US" sz="2400" b="1" i="1" u="none" strike="noStrike" kern="1200" cap="none" spc="0" normalizeH="0" baseline="-2500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 </a:t>
            </a:r>
            <a:r>
              <a:rPr lang="en-US" b="1" i="1" dirty="0">
                <a:solidFill>
                  <a:schemeClr val="bg1"/>
                </a:solidFill>
              </a:rPr>
              <a:t>a</a:t>
            </a:r>
            <a:r>
              <a:rPr kumimoji="0" lang="en-US" sz="2400" b="1" i="1" u="none" strike="noStrike" kern="1200" cap="none" spc="0" normalizeH="0" baseline="-2500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400" b="1" i="1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b="1" i="1" dirty="0">
                <a:solidFill>
                  <a:schemeClr val="bg1"/>
                </a:solidFill>
              </a:rPr>
              <a:t>b</a:t>
            </a:r>
            <a:r>
              <a:rPr kumimoji="0" lang="en-US" sz="2400" b="1" i="1" u="none" strike="noStrike" kern="1200" cap="none" spc="0" normalizeH="0" baseline="-2500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i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786C8D-CAAA-441F-832B-463185B7CB1B}"/>
              </a:ext>
            </a:extLst>
          </p:cNvPr>
          <p:cNvSpPr txBox="1"/>
          <p:nvPr/>
        </p:nvSpPr>
        <p:spPr>
          <a:xfrm>
            <a:off x="4572000" y="3888892"/>
            <a:ext cx="4486081" cy="121264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 column will propagate a carry if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</a:t>
            </a:r>
            <a:r>
              <a:rPr kumimoji="0" lang="en-US" sz="2000" b="0" i="1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or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</a:t>
            </a:r>
            <a:r>
              <a:rPr kumimoji="0" lang="en-US" sz="2000" b="0" i="1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is 1, i.e., 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</a:p>
          <a:p>
            <a:pPr marR="0" lvl="2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b="1" i="1" dirty="0">
                <a:solidFill>
                  <a:schemeClr val="bg1"/>
                </a:solidFill>
              </a:rPr>
              <a:t>   p</a:t>
            </a:r>
            <a:r>
              <a:rPr kumimoji="0" lang="en-US" sz="2400" b="1" i="1" u="none" strike="noStrike" kern="1200" cap="none" spc="0" normalizeH="0" baseline="-2500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 </a:t>
            </a:r>
            <a:r>
              <a:rPr lang="en-US" b="1" i="1" dirty="0">
                <a:solidFill>
                  <a:schemeClr val="bg1"/>
                </a:solidFill>
              </a:rPr>
              <a:t>a</a:t>
            </a:r>
            <a:r>
              <a:rPr kumimoji="0" lang="en-US" sz="2400" b="1" i="1" u="none" strike="noStrike" kern="1200" cap="none" spc="0" normalizeH="0" baseline="-2500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400" b="1" i="1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+ </a:t>
            </a:r>
            <a:r>
              <a:rPr lang="en-US" b="1" i="1" dirty="0">
                <a:solidFill>
                  <a:schemeClr val="bg1"/>
                </a:solidFill>
              </a:rPr>
              <a:t>b</a:t>
            </a:r>
            <a:r>
              <a:rPr kumimoji="0" lang="en-US" sz="2400" b="1" i="1" u="none" strike="noStrike" kern="1200" cap="none" spc="0" normalizeH="0" baseline="-2500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endParaRPr kumimoji="0" lang="en-US" sz="2400" b="1" i="1" u="none" strike="noStrike" kern="120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D6DE5C4E-DE19-403D-8CA6-A4272F434F83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75858" y="3501008"/>
            <a:ext cx="720079" cy="387884"/>
          </a:xfrm>
          <a:prstGeom prst="curved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827D4710-8410-49E1-8F71-225DD74E7BE5}"/>
              </a:ext>
            </a:extLst>
          </p:cNvPr>
          <p:cNvCxnSpPr>
            <a:cxnSpLocks/>
          </p:cNvCxnSpPr>
          <p:nvPr/>
        </p:nvCxnSpPr>
        <p:spPr>
          <a:xfrm>
            <a:off x="5868144" y="3524094"/>
            <a:ext cx="576064" cy="264947"/>
          </a:xfrm>
          <a:prstGeom prst="curved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4537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 animBg="1"/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Carry-Lookahead Adder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382000" cy="1866526"/>
          </a:xfrm>
        </p:spPr>
        <p:txBody>
          <a:bodyPr/>
          <a:lstStyle/>
          <a:p>
            <a:r>
              <a:rPr lang="en-US" dirty="0"/>
              <a:t>Idea:</a:t>
            </a:r>
          </a:p>
          <a:p>
            <a:pPr lvl="1"/>
            <a:r>
              <a:rPr lang="en-US" sz="2800" dirty="0"/>
              <a:t>Produce c</a:t>
            </a:r>
            <a:r>
              <a:rPr lang="en-US" sz="2800" baseline="-25000" dirty="0"/>
              <a:t>i</a:t>
            </a:r>
            <a:r>
              <a:rPr lang="en-US" sz="2800" dirty="0"/>
              <a:t>  ahead of time instead of passing through (i-1) stages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1123950" y="2636912"/>
            <a:ext cx="6896100" cy="2498725"/>
            <a:chOff x="816" y="2506"/>
            <a:chExt cx="4344" cy="1574"/>
          </a:xfrm>
        </p:grpSpPr>
        <p:sp>
          <p:nvSpPr>
            <p:cNvPr id="31749" name="Line 5"/>
            <p:cNvSpPr>
              <a:spLocks noChangeShapeType="1"/>
            </p:cNvSpPr>
            <p:nvPr/>
          </p:nvSpPr>
          <p:spPr bwMode="auto">
            <a:xfrm>
              <a:off x="816" y="3706"/>
              <a:ext cx="4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23" tIns="45713" rIns="91423" bIns="45713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31750" name="Text Box 6"/>
            <p:cNvSpPr txBox="1">
              <a:spLocks noChangeArrowheads="1"/>
            </p:cNvSpPr>
            <p:nvPr/>
          </p:nvSpPr>
          <p:spPr bwMode="auto">
            <a:xfrm>
              <a:off x="861" y="2545"/>
              <a:ext cx="908" cy="149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23" tIns="45713" rIns="91423" bIns="45713"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Bit position</a:t>
              </a:r>
              <a:b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  <a:sym typeface="Wingdings" pitchFamily="2" charset="2"/>
                </a:rPr>
              </a:b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Carry </a:t>
              </a:r>
            </a:p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A </a:t>
              </a:r>
            </a:p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B </a:t>
              </a:r>
            </a:p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Sum</a:t>
              </a:r>
            </a:p>
          </p:txBody>
        </p:sp>
        <p:sp>
          <p:nvSpPr>
            <p:cNvPr id="31765" name="Rectangle 21"/>
            <p:cNvSpPr>
              <a:spLocks noChangeArrowheads="1"/>
            </p:cNvSpPr>
            <p:nvPr/>
          </p:nvSpPr>
          <p:spPr bwMode="auto">
            <a:xfrm>
              <a:off x="4584" y="3061"/>
              <a:ext cx="228" cy="576"/>
            </a:xfrm>
            <a:prstGeom prst="rect">
              <a:avLst/>
            </a:prstGeom>
            <a:solidFill>
              <a:schemeClr val="accent1"/>
            </a:solidFill>
            <a:ln w="2857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91423" tIns="45713" rIns="91423" bIns="45713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31766" name="Rectangle 22"/>
            <p:cNvSpPr>
              <a:spLocks noChangeArrowheads="1"/>
            </p:cNvSpPr>
            <p:nvPr/>
          </p:nvSpPr>
          <p:spPr bwMode="auto">
            <a:xfrm>
              <a:off x="4200" y="2833"/>
              <a:ext cx="227" cy="228"/>
            </a:xfrm>
            <a:prstGeom prst="rect">
              <a:avLst/>
            </a:prstGeom>
            <a:solidFill>
              <a:schemeClr val="accent1"/>
            </a:solidFill>
            <a:ln w="2857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91423" tIns="45713" rIns="91423" bIns="45713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31767" name="Rectangle 23"/>
            <p:cNvSpPr>
              <a:spLocks noChangeArrowheads="1"/>
            </p:cNvSpPr>
            <p:nvPr/>
          </p:nvSpPr>
          <p:spPr bwMode="auto">
            <a:xfrm>
              <a:off x="3864" y="2834"/>
              <a:ext cx="227" cy="227"/>
            </a:xfrm>
            <a:prstGeom prst="rect">
              <a:avLst/>
            </a:prstGeom>
            <a:solidFill>
              <a:schemeClr val="accent1"/>
            </a:solidFill>
            <a:ln w="2857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91423" tIns="45713" rIns="91423" bIns="45713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31769" name="AutoShape 25"/>
            <p:cNvSpPr>
              <a:spLocks noChangeArrowheads="1"/>
            </p:cNvSpPr>
            <p:nvPr/>
          </p:nvSpPr>
          <p:spPr bwMode="auto">
            <a:xfrm>
              <a:off x="3864" y="3109"/>
              <a:ext cx="259" cy="480"/>
            </a:xfrm>
            <a:prstGeom prst="roundRect">
              <a:avLst>
                <a:gd name="adj" fmla="val 31250"/>
              </a:avLst>
            </a:prstGeom>
            <a:solidFill>
              <a:schemeClr val="hlink"/>
            </a:solidFill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lIns="91423" tIns="45713" rIns="91423" bIns="45713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31772" name="AutoShape 28"/>
            <p:cNvSpPr>
              <a:spLocks noChangeArrowheads="1"/>
            </p:cNvSpPr>
            <p:nvPr/>
          </p:nvSpPr>
          <p:spPr bwMode="auto">
            <a:xfrm>
              <a:off x="3528" y="2869"/>
              <a:ext cx="179" cy="192"/>
            </a:xfrm>
            <a:prstGeom prst="roundRect">
              <a:avLst>
                <a:gd name="adj" fmla="val 31250"/>
              </a:avLst>
            </a:prstGeom>
            <a:solidFill>
              <a:schemeClr val="hlink"/>
            </a:solidFill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lIns="91423" tIns="45713" rIns="91423" bIns="45713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31773" name="AutoShape 29"/>
            <p:cNvSpPr>
              <a:spLocks noChangeArrowheads="1"/>
            </p:cNvSpPr>
            <p:nvPr/>
          </p:nvSpPr>
          <p:spPr bwMode="auto">
            <a:xfrm>
              <a:off x="3012" y="2869"/>
              <a:ext cx="197" cy="183"/>
            </a:xfrm>
            <a:prstGeom prst="roundRect">
              <a:avLst>
                <a:gd name="adj" fmla="val 31250"/>
              </a:avLst>
            </a:prstGeom>
            <a:solidFill>
              <a:schemeClr val="hlink"/>
            </a:solidFill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lIns="91423" tIns="45713" rIns="91423" bIns="45713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31774" name="AutoShape 30"/>
            <p:cNvSpPr>
              <a:spLocks noChangeArrowheads="1"/>
            </p:cNvSpPr>
            <p:nvPr/>
          </p:nvSpPr>
          <p:spPr bwMode="auto">
            <a:xfrm>
              <a:off x="2264" y="3057"/>
              <a:ext cx="280" cy="560"/>
            </a:xfrm>
            <a:prstGeom prst="diamond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23" tIns="45713" rIns="91423" bIns="45713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31775" name="AutoShape 31"/>
            <p:cNvSpPr>
              <a:spLocks noChangeArrowheads="1"/>
            </p:cNvSpPr>
            <p:nvPr/>
          </p:nvSpPr>
          <p:spPr bwMode="auto">
            <a:xfrm>
              <a:off x="1896" y="2821"/>
              <a:ext cx="228" cy="240"/>
            </a:xfrm>
            <a:prstGeom prst="diamond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23" tIns="45713" rIns="91423" bIns="45713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31777" name="Line 33"/>
            <p:cNvSpPr>
              <a:spLocks noChangeShapeType="1"/>
            </p:cNvSpPr>
            <p:nvPr/>
          </p:nvSpPr>
          <p:spPr bwMode="auto">
            <a:xfrm>
              <a:off x="816" y="2794"/>
              <a:ext cx="4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23" tIns="45713" rIns="91423" bIns="45713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31778" name="Line 34"/>
            <p:cNvSpPr>
              <a:spLocks noChangeShapeType="1"/>
            </p:cNvSpPr>
            <p:nvPr/>
          </p:nvSpPr>
          <p:spPr bwMode="auto">
            <a:xfrm flipH="1">
              <a:off x="1824" y="2506"/>
              <a:ext cx="0" cy="15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23" tIns="45713" rIns="91423" bIns="45713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31779" name="Line 35"/>
            <p:cNvSpPr>
              <a:spLocks noChangeShapeType="1"/>
            </p:cNvSpPr>
            <p:nvPr/>
          </p:nvSpPr>
          <p:spPr bwMode="auto">
            <a:xfrm>
              <a:off x="816" y="2506"/>
              <a:ext cx="4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23" tIns="45713" rIns="91423" bIns="45713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31780" name="Line 36"/>
            <p:cNvSpPr>
              <a:spLocks noChangeShapeType="1"/>
            </p:cNvSpPr>
            <p:nvPr/>
          </p:nvSpPr>
          <p:spPr bwMode="auto">
            <a:xfrm>
              <a:off x="816" y="4042"/>
              <a:ext cx="4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23" tIns="45713" rIns="91423" bIns="45713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31781" name="Line 37"/>
            <p:cNvSpPr>
              <a:spLocks noChangeShapeType="1"/>
            </p:cNvSpPr>
            <p:nvPr/>
          </p:nvSpPr>
          <p:spPr bwMode="auto">
            <a:xfrm flipH="1">
              <a:off x="816" y="2506"/>
              <a:ext cx="0" cy="15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23" tIns="45713" rIns="91423" bIns="45713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31782" name="Line 38"/>
            <p:cNvSpPr>
              <a:spLocks noChangeShapeType="1"/>
            </p:cNvSpPr>
            <p:nvPr/>
          </p:nvSpPr>
          <p:spPr bwMode="auto">
            <a:xfrm flipH="1">
              <a:off x="5088" y="2506"/>
              <a:ext cx="0" cy="15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23" tIns="45713" rIns="91423" bIns="45713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31748" name="Text Box 4"/>
            <p:cNvSpPr txBox="1">
              <a:spLocks noChangeArrowheads="1"/>
            </p:cNvSpPr>
            <p:nvPr/>
          </p:nvSpPr>
          <p:spPr bwMode="auto">
            <a:xfrm>
              <a:off x="1920" y="2506"/>
              <a:ext cx="3240" cy="157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23" tIns="45713" rIns="91423" bIns="45713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7         6        5        4            3        2       1         0</a:t>
              </a:r>
              <a:b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</a:b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1      0      0      1         1      1     1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0    1    0    0      1    1    0    1  </a:t>
              </a:r>
              <a:r>
                <a:rPr kumimoji="0" 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+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0    1    0    0      0    1    1    1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1    0    0    1      0    1    0     0</a:t>
              </a:r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A284E384-DB48-4259-AC17-10FF7680150B}"/>
              </a:ext>
            </a:extLst>
          </p:cNvPr>
          <p:cNvSpPr/>
          <p:nvPr/>
        </p:nvSpPr>
        <p:spPr bwMode="auto">
          <a:xfrm>
            <a:off x="1542949" y="3085075"/>
            <a:ext cx="6659038" cy="559952"/>
          </a:xfrm>
          <a:prstGeom prst="ellips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DB449E7-C41F-434C-8670-FBC75C7BA0BE}"/>
              </a:ext>
            </a:extLst>
          </p:cNvPr>
          <p:cNvGrpSpPr/>
          <p:nvPr/>
        </p:nvGrpSpPr>
        <p:grpSpPr>
          <a:xfrm>
            <a:off x="6380534" y="3104966"/>
            <a:ext cx="573998" cy="2498721"/>
            <a:chOff x="5147202" y="3573016"/>
            <a:chExt cx="573998" cy="249872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F311916-13FB-4A2D-B068-C33D69E1CDC2}"/>
                </a:ext>
              </a:extLst>
            </p:cNvPr>
            <p:cNvSpPr/>
            <p:nvPr/>
          </p:nvSpPr>
          <p:spPr bwMode="auto">
            <a:xfrm>
              <a:off x="5147202" y="3573016"/>
              <a:ext cx="548799" cy="2498721"/>
            </a:xfrm>
            <a:prstGeom prst="rect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02C1530-25AE-47A2-9630-3E498448F6F7}"/>
                </a:ext>
              </a:extLst>
            </p:cNvPr>
            <p:cNvSpPr txBox="1"/>
            <p:nvPr/>
          </p:nvSpPr>
          <p:spPr>
            <a:xfrm>
              <a:off x="5162871" y="5598486"/>
              <a:ext cx="558329" cy="47325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FA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12CD37A-8598-42D2-AE9C-95ECD1CA06C3}"/>
              </a:ext>
            </a:extLst>
          </p:cNvPr>
          <p:cNvGrpSpPr/>
          <p:nvPr/>
        </p:nvGrpSpPr>
        <p:grpSpPr>
          <a:xfrm>
            <a:off x="7039892" y="3091567"/>
            <a:ext cx="573998" cy="2498721"/>
            <a:chOff x="5147202" y="3573016"/>
            <a:chExt cx="573998" cy="249872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81D8F48-D2B8-46E9-B112-2A12AFF0E97C}"/>
                </a:ext>
              </a:extLst>
            </p:cNvPr>
            <p:cNvSpPr/>
            <p:nvPr/>
          </p:nvSpPr>
          <p:spPr bwMode="auto">
            <a:xfrm>
              <a:off x="5147202" y="3573016"/>
              <a:ext cx="548799" cy="2498721"/>
            </a:xfrm>
            <a:prstGeom prst="rect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CDD30C1-49C6-4D64-AAD9-924B478660C0}"/>
                </a:ext>
              </a:extLst>
            </p:cNvPr>
            <p:cNvSpPr txBox="1"/>
            <p:nvPr/>
          </p:nvSpPr>
          <p:spPr>
            <a:xfrm>
              <a:off x="5162871" y="5598486"/>
              <a:ext cx="558329" cy="47325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FA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CBB8DF-0FC0-4485-B229-22FCA5A123B5}"/>
              </a:ext>
            </a:extLst>
          </p:cNvPr>
          <p:cNvGrpSpPr/>
          <p:nvPr/>
        </p:nvGrpSpPr>
        <p:grpSpPr>
          <a:xfrm>
            <a:off x="4510555" y="3116020"/>
            <a:ext cx="573998" cy="2498721"/>
            <a:chOff x="5147202" y="3573016"/>
            <a:chExt cx="573998" cy="24987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B1F7D29-7B09-4DA2-9898-98F9B6E8BEDB}"/>
                </a:ext>
              </a:extLst>
            </p:cNvPr>
            <p:cNvSpPr/>
            <p:nvPr/>
          </p:nvSpPr>
          <p:spPr bwMode="auto">
            <a:xfrm>
              <a:off x="5147202" y="3573016"/>
              <a:ext cx="548799" cy="2498721"/>
            </a:xfrm>
            <a:prstGeom prst="rect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8B1E304-1DAD-4028-BCA8-D89013B620C5}"/>
                </a:ext>
              </a:extLst>
            </p:cNvPr>
            <p:cNvSpPr txBox="1"/>
            <p:nvPr/>
          </p:nvSpPr>
          <p:spPr>
            <a:xfrm>
              <a:off x="5162871" y="5598486"/>
              <a:ext cx="558329" cy="47325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FA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410DFBB-493C-40FF-BE02-F2F45CD154E8}"/>
              </a:ext>
            </a:extLst>
          </p:cNvPr>
          <p:cNvGrpSpPr/>
          <p:nvPr/>
        </p:nvGrpSpPr>
        <p:grpSpPr>
          <a:xfrm>
            <a:off x="5314432" y="3121364"/>
            <a:ext cx="573998" cy="2498721"/>
            <a:chOff x="5147202" y="3573016"/>
            <a:chExt cx="573998" cy="249872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D79C54D-5DDF-4F00-BA32-A8625D49DBD1}"/>
                </a:ext>
              </a:extLst>
            </p:cNvPr>
            <p:cNvSpPr/>
            <p:nvPr/>
          </p:nvSpPr>
          <p:spPr bwMode="auto">
            <a:xfrm>
              <a:off x="5147202" y="3573016"/>
              <a:ext cx="548799" cy="2498721"/>
            </a:xfrm>
            <a:prstGeom prst="rect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85E2DE3-024A-44E4-AA86-F57E6D3780B1}"/>
                </a:ext>
              </a:extLst>
            </p:cNvPr>
            <p:cNvSpPr txBox="1"/>
            <p:nvPr/>
          </p:nvSpPr>
          <p:spPr>
            <a:xfrm>
              <a:off x="5162871" y="5598486"/>
              <a:ext cx="558329" cy="47325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FA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76DC717-3D66-42CD-A928-900C67196F29}"/>
              </a:ext>
            </a:extLst>
          </p:cNvPr>
          <p:cNvGrpSpPr/>
          <p:nvPr/>
        </p:nvGrpSpPr>
        <p:grpSpPr>
          <a:xfrm>
            <a:off x="2780134" y="3074080"/>
            <a:ext cx="558329" cy="2516475"/>
            <a:chOff x="4051842" y="3506128"/>
            <a:chExt cx="558329" cy="2516475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C7829EE-BC4A-45E3-8244-FDF9B92B677A}"/>
                </a:ext>
              </a:extLst>
            </p:cNvPr>
            <p:cNvSpPr/>
            <p:nvPr/>
          </p:nvSpPr>
          <p:spPr bwMode="auto">
            <a:xfrm>
              <a:off x="4056608" y="3506128"/>
              <a:ext cx="548799" cy="2498721"/>
            </a:xfrm>
            <a:prstGeom prst="rect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4D8103B-66F0-4536-9971-551477F13AE5}"/>
                </a:ext>
              </a:extLst>
            </p:cNvPr>
            <p:cNvSpPr txBox="1"/>
            <p:nvPr/>
          </p:nvSpPr>
          <p:spPr>
            <a:xfrm>
              <a:off x="4051842" y="5549352"/>
              <a:ext cx="558329" cy="47325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FA</a:t>
              </a:r>
            </a:p>
          </p:txBody>
        </p:sp>
      </p:grpSp>
      <p:sp>
        <p:nvSpPr>
          <p:cNvPr id="42" name="Rectangle 2">
            <a:extLst>
              <a:ext uri="{FF2B5EF4-FFF2-40B4-BE49-F238E27FC236}">
                <a16:creationId xmlns:a16="http://schemas.microsoft.com/office/drawing/2014/main" id="{772C8EDE-7736-4D67-9F56-30CDBD00C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903882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" pitchFamily="18" charset="0"/>
              </a:defRPr>
            </a:lvl9pPr>
          </a:lstStyle>
          <a:p>
            <a:pPr eaLnBrk="1" hangingPunct="1"/>
            <a:r>
              <a:rPr lang="en-US" sz="3200" kern="0" dirty="0">
                <a:solidFill>
                  <a:schemeClr val="tx1"/>
                </a:solidFill>
              </a:rPr>
              <a:t>Instead of RCA, use </a:t>
            </a:r>
            <a:r>
              <a:rPr lang="en-US" sz="3200" i="1" kern="0" dirty="0">
                <a:solidFill>
                  <a:schemeClr val="tx1"/>
                </a:solidFill>
              </a:rPr>
              <a:t>independent</a:t>
            </a:r>
            <a:r>
              <a:rPr lang="en-US" sz="3200" kern="0" dirty="0">
                <a:solidFill>
                  <a:schemeClr val="tx1"/>
                </a:solidFill>
              </a:rPr>
              <a:t> 1-bit FA-modules</a:t>
            </a:r>
          </a:p>
          <a:p>
            <a:pPr eaLnBrk="1" hangingPunct="1"/>
            <a:r>
              <a:rPr lang="en-US" sz="3200" kern="0" dirty="0">
                <a:solidFill>
                  <a:schemeClr val="tx1"/>
                </a:solidFill>
              </a:rPr>
              <a:t>no signal propagation through stages</a:t>
            </a:r>
          </a:p>
        </p:txBody>
      </p:sp>
    </p:spTree>
    <p:extLst>
      <p:ext uri="{BB962C8B-B14F-4D97-AF65-F5344CB8AC3E}">
        <p14:creationId xmlns:p14="http://schemas.microsoft.com/office/powerpoint/2010/main" val="282021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 autoUpdateAnimBg="0"/>
      <p:bldP spid="3" grpId="0" animBg="1"/>
      <p:bldP spid="4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Carry-Lookahead Adder</a:t>
            </a:r>
          </a:p>
        </p:txBody>
      </p:sp>
      <p:sp>
        <p:nvSpPr>
          <p:cNvPr id="42" name="Rectangle 2">
            <a:extLst>
              <a:ext uri="{FF2B5EF4-FFF2-40B4-BE49-F238E27FC236}">
                <a16:creationId xmlns:a16="http://schemas.microsoft.com/office/drawing/2014/main" id="{772C8EDE-7736-4D67-9F56-30CDBD00C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257" y="5820692"/>
            <a:ext cx="8837231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" pitchFamily="18" charset="0"/>
              </a:defRPr>
            </a:lvl9pPr>
          </a:lstStyle>
          <a:p>
            <a:pPr algn="just" eaLnBrk="1" hangingPunct="1"/>
            <a:r>
              <a:rPr lang="en-US" sz="2200" kern="0" dirty="0">
                <a:solidFill>
                  <a:schemeClr val="tx1"/>
                </a:solidFill>
              </a:rPr>
              <a:t>Instead of RCA, use </a:t>
            </a:r>
            <a:r>
              <a:rPr lang="en-US" sz="2200" i="1" kern="0" dirty="0">
                <a:solidFill>
                  <a:schemeClr val="tx1"/>
                </a:solidFill>
              </a:rPr>
              <a:t>n</a:t>
            </a:r>
            <a:r>
              <a:rPr lang="en-US" sz="2200" kern="0" dirty="0">
                <a:solidFill>
                  <a:schemeClr val="tx1"/>
                </a:solidFill>
              </a:rPr>
              <a:t> </a:t>
            </a:r>
            <a:r>
              <a:rPr lang="en-US" sz="2200" i="1" kern="0" dirty="0">
                <a:solidFill>
                  <a:schemeClr val="tx1"/>
                </a:solidFill>
              </a:rPr>
              <a:t>independent</a:t>
            </a:r>
            <a:r>
              <a:rPr lang="en-US" sz="2200" kern="0" dirty="0">
                <a:solidFill>
                  <a:schemeClr val="tx1"/>
                </a:solidFill>
              </a:rPr>
              <a:t> 1-bit FA-modules working in parallel;</a:t>
            </a:r>
          </a:p>
          <a:p>
            <a:pPr algn="just" eaLnBrk="1" hangingPunct="1"/>
            <a:r>
              <a:rPr lang="en-US" sz="2400" kern="0" dirty="0">
                <a:solidFill>
                  <a:srgbClr val="0070C0"/>
                </a:solidFill>
              </a:rPr>
              <a:t>no signal propagation through stages; directly generate all </a:t>
            </a:r>
          </a:p>
          <a:p>
            <a:pPr algn="just" eaLnBrk="1" hangingPunct="1"/>
            <a:r>
              <a:rPr lang="en-US" sz="2400" kern="0" dirty="0">
                <a:solidFill>
                  <a:srgbClr val="0070C0"/>
                </a:solidFill>
              </a:rPr>
              <a:t>carry-bits from inputs</a:t>
            </a:r>
          </a:p>
        </p:txBody>
      </p:sp>
      <p:grpSp>
        <p:nvGrpSpPr>
          <p:cNvPr id="92" name="Group 179">
            <a:extLst>
              <a:ext uri="{FF2B5EF4-FFF2-40B4-BE49-F238E27FC236}">
                <a16:creationId xmlns:a16="http://schemas.microsoft.com/office/drawing/2014/main" id="{CED52CCD-5691-4B1F-9184-72CC3C6AEB62}"/>
              </a:ext>
            </a:extLst>
          </p:cNvPr>
          <p:cNvGrpSpPr>
            <a:grpSpLocks/>
          </p:cNvGrpSpPr>
          <p:nvPr/>
        </p:nvGrpSpPr>
        <p:grpSpPr bwMode="auto">
          <a:xfrm>
            <a:off x="1129493" y="811210"/>
            <a:ext cx="7324725" cy="2133600"/>
            <a:chOff x="720" y="864"/>
            <a:chExt cx="4614" cy="1344"/>
          </a:xfrm>
        </p:grpSpPr>
        <p:sp>
          <p:nvSpPr>
            <p:cNvPr id="93" name="Text Box 5">
              <a:extLst>
                <a:ext uri="{FF2B5EF4-FFF2-40B4-BE49-F238E27FC236}">
                  <a16:creationId xmlns:a16="http://schemas.microsoft.com/office/drawing/2014/main" id="{795E632C-AAAC-4D58-9694-806C486196D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5166" y="1430"/>
              <a:ext cx="168" cy="22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45716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</a:t>
              </a:r>
              <a:r>
                <a:rPr kumimoji="0" lang="en-US" sz="2000" b="1" i="0" u="none" strike="noStrike" kern="1200" cap="none" spc="0" normalizeH="0" baseline="-2500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94" name="Line 6">
              <a:extLst>
                <a:ext uri="{FF2B5EF4-FFF2-40B4-BE49-F238E27FC236}">
                  <a16:creationId xmlns:a16="http://schemas.microsoft.com/office/drawing/2014/main" id="{A77A974E-4ACA-4C6F-AB90-5BBE183776A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947" y="1574"/>
              <a:ext cx="19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arrow" w="med" len="med"/>
            </a:ln>
            <a:effectLst/>
          </p:spPr>
          <p:txBody>
            <a:bodyPr wrap="none" lIns="0" tIns="0" rIns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5" name="Rectangle 7">
              <a:extLst>
                <a:ext uri="{FF2B5EF4-FFF2-40B4-BE49-F238E27FC236}">
                  <a16:creationId xmlns:a16="http://schemas.microsoft.com/office/drawing/2014/main" id="{F8CCBB07-9916-4877-8887-630801FDC80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71" y="1334"/>
              <a:ext cx="576" cy="48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FA</a:t>
              </a:r>
            </a:p>
          </p:txBody>
        </p:sp>
        <p:sp>
          <p:nvSpPr>
            <p:cNvPr id="96" name="Text Box 8">
              <a:extLst>
                <a:ext uri="{FF2B5EF4-FFF2-40B4-BE49-F238E27FC236}">
                  <a16:creationId xmlns:a16="http://schemas.microsoft.com/office/drawing/2014/main" id="{174BC7F0-2094-40EF-831A-517CCD1974A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354" y="864"/>
              <a:ext cx="28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</a:t>
              </a:r>
              <a:r>
                <a:rPr kumimoji="0" lang="en-US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97" name="Text Box 9">
              <a:extLst>
                <a:ext uri="{FF2B5EF4-FFF2-40B4-BE49-F238E27FC236}">
                  <a16:creationId xmlns:a16="http://schemas.microsoft.com/office/drawing/2014/main" id="{61FCC40A-7C1C-42C9-8F28-ACA3E0D76B9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508" y="1958"/>
              <a:ext cx="257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S</a:t>
              </a:r>
              <a:r>
                <a:rPr kumimoji="0" lang="en-US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98" name="Line 10">
              <a:extLst>
                <a:ext uri="{FF2B5EF4-FFF2-40B4-BE49-F238E27FC236}">
                  <a16:creationId xmlns:a16="http://schemas.microsoft.com/office/drawing/2014/main" id="{58CD9171-21C3-4B8C-93DD-20DAA89037F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803" y="114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99" name="Line 11">
              <a:extLst>
                <a:ext uri="{FF2B5EF4-FFF2-40B4-BE49-F238E27FC236}">
                  <a16:creationId xmlns:a16="http://schemas.microsoft.com/office/drawing/2014/main" id="{01A64C94-3473-4AF0-91A6-FF31B91D7DA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515" y="114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00" name="Line 12">
              <a:extLst>
                <a:ext uri="{FF2B5EF4-FFF2-40B4-BE49-F238E27FC236}">
                  <a16:creationId xmlns:a16="http://schemas.microsoft.com/office/drawing/2014/main" id="{F3A9980E-51F8-4D45-9824-71FE7CE94A9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3922" y="1574"/>
              <a:ext cx="449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arrow" w="med" len="med"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01" name="Line 13">
              <a:extLst>
                <a:ext uri="{FF2B5EF4-FFF2-40B4-BE49-F238E27FC236}">
                  <a16:creationId xmlns:a16="http://schemas.microsoft.com/office/drawing/2014/main" id="{F4AEA110-C37C-4D97-AA1A-470C73565D4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659" y="181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02" name="Text Box 14">
              <a:extLst>
                <a:ext uri="{FF2B5EF4-FFF2-40B4-BE49-F238E27FC236}">
                  <a16:creationId xmlns:a16="http://schemas.microsoft.com/office/drawing/2014/main" id="{60D38EDF-17FE-41AD-86AF-14B2DED4AEEA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690" y="864"/>
              <a:ext cx="28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B</a:t>
              </a:r>
              <a:r>
                <a:rPr kumimoji="0" lang="en-US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03" name="Rectangle 15">
              <a:extLst>
                <a:ext uri="{FF2B5EF4-FFF2-40B4-BE49-F238E27FC236}">
                  <a16:creationId xmlns:a16="http://schemas.microsoft.com/office/drawing/2014/main" id="{A3FF8B8F-66AF-494D-BFE0-58512496452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06" y="1334"/>
              <a:ext cx="576" cy="48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FA</a:t>
              </a:r>
            </a:p>
          </p:txBody>
        </p:sp>
        <p:sp>
          <p:nvSpPr>
            <p:cNvPr id="104" name="Text Box 16">
              <a:extLst>
                <a:ext uri="{FF2B5EF4-FFF2-40B4-BE49-F238E27FC236}">
                  <a16:creationId xmlns:a16="http://schemas.microsoft.com/office/drawing/2014/main" id="{ED9E5799-D88B-4EED-AEC7-3A42A7A8880D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289" y="864"/>
              <a:ext cx="28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</a:t>
              </a:r>
              <a:r>
                <a:rPr kumimoji="0" lang="en-US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05" name="Text Box 17">
              <a:extLst>
                <a:ext uri="{FF2B5EF4-FFF2-40B4-BE49-F238E27FC236}">
                  <a16:creationId xmlns:a16="http://schemas.microsoft.com/office/drawing/2014/main" id="{CCA178FB-396B-432B-88A5-E627645E816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443" y="1958"/>
              <a:ext cx="257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S</a:t>
              </a:r>
              <a:r>
                <a:rPr kumimoji="0" lang="en-US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06" name="Line 18">
              <a:extLst>
                <a:ext uri="{FF2B5EF4-FFF2-40B4-BE49-F238E27FC236}">
                  <a16:creationId xmlns:a16="http://schemas.microsoft.com/office/drawing/2014/main" id="{7909110C-1F69-4909-B75E-B74204266A1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738" y="114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07" name="Line 19">
              <a:extLst>
                <a:ext uri="{FF2B5EF4-FFF2-40B4-BE49-F238E27FC236}">
                  <a16:creationId xmlns:a16="http://schemas.microsoft.com/office/drawing/2014/main" id="{CE139925-763D-4101-BCB9-C3F92430377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450" y="114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08" name="Line 20">
              <a:extLst>
                <a:ext uri="{FF2B5EF4-FFF2-40B4-BE49-F238E27FC236}">
                  <a16:creationId xmlns:a16="http://schemas.microsoft.com/office/drawing/2014/main" id="{3CAD0CED-DA9E-475A-A819-DF73788325E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818" y="1574"/>
              <a:ext cx="48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arrow" w="med" len="med"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09" name="Line 21">
              <a:extLst>
                <a:ext uri="{FF2B5EF4-FFF2-40B4-BE49-F238E27FC236}">
                  <a16:creationId xmlns:a16="http://schemas.microsoft.com/office/drawing/2014/main" id="{897ABE4B-9996-4BAC-86FA-1162C60A8AB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594" y="181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10" name="Text Box 22">
              <a:extLst>
                <a:ext uri="{FF2B5EF4-FFF2-40B4-BE49-F238E27FC236}">
                  <a16:creationId xmlns:a16="http://schemas.microsoft.com/office/drawing/2014/main" id="{D2D3F1E6-B6B6-4A07-AB6B-26779271B49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625" y="864"/>
              <a:ext cx="28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B</a:t>
              </a:r>
              <a:r>
                <a:rPr kumimoji="0" lang="en-US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11" name="Rectangle 23">
              <a:extLst>
                <a:ext uri="{FF2B5EF4-FFF2-40B4-BE49-F238E27FC236}">
                  <a16:creationId xmlns:a16="http://schemas.microsoft.com/office/drawing/2014/main" id="{2EA82B0D-682C-45E0-9F49-E74CD24CED1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41" y="1334"/>
              <a:ext cx="576" cy="48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FA</a:t>
              </a:r>
            </a:p>
          </p:txBody>
        </p:sp>
        <p:sp>
          <p:nvSpPr>
            <p:cNvPr id="112" name="Text Box 24">
              <a:extLst>
                <a:ext uri="{FF2B5EF4-FFF2-40B4-BE49-F238E27FC236}">
                  <a16:creationId xmlns:a16="http://schemas.microsoft.com/office/drawing/2014/main" id="{15E3592E-84D7-4B67-BB2C-00841A8DEE14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224" y="864"/>
              <a:ext cx="28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</a:t>
              </a:r>
              <a:r>
                <a:rPr kumimoji="0" lang="en-US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13" name="Text Box 25">
              <a:extLst>
                <a:ext uri="{FF2B5EF4-FFF2-40B4-BE49-F238E27FC236}">
                  <a16:creationId xmlns:a16="http://schemas.microsoft.com/office/drawing/2014/main" id="{1C2D202A-F192-4F72-84D8-56BE98989CA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378" y="1958"/>
              <a:ext cx="257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S</a:t>
              </a:r>
              <a:r>
                <a:rPr kumimoji="0" lang="en-US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14" name="Line 26">
              <a:extLst>
                <a:ext uri="{FF2B5EF4-FFF2-40B4-BE49-F238E27FC236}">
                  <a16:creationId xmlns:a16="http://schemas.microsoft.com/office/drawing/2014/main" id="{8FF0A534-5F61-4D63-A8C0-2B2D8A684F4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673" y="114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15" name="Line 27">
              <a:extLst>
                <a:ext uri="{FF2B5EF4-FFF2-40B4-BE49-F238E27FC236}">
                  <a16:creationId xmlns:a16="http://schemas.microsoft.com/office/drawing/2014/main" id="{D95F25F9-F0F2-429B-8540-D44442CB9B3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385" y="114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16" name="Line 28">
              <a:extLst>
                <a:ext uri="{FF2B5EF4-FFF2-40B4-BE49-F238E27FC236}">
                  <a16:creationId xmlns:a16="http://schemas.microsoft.com/office/drawing/2014/main" id="{88A59F20-5400-4C69-9CF3-08399038076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666" y="1574"/>
              <a:ext cx="575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arrow" w="med" len="med"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17" name="Line 29">
              <a:extLst>
                <a:ext uri="{FF2B5EF4-FFF2-40B4-BE49-F238E27FC236}">
                  <a16:creationId xmlns:a16="http://schemas.microsoft.com/office/drawing/2014/main" id="{7F271926-ED9D-47BF-AFB8-F26F1EBA6AE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529" y="181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18" name="Text Box 30">
              <a:extLst>
                <a:ext uri="{FF2B5EF4-FFF2-40B4-BE49-F238E27FC236}">
                  <a16:creationId xmlns:a16="http://schemas.microsoft.com/office/drawing/2014/main" id="{CB14A586-A780-4FE1-9FDA-CC99EE88A825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560" y="864"/>
              <a:ext cx="28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B</a:t>
              </a:r>
              <a:r>
                <a:rPr kumimoji="0" lang="en-US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19" name="Rectangle 31">
              <a:extLst>
                <a:ext uri="{FF2B5EF4-FFF2-40B4-BE49-F238E27FC236}">
                  <a16:creationId xmlns:a16="http://schemas.microsoft.com/office/drawing/2014/main" id="{4CD90F4A-51A6-479D-934C-90A8872852B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90" y="1334"/>
              <a:ext cx="576" cy="48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FA</a:t>
              </a:r>
            </a:p>
          </p:txBody>
        </p:sp>
        <p:sp>
          <p:nvSpPr>
            <p:cNvPr id="120" name="Text Box 32">
              <a:extLst>
                <a:ext uri="{FF2B5EF4-FFF2-40B4-BE49-F238E27FC236}">
                  <a16:creationId xmlns:a16="http://schemas.microsoft.com/office/drawing/2014/main" id="{05B496B8-2A2C-4E45-AD0C-8E2CB71CCD8D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042" y="864"/>
              <a:ext cx="38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</a:t>
              </a:r>
              <a:r>
                <a:rPr kumimoji="0" lang="en-US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21" name="Text Box 33">
              <a:extLst>
                <a:ext uri="{FF2B5EF4-FFF2-40B4-BE49-F238E27FC236}">
                  <a16:creationId xmlns:a16="http://schemas.microsoft.com/office/drawing/2014/main" id="{F83B637B-6DE9-46B8-83A1-1B1091BB99C9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138" y="1958"/>
              <a:ext cx="535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S</a:t>
              </a:r>
              <a:r>
                <a:rPr kumimoji="0" lang="en-US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22" name="Line 34">
              <a:extLst>
                <a:ext uri="{FF2B5EF4-FFF2-40B4-BE49-F238E27FC236}">
                  <a16:creationId xmlns:a16="http://schemas.microsoft.com/office/drawing/2014/main" id="{BB9368DB-7968-476B-A20B-101DBE6F308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522" y="114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23" name="Line 35">
              <a:extLst>
                <a:ext uri="{FF2B5EF4-FFF2-40B4-BE49-F238E27FC236}">
                  <a16:creationId xmlns:a16="http://schemas.microsoft.com/office/drawing/2014/main" id="{96AD1092-7139-4E31-812A-CDBB69AA957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234" y="114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24" name="Line 36">
              <a:extLst>
                <a:ext uri="{FF2B5EF4-FFF2-40B4-BE49-F238E27FC236}">
                  <a16:creationId xmlns:a16="http://schemas.microsoft.com/office/drawing/2014/main" id="{88D04414-A020-47ED-B30F-25BDC4B0336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720" y="1574"/>
              <a:ext cx="37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arrow" w="med" len="med"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25" name="Line 37">
              <a:extLst>
                <a:ext uri="{FF2B5EF4-FFF2-40B4-BE49-F238E27FC236}">
                  <a16:creationId xmlns:a16="http://schemas.microsoft.com/office/drawing/2014/main" id="{E7C6CF04-28C4-41B1-80D4-3BDA57879E3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378" y="181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26" name="Text Box 38">
              <a:extLst>
                <a:ext uri="{FF2B5EF4-FFF2-40B4-BE49-F238E27FC236}">
                  <a16:creationId xmlns:a16="http://schemas.microsoft.com/office/drawing/2014/main" id="{1376F160-B60C-4A7E-834B-3F1B77CE604B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378" y="864"/>
              <a:ext cx="401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45704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B</a:t>
              </a:r>
              <a:r>
                <a:rPr kumimoji="0" lang="en-US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27" name="Text Box 40">
              <a:extLst>
                <a:ext uri="{FF2B5EF4-FFF2-40B4-BE49-F238E27FC236}">
                  <a16:creationId xmlns:a16="http://schemas.microsoft.com/office/drawing/2014/main" id="{008A33D9-B11E-4149-9399-F7D36892F48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66" y="1296"/>
              <a:ext cx="290" cy="22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0" tIns="0" rIns="0" bIns="45716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</a:t>
              </a:r>
              <a:r>
                <a:rPr kumimoji="0" lang="en-US" sz="2000" b="1" i="0" u="none" strike="noStrike" kern="1200" cap="none" spc="0" normalizeH="0" baseline="-2500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28" name="Text Box 50">
              <a:extLst>
                <a:ext uri="{FF2B5EF4-FFF2-40B4-BE49-F238E27FC236}">
                  <a16:creationId xmlns:a16="http://schemas.microsoft.com/office/drawing/2014/main" id="{4605D4C5-9A60-4F09-B47D-E2E53CEA617A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158" y="1296"/>
              <a:ext cx="168" cy="22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45716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</a:t>
              </a:r>
              <a:r>
                <a:rPr kumimoji="0" lang="en-US" sz="2000" b="1" i="0" u="none" strike="noStrike" kern="1200" cap="none" spc="0" normalizeH="0" baseline="-2500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29" name="Text Box 51">
              <a:extLst>
                <a:ext uri="{FF2B5EF4-FFF2-40B4-BE49-F238E27FC236}">
                  <a16:creationId xmlns:a16="http://schemas.microsoft.com/office/drawing/2014/main" id="{5DA3E768-E658-4983-A907-D12AA7FE6CA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054" y="1296"/>
              <a:ext cx="168" cy="22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45716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</a:t>
              </a:r>
              <a:r>
                <a:rPr kumimoji="0" lang="en-US" sz="2000" b="1" i="0" u="none" strike="noStrike" kern="1200" cap="none" spc="0" normalizeH="0" baseline="-2500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30" name="Text Box 52">
              <a:extLst>
                <a:ext uri="{FF2B5EF4-FFF2-40B4-BE49-F238E27FC236}">
                  <a16:creationId xmlns:a16="http://schemas.microsoft.com/office/drawing/2014/main" id="{12594B74-CBD5-4AC0-A53F-52B56210E9BA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950" y="1296"/>
              <a:ext cx="168" cy="22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45716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</a:t>
              </a:r>
              <a:r>
                <a:rPr kumimoji="0" lang="en-US" sz="2000" b="1" i="0" u="none" strike="noStrike" kern="1200" cap="none" spc="0" normalizeH="0" baseline="-2500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3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9C8AEFA-EB40-4A35-A5E6-ED8944074986}"/>
              </a:ext>
            </a:extLst>
          </p:cNvPr>
          <p:cNvSpPr txBox="1"/>
          <p:nvPr/>
        </p:nvSpPr>
        <p:spPr>
          <a:xfrm>
            <a:off x="323528" y="898672"/>
            <a:ext cx="878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RCA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83A46AB-8BE6-4A78-A92E-F90A97F44B28}"/>
              </a:ext>
            </a:extLst>
          </p:cNvPr>
          <p:cNvGrpSpPr/>
          <p:nvPr/>
        </p:nvGrpSpPr>
        <p:grpSpPr>
          <a:xfrm>
            <a:off x="405898" y="3311624"/>
            <a:ext cx="7962435" cy="2133600"/>
            <a:chOff x="405898" y="2996952"/>
            <a:chExt cx="7962435" cy="21336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AD7DD0D-7761-45EC-816C-E1674A6980E5}"/>
                </a:ext>
              </a:extLst>
            </p:cNvPr>
            <p:cNvGrpSpPr/>
            <p:nvPr/>
          </p:nvGrpSpPr>
          <p:grpSpPr>
            <a:xfrm>
              <a:off x="1043608" y="2996952"/>
              <a:ext cx="7324725" cy="2133600"/>
              <a:chOff x="909637" y="1295400"/>
              <a:chExt cx="7324725" cy="2133600"/>
            </a:xfrm>
          </p:grpSpPr>
          <p:sp>
            <p:nvSpPr>
              <p:cNvPr id="44" name="Text Box 5">
                <a:extLst>
                  <a:ext uri="{FF2B5EF4-FFF2-40B4-BE49-F238E27FC236}">
                    <a16:creationId xmlns:a16="http://schemas.microsoft.com/office/drawing/2014/main" id="{B714509D-461B-4F77-A2E0-19E36DC4E386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7967662" y="2193925"/>
                <a:ext cx="266700" cy="35083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45716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C</a:t>
                </a:r>
                <a:r>
                  <a:rPr kumimoji="0" lang="en-US" sz="20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45" name="Line 6">
                <a:extLst>
                  <a:ext uri="{FF2B5EF4-FFF2-40B4-BE49-F238E27FC236}">
                    <a16:creationId xmlns:a16="http://schemas.microsoft.com/office/drawing/2014/main" id="{97F1B23A-AFB2-4C97-A630-2D7C41184F2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7620000" y="2422525"/>
                <a:ext cx="304800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arrow" w="med" len="med"/>
              </a:ln>
              <a:effectLst/>
            </p:spPr>
            <p:txBody>
              <a:bodyPr wrap="none" lIns="0" tIns="0" rIns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6" name="Rectangle 7">
                <a:extLst>
                  <a:ext uri="{FF2B5EF4-FFF2-40B4-BE49-F238E27FC236}">
                    <a16:creationId xmlns:a16="http://schemas.microsoft.com/office/drawing/2014/main" id="{3069ED46-A5EC-47CF-B442-71B44832105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705600" y="2041525"/>
                <a:ext cx="914400" cy="76200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tIns="0" rIns="0" bIns="45704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FA</a:t>
                </a:r>
              </a:p>
            </p:txBody>
          </p:sp>
          <p:sp>
            <p:nvSpPr>
              <p:cNvPr id="47" name="Text Box 8">
                <a:extLst>
                  <a:ext uri="{FF2B5EF4-FFF2-40B4-BE49-F238E27FC236}">
                    <a16:creationId xmlns:a16="http://schemas.microsoft.com/office/drawing/2014/main" id="{E4C585FF-346E-4377-B3EA-CA43DC92B636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6678612" y="1295400"/>
                <a:ext cx="450850" cy="39687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45704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A</a:t>
                </a:r>
                <a:r>
                  <a:rPr kumimoji="0" lang="en-US" sz="20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48" name="Text Box 9">
                <a:extLst>
                  <a:ext uri="{FF2B5EF4-FFF2-40B4-BE49-F238E27FC236}">
                    <a16:creationId xmlns:a16="http://schemas.microsoft.com/office/drawing/2014/main" id="{C6E5A879-948C-4BB3-A4D2-A41D9E5AB340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6923087" y="3032125"/>
                <a:ext cx="407988" cy="39687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45704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S</a:t>
                </a:r>
                <a:r>
                  <a:rPr kumimoji="0" lang="en-US" sz="20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49" name="Line 10">
                <a:extLst>
                  <a:ext uri="{FF2B5EF4-FFF2-40B4-BE49-F238E27FC236}">
                    <a16:creationId xmlns:a16="http://schemas.microsoft.com/office/drawing/2014/main" id="{9AD6ADD3-E3BA-4DC8-B087-4F9E2539BE1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7391400" y="1736725"/>
                <a:ext cx="0" cy="304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</p:spPr>
            <p:txBody>
              <a:bodyPr wrap="none" lIns="0" tIns="0" rIns="0" bIns="45704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0" name="Line 11">
                <a:extLst>
                  <a:ext uri="{FF2B5EF4-FFF2-40B4-BE49-F238E27FC236}">
                    <a16:creationId xmlns:a16="http://schemas.microsoft.com/office/drawing/2014/main" id="{02B11813-B42E-494D-8D1F-5D4E48BC7A5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6934200" y="1736725"/>
                <a:ext cx="0" cy="304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</p:spPr>
            <p:txBody>
              <a:bodyPr wrap="none" lIns="0" tIns="0" rIns="0" bIns="45704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1" name="Line 12">
                <a:extLst>
                  <a:ext uri="{FF2B5EF4-FFF2-40B4-BE49-F238E27FC236}">
                    <a16:creationId xmlns:a16="http://schemas.microsoft.com/office/drawing/2014/main" id="{36CDB243-6F4B-4C0B-947E-CFEC99EC5BD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5992812" y="2422525"/>
                <a:ext cx="374650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arrow" w="med" len="med"/>
              </a:ln>
              <a:effectLst/>
            </p:spPr>
            <p:txBody>
              <a:bodyPr wrap="none" lIns="0" tIns="0" rIns="0" bIns="45704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2" name="Line 13">
                <a:extLst>
                  <a:ext uri="{FF2B5EF4-FFF2-40B4-BE49-F238E27FC236}">
                    <a16:creationId xmlns:a16="http://schemas.microsoft.com/office/drawing/2014/main" id="{350ADB4A-1394-428C-B16E-BE85BE50758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7162800" y="2803525"/>
                <a:ext cx="0" cy="304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</p:spPr>
            <p:txBody>
              <a:bodyPr wrap="none" lIns="0" tIns="0" rIns="0" bIns="45704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3" name="Text Box 14">
                <a:extLst>
                  <a:ext uri="{FF2B5EF4-FFF2-40B4-BE49-F238E27FC236}">
                    <a16:creationId xmlns:a16="http://schemas.microsoft.com/office/drawing/2014/main" id="{F493A06F-7CC8-46D4-BCEC-725727D1B0C0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7212012" y="1295400"/>
                <a:ext cx="450850" cy="39687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45704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B</a:t>
                </a:r>
                <a:r>
                  <a:rPr kumimoji="0" lang="en-US" sz="20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54" name="Rectangle 15">
                <a:extLst>
                  <a:ext uri="{FF2B5EF4-FFF2-40B4-BE49-F238E27FC236}">
                    <a16:creationId xmlns:a16="http://schemas.microsoft.com/office/drawing/2014/main" id="{E9FA0F0F-D3D0-48F8-8B3D-023661ECD24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014912" y="2041525"/>
                <a:ext cx="914400" cy="76200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tIns="0" rIns="0" bIns="45704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FA</a:t>
                </a:r>
              </a:p>
            </p:txBody>
          </p:sp>
          <p:sp>
            <p:nvSpPr>
              <p:cNvPr id="55" name="Text Box 16">
                <a:extLst>
                  <a:ext uri="{FF2B5EF4-FFF2-40B4-BE49-F238E27FC236}">
                    <a16:creationId xmlns:a16="http://schemas.microsoft.com/office/drawing/2014/main" id="{5854E06B-9642-449F-A9CC-CED117077D15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4987925" y="1295400"/>
                <a:ext cx="450850" cy="39687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45704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A</a:t>
                </a:r>
                <a:r>
                  <a:rPr kumimoji="0" lang="en-US" sz="20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56" name="Text Box 17">
                <a:extLst>
                  <a:ext uri="{FF2B5EF4-FFF2-40B4-BE49-F238E27FC236}">
                    <a16:creationId xmlns:a16="http://schemas.microsoft.com/office/drawing/2014/main" id="{7A5A14DD-294B-47CD-B18D-645B3091CF04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5232400" y="3032125"/>
                <a:ext cx="407988" cy="39687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45704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S</a:t>
                </a:r>
                <a:r>
                  <a:rPr kumimoji="0" lang="en-US" sz="20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57" name="Line 18">
                <a:extLst>
                  <a:ext uri="{FF2B5EF4-FFF2-40B4-BE49-F238E27FC236}">
                    <a16:creationId xmlns:a16="http://schemas.microsoft.com/office/drawing/2014/main" id="{47C3AE8A-F1B9-4D50-857B-E40536006F0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700712" y="1736725"/>
                <a:ext cx="0" cy="304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</p:spPr>
            <p:txBody>
              <a:bodyPr wrap="none" lIns="0" tIns="0" rIns="0" bIns="45704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8" name="Line 19">
                <a:extLst>
                  <a:ext uri="{FF2B5EF4-FFF2-40B4-BE49-F238E27FC236}">
                    <a16:creationId xmlns:a16="http://schemas.microsoft.com/office/drawing/2014/main" id="{F74E0C96-F30A-488C-AD97-CFD5DF3449C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243512" y="1736725"/>
                <a:ext cx="0" cy="304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</p:spPr>
            <p:txBody>
              <a:bodyPr wrap="none" lIns="0" tIns="0" rIns="0" bIns="45704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0" name="Line 21">
                <a:extLst>
                  <a:ext uri="{FF2B5EF4-FFF2-40B4-BE49-F238E27FC236}">
                    <a16:creationId xmlns:a16="http://schemas.microsoft.com/office/drawing/2014/main" id="{3F2C2627-36EB-4364-9433-BED0892B777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472112" y="2803525"/>
                <a:ext cx="0" cy="304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</p:spPr>
            <p:txBody>
              <a:bodyPr wrap="none" lIns="0" tIns="0" rIns="0" bIns="45704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1" name="Text Box 22">
                <a:extLst>
                  <a:ext uri="{FF2B5EF4-FFF2-40B4-BE49-F238E27FC236}">
                    <a16:creationId xmlns:a16="http://schemas.microsoft.com/office/drawing/2014/main" id="{A75024F4-34B3-4644-8EBA-94D0DD32478B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5521325" y="1295400"/>
                <a:ext cx="450850" cy="39687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45704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B</a:t>
                </a:r>
                <a:r>
                  <a:rPr kumimoji="0" lang="en-US" sz="20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62" name="Rectangle 23">
                <a:extLst>
                  <a:ext uri="{FF2B5EF4-FFF2-40B4-BE49-F238E27FC236}">
                    <a16:creationId xmlns:a16="http://schemas.microsoft.com/office/drawing/2014/main" id="{2F89970D-BB52-445F-B0F7-CAC58CF267F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324225" y="2041525"/>
                <a:ext cx="914400" cy="76200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tIns="0" rIns="0" bIns="45704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FA</a:t>
                </a:r>
              </a:p>
            </p:txBody>
          </p:sp>
          <p:sp>
            <p:nvSpPr>
              <p:cNvPr id="63" name="Text Box 24">
                <a:extLst>
                  <a:ext uri="{FF2B5EF4-FFF2-40B4-BE49-F238E27FC236}">
                    <a16:creationId xmlns:a16="http://schemas.microsoft.com/office/drawing/2014/main" id="{1D43FD06-1A5A-494E-95A2-AC6AF32A807A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3297237" y="1295400"/>
                <a:ext cx="450850" cy="39687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45704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A</a:t>
                </a:r>
                <a:r>
                  <a:rPr kumimoji="0" lang="en-US" sz="20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64" name="Text Box 25">
                <a:extLst>
                  <a:ext uri="{FF2B5EF4-FFF2-40B4-BE49-F238E27FC236}">
                    <a16:creationId xmlns:a16="http://schemas.microsoft.com/office/drawing/2014/main" id="{C5A180A3-E97F-46A1-9B91-A8FDC8652B1B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3541712" y="3032125"/>
                <a:ext cx="407988" cy="39687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45704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S</a:t>
                </a:r>
                <a:r>
                  <a:rPr kumimoji="0" lang="en-US" sz="20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65" name="Line 26">
                <a:extLst>
                  <a:ext uri="{FF2B5EF4-FFF2-40B4-BE49-F238E27FC236}">
                    <a16:creationId xmlns:a16="http://schemas.microsoft.com/office/drawing/2014/main" id="{90538962-B08C-4175-99B7-EF03C7BD22E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010025" y="1736725"/>
                <a:ext cx="0" cy="304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</p:spPr>
            <p:txBody>
              <a:bodyPr wrap="none" lIns="0" tIns="0" rIns="0" bIns="45704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6" name="Line 27">
                <a:extLst>
                  <a:ext uri="{FF2B5EF4-FFF2-40B4-BE49-F238E27FC236}">
                    <a16:creationId xmlns:a16="http://schemas.microsoft.com/office/drawing/2014/main" id="{5C7632D1-1343-4936-A5A6-69685F92B90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552825" y="1736725"/>
                <a:ext cx="0" cy="304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</p:spPr>
            <p:txBody>
              <a:bodyPr wrap="none" lIns="0" tIns="0" rIns="0" bIns="45704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8" name="Line 29">
                <a:extLst>
                  <a:ext uri="{FF2B5EF4-FFF2-40B4-BE49-F238E27FC236}">
                    <a16:creationId xmlns:a16="http://schemas.microsoft.com/office/drawing/2014/main" id="{001A0C76-F466-4D95-B1B7-FD2977D5EED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781425" y="2803525"/>
                <a:ext cx="0" cy="304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</p:spPr>
            <p:txBody>
              <a:bodyPr wrap="none" lIns="0" tIns="0" rIns="0" bIns="45704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9" name="Text Box 30">
                <a:extLst>
                  <a:ext uri="{FF2B5EF4-FFF2-40B4-BE49-F238E27FC236}">
                    <a16:creationId xmlns:a16="http://schemas.microsoft.com/office/drawing/2014/main" id="{A696CCD8-8AF1-49D4-BB94-C744CE4843DE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3830637" y="1295400"/>
                <a:ext cx="450850" cy="39687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45704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B</a:t>
                </a:r>
                <a:r>
                  <a:rPr kumimoji="0" lang="en-US" sz="20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70" name="Rectangle 31">
                <a:extLst>
                  <a:ext uri="{FF2B5EF4-FFF2-40B4-BE49-F238E27FC236}">
                    <a16:creationId xmlns:a16="http://schemas.microsoft.com/office/drawing/2014/main" id="{11A09F1B-E6FC-404D-8FA7-A19763E6B74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497012" y="2041525"/>
                <a:ext cx="914400" cy="76200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tIns="0" rIns="0" bIns="45704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FA</a:t>
                </a:r>
              </a:p>
            </p:txBody>
          </p:sp>
          <p:sp>
            <p:nvSpPr>
              <p:cNvPr id="71" name="Text Box 32">
                <a:extLst>
                  <a:ext uri="{FF2B5EF4-FFF2-40B4-BE49-F238E27FC236}">
                    <a16:creationId xmlns:a16="http://schemas.microsoft.com/office/drawing/2014/main" id="{A547BB02-C6C6-469E-A4D9-4F3C36BAC5FA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420812" y="1295400"/>
                <a:ext cx="609600" cy="39687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45704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A</a:t>
                </a:r>
                <a:r>
                  <a:rPr kumimoji="0" lang="en-US" sz="20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72" name="Text Box 33">
                <a:extLst>
                  <a:ext uri="{FF2B5EF4-FFF2-40B4-BE49-F238E27FC236}">
                    <a16:creationId xmlns:a16="http://schemas.microsoft.com/office/drawing/2014/main" id="{8C63CE12-D88F-48D3-ABBE-7262B155C1D7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573212" y="3032125"/>
                <a:ext cx="849313" cy="39687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45704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S</a:t>
                </a:r>
                <a:r>
                  <a:rPr kumimoji="0" lang="en-US" sz="20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73" name="Line 34">
                <a:extLst>
                  <a:ext uri="{FF2B5EF4-FFF2-40B4-BE49-F238E27FC236}">
                    <a16:creationId xmlns:a16="http://schemas.microsoft.com/office/drawing/2014/main" id="{9CF6901E-E42B-47B6-AEDE-42BCA7793D2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182812" y="1736725"/>
                <a:ext cx="0" cy="304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</p:spPr>
            <p:txBody>
              <a:bodyPr wrap="none" lIns="0" tIns="0" rIns="0" bIns="45704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4" name="Line 35">
                <a:extLst>
                  <a:ext uri="{FF2B5EF4-FFF2-40B4-BE49-F238E27FC236}">
                    <a16:creationId xmlns:a16="http://schemas.microsoft.com/office/drawing/2014/main" id="{49B5020A-337C-47C5-8741-4918A8D16D5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725612" y="1736725"/>
                <a:ext cx="0" cy="304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</p:spPr>
            <p:txBody>
              <a:bodyPr wrap="none" lIns="0" tIns="0" rIns="0" bIns="45704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5" name="Line 36">
                <a:extLst>
                  <a:ext uri="{FF2B5EF4-FFF2-40B4-BE49-F238E27FC236}">
                    <a16:creationId xmlns:a16="http://schemas.microsoft.com/office/drawing/2014/main" id="{B133F9B7-2E01-4514-B8B6-34FCA490E4B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909637" y="2422525"/>
                <a:ext cx="587375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arrow" w="med" len="med"/>
              </a:ln>
              <a:effectLst/>
            </p:spPr>
            <p:txBody>
              <a:bodyPr wrap="none" lIns="0" tIns="0" rIns="0" bIns="45704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6" name="Line 37">
                <a:extLst>
                  <a:ext uri="{FF2B5EF4-FFF2-40B4-BE49-F238E27FC236}">
                    <a16:creationId xmlns:a16="http://schemas.microsoft.com/office/drawing/2014/main" id="{5EFF92E0-885B-4952-A867-D78DE724860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954212" y="2803525"/>
                <a:ext cx="0" cy="304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</p:spPr>
            <p:txBody>
              <a:bodyPr wrap="none" lIns="0" tIns="0" rIns="0" bIns="45704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7" name="Text Box 38">
                <a:extLst>
                  <a:ext uri="{FF2B5EF4-FFF2-40B4-BE49-F238E27FC236}">
                    <a16:creationId xmlns:a16="http://schemas.microsoft.com/office/drawing/2014/main" id="{CBC12DE9-F5B9-4DBD-ADDC-D38AB27333EA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954212" y="1295400"/>
                <a:ext cx="636588" cy="39687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45704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B</a:t>
                </a:r>
                <a:r>
                  <a:rPr kumimoji="0" lang="en-US" sz="20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78" name="Text Box 40">
                <a:extLst>
                  <a:ext uri="{FF2B5EF4-FFF2-40B4-BE49-F238E27FC236}">
                    <a16:creationId xmlns:a16="http://schemas.microsoft.com/office/drawing/2014/main" id="{FB1F370E-5248-488D-B89E-D814E6EF0064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982662" y="1981200"/>
                <a:ext cx="460375" cy="35083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45716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C</a:t>
                </a:r>
                <a:r>
                  <a:rPr kumimoji="0" lang="en-US" sz="20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79" name="Text Box 50">
                <a:extLst>
                  <a:ext uri="{FF2B5EF4-FFF2-40B4-BE49-F238E27FC236}">
                    <a16:creationId xmlns:a16="http://schemas.microsoft.com/office/drawing/2014/main" id="{878201B8-312F-4EEB-92F9-8AACA8573592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6180137" y="1692275"/>
                <a:ext cx="266700" cy="35083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45716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C</a:t>
                </a:r>
                <a:r>
                  <a:rPr kumimoji="0" lang="en-US" sz="20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1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D0E92BBC-4248-47E7-9EF7-8FF144E35ECD}"/>
                  </a:ext>
                </a:extLst>
              </p:cNvPr>
              <p:cNvCxnSpPr/>
              <p:nvPr/>
            </p:nvCxnSpPr>
            <p:spPr bwMode="auto">
              <a:xfrm>
                <a:off x="6347848" y="2041525"/>
                <a:ext cx="0" cy="36004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86" name="Line 12">
                <a:extLst>
                  <a:ext uri="{FF2B5EF4-FFF2-40B4-BE49-F238E27FC236}">
                    <a16:creationId xmlns:a16="http://schemas.microsoft.com/office/drawing/2014/main" id="{C9401C22-D4E3-494D-ABFA-307C687467A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4244611" y="2466975"/>
                <a:ext cx="374650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arrow" w="med" len="med"/>
              </a:ln>
              <a:effectLst/>
            </p:spPr>
            <p:txBody>
              <a:bodyPr wrap="none" lIns="0" tIns="0" rIns="0" bIns="45704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7" name="Text Box 50">
                <a:extLst>
                  <a:ext uri="{FF2B5EF4-FFF2-40B4-BE49-F238E27FC236}">
                    <a16:creationId xmlns:a16="http://schemas.microsoft.com/office/drawing/2014/main" id="{EB3DE374-978F-499C-8F1F-8B613C6FCE14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4429832" y="1736725"/>
                <a:ext cx="270908" cy="353939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45716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C</a:t>
                </a:r>
                <a:r>
                  <a:rPr lang="en-US" sz="2000" b="1" baseline="-25000" dirty="0">
                    <a:solidFill>
                      <a:srgbClr val="3333CC"/>
                    </a:solidFill>
                  </a:rPr>
                  <a:t>2</a:t>
                </a:r>
                <a:endParaRPr kumimoji="0" lang="en-US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8E16C35F-9C3D-42F1-99D3-9A25AB288FA2}"/>
                  </a:ext>
                </a:extLst>
              </p:cNvPr>
              <p:cNvCxnSpPr/>
              <p:nvPr/>
            </p:nvCxnSpPr>
            <p:spPr bwMode="auto">
              <a:xfrm>
                <a:off x="4599647" y="2085975"/>
                <a:ext cx="0" cy="36004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89" name="Line 12">
                <a:extLst>
                  <a:ext uri="{FF2B5EF4-FFF2-40B4-BE49-F238E27FC236}">
                    <a16:creationId xmlns:a16="http://schemas.microsoft.com/office/drawing/2014/main" id="{1FA2D894-C79A-465D-9767-9573D5684A6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2404910" y="2357511"/>
                <a:ext cx="374650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arrow" w="med" len="med"/>
              </a:ln>
              <a:effectLst/>
            </p:spPr>
            <p:txBody>
              <a:bodyPr wrap="none" lIns="0" tIns="0" rIns="0" bIns="45704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0" name="Text Box 50">
                <a:extLst>
                  <a:ext uri="{FF2B5EF4-FFF2-40B4-BE49-F238E27FC236}">
                    <a16:creationId xmlns:a16="http://schemas.microsoft.com/office/drawing/2014/main" id="{6B9CD210-A5D6-4325-BE89-2DAE0349ED91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2590131" y="1627261"/>
                <a:ext cx="270908" cy="353939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45716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C</a:t>
                </a:r>
                <a:r>
                  <a:rPr lang="en-US" sz="2000" b="1" baseline="-25000" dirty="0">
                    <a:solidFill>
                      <a:srgbClr val="3333CC"/>
                    </a:solidFill>
                  </a:rPr>
                  <a:t>3</a:t>
                </a:r>
                <a:endParaRPr kumimoji="0" lang="en-US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4FBA211E-4875-4CEB-8ED2-E4EBDFDCDABC}"/>
                  </a:ext>
                </a:extLst>
              </p:cNvPr>
              <p:cNvCxnSpPr/>
              <p:nvPr/>
            </p:nvCxnSpPr>
            <p:spPr bwMode="auto">
              <a:xfrm>
                <a:off x="2759946" y="1976511"/>
                <a:ext cx="0" cy="36004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2EDA982-16C4-4052-8848-BE2055A537B4}"/>
                </a:ext>
              </a:extLst>
            </p:cNvPr>
            <p:cNvSpPr txBox="1"/>
            <p:nvPr/>
          </p:nvSpPr>
          <p:spPr>
            <a:xfrm>
              <a:off x="405898" y="3097980"/>
              <a:ext cx="8789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CLA</a:t>
              </a:r>
            </a:p>
          </p:txBody>
        </p:sp>
      </p:grpSp>
      <p:sp>
        <p:nvSpPr>
          <p:cNvPr id="13" name="Rectangle: Single Corner Snipped 12">
            <a:extLst>
              <a:ext uri="{FF2B5EF4-FFF2-40B4-BE49-F238E27FC236}">
                <a16:creationId xmlns:a16="http://schemas.microsoft.com/office/drawing/2014/main" id="{EAA06456-E542-4AAF-B0AF-117B99C67D6A}"/>
              </a:ext>
            </a:extLst>
          </p:cNvPr>
          <p:cNvSpPr/>
          <p:nvPr/>
        </p:nvSpPr>
        <p:spPr bwMode="auto">
          <a:xfrm>
            <a:off x="323528" y="762000"/>
            <a:ext cx="8496944" cy="2250814"/>
          </a:xfrm>
          <a:prstGeom prst="snip1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14" name="Rectangle: Single Corner Snipped 13">
            <a:extLst>
              <a:ext uri="{FF2B5EF4-FFF2-40B4-BE49-F238E27FC236}">
                <a16:creationId xmlns:a16="http://schemas.microsoft.com/office/drawing/2014/main" id="{11877997-2DC1-4A6E-905A-45FA52E4ABF1}"/>
              </a:ext>
            </a:extLst>
          </p:cNvPr>
          <p:cNvSpPr/>
          <p:nvPr/>
        </p:nvSpPr>
        <p:spPr bwMode="auto">
          <a:xfrm>
            <a:off x="323528" y="3172976"/>
            <a:ext cx="8496944" cy="2250814"/>
          </a:xfrm>
          <a:prstGeom prst="snip1Rect">
            <a:avLst/>
          </a:prstGeom>
          <a:noFill/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538E1E1D-AB53-4704-92ED-6CFBABDFD318}"/>
              </a:ext>
            </a:extLst>
          </p:cNvPr>
          <p:cNvSpPr/>
          <p:nvPr/>
        </p:nvSpPr>
        <p:spPr bwMode="auto">
          <a:xfrm>
            <a:off x="6438659" y="1832741"/>
            <a:ext cx="225881" cy="211188"/>
          </a:xfrm>
          <a:prstGeom prst="star5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E63B30B5-151F-49C5-83A5-C6853805C34C}"/>
              </a:ext>
            </a:extLst>
          </p:cNvPr>
          <p:cNvSpPr/>
          <p:nvPr/>
        </p:nvSpPr>
        <p:spPr bwMode="auto">
          <a:xfrm>
            <a:off x="3052251" y="1796822"/>
            <a:ext cx="225881" cy="211188"/>
          </a:xfrm>
          <a:prstGeom prst="star5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7F964848-067B-4884-922E-0FCD355947CC}"/>
              </a:ext>
            </a:extLst>
          </p:cNvPr>
          <p:cNvSpPr/>
          <p:nvPr/>
        </p:nvSpPr>
        <p:spPr bwMode="auto">
          <a:xfrm>
            <a:off x="4755573" y="1804934"/>
            <a:ext cx="225881" cy="211188"/>
          </a:xfrm>
          <a:prstGeom prst="star5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87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11" grpId="0"/>
      <p:bldP spid="13" grpId="0" animBg="1"/>
      <p:bldP spid="14" grpId="0" animBg="1"/>
      <p:bldP spid="16" grpId="0" animBg="1"/>
      <p:bldP spid="17" grpId="0" animBg="1"/>
      <p:bldP spid="1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3112294" y="295619"/>
            <a:ext cx="2736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Basic Signals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971600" y="1403566"/>
            <a:ext cx="6335324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Generate signal:                        </a:t>
            </a:r>
            <a:r>
              <a:rPr kumimoji="0" lang="en-US" sz="280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g</a:t>
            </a:r>
            <a:r>
              <a:rPr kumimoji="0" lang="en-US" sz="280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= </a:t>
            </a:r>
            <a:r>
              <a:rPr lang="en-US" sz="2800" dirty="0">
                <a:solidFill>
                  <a:srgbClr val="000000"/>
                </a:solidFill>
              </a:rPr>
              <a:t>a</a:t>
            </a:r>
            <a:r>
              <a:rPr kumimoji="0" lang="en-US" sz="280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lang="en-US" sz="2800" dirty="0">
                <a:solidFill>
                  <a:srgbClr val="000000"/>
                </a:solidFill>
              </a:rPr>
              <a:t>b</a:t>
            </a:r>
            <a:r>
              <a:rPr kumimoji="0" lang="en-US" sz="280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Propagate signal: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                 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 a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2800" dirty="0">
                <a:solidFill>
                  <a:srgbClr val="000000"/>
                </a:solidFill>
                <a:sym typeface="Symbol" pitchFamily="18" charset="2"/>
              </a:rPr>
              <a:t>+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lang="en-US" sz="2800" dirty="0">
                <a:solidFill>
                  <a:srgbClr val="000000"/>
                </a:solidFill>
                <a:sym typeface="Symbol" pitchFamily="18" charset="2"/>
              </a:rPr>
              <a:t>b</a:t>
            </a:r>
            <a:r>
              <a:rPr kumimoji="0" lang="en-US" sz="2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endParaRPr kumimoji="0" lang="en-US" sz="28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178" name="Text Box 11"/>
          <p:cNvSpPr txBox="1">
            <a:spLocks noChangeArrowheads="1"/>
          </p:cNvSpPr>
          <p:nvPr/>
        </p:nvSpPr>
        <p:spPr bwMode="auto">
          <a:xfrm>
            <a:off x="2286000" y="3997109"/>
            <a:ext cx="283443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c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i+1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32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32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179" name="Text Box 16"/>
          <p:cNvSpPr txBox="1">
            <a:spLocks noChangeArrowheads="1"/>
          </p:cNvSpPr>
          <p:nvPr/>
        </p:nvSpPr>
        <p:spPr bwMode="auto">
          <a:xfrm>
            <a:off x="1115616" y="3060742"/>
            <a:ext cx="2605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Carry recurrence</a:t>
            </a:r>
          </a:p>
        </p:txBody>
      </p:sp>
      <p:sp>
        <p:nvSpPr>
          <p:cNvPr id="7180" name="Rectangle 17"/>
          <p:cNvSpPr>
            <a:spLocks noChangeArrowheads="1"/>
          </p:cNvSpPr>
          <p:nvPr/>
        </p:nvSpPr>
        <p:spPr bwMode="auto">
          <a:xfrm>
            <a:off x="2080419" y="3852036"/>
            <a:ext cx="48006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236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78" grpId="0"/>
      <p:bldP spid="7179" grpId="0"/>
      <p:bldP spid="718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752600" y="0"/>
            <a:ext cx="5746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Unrolling Carry Recurrence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381000" y="1066800"/>
            <a:ext cx="8437563" cy="485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c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 g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i-1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c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i-1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i-1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 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  = g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i-1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(g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i-2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c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i-2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i-2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)p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i-1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 g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i-1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g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i-2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i-1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c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i-2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i-2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i-1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 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  = g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i-1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g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i-2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i-1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(g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i-3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c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i-3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i-3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)p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i-2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i-1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  = g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i-1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g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i-2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i-1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g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i-3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i-2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i-1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c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i-3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i-3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i-2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i-1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  = ….. =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  = g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i-1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g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i-2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i-1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g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i-3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i-2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i-1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g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i-4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i-3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i-2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i-1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….. +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     + g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…p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i-2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i-1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+ c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…p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i-2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i-1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=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  =            g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i-1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+ 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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k  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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 p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j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 +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  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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 p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j </a:t>
            </a:r>
          </a:p>
        </p:txBody>
      </p:sp>
      <p:sp>
        <p:nvSpPr>
          <p:cNvPr id="8196" name="Text Box 5"/>
          <p:cNvSpPr txBox="1">
            <a:spLocks noChangeArrowheads="1"/>
          </p:cNvSpPr>
          <p:nvPr/>
        </p:nvSpPr>
        <p:spPr bwMode="auto">
          <a:xfrm>
            <a:off x="3062288" y="5821363"/>
            <a:ext cx="581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k=0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3124200" y="5045075"/>
            <a:ext cx="465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i-2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198" name="Text Box 7"/>
          <p:cNvSpPr txBox="1">
            <a:spLocks noChangeArrowheads="1"/>
          </p:cNvSpPr>
          <p:nvPr/>
        </p:nvSpPr>
        <p:spPr bwMode="auto">
          <a:xfrm>
            <a:off x="3854450" y="5791200"/>
            <a:ext cx="793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j=k+1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199" name="Text Box 8"/>
          <p:cNvSpPr txBox="1">
            <a:spLocks noChangeArrowheads="1"/>
          </p:cNvSpPr>
          <p:nvPr/>
        </p:nvSpPr>
        <p:spPr bwMode="auto">
          <a:xfrm>
            <a:off x="4024313" y="5029200"/>
            <a:ext cx="465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i-1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200" name="Text Box 9"/>
          <p:cNvSpPr txBox="1">
            <a:spLocks noChangeArrowheads="1"/>
          </p:cNvSpPr>
          <p:nvPr/>
        </p:nvSpPr>
        <p:spPr bwMode="auto">
          <a:xfrm>
            <a:off x="5514975" y="5805488"/>
            <a:ext cx="523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j=0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201" name="Text Box 10"/>
          <p:cNvSpPr txBox="1">
            <a:spLocks noChangeArrowheads="1"/>
          </p:cNvSpPr>
          <p:nvPr/>
        </p:nvSpPr>
        <p:spPr bwMode="auto">
          <a:xfrm>
            <a:off x="5548313" y="5029200"/>
            <a:ext cx="465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i-1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202" name="Rectangle 11"/>
          <p:cNvSpPr>
            <a:spLocks noChangeArrowheads="1"/>
          </p:cNvSpPr>
          <p:nvPr/>
        </p:nvSpPr>
        <p:spPr bwMode="auto">
          <a:xfrm>
            <a:off x="1828800" y="5029200"/>
            <a:ext cx="51054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5490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026"/>
          <p:cNvSpPr txBox="1">
            <a:spLocks noChangeArrowheads="1"/>
          </p:cNvSpPr>
          <p:nvPr/>
        </p:nvSpPr>
        <p:spPr bwMode="auto">
          <a:xfrm>
            <a:off x="1371600" y="134938"/>
            <a:ext cx="63961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4-bit Carry-Lookahead Adder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219" name="Text Box 1027"/>
          <p:cNvSpPr txBox="1">
            <a:spLocks noChangeArrowheads="1"/>
          </p:cNvSpPr>
          <p:nvPr/>
        </p:nvSpPr>
        <p:spPr bwMode="auto">
          <a:xfrm>
            <a:off x="517525" y="998538"/>
            <a:ext cx="6988175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4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 g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g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g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g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c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 </a:t>
            </a:r>
          </a:p>
        </p:txBody>
      </p:sp>
      <p:sp>
        <p:nvSpPr>
          <p:cNvPr id="9220" name="Text Box 1028"/>
          <p:cNvSpPr txBox="1">
            <a:spLocks noChangeArrowheads="1"/>
          </p:cNvSpPr>
          <p:nvPr/>
        </p:nvSpPr>
        <p:spPr bwMode="auto">
          <a:xfrm>
            <a:off x="517525" y="1905000"/>
            <a:ext cx="5118100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 g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g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g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c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 </a:t>
            </a:r>
          </a:p>
        </p:txBody>
      </p:sp>
      <p:sp>
        <p:nvSpPr>
          <p:cNvPr id="9221" name="Text Box 1029"/>
          <p:cNvSpPr txBox="1">
            <a:spLocks noChangeArrowheads="1"/>
          </p:cNvSpPr>
          <p:nvPr/>
        </p:nvSpPr>
        <p:spPr bwMode="auto">
          <a:xfrm>
            <a:off x="517525" y="2909888"/>
            <a:ext cx="3486150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 g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g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c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 </a:t>
            </a:r>
          </a:p>
        </p:txBody>
      </p:sp>
      <p:sp>
        <p:nvSpPr>
          <p:cNvPr id="9222" name="Text Box 1030"/>
          <p:cNvSpPr txBox="1">
            <a:spLocks noChangeArrowheads="1"/>
          </p:cNvSpPr>
          <p:nvPr/>
        </p:nvSpPr>
        <p:spPr bwMode="auto">
          <a:xfrm>
            <a:off x="550164" y="3885739"/>
            <a:ext cx="2212975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 g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c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 </a:t>
            </a:r>
          </a:p>
        </p:txBody>
      </p:sp>
      <p:sp>
        <p:nvSpPr>
          <p:cNvPr id="9223" name="Line 1031"/>
          <p:cNvSpPr>
            <a:spLocks noChangeShapeType="1"/>
          </p:cNvSpPr>
          <p:nvPr/>
        </p:nvSpPr>
        <p:spPr bwMode="auto">
          <a:xfrm>
            <a:off x="304800" y="4800600"/>
            <a:ext cx="838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224" name="Text Box 1032"/>
          <p:cNvSpPr txBox="1">
            <a:spLocks noChangeArrowheads="1"/>
          </p:cNvSpPr>
          <p:nvPr/>
        </p:nvSpPr>
        <p:spPr bwMode="auto">
          <a:xfrm>
            <a:off x="549275" y="4937125"/>
            <a:ext cx="40909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 x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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y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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c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 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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c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</a:p>
        </p:txBody>
      </p:sp>
      <p:sp>
        <p:nvSpPr>
          <p:cNvPr id="9225" name="Text Box 1033"/>
          <p:cNvSpPr txBox="1">
            <a:spLocks noChangeArrowheads="1"/>
          </p:cNvSpPr>
          <p:nvPr/>
        </p:nvSpPr>
        <p:spPr bwMode="auto">
          <a:xfrm>
            <a:off x="5867400" y="4953000"/>
            <a:ext cx="1847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 p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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c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</a:p>
        </p:txBody>
      </p:sp>
      <p:sp>
        <p:nvSpPr>
          <p:cNvPr id="9226" name="Text Box 1034"/>
          <p:cNvSpPr txBox="1">
            <a:spLocks noChangeArrowheads="1"/>
          </p:cNvSpPr>
          <p:nvPr/>
        </p:nvSpPr>
        <p:spPr bwMode="auto">
          <a:xfrm>
            <a:off x="501650" y="5638800"/>
            <a:ext cx="1847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 p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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c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9227" name="Text Box 1035"/>
          <p:cNvSpPr txBox="1">
            <a:spLocks noChangeArrowheads="1"/>
          </p:cNvSpPr>
          <p:nvPr/>
        </p:nvSpPr>
        <p:spPr bwMode="auto">
          <a:xfrm>
            <a:off x="5881688" y="5640388"/>
            <a:ext cx="18478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 p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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c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</a:t>
            </a: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C319D351-8605-4B3D-A111-7C9C6912E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1325" y="2439570"/>
            <a:ext cx="1662635" cy="1384995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</a:t>
            </a:r>
            <a:r>
              <a:rPr kumimoji="0" lang="en-US" sz="28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 </a:t>
            </a:r>
            <a:r>
              <a:rPr lang="en-US" sz="2800" dirty="0">
                <a:solidFill>
                  <a:schemeClr val="bg1"/>
                </a:solidFill>
              </a:rPr>
              <a:t>a</a:t>
            </a:r>
            <a:r>
              <a:rPr kumimoji="0" lang="en-US" sz="28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lang="en-US" sz="2800" dirty="0">
                <a:solidFill>
                  <a:schemeClr val="bg1"/>
                </a:solidFill>
              </a:rPr>
              <a:t>b</a:t>
            </a:r>
            <a:r>
              <a:rPr kumimoji="0" lang="en-US" sz="28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 a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2800" dirty="0">
                <a:solidFill>
                  <a:schemeClr val="bg1"/>
                </a:solidFill>
                <a:sym typeface="Symbol" pitchFamily="18" charset="2"/>
              </a:rPr>
              <a:t>+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lang="en-US" sz="2800" dirty="0">
                <a:solidFill>
                  <a:schemeClr val="bg1"/>
                </a:solidFill>
                <a:sym typeface="Symbol" pitchFamily="18" charset="2"/>
              </a:rPr>
              <a:t>b</a:t>
            </a:r>
            <a:r>
              <a:rPr kumimoji="0" lang="en-US" sz="28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endParaRPr kumimoji="0" lang="en-US" sz="2800" b="0" i="0" u="none" strike="noStrike" kern="120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40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/>
      <p:bldP spid="9220" grpId="0"/>
      <p:bldP spid="9221" grpId="0"/>
      <p:bldP spid="9222" grpId="0"/>
      <p:bldP spid="9224" grpId="0"/>
      <p:bldP spid="9225" grpId="0"/>
      <p:bldP spid="9226" grpId="0"/>
      <p:bldP spid="9227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99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Title 1">
            <a:extLst>
              <a:ext uri="{FF2B5EF4-FFF2-40B4-BE49-F238E27FC236}">
                <a16:creationId xmlns:a16="http://schemas.microsoft.com/office/drawing/2014/main" id="{81FA204C-429A-44A9-B69D-DB1E9B2369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524000"/>
          </a:xfrm>
          <a:solidFill>
            <a:schemeClr val="accent2"/>
          </a:solidFill>
        </p:spPr>
        <p:txBody>
          <a:bodyPr/>
          <a:lstStyle/>
          <a:p>
            <a:pPr eaLnBrk="1" hangingPunct="1"/>
            <a:r>
              <a:rPr lang="en-US" altLang="en-US" sz="3600">
                <a:solidFill>
                  <a:schemeClr val="bg1"/>
                </a:solidFill>
              </a:rPr>
              <a:t>What determines the execution time of a machine/assembly-level program </a:t>
            </a:r>
            <a:r>
              <a:rPr lang="en-US" altLang="en-US" sz="3600" i="1">
                <a:solidFill>
                  <a:schemeClr val="bg1"/>
                </a:solidFill>
              </a:rPr>
              <a:t>P </a:t>
            </a:r>
            <a:r>
              <a:rPr lang="en-US" altLang="en-US" sz="3600">
                <a:solidFill>
                  <a:schemeClr val="bg1"/>
                </a:solidFill>
              </a:rPr>
              <a:t>when it is run on a machine </a:t>
            </a:r>
            <a:r>
              <a:rPr lang="en-US" altLang="en-US" sz="3600" i="1">
                <a:solidFill>
                  <a:schemeClr val="bg1"/>
                </a:solidFill>
              </a:rPr>
              <a:t>M</a:t>
            </a:r>
            <a:r>
              <a:rPr lang="en-US" altLang="en-US" sz="3600">
                <a:solidFill>
                  <a:schemeClr val="bg1"/>
                </a:solidFill>
              </a:rPr>
              <a:t>? </a:t>
            </a:r>
            <a:endParaRPr lang="en-IN" altLang="en-US" sz="36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6ECEC-6127-4681-93D4-B8E54AADA5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772400" cy="3657600"/>
          </a:xfrm>
        </p:spPr>
        <p:txBody>
          <a:bodyPr/>
          <a:lstStyle/>
          <a:p>
            <a:pPr eaLnBrk="1" hangingPunct="1"/>
            <a:r>
              <a:rPr lang="en-US" altLang="en-US" i="1" dirty="0"/>
              <a:t>P</a:t>
            </a:r>
            <a:r>
              <a:rPr lang="en-US" altLang="en-US" dirty="0"/>
              <a:t> consists of a number of machine-level instructions (IC: </a:t>
            </a:r>
            <a:r>
              <a:rPr lang="en-US" altLang="en-US" i="1" dirty="0"/>
              <a:t>instruction count</a:t>
            </a:r>
            <a:r>
              <a:rPr lang="en-US" altLang="en-US" dirty="0"/>
              <a:t>);</a:t>
            </a:r>
          </a:p>
          <a:p>
            <a:pPr eaLnBrk="1" hangingPunct="1"/>
            <a:r>
              <a:rPr lang="en-US" altLang="en-US" dirty="0"/>
              <a:t>Each machine instruction requires several clock cycles to complete (CPI: average number of </a:t>
            </a:r>
            <a:r>
              <a:rPr lang="en-US" altLang="en-US" i="1" dirty="0"/>
              <a:t>clock cycles per instruction</a:t>
            </a:r>
            <a:r>
              <a:rPr lang="en-US" altLang="en-US" dirty="0"/>
              <a:t>);</a:t>
            </a:r>
          </a:p>
          <a:p>
            <a:pPr eaLnBrk="1" hangingPunct="1"/>
            <a:r>
              <a:rPr lang="en-US" altLang="en-US" dirty="0"/>
              <a:t>Each clock cycle has certain time period (CCT: </a:t>
            </a:r>
            <a:r>
              <a:rPr lang="en-US" altLang="en-US" i="1" dirty="0"/>
              <a:t>clock cycle time</a:t>
            </a:r>
            <a:r>
              <a:rPr lang="en-US" altLang="en-US" dirty="0"/>
              <a:t>)</a:t>
            </a:r>
          </a:p>
          <a:p>
            <a:pPr eaLnBrk="1" hangingPunct="1">
              <a:buFontTx/>
              <a:buNone/>
            </a:pPr>
            <a:r>
              <a:rPr lang="en-US" altLang="en-US" b="1" dirty="0"/>
              <a:t>Thus, CPU-time = IC </a:t>
            </a:r>
            <a:r>
              <a:rPr lang="en-US" altLang="en-US" b="1" dirty="0">
                <a:sym typeface="Symbol" panose="05050102010706020507" pitchFamily="18" charset="2"/>
              </a:rPr>
              <a:t> </a:t>
            </a:r>
            <a:r>
              <a:rPr lang="en-US" altLang="en-US" b="1" dirty="0"/>
              <a:t>CPI </a:t>
            </a:r>
            <a:r>
              <a:rPr lang="en-US" altLang="en-US" b="1" dirty="0">
                <a:sym typeface="Symbol" panose="05050102010706020507" pitchFamily="18" charset="2"/>
              </a:rPr>
              <a:t> </a:t>
            </a:r>
            <a:r>
              <a:rPr lang="en-US" altLang="en-US" b="1" dirty="0"/>
              <a:t>CCT</a:t>
            </a:r>
          </a:p>
          <a:p>
            <a:pPr eaLnBrk="1" hangingPunct="1">
              <a:buFontTx/>
              <a:buNone/>
            </a:pPr>
            <a:r>
              <a:rPr lang="en-US" altLang="en-US" dirty="0">
                <a:solidFill>
                  <a:srgbClr val="FF0000"/>
                </a:solidFill>
              </a:rPr>
              <a:t>(CPU Performance Equation)</a:t>
            </a:r>
            <a:endParaRPr lang="en-IN" altLang="en-US" dirty="0">
              <a:solidFill>
                <a:srgbClr val="FF0000"/>
              </a:solidFill>
            </a:endParaRPr>
          </a:p>
        </p:txBody>
      </p:sp>
      <p:sp>
        <p:nvSpPr>
          <p:cNvPr id="368644" name="Slide Number Placeholder 3">
            <a:extLst>
              <a:ext uri="{FF2B5EF4-FFF2-40B4-BE49-F238E27FC236}">
                <a16:creationId xmlns:a16="http://schemas.microsoft.com/office/drawing/2014/main" id="{1D70A043-B72D-4EF3-A1C3-104E1C60A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9B8F21-DB82-4AB2-BC7F-A10C85DB544E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0998B7A-3BA8-4949-9568-25222F247C91}"/>
              </a:ext>
            </a:extLst>
          </p:cNvPr>
          <p:cNvSpPr/>
          <p:nvPr/>
        </p:nvSpPr>
        <p:spPr bwMode="auto">
          <a:xfrm>
            <a:off x="6012160" y="5418137"/>
            <a:ext cx="1368152" cy="830263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315200" cy="762000"/>
          </a:xfrm>
        </p:spPr>
        <p:txBody>
          <a:bodyPr/>
          <a:lstStyle/>
          <a:p>
            <a:pPr eaLnBrk="1" hangingPunct="1"/>
            <a:r>
              <a:rPr lang="en-US" sz="3200" dirty="0"/>
              <a:t>Carry Lookahead Adder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1050925" y="970551"/>
            <a:ext cx="7178675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 a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(a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+b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)c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= g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p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 a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(a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+b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)c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= g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p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p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 +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 a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(a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+b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)c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= g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p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p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 +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 +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 a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(a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+b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)c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= g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p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p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 +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 +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 +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000000"/>
                </a:solidFill>
              </a:rPr>
              <a:t>g</a:t>
            </a:r>
            <a:r>
              <a:rPr kumimoji="0" lang="en-US" sz="1800" b="0" i="0" u="none" strike="noStrike" kern="1200" cap="none" spc="0" normalizeH="0" baseline="-12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</a:t>
            </a:r>
            <a:r>
              <a:rPr kumimoji="0" lang="en-US" sz="1800" b="0" i="0" u="none" strike="noStrike" kern="1200" cap="none" spc="0" normalizeH="0" baseline="-12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</a:t>
            </a:r>
            <a:r>
              <a:rPr kumimoji="0" lang="en-US" sz="1800" b="0" i="0" u="none" strike="noStrike" kern="1200" cap="none" spc="0" normalizeH="0" baseline="-12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   p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 a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b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29ED1EC-3CDD-4583-AA3F-B83B613A6C96}"/>
              </a:ext>
            </a:extLst>
          </p:cNvPr>
          <p:cNvGrpSpPr/>
          <p:nvPr/>
        </p:nvGrpSpPr>
        <p:grpSpPr>
          <a:xfrm>
            <a:off x="1162050" y="2971800"/>
            <a:ext cx="7296150" cy="3376613"/>
            <a:chOff x="1162050" y="2971800"/>
            <a:chExt cx="7296150" cy="3376613"/>
          </a:xfrm>
        </p:grpSpPr>
        <p:sp>
          <p:nvSpPr>
            <p:cNvPr id="32773" name="Rectangle 5"/>
            <p:cNvSpPr>
              <a:spLocks noChangeArrowheads="1"/>
            </p:cNvSpPr>
            <p:nvPr/>
          </p:nvSpPr>
          <p:spPr bwMode="auto">
            <a:xfrm>
              <a:off x="1330325" y="3695700"/>
              <a:ext cx="685800" cy="3810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774" name="Line 6"/>
            <p:cNvSpPr>
              <a:spLocks noChangeShapeType="1"/>
            </p:cNvSpPr>
            <p:nvPr/>
          </p:nvSpPr>
          <p:spPr bwMode="auto">
            <a:xfrm>
              <a:off x="1482725" y="33147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775" name="Line 7"/>
            <p:cNvSpPr>
              <a:spLocks noChangeShapeType="1"/>
            </p:cNvSpPr>
            <p:nvPr/>
          </p:nvSpPr>
          <p:spPr bwMode="auto">
            <a:xfrm>
              <a:off x="1787525" y="33147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776" name="Text Box 8"/>
            <p:cNvSpPr txBox="1">
              <a:spLocks noChangeArrowheads="1"/>
            </p:cNvSpPr>
            <p:nvPr/>
          </p:nvSpPr>
          <p:spPr bwMode="auto">
            <a:xfrm>
              <a:off x="1314450" y="2971800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</a:t>
              </a:r>
              <a:r>
                <a:rPr kumimoji="0" lang="en-US" sz="1800" b="0" i="0" u="none" strike="noStrike" kern="1200" cap="none" spc="0" normalizeH="0" baseline="-12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3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  b</a:t>
              </a:r>
              <a:r>
                <a:rPr kumimoji="0" lang="en-US" sz="1800" b="0" i="0" u="none" strike="noStrike" kern="1200" cap="none" spc="0" normalizeH="0" baseline="-12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2777" name="Line 9"/>
            <p:cNvSpPr>
              <a:spLocks noChangeShapeType="1"/>
            </p:cNvSpPr>
            <p:nvPr/>
          </p:nvSpPr>
          <p:spPr bwMode="auto">
            <a:xfrm>
              <a:off x="1482725" y="4076700"/>
              <a:ext cx="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778" name="Line 10"/>
            <p:cNvSpPr>
              <a:spLocks noChangeShapeType="1"/>
            </p:cNvSpPr>
            <p:nvPr/>
          </p:nvSpPr>
          <p:spPr bwMode="auto">
            <a:xfrm>
              <a:off x="1787525" y="4076700"/>
              <a:ext cx="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779" name="Text Box 11"/>
            <p:cNvSpPr txBox="1">
              <a:spLocks noChangeArrowheads="1"/>
            </p:cNvSpPr>
            <p:nvPr/>
          </p:nvSpPr>
          <p:spPr bwMode="auto">
            <a:xfrm>
              <a:off x="1162050" y="4076700"/>
              <a:ext cx="374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g</a:t>
              </a:r>
              <a:r>
                <a:rPr kumimoji="0" lang="en-US" sz="1800" b="0" i="0" u="none" strike="noStrike" kern="1200" cap="none" spc="0" normalizeH="0" baseline="-12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2780" name="Text Box 12"/>
            <p:cNvSpPr txBox="1">
              <a:spLocks noChangeArrowheads="1"/>
            </p:cNvSpPr>
            <p:nvPr/>
          </p:nvSpPr>
          <p:spPr bwMode="auto">
            <a:xfrm>
              <a:off x="1711325" y="4076700"/>
              <a:ext cx="4318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 p</a:t>
              </a:r>
              <a:r>
                <a:rPr kumimoji="0" lang="en-US" sz="1800" b="0" i="0" u="none" strike="noStrike" kern="1200" cap="none" spc="0" normalizeH="0" baseline="-12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2781" name="Rectangle 13"/>
            <p:cNvSpPr>
              <a:spLocks noChangeArrowheads="1"/>
            </p:cNvSpPr>
            <p:nvPr/>
          </p:nvSpPr>
          <p:spPr bwMode="auto">
            <a:xfrm>
              <a:off x="3387725" y="3733800"/>
              <a:ext cx="685800" cy="3810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782" name="Line 14"/>
            <p:cNvSpPr>
              <a:spLocks noChangeShapeType="1"/>
            </p:cNvSpPr>
            <p:nvPr/>
          </p:nvSpPr>
          <p:spPr bwMode="auto">
            <a:xfrm>
              <a:off x="3540125" y="33528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783" name="Line 15"/>
            <p:cNvSpPr>
              <a:spLocks noChangeShapeType="1"/>
            </p:cNvSpPr>
            <p:nvPr/>
          </p:nvSpPr>
          <p:spPr bwMode="auto">
            <a:xfrm>
              <a:off x="3844925" y="33528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784" name="Text Box 16"/>
            <p:cNvSpPr txBox="1">
              <a:spLocks noChangeArrowheads="1"/>
            </p:cNvSpPr>
            <p:nvPr/>
          </p:nvSpPr>
          <p:spPr bwMode="auto">
            <a:xfrm>
              <a:off x="3371850" y="3009900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</a:t>
              </a:r>
              <a:r>
                <a:rPr kumimoji="0" lang="en-US" sz="1800" b="0" i="0" u="none" strike="noStrike" kern="1200" cap="none" spc="0" normalizeH="0" baseline="-12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2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  b</a:t>
              </a:r>
              <a:r>
                <a:rPr kumimoji="0" lang="en-US" sz="1800" b="0" i="0" u="none" strike="noStrike" kern="1200" cap="none" spc="0" normalizeH="0" baseline="-12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2785" name="Line 17"/>
            <p:cNvSpPr>
              <a:spLocks noChangeShapeType="1"/>
            </p:cNvSpPr>
            <p:nvPr/>
          </p:nvSpPr>
          <p:spPr bwMode="auto">
            <a:xfrm>
              <a:off x="3540125" y="4114800"/>
              <a:ext cx="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786" name="Line 18"/>
            <p:cNvSpPr>
              <a:spLocks noChangeShapeType="1"/>
            </p:cNvSpPr>
            <p:nvPr/>
          </p:nvSpPr>
          <p:spPr bwMode="auto">
            <a:xfrm>
              <a:off x="3844925" y="4114800"/>
              <a:ext cx="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787" name="Text Box 19"/>
            <p:cNvSpPr txBox="1">
              <a:spLocks noChangeArrowheads="1"/>
            </p:cNvSpPr>
            <p:nvPr/>
          </p:nvSpPr>
          <p:spPr bwMode="auto">
            <a:xfrm>
              <a:off x="3219450" y="4076700"/>
              <a:ext cx="374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g</a:t>
              </a:r>
              <a:r>
                <a:rPr kumimoji="0" lang="en-US" sz="1800" b="0" i="0" u="none" strike="noStrike" kern="1200" cap="none" spc="0" normalizeH="0" baseline="-12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2788" name="Text Box 20"/>
            <p:cNvSpPr txBox="1">
              <a:spLocks noChangeArrowheads="1"/>
            </p:cNvSpPr>
            <p:nvPr/>
          </p:nvSpPr>
          <p:spPr bwMode="auto">
            <a:xfrm>
              <a:off x="3768725" y="4076700"/>
              <a:ext cx="4318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 p</a:t>
              </a:r>
              <a:r>
                <a:rPr kumimoji="0" lang="en-US" sz="1800" b="0" i="0" u="none" strike="noStrike" kern="1200" cap="none" spc="0" normalizeH="0" baseline="-12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2789" name="Rectangle 21"/>
            <p:cNvSpPr>
              <a:spLocks noChangeArrowheads="1"/>
            </p:cNvSpPr>
            <p:nvPr/>
          </p:nvSpPr>
          <p:spPr bwMode="auto">
            <a:xfrm>
              <a:off x="5216525" y="3733800"/>
              <a:ext cx="685800" cy="3810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790" name="Line 22"/>
            <p:cNvSpPr>
              <a:spLocks noChangeShapeType="1"/>
            </p:cNvSpPr>
            <p:nvPr/>
          </p:nvSpPr>
          <p:spPr bwMode="auto">
            <a:xfrm>
              <a:off x="5368925" y="33528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791" name="Line 23"/>
            <p:cNvSpPr>
              <a:spLocks noChangeShapeType="1"/>
            </p:cNvSpPr>
            <p:nvPr/>
          </p:nvSpPr>
          <p:spPr bwMode="auto">
            <a:xfrm>
              <a:off x="5673725" y="33528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792" name="Text Box 24"/>
            <p:cNvSpPr txBox="1">
              <a:spLocks noChangeArrowheads="1"/>
            </p:cNvSpPr>
            <p:nvPr/>
          </p:nvSpPr>
          <p:spPr bwMode="auto">
            <a:xfrm>
              <a:off x="5200650" y="3009900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</a:t>
              </a:r>
              <a:r>
                <a:rPr kumimoji="0" lang="en-US" sz="1800" b="0" i="0" u="none" strike="noStrike" kern="1200" cap="none" spc="0" normalizeH="0" baseline="-12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1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  b</a:t>
              </a:r>
              <a:r>
                <a:rPr kumimoji="0" lang="en-US" sz="1800" b="0" i="0" u="none" strike="noStrike" kern="1200" cap="none" spc="0" normalizeH="0" baseline="-12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2793" name="Line 25"/>
            <p:cNvSpPr>
              <a:spLocks noChangeShapeType="1"/>
            </p:cNvSpPr>
            <p:nvPr/>
          </p:nvSpPr>
          <p:spPr bwMode="auto">
            <a:xfrm>
              <a:off x="5368925" y="4114800"/>
              <a:ext cx="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794" name="Line 26"/>
            <p:cNvSpPr>
              <a:spLocks noChangeShapeType="1"/>
            </p:cNvSpPr>
            <p:nvPr/>
          </p:nvSpPr>
          <p:spPr bwMode="auto">
            <a:xfrm>
              <a:off x="5673725" y="4114800"/>
              <a:ext cx="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795" name="Text Box 27"/>
            <p:cNvSpPr txBox="1">
              <a:spLocks noChangeArrowheads="1"/>
            </p:cNvSpPr>
            <p:nvPr/>
          </p:nvSpPr>
          <p:spPr bwMode="auto">
            <a:xfrm>
              <a:off x="4972050" y="4076700"/>
              <a:ext cx="374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g</a:t>
              </a:r>
              <a:r>
                <a:rPr kumimoji="0" lang="en-US" sz="1800" b="0" i="0" u="none" strike="noStrike" kern="1200" cap="none" spc="0" normalizeH="0" baseline="-12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2796" name="Text Box 28"/>
            <p:cNvSpPr txBox="1">
              <a:spLocks noChangeArrowheads="1"/>
            </p:cNvSpPr>
            <p:nvPr/>
          </p:nvSpPr>
          <p:spPr bwMode="auto">
            <a:xfrm>
              <a:off x="5597525" y="4076700"/>
              <a:ext cx="4318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 p</a:t>
              </a:r>
              <a:r>
                <a:rPr kumimoji="0" lang="en-US" sz="1800" b="0" i="0" u="none" strike="noStrike" kern="1200" cap="none" spc="0" normalizeH="0" baseline="-12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2797" name="Rectangle 29"/>
            <p:cNvSpPr>
              <a:spLocks noChangeArrowheads="1"/>
            </p:cNvSpPr>
            <p:nvPr/>
          </p:nvSpPr>
          <p:spPr bwMode="auto">
            <a:xfrm>
              <a:off x="6740525" y="3733800"/>
              <a:ext cx="685800" cy="3810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798" name="Line 30"/>
            <p:cNvSpPr>
              <a:spLocks noChangeShapeType="1"/>
            </p:cNvSpPr>
            <p:nvPr/>
          </p:nvSpPr>
          <p:spPr bwMode="auto">
            <a:xfrm>
              <a:off x="6892925" y="33528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799" name="Line 31"/>
            <p:cNvSpPr>
              <a:spLocks noChangeShapeType="1"/>
            </p:cNvSpPr>
            <p:nvPr/>
          </p:nvSpPr>
          <p:spPr bwMode="auto">
            <a:xfrm>
              <a:off x="7197725" y="33528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00" name="Text Box 32"/>
            <p:cNvSpPr txBox="1">
              <a:spLocks noChangeArrowheads="1"/>
            </p:cNvSpPr>
            <p:nvPr/>
          </p:nvSpPr>
          <p:spPr bwMode="auto">
            <a:xfrm>
              <a:off x="6724650" y="3009900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</a:t>
              </a:r>
              <a:r>
                <a:rPr kumimoji="0" lang="en-US" sz="1800" b="0" i="0" u="none" strike="noStrike" kern="1200" cap="none" spc="0" normalizeH="0" baseline="-12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0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  b</a:t>
              </a:r>
              <a:r>
                <a:rPr kumimoji="0" lang="en-US" sz="1800" b="0" i="0" u="none" strike="noStrike" kern="1200" cap="none" spc="0" normalizeH="0" baseline="-12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32801" name="Line 33"/>
            <p:cNvSpPr>
              <a:spLocks noChangeShapeType="1"/>
            </p:cNvSpPr>
            <p:nvPr/>
          </p:nvSpPr>
          <p:spPr bwMode="auto">
            <a:xfrm>
              <a:off x="6892925" y="4114800"/>
              <a:ext cx="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02" name="Line 34"/>
            <p:cNvSpPr>
              <a:spLocks noChangeShapeType="1"/>
            </p:cNvSpPr>
            <p:nvPr/>
          </p:nvSpPr>
          <p:spPr bwMode="auto">
            <a:xfrm>
              <a:off x="7197725" y="4114800"/>
              <a:ext cx="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03" name="Text Box 35"/>
            <p:cNvSpPr txBox="1">
              <a:spLocks noChangeArrowheads="1"/>
            </p:cNvSpPr>
            <p:nvPr/>
          </p:nvSpPr>
          <p:spPr bwMode="auto">
            <a:xfrm>
              <a:off x="6572250" y="4076700"/>
              <a:ext cx="374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g</a:t>
              </a:r>
              <a:r>
                <a:rPr kumimoji="0" lang="en-US" sz="1800" b="0" i="0" u="none" strike="noStrike" kern="1200" cap="none" spc="0" normalizeH="0" baseline="-12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32804" name="Text Box 36"/>
            <p:cNvSpPr txBox="1">
              <a:spLocks noChangeArrowheads="1"/>
            </p:cNvSpPr>
            <p:nvPr/>
          </p:nvSpPr>
          <p:spPr bwMode="auto">
            <a:xfrm>
              <a:off x="7121525" y="4076700"/>
              <a:ext cx="4318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 p</a:t>
              </a:r>
              <a:r>
                <a:rPr kumimoji="0" lang="en-US" sz="1800" b="0" i="0" u="none" strike="noStrike" kern="1200" cap="none" spc="0" normalizeH="0" baseline="-12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32805" name="Rectangle 37"/>
            <p:cNvSpPr>
              <a:spLocks noChangeArrowheads="1"/>
            </p:cNvSpPr>
            <p:nvPr/>
          </p:nvSpPr>
          <p:spPr bwMode="auto">
            <a:xfrm>
              <a:off x="6715125" y="5372100"/>
              <a:ext cx="685800" cy="3810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06" name="Line 38"/>
            <p:cNvSpPr>
              <a:spLocks noChangeShapeType="1"/>
            </p:cNvSpPr>
            <p:nvPr/>
          </p:nvSpPr>
          <p:spPr bwMode="auto">
            <a:xfrm>
              <a:off x="7019925" y="57531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07" name="Text Box 39"/>
            <p:cNvSpPr txBox="1">
              <a:spLocks noChangeArrowheads="1"/>
            </p:cNvSpPr>
            <p:nvPr/>
          </p:nvSpPr>
          <p:spPr bwMode="auto">
            <a:xfrm>
              <a:off x="6867525" y="5981700"/>
              <a:ext cx="3619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</a:t>
              </a:r>
              <a:r>
                <a:rPr kumimoji="0" lang="en-US" sz="1800" b="0" i="0" u="none" strike="noStrike" kern="1200" cap="none" spc="0" normalizeH="0" baseline="-12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2808" name="Rectangle 40"/>
            <p:cNvSpPr>
              <a:spLocks noChangeArrowheads="1"/>
            </p:cNvSpPr>
            <p:nvPr/>
          </p:nvSpPr>
          <p:spPr bwMode="auto">
            <a:xfrm>
              <a:off x="5200650" y="5372100"/>
              <a:ext cx="1143000" cy="3810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09" name="Line 41"/>
            <p:cNvSpPr>
              <a:spLocks noChangeShapeType="1"/>
            </p:cNvSpPr>
            <p:nvPr/>
          </p:nvSpPr>
          <p:spPr bwMode="auto">
            <a:xfrm>
              <a:off x="5505450" y="57531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10" name="Text Box 42"/>
            <p:cNvSpPr txBox="1">
              <a:spLocks noChangeArrowheads="1"/>
            </p:cNvSpPr>
            <p:nvPr/>
          </p:nvSpPr>
          <p:spPr bwMode="auto">
            <a:xfrm>
              <a:off x="5353050" y="5981700"/>
              <a:ext cx="3619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</a:t>
              </a:r>
              <a:r>
                <a:rPr kumimoji="0" lang="en-US" sz="1800" b="0" i="0" u="none" strike="noStrike" kern="1200" cap="none" spc="0" normalizeH="0" baseline="-12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2811" name="Rectangle 43"/>
            <p:cNvSpPr>
              <a:spLocks noChangeArrowheads="1"/>
            </p:cNvSpPr>
            <p:nvPr/>
          </p:nvSpPr>
          <p:spPr bwMode="auto">
            <a:xfrm>
              <a:off x="3362325" y="5372100"/>
              <a:ext cx="1304925" cy="3810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12" name="Line 44"/>
            <p:cNvSpPr>
              <a:spLocks noChangeShapeType="1"/>
            </p:cNvSpPr>
            <p:nvPr/>
          </p:nvSpPr>
          <p:spPr bwMode="auto">
            <a:xfrm>
              <a:off x="3667125" y="57531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13" name="Text Box 45"/>
            <p:cNvSpPr txBox="1">
              <a:spLocks noChangeArrowheads="1"/>
            </p:cNvSpPr>
            <p:nvPr/>
          </p:nvSpPr>
          <p:spPr bwMode="auto">
            <a:xfrm>
              <a:off x="3514725" y="5981700"/>
              <a:ext cx="3619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</a:t>
              </a:r>
              <a:r>
                <a:rPr kumimoji="0" lang="en-US" sz="1800" b="0" i="0" u="none" strike="noStrike" kern="1200" cap="none" spc="0" normalizeH="0" baseline="-12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2814" name="Rectangle 46"/>
            <p:cNvSpPr>
              <a:spLocks noChangeArrowheads="1"/>
            </p:cNvSpPr>
            <p:nvPr/>
          </p:nvSpPr>
          <p:spPr bwMode="auto">
            <a:xfrm>
              <a:off x="1314450" y="5372100"/>
              <a:ext cx="1752600" cy="3810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15" name="Line 47"/>
            <p:cNvSpPr>
              <a:spLocks noChangeShapeType="1"/>
            </p:cNvSpPr>
            <p:nvPr/>
          </p:nvSpPr>
          <p:spPr bwMode="auto">
            <a:xfrm>
              <a:off x="1847850" y="57531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16" name="Text Box 48"/>
            <p:cNvSpPr txBox="1">
              <a:spLocks noChangeArrowheads="1"/>
            </p:cNvSpPr>
            <p:nvPr/>
          </p:nvSpPr>
          <p:spPr bwMode="auto">
            <a:xfrm>
              <a:off x="1695450" y="5981700"/>
              <a:ext cx="3619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</a:t>
              </a:r>
              <a:r>
                <a:rPr kumimoji="0" lang="en-US" sz="1800" b="0" i="0" u="none" strike="noStrike" kern="1200" cap="none" spc="0" normalizeH="0" baseline="-12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32817" name="Line 49"/>
            <p:cNvSpPr>
              <a:spLocks noChangeShapeType="1"/>
            </p:cNvSpPr>
            <p:nvPr/>
          </p:nvSpPr>
          <p:spPr bwMode="auto">
            <a:xfrm flipH="1">
              <a:off x="2000250" y="4457700"/>
              <a:ext cx="1524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18" name="Line 50"/>
            <p:cNvSpPr>
              <a:spLocks noChangeShapeType="1"/>
            </p:cNvSpPr>
            <p:nvPr/>
          </p:nvSpPr>
          <p:spPr bwMode="auto">
            <a:xfrm>
              <a:off x="2000250" y="44577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19" name="Line 51"/>
            <p:cNvSpPr>
              <a:spLocks noChangeShapeType="1"/>
            </p:cNvSpPr>
            <p:nvPr/>
          </p:nvSpPr>
          <p:spPr bwMode="auto">
            <a:xfrm flipH="1">
              <a:off x="2152650" y="4610100"/>
              <a:ext cx="1676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20" name="Line 52"/>
            <p:cNvSpPr>
              <a:spLocks noChangeShapeType="1"/>
            </p:cNvSpPr>
            <p:nvPr/>
          </p:nvSpPr>
          <p:spPr bwMode="auto">
            <a:xfrm>
              <a:off x="2152650" y="4610100"/>
              <a:ext cx="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21" name="Line 53"/>
            <p:cNvSpPr>
              <a:spLocks noChangeShapeType="1"/>
            </p:cNvSpPr>
            <p:nvPr/>
          </p:nvSpPr>
          <p:spPr bwMode="auto">
            <a:xfrm flipH="1">
              <a:off x="2305050" y="4762500"/>
              <a:ext cx="304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22" name="Line 54"/>
            <p:cNvSpPr>
              <a:spLocks noChangeShapeType="1"/>
            </p:cNvSpPr>
            <p:nvPr/>
          </p:nvSpPr>
          <p:spPr bwMode="auto">
            <a:xfrm>
              <a:off x="2305050" y="47625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23" name="Line 55"/>
            <p:cNvSpPr>
              <a:spLocks noChangeShapeType="1"/>
            </p:cNvSpPr>
            <p:nvPr/>
          </p:nvSpPr>
          <p:spPr bwMode="auto">
            <a:xfrm flipH="1">
              <a:off x="2457450" y="4914900"/>
              <a:ext cx="3200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24" name="Line 56"/>
            <p:cNvSpPr>
              <a:spLocks noChangeShapeType="1"/>
            </p:cNvSpPr>
            <p:nvPr/>
          </p:nvSpPr>
          <p:spPr bwMode="auto">
            <a:xfrm>
              <a:off x="2457450" y="49149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25" name="Line 57"/>
            <p:cNvSpPr>
              <a:spLocks noChangeShapeType="1"/>
            </p:cNvSpPr>
            <p:nvPr/>
          </p:nvSpPr>
          <p:spPr bwMode="auto">
            <a:xfrm flipH="1">
              <a:off x="2533650" y="4991100"/>
              <a:ext cx="434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26" name="Line 58"/>
            <p:cNvSpPr>
              <a:spLocks noChangeShapeType="1"/>
            </p:cNvSpPr>
            <p:nvPr/>
          </p:nvSpPr>
          <p:spPr bwMode="auto">
            <a:xfrm>
              <a:off x="2533650" y="49911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27" name="Line 59"/>
            <p:cNvSpPr>
              <a:spLocks noChangeShapeType="1"/>
            </p:cNvSpPr>
            <p:nvPr/>
          </p:nvSpPr>
          <p:spPr bwMode="auto">
            <a:xfrm flipH="1">
              <a:off x="2686050" y="5067300"/>
              <a:ext cx="449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28" name="Line 60"/>
            <p:cNvSpPr>
              <a:spLocks noChangeShapeType="1"/>
            </p:cNvSpPr>
            <p:nvPr/>
          </p:nvSpPr>
          <p:spPr bwMode="auto">
            <a:xfrm>
              <a:off x="2686050" y="50673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29" name="Line 61"/>
            <p:cNvSpPr>
              <a:spLocks noChangeShapeType="1"/>
            </p:cNvSpPr>
            <p:nvPr/>
          </p:nvSpPr>
          <p:spPr bwMode="auto">
            <a:xfrm flipV="1">
              <a:off x="2838450" y="51435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30" name="Line 62"/>
            <p:cNvSpPr>
              <a:spLocks noChangeShapeType="1"/>
            </p:cNvSpPr>
            <p:nvPr/>
          </p:nvSpPr>
          <p:spPr bwMode="auto">
            <a:xfrm>
              <a:off x="2838450" y="5143500"/>
              <a:ext cx="510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31" name="Line 63"/>
            <p:cNvSpPr>
              <a:spLocks noChangeShapeType="1"/>
            </p:cNvSpPr>
            <p:nvPr/>
          </p:nvSpPr>
          <p:spPr bwMode="auto">
            <a:xfrm>
              <a:off x="4057650" y="49149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32" name="Line 64"/>
            <p:cNvSpPr>
              <a:spLocks noChangeShapeType="1"/>
            </p:cNvSpPr>
            <p:nvPr/>
          </p:nvSpPr>
          <p:spPr bwMode="auto">
            <a:xfrm>
              <a:off x="4210050" y="49911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33" name="Line 65"/>
            <p:cNvSpPr>
              <a:spLocks noChangeShapeType="1"/>
            </p:cNvSpPr>
            <p:nvPr/>
          </p:nvSpPr>
          <p:spPr bwMode="auto">
            <a:xfrm>
              <a:off x="4362450" y="50673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34" name="Line 66"/>
            <p:cNvSpPr>
              <a:spLocks noChangeShapeType="1"/>
            </p:cNvSpPr>
            <p:nvPr/>
          </p:nvSpPr>
          <p:spPr bwMode="auto">
            <a:xfrm>
              <a:off x="4514850" y="51435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35" name="Rectangle 67"/>
            <p:cNvSpPr>
              <a:spLocks noChangeArrowheads="1"/>
            </p:cNvSpPr>
            <p:nvPr/>
          </p:nvSpPr>
          <p:spPr bwMode="auto">
            <a:xfrm>
              <a:off x="8096250" y="4991100"/>
              <a:ext cx="3619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</a:t>
              </a:r>
              <a:r>
                <a:rPr kumimoji="0" lang="en-US" sz="1800" b="0" i="0" u="none" strike="noStrike" kern="1200" cap="none" spc="0" normalizeH="0" baseline="-12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32836" name="Line 68"/>
            <p:cNvSpPr>
              <a:spLocks noChangeShapeType="1"/>
            </p:cNvSpPr>
            <p:nvPr/>
          </p:nvSpPr>
          <p:spPr bwMode="auto">
            <a:xfrm>
              <a:off x="6191250" y="51435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37" name="Line 69"/>
            <p:cNvSpPr>
              <a:spLocks noChangeShapeType="1"/>
            </p:cNvSpPr>
            <p:nvPr/>
          </p:nvSpPr>
          <p:spPr bwMode="auto">
            <a:xfrm>
              <a:off x="5886450" y="49911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38" name="Line 70"/>
            <p:cNvSpPr>
              <a:spLocks noChangeShapeType="1"/>
            </p:cNvSpPr>
            <p:nvPr/>
          </p:nvSpPr>
          <p:spPr bwMode="auto">
            <a:xfrm>
              <a:off x="6038850" y="50673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</p:grpSp>
      <p:sp>
        <p:nvSpPr>
          <p:cNvPr id="71" name="Oval 70">
            <a:extLst>
              <a:ext uri="{FF2B5EF4-FFF2-40B4-BE49-F238E27FC236}">
                <a16:creationId xmlns:a16="http://schemas.microsoft.com/office/drawing/2014/main" id="{B98F99F8-F37A-40DD-9DE1-A4A05203412F}"/>
              </a:ext>
            </a:extLst>
          </p:cNvPr>
          <p:cNvSpPr/>
          <p:nvPr/>
        </p:nvSpPr>
        <p:spPr bwMode="auto">
          <a:xfrm>
            <a:off x="1050925" y="2805113"/>
            <a:ext cx="7151062" cy="839914"/>
          </a:xfrm>
          <a:prstGeom prst="ellips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4A889A-B3F2-4345-BE97-7F2527959758}"/>
              </a:ext>
            </a:extLst>
          </p:cNvPr>
          <p:cNvSpPr txBox="1"/>
          <p:nvPr/>
        </p:nvSpPr>
        <p:spPr>
          <a:xfrm>
            <a:off x="3867154" y="6165056"/>
            <a:ext cx="2162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carry-bits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696BFF-DBAA-4C74-9214-BCB3A95A97C8}"/>
              </a:ext>
            </a:extLst>
          </p:cNvPr>
          <p:cNvSpPr txBox="1"/>
          <p:nvPr/>
        </p:nvSpPr>
        <p:spPr>
          <a:xfrm>
            <a:off x="7713860" y="4087231"/>
            <a:ext cx="1250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 logic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7FF464-4FDB-4243-92D0-2E131C288E30}"/>
              </a:ext>
            </a:extLst>
          </p:cNvPr>
          <p:cNvSpPr txBox="1"/>
          <p:nvPr/>
        </p:nvSpPr>
        <p:spPr>
          <a:xfrm>
            <a:off x="7892752" y="2645296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inputs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05449E1-1163-49C5-98FC-C0C354216B91}"/>
              </a:ext>
            </a:extLst>
          </p:cNvPr>
          <p:cNvSpPr/>
          <p:nvPr/>
        </p:nvSpPr>
        <p:spPr bwMode="auto">
          <a:xfrm>
            <a:off x="939319" y="5852255"/>
            <a:ext cx="7151062" cy="839914"/>
          </a:xfrm>
          <a:prstGeom prst="ellips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A05D07-4637-437E-9C6B-114067CA110A}"/>
              </a:ext>
            </a:extLst>
          </p:cNvPr>
          <p:cNvSpPr txBox="1"/>
          <p:nvPr/>
        </p:nvSpPr>
        <p:spPr>
          <a:xfrm>
            <a:off x="6892926" y="310094"/>
            <a:ext cx="1925388" cy="1015663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one AND-gate and </a:t>
            </a:r>
          </a:p>
          <a:p>
            <a:r>
              <a:rPr lang="en-IN" sz="2000" dirty="0">
                <a:solidFill>
                  <a:schemeClr val="bg1"/>
                </a:solidFill>
              </a:rPr>
              <a:t>one OR-gate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ED8F4763-6994-428D-B55A-4EAB9173D234}"/>
              </a:ext>
            </a:extLst>
          </p:cNvPr>
          <p:cNvCxnSpPr/>
          <p:nvPr/>
        </p:nvCxnSpPr>
        <p:spPr>
          <a:xfrm rot="5400000">
            <a:off x="6485583" y="2084661"/>
            <a:ext cx="2592288" cy="1104503"/>
          </a:xfrm>
          <a:prstGeom prst="curvedConnector3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06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/>
      <p:bldP spid="71" grpId="0" animBg="1"/>
      <p:bldP spid="2" grpId="0"/>
      <p:bldP spid="3" grpId="0"/>
      <p:bldP spid="4" grpId="0"/>
      <p:bldP spid="77" grpId="0" animBg="1"/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EA98CEF-43FC-409F-A948-897EA3BCA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998220"/>
            <a:ext cx="7145131" cy="5481790"/>
          </a:xfrm>
          <a:prstGeom prst="rect">
            <a:avLst/>
          </a:prstGeom>
        </p:spPr>
      </p:pic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16" y="979240"/>
            <a:ext cx="7315200" cy="7620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sz="3200" dirty="0"/>
              <a:t>Carry Generation Logic</a:t>
            </a:r>
          </a:p>
        </p:txBody>
      </p:sp>
    </p:spTree>
    <p:extLst>
      <p:ext uri="{BB962C8B-B14F-4D97-AF65-F5344CB8AC3E}">
        <p14:creationId xmlns:p14="http://schemas.microsoft.com/office/powerpoint/2010/main" val="35734251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/>
          <p:cNvPicPr>
            <a:picLocks noGrp="1" noChangeAspect="1" noChangeArrowheads="1"/>
          </p:cNvPicPr>
          <p:nvPr>
            <p:ph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95536" y="1182960"/>
            <a:ext cx="4413250" cy="5486400"/>
          </a:xfrm>
          <a:noFill/>
        </p:spPr>
      </p:pic>
      <p:sp>
        <p:nvSpPr>
          <p:cNvPr id="11267" name="Text Box 6"/>
          <p:cNvSpPr txBox="1">
            <a:spLocks noChangeArrowheads="1"/>
          </p:cNvSpPr>
          <p:nvPr/>
        </p:nvSpPr>
        <p:spPr bwMode="auto">
          <a:xfrm>
            <a:off x="395536" y="188640"/>
            <a:ext cx="339086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4-bit CLA Logic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F0103E9F-B77E-489C-9C82-6E75BBA82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6155" y="2044005"/>
            <a:ext cx="1914664" cy="1384995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</a:t>
            </a:r>
            <a:r>
              <a:rPr kumimoji="0" lang="en-US" sz="28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 </a:t>
            </a:r>
            <a:r>
              <a:rPr lang="en-US" sz="2800" dirty="0">
                <a:solidFill>
                  <a:schemeClr val="bg1"/>
                </a:solidFill>
              </a:rPr>
              <a:t>a</a:t>
            </a:r>
            <a:r>
              <a:rPr kumimoji="0" lang="en-US" sz="28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lang="en-US" sz="2800" dirty="0">
                <a:solidFill>
                  <a:schemeClr val="bg1"/>
                </a:solidFill>
              </a:rPr>
              <a:t>b</a:t>
            </a:r>
            <a:r>
              <a:rPr kumimoji="0" lang="en-US" sz="28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 a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2800" dirty="0">
                <a:solidFill>
                  <a:schemeClr val="bg1"/>
                </a:solidFill>
                <a:sym typeface="Symbol" pitchFamily="18" charset="2"/>
              </a:rPr>
              <a:t>+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lang="en-US" sz="2800" dirty="0">
                <a:solidFill>
                  <a:schemeClr val="bg1"/>
                </a:solidFill>
                <a:sym typeface="Symbol" pitchFamily="18" charset="2"/>
              </a:rPr>
              <a:t>b</a:t>
            </a:r>
            <a:r>
              <a:rPr kumimoji="0" lang="en-US" sz="28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endParaRPr kumimoji="0" lang="en-US" sz="2800" b="0" i="0" u="none" strike="noStrike" kern="120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2E66DD-2633-498C-B087-92DDEEAE0D86}"/>
              </a:ext>
            </a:extLst>
          </p:cNvPr>
          <p:cNvSpPr txBox="1"/>
          <p:nvPr/>
        </p:nvSpPr>
        <p:spPr>
          <a:xfrm>
            <a:off x="5714296" y="1221433"/>
            <a:ext cx="2123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</a:t>
            </a:r>
            <a:r>
              <a:rPr lang="en-IN" sz="2800" dirty="0">
                <a:solidFill>
                  <a:srgbClr val="000000"/>
                </a:solidFill>
              </a:rPr>
              <a:t>: b</a:t>
            </a:r>
            <a:r>
              <a:rPr lang="en-IN" sz="2800" baseline="-25000" dirty="0">
                <a:solidFill>
                  <a:srgbClr val="000000"/>
                </a:solidFill>
              </a:rPr>
              <a:t>3</a:t>
            </a:r>
            <a:r>
              <a:rPr lang="en-IN" sz="2800" dirty="0">
                <a:solidFill>
                  <a:srgbClr val="000000"/>
                </a:solidFill>
              </a:rPr>
              <a:t> b</a:t>
            </a:r>
            <a:r>
              <a:rPr lang="en-IN" sz="2800" baseline="-25000" dirty="0">
                <a:solidFill>
                  <a:srgbClr val="000000"/>
                </a:solidFill>
              </a:rPr>
              <a:t>2</a:t>
            </a:r>
            <a:r>
              <a:rPr lang="en-IN" sz="2800" dirty="0">
                <a:solidFill>
                  <a:srgbClr val="000000"/>
                </a:solidFill>
              </a:rPr>
              <a:t> b</a:t>
            </a:r>
            <a:r>
              <a:rPr lang="en-IN" sz="2800" baseline="-25000" dirty="0">
                <a:solidFill>
                  <a:srgbClr val="000000"/>
                </a:solidFill>
              </a:rPr>
              <a:t>1</a:t>
            </a:r>
            <a:r>
              <a:rPr lang="en-IN" sz="2800" dirty="0">
                <a:solidFill>
                  <a:srgbClr val="000000"/>
                </a:solidFill>
              </a:rPr>
              <a:t> b</a:t>
            </a:r>
            <a:r>
              <a:rPr lang="en-IN" sz="2800" baseline="-25000" dirty="0">
                <a:solidFill>
                  <a:srgbClr val="000000"/>
                </a:solidFill>
              </a:rPr>
              <a:t>0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6E64AD-C067-49BB-9B83-D0DC13B14169}"/>
              </a:ext>
            </a:extLst>
          </p:cNvPr>
          <p:cNvSpPr txBox="1"/>
          <p:nvPr/>
        </p:nvSpPr>
        <p:spPr>
          <a:xfrm>
            <a:off x="5724128" y="573361"/>
            <a:ext cx="2166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A: a</a:t>
            </a:r>
            <a:r>
              <a:rPr lang="en-IN" sz="2800" baseline="-25000" dirty="0">
                <a:solidFill>
                  <a:srgbClr val="000000"/>
                </a:solidFill>
              </a:rPr>
              <a:t>3</a:t>
            </a:r>
            <a:r>
              <a:rPr lang="en-IN" sz="2800" dirty="0">
                <a:solidFill>
                  <a:srgbClr val="000000"/>
                </a:solidFill>
              </a:rPr>
              <a:t> a</a:t>
            </a:r>
            <a:r>
              <a:rPr lang="en-IN" sz="2800" baseline="-25000" dirty="0">
                <a:solidFill>
                  <a:srgbClr val="000000"/>
                </a:solidFill>
              </a:rPr>
              <a:t>2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a</a:t>
            </a:r>
            <a:r>
              <a:rPr kumimoji="0" lang="en-I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a</a:t>
            </a:r>
            <a:r>
              <a:rPr kumimoji="0" lang="en-I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DF48B0BF-1613-41CF-8A74-281D58BE4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056" y="3606983"/>
            <a:ext cx="3960440" cy="3108543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all carry-bits are generated directly from inputs; </a:t>
            </a:r>
          </a:p>
          <a:p>
            <a:pPr lvl="0"/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one can thus use independent FA-modules, to produce </a:t>
            </a:r>
            <a:r>
              <a:rPr lang="en-US" sz="2800" dirty="0">
                <a:solidFill>
                  <a:schemeClr val="bg1"/>
                </a:solidFill>
              </a:rPr>
              <a:t>the sum-bits in parallel!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736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/>
          <p:cNvPicPr>
            <a:picLocks noGrp="1" noChangeAspect="1" noChangeArrowheads="1"/>
          </p:cNvPicPr>
          <p:nvPr>
            <p:ph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004048" y="332656"/>
            <a:ext cx="3416513" cy="4247291"/>
          </a:xfrm>
          <a:noFill/>
        </p:spPr>
      </p:pic>
      <p:sp>
        <p:nvSpPr>
          <p:cNvPr id="11267" name="Text Box 6"/>
          <p:cNvSpPr txBox="1">
            <a:spLocks noChangeArrowheads="1"/>
          </p:cNvSpPr>
          <p:nvPr/>
        </p:nvSpPr>
        <p:spPr bwMode="auto">
          <a:xfrm>
            <a:off x="395536" y="188640"/>
            <a:ext cx="354494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i="1" dirty="0">
                <a:solidFill>
                  <a:srgbClr val="000000"/>
                </a:solidFill>
              </a:rPr>
              <a:t>n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-bit CLA </a:t>
            </a:r>
            <a:r>
              <a:rPr lang="en-US" sz="3600" b="1" dirty="0">
                <a:solidFill>
                  <a:srgbClr val="000000"/>
                </a:solidFill>
              </a:rPr>
              <a:t>Adder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5FCD4D85-79B5-4B10-ABDE-C47DB58E2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4725144"/>
            <a:ext cx="8367464" cy="2000548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Times New Roman" pitchFamily="18" charset="0"/>
              </a:rPr>
              <a:t>Much faster</a:t>
            </a:r>
            <a:r>
              <a:rPr kumimoji="0" lang="en-US" altLang="en-US" sz="28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Times New Roman" pitchFamily="18" charset="0"/>
              </a:rPr>
              <a:t> than RCA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Times New Roman" pitchFamily="18" charset="0"/>
              </a:rPr>
              <a:t>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Times New Roman" pitchFamily="18" charset="0"/>
              </a:rPr>
              <a:t>Critical path delay in an </a:t>
            </a:r>
            <a:r>
              <a:rPr lang="en-US" altLang="en-US" i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n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Times New Roman" pitchFamily="18" charset="0"/>
              </a:rPr>
              <a:t>-bit CLA?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>
              <a:solidFill>
                <a:srgbClr val="000000"/>
              </a:solidFill>
              <a:latin typeface="Arial" charset="0"/>
              <a:cs typeface="Times New Roman" pitchFamily="18" charset="0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Wingdings" panose="05000000000000000000" pitchFamily="2" charset="2"/>
              </a:rPr>
              <a:t>      Cost = </a:t>
            </a:r>
            <a:r>
              <a:rPr lang="en-US" altLang="en-US" i="1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Wingdings" panose="05000000000000000000" pitchFamily="2" charset="2"/>
              </a:rPr>
              <a:t>O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Wingdings" panose="05000000000000000000" pitchFamily="2" charset="2"/>
              </a:rPr>
              <a:t>(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Times New Roman" pitchFamily="18" charset="0"/>
                <a:sym typeface="Wingdings" panose="05000000000000000000" pitchFamily="2" charset="2"/>
              </a:rPr>
              <a:t>?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Wingdings" panose="05000000000000000000" pitchFamily="2" charset="2"/>
              </a:rPr>
              <a:t>); delay </a:t>
            </a:r>
            <a:r>
              <a:rPr lang="en-US" altLang="en-US" i="1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Wingdings" panose="05000000000000000000" pitchFamily="2" charset="2"/>
              </a:rPr>
              <a:t>O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Wingdings" panose="05000000000000000000" pitchFamily="2" charset="2"/>
              </a:rPr>
              <a:t>(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Times New Roman" pitchFamily="18" charset="0"/>
                <a:sym typeface="Wingdings" panose="05000000000000000000" pitchFamily="2" charset="2"/>
              </a:rPr>
              <a:t>?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Wingdings" panose="05000000000000000000" pitchFamily="2" charset="2"/>
              </a:rPr>
              <a:t>)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833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305800" cy="9144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Full Carry Lookahead</a:t>
            </a:r>
          </a:p>
        </p:txBody>
      </p:sp>
      <p:sp>
        <p:nvSpPr>
          <p:cNvPr id="35846" name="Text Box 4"/>
          <p:cNvSpPr txBox="1">
            <a:spLocks noChangeArrowheads="1"/>
          </p:cNvSpPr>
          <p:nvPr/>
        </p:nvSpPr>
        <p:spPr bwMode="auto">
          <a:xfrm>
            <a:off x="1188244" y="4658031"/>
            <a:ext cx="7010400" cy="1169551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Times New Roman" pitchFamily="18" charset="0"/>
              </a:rPr>
              <a:t>Theoretically, it is possible to derive each sum digit directly from the inputs that affect it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Times New Roman" pitchFamily="18" charset="0"/>
              </a:rPr>
              <a:t>Carry-lookahead adder is impractical for large 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Times New Roman" pitchFamily="18" charset="0"/>
              </a:rPr>
              <a:t>n</a:t>
            </a:r>
            <a:endParaRPr kumimoji="0" lang="en-US" altLang="en-US" sz="2000" b="0" i="1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5847" name="Rectangle 1039"/>
          <p:cNvSpPr>
            <a:spLocks noChangeArrowheads="1"/>
          </p:cNvSpPr>
          <p:nvPr/>
        </p:nvSpPr>
        <p:spPr bwMode="auto">
          <a:xfrm>
            <a:off x="0" y="21193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grpSp>
        <p:nvGrpSpPr>
          <p:cNvPr id="2" name="Group 1108"/>
          <p:cNvGrpSpPr>
            <a:grpSpLocks/>
          </p:cNvGrpSpPr>
          <p:nvPr/>
        </p:nvGrpSpPr>
        <p:grpSpPr bwMode="auto">
          <a:xfrm>
            <a:off x="685800" y="914400"/>
            <a:ext cx="7710488" cy="3155950"/>
            <a:chOff x="576" y="528"/>
            <a:chExt cx="4857" cy="1988"/>
          </a:xfrm>
        </p:grpSpPr>
        <p:sp>
          <p:nvSpPr>
            <p:cNvPr id="35849" name="Rectangle 1040"/>
            <p:cNvSpPr>
              <a:spLocks noChangeArrowheads="1"/>
            </p:cNvSpPr>
            <p:nvPr/>
          </p:nvSpPr>
          <p:spPr bwMode="auto">
            <a:xfrm>
              <a:off x="4416" y="1632"/>
              <a:ext cx="672" cy="6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5850" name="Rectangle 1041"/>
            <p:cNvSpPr>
              <a:spLocks noChangeArrowheads="1"/>
            </p:cNvSpPr>
            <p:nvPr/>
          </p:nvSpPr>
          <p:spPr bwMode="auto">
            <a:xfrm>
              <a:off x="3312" y="1632"/>
              <a:ext cx="672" cy="6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5851" name="Rectangle 1042"/>
            <p:cNvSpPr>
              <a:spLocks noChangeArrowheads="1"/>
            </p:cNvSpPr>
            <p:nvPr/>
          </p:nvSpPr>
          <p:spPr bwMode="auto">
            <a:xfrm>
              <a:off x="2208" y="1632"/>
              <a:ext cx="672" cy="6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5852" name="Rectangle 1043"/>
            <p:cNvSpPr>
              <a:spLocks noChangeArrowheads="1"/>
            </p:cNvSpPr>
            <p:nvPr/>
          </p:nvSpPr>
          <p:spPr bwMode="auto">
            <a:xfrm>
              <a:off x="1104" y="1632"/>
              <a:ext cx="672" cy="6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5853" name="Line 1044"/>
            <p:cNvSpPr>
              <a:spLocks noChangeShapeType="1"/>
            </p:cNvSpPr>
            <p:nvPr/>
          </p:nvSpPr>
          <p:spPr bwMode="auto">
            <a:xfrm>
              <a:off x="816" y="1440"/>
              <a:ext cx="45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med"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5854" name="Line 1045"/>
            <p:cNvSpPr>
              <a:spLocks noChangeShapeType="1"/>
            </p:cNvSpPr>
            <p:nvPr/>
          </p:nvSpPr>
          <p:spPr bwMode="auto">
            <a:xfrm>
              <a:off x="5040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sm" len="sm"/>
              <a:tailEnd type="triangle" w="sm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5855" name="Line 1046"/>
            <p:cNvSpPr>
              <a:spLocks noChangeShapeType="1"/>
            </p:cNvSpPr>
            <p:nvPr/>
          </p:nvSpPr>
          <p:spPr bwMode="auto">
            <a:xfrm>
              <a:off x="3936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sm" len="sm"/>
              <a:tailEnd type="triangle" w="sm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5856" name="Line 1047"/>
            <p:cNvSpPr>
              <a:spLocks noChangeShapeType="1"/>
            </p:cNvSpPr>
            <p:nvPr/>
          </p:nvSpPr>
          <p:spPr bwMode="auto">
            <a:xfrm>
              <a:off x="2832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sm" len="sm"/>
              <a:tailEnd type="triangle" w="sm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5857" name="Line 1048"/>
            <p:cNvSpPr>
              <a:spLocks noChangeShapeType="1"/>
            </p:cNvSpPr>
            <p:nvPr/>
          </p:nvSpPr>
          <p:spPr bwMode="auto">
            <a:xfrm>
              <a:off x="1728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sm" len="sm"/>
              <a:tailEnd type="triangle" w="sm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5858" name="Line 1051"/>
            <p:cNvSpPr>
              <a:spLocks noChangeShapeType="1"/>
            </p:cNvSpPr>
            <p:nvPr/>
          </p:nvSpPr>
          <p:spPr bwMode="auto">
            <a:xfrm>
              <a:off x="3840" y="13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sm" len="sm"/>
              <a:tailEnd type="triangle" w="sm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5859" name="Line 1052"/>
            <p:cNvSpPr>
              <a:spLocks noChangeShapeType="1"/>
            </p:cNvSpPr>
            <p:nvPr/>
          </p:nvSpPr>
          <p:spPr bwMode="auto">
            <a:xfrm>
              <a:off x="3792" y="12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sm" len="sm"/>
              <a:tailEnd type="triangle" w="sm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5860" name="Line 1053"/>
            <p:cNvSpPr>
              <a:spLocks noChangeShapeType="1"/>
            </p:cNvSpPr>
            <p:nvPr/>
          </p:nvSpPr>
          <p:spPr bwMode="auto">
            <a:xfrm>
              <a:off x="2736" y="13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sm" len="sm"/>
              <a:tailEnd type="triangle" w="sm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5861" name="Line 1054"/>
            <p:cNvSpPr>
              <a:spLocks noChangeShapeType="1"/>
            </p:cNvSpPr>
            <p:nvPr/>
          </p:nvSpPr>
          <p:spPr bwMode="auto">
            <a:xfrm>
              <a:off x="2688" y="12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sm" len="sm"/>
              <a:tailEnd type="triangle" w="sm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5862" name="Line 1055"/>
            <p:cNvSpPr>
              <a:spLocks noChangeShapeType="1"/>
            </p:cNvSpPr>
            <p:nvPr/>
          </p:nvSpPr>
          <p:spPr bwMode="auto">
            <a:xfrm>
              <a:off x="1632" y="13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sm" len="sm"/>
              <a:tailEnd type="triangle" w="sm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5863" name="Line 1056"/>
            <p:cNvSpPr>
              <a:spLocks noChangeShapeType="1"/>
            </p:cNvSpPr>
            <p:nvPr/>
          </p:nvSpPr>
          <p:spPr bwMode="auto">
            <a:xfrm>
              <a:off x="1584" y="12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sm" len="sm"/>
              <a:tailEnd type="triangle" w="sm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5864" name="Line 1057"/>
            <p:cNvSpPr>
              <a:spLocks noChangeShapeType="1"/>
            </p:cNvSpPr>
            <p:nvPr/>
          </p:nvSpPr>
          <p:spPr bwMode="auto">
            <a:xfrm>
              <a:off x="816" y="1344"/>
              <a:ext cx="4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med"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5865" name="Line 1058"/>
            <p:cNvSpPr>
              <a:spLocks noChangeShapeType="1"/>
            </p:cNvSpPr>
            <p:nvPr/>
          </p:nvSpPr>
          <p:spPr bwMode="auto">
            <a:xfrm>
              <a:off x="4944" y="13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sm" len="sm"/>
              <a:tailEnd type="triangle" w="sm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5866" name="Line 1059"/>
            <p:cNvSpPr>
              <a:spLocks noChangeShapeType="1"/>
            </p:cNvSpPr>
            <p:nvPr/>
          </p:nvSpPr>
          <p:spPr bwMode="auto">
            <a:xfrm>
              <a:off x="4896" y="12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sm" len="sm"/>
              <a:tailEnd type="triangle" w="sm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5867" name="Line 1060"/>
            <p:cNvSpPr>
              <a:spLocks noChangeShapeType="1"/>
            </p:cNvSpPr>
            <p:nvPr/>
          </p:nvSpPr>
          <p:spPr bwMode="auto">
            <a:xfrm>
              <a:off x="816" y="1296"/>
              <a:ext cx="40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med"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5868" name="Line 1061"/>
            <p:cNvSpPr>
              <a:spLocks noChangeShapeType="1"/>
            </p:cNvSpPr>
            <p:nvPr/>
          </p:nvSpPr>
          <p:spPr bwMode="auto">
            <a:xfrm flipV="1">
              <a:off x="4896" y="72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5869" name="Line 1062"/>
            <p:cNvSpPr>
              <a:spLocks noChangeShapeType="1"/>
            </p:cNvSpPr>
            <p:nvPr/>
          </p:nvSpPr>
          <p:spPr bwMode="auto">
            <a:xfrm flipV="1">
              <a:off x="4944" y="720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5870" name="Line 1064"/>
            <p:cNvSpPr>
              <a:spLocks noChangeShapeType="1"/>
            </p:cNvSpPr>
            <p:nvPr/>
          </p:nvSpPr>
          <p:spPr bwMode="auto">
            <a:xfrm>
              <a:off x="3696" y="120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sm" len="sm"/>
              <a:tailEnd type="triangle" w="sm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5871" name="Line 1065"/>
            <p:cNvSpPr>
              <a:spLocks noChangeShapeType="1"/>
            </p:cNvSpPr>
            <p:nvPr/>
          </p:nvSpPr>
          <p:spPr bwMode="auto">
            <a:xfrm>
              <a:off x="3648" y="115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sm" len="sm"/>
              <a:tailEnd type="triangle" w="sm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5872" name="Line 1068"/>
            <p:cNvSpPr>
              <a:spLocks noChangeShapeType="1"/>
            </p:cNvSpPr>
            <p:nvPr/>
          </p:nvSpPr>
          <p:spPr bwMode="auto">
            <a:xfrm>
              <a:off x="1488" y="120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sm" len="sm"/>
              <a:tailEnd type="triangle" w="sm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5873" name="Line 1069"/>
            <p:cNvSpPr>
              <a:spLocks noChangeShapeType="1"/>
            </p:cNvSpPr>
            <p:nvPr/>
          </p:nvSpPr>
          <p:spPr bwMode="auto">
            <a:xfrm>
              <a:off x="1440" y="115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sm" len="sm"/>
              <a:tailEnd type="triangle" w="sm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5874" name="Line 1070"/>
            <p:cNvSpPr>
              <a:spLocks noChangeShapeType="1"/>
            </p:cNvSpPr>
            <p:nvPr/>
          </p:nvSpPr>
          <p:spPr bwMode="auto">
            <a:xfrm>
              <a:off x="2592" y="120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sm" len="sm"/>
              <a:tailEnd type="triangle" w="sm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5875" name="Line 1071"/>
            <p:cNvSpPr>
              <a:spLocks noChangeShapeType="1"/>
            </p:cNvSpPr>
            <p:nvPr/>
          </p:nvSpPr>
          <p:spPr bwMode="auto">
            <a:xfrm>
              <a:off x="2544" y="115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sm" len="sm"/>
              <a:tailEnd type="triangle" w="sm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5876" name="Line 1072"/>
            <p:cNvSpPr>
              <a:spLocks noChangeShapeType="1"/>
            </p:cNvSpPr>
            <p:nvPr/>
          </p:nvSpPr>
          <p:spPr bwMode="auto">
            <a:xfrm>
              <a:off x="816" y="1200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med"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5877" name="Line 1073"/>
            <p:cNvSpPr>
              <a:spLocks noChangeShapeType="1"/>
            </p:cNvSpPr>
            <p:nvPr/>
          </p:nvSpPr>
          <p:spPr bwMode="auto">
            <a:xfrm>
              <a:off x="816" y="1152"/>
              <a:ext cx="28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med"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5878" name="Line 1074"/>
            <p:cNvSpPr>
              <a:spLocks noChangeShapeType="1"/>
            </p:cNvSpPr>
            <p:nvPr/>
          </p:nvSpPr>
          <p:spPr bwMode="auto">
            <a:xfrm flipV="1">
              <a:off x="3648" y="72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5879" name="Line 1075"/>
            <p:cNvSpPr>
              <a:spLocks noChangeShapeType="1"/>
            </p:cNvSpPr>
            <p:nvPr/>
          </p:nvSpPr>
          <p:spPr bwMode="auto">
            <a:xfrm flipV="1">
              <a:off x="3696" y="72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5880" name="Line 1076"/>
            <p:cNvSpPr>
              <a:spLocks noChangeShapeType="1"/>
            </p:cNvSpPr>
            <p:nvPr/>
          </p:nvSpPr>
          <p:spPr bwMode="auto">
            <a:xfrm>
              <a:off x="2448" y="105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sm" len="sm"/>
              <a:tailEnd type="triangle" w="sm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5881" name="Line 1077"/>
            <p:cNvSpPr>
              <a:spLocks noChangeShapeType="1"/>
            </p:cNvSpPr>
            <p:nvPr/>
          </p:nvSpPr>
          <p:spPr bwMode="auto">
            <a:xfrm>
              <a:off x="2400" y="1008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sm" len="sm"/>
              <a:tailEnd type="triangle" w="sm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5882" name="Line 1078"/>
            <p:cNvSpPr>
              <a:spLocks noChangeShapeType="1"/>
            </p:cNvSpPr>
            <p:nvPr/>
          </p:nvSpPr>
          <p:spPr bwMode="auto">
            <a:xfrm>
              <a:off x="1344" y="105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sm" len="sm"/>
              <a:tailEnd type="triangle" w="sm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5883" name="Line 1079"/>
            <p:cNvSpPr>
              <a:spLocks noChangeShapeType="1"/>
            </p:cNvSpPr>
            <p:nvPr/>
          </p:nvSpPr>
          <p:spPr bwMode="auto">
            <a:xfrm>
              <a:off x="1296" y="1008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sm" len="sm"/>
              <a:tailEnd type="triangle" w="sm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5884" name="Line 1080"/>
            <p:cNvSpPr>
              <a:spLocks noChangeShapeType="1"/>
            </p:cNvSpPr>
            <p:nvPr/>
          </p:nvSpPr>
          <p:spPr bwMode="auto">
            <a:xfrm>
              <a:off x="816" y="1056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med"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5885" name="Line 1081"/>
            <p:cNvSpPr>
              <a:spLocks noChangeShapeType="1"/>
            </p:cNvSpPr>
            <p:nvPr/>
          </p:nvSpPr>
          <p:spPr bwMode="auto">
            <a:xfrm>
              <a:off x="816" y="1008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med"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5886" name="Line 1082"/>
            <p:cNvSpPr>
              <a:spLocks noChangeShapeType="1"/>
            </p:cNvSpPr>
            <p:nvPr/>
          </p:nvSpPr>
          <p:spPr bwMode="auto">
            <a:xfrm flipV="1">
              <a:off x="2400" y="72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5887" name="Line 1083"/>
            <p:cNvSpPr>
              <a:spLocks noChangeShapeType="1"/>
            </p:cNvSpPr>
            <p:nvPr/>
          </p:nvSpPr>
          <p:spPr bwMode="auto">
            <a:xfrm flipV="1">
              <a:off x="2448" y="72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5888" name="Line 1084"/>
            <p:cNvSpPr>
              <a:spLocks noChangeShapeType="1"/>
            </p:cNvSpPr>
            <p:nvPr/>
          </p:nvSpPr>
          <p:spPr bwMode="auto">
            <a:xfrm>
              <a:off x="1200" y="912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sm" len="sm"/>
              <a:tailEnd type="triangle" w="sm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5889" name="Line 1085"/>
            <p:cNvSpPr>
              <a:spLocks noChangeShapeType="1"/>
            </p:cNvSpPr>
            <p:nvPr/>
          </p:nvSpPr>
          <p:spPr bwMode="auto">
            <a:xfrm>
              <a:off x="1152" y="86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sm" len="sm"/>
              <a:tailEnd type="triangle" w="sm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5890" name="Line 1086"/>
            <p:cNvSpPr>
              <a:spLocks noChangeShapeType="1"/>
            </p:cNvSpPr>
            <p:nvPr/>
          </p:nvSpPr>
          <p:spPr bwMode="auto">
            <a:xfrm>
              <a:off x="816" y="9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med"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5891" name="Line 1087"/>
            <p:cNvSpPr>
              <a:spLocks noChangeShapeType="1"/>
            </p:cNvSpPr>
            <p:nvPr/>
          </p:nvSpPr>
          <p:spPr bwMode="auto">
            <a:xfrm>
              <a:off x="816" y="8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med"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5892" name="Line 1088"/>
            <p:cNvSpPr>
              <a:spLocks noChangeShapeType="1"/>
            </p:cNvSpPr>
            <p:nvPr/>
          </p:nvSpPr>
          <p:spPr bwMode="auto">
            <a:xfrm flipV="1">
              <a:off x="1152" y="72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5893" name="Line 1089"/>
            <p:cNvSpPr>
              <a:spLocks noChangeShapeType="1"/>
            </p:cNvSpPr>
            <p:nvPr/>
          </p:nvSpPr>
          <p:spPr bwMode="auto">
            <a:xfrm flipV="1">
              <a:off x="1200" y="7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5894" name="Line 1090"/>
            <p:cNvSpPr>
              <a:spLocks noChangeShapeType="1"/>
            </p:cNvSpPr>
            <p:nvPr/>
          </p:nvSpPr>
          <p:spPr bwMode="auto">
            <a:xfrm>
              <a:off x="1440" y="22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5895" name="Line 1091"/>
            <p:cNvSpPr>
              <a:spLocks noChangeShapeType="1"/>
            </p:cNvSpPr>
            <p:nvPr/>
          </p:nvSpPr>
          <p:spPr bwMode="auto">
            <a:xfrm>
              <a:off x="2544" y="22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5896" name="Line 1092"/>
            <p:cNvSpPr>
              <a:spLocks noChangeShapeType="1"/>
            </p:cNvSpPr>
            <p:nvPr/>
          </p:nvSpPr>
          <p:spPr bwMode="auto">
            <a:xfrm>
              <a:off x="3648" y="22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5897" name="Line 1093"/>
            <p:cNvSpPr>
              <a:spLocks noChangeShapeType="1"/>
            </p:cNvSpPr>
            <p:nvPr/>
          </p:nvSpPr>
          <p:spPr bwMode="auto">
            <a:xfrm>
              <a:off x="4752" y="22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5898" name="Text Box 1094"/>
            <p:cNvSpPr txBox="1">
              <a:spLocks noChangeArrowheads="1"/>
            </p:cNvSpPr>
            <p:nvPr/>
          </p:nvSpPr>
          <p:spPr bwMode="auto">
            <a:xfrm>
              <a:off x="4752" y="2304"/>
              <a:ext cx="22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s</a:t>
              </a:r>
              <a:r>
                <a:rPr kumimoji="0" lang="en-US" altLang="en-US" sz="16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35899" name="Text Box 1095"/>
            <p:cNvSpPr txBox="1">
              <a:spLocks noChangeArrowheads="1"/>
            </p:cNvSpPr>
            <p:nvPr/>
          </p:nvSpPr>
          <p:spPr bwMode="auto">
            <a:xfrm>
              <a:off x="3648" y="2304"/>
              <a:ext cx="22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s</a:t>
              </a:r>
              <a:r>
                <a:rPr kumimoji="0" lang="en-US" altLang="en-US" sz="16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5900" name="Text Box 1096"/>
            <p:cNvSpPr txBox="1">
              <a:spLocks noChangeArrowheads="1"/>
            </p:cNvSpPr>
            <p:nvPr/>
          </p:nvSpPr>
          <p:spPr bwMode="auto">
            <a:xfrm>
              <a:off x="2544" y="2304"/>
              <a:ext cx="22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s</a:t>
              </a:r>
              <a:r>
                <a:rPr kumimoji="0" lang="en-US" altLang="en-US" sz="16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5901" name="Text Box 1097"/>
            <p:cNvSpPr txBox="1">
              <a:spLocks noChangeArrowheads="1"/>
            </p:cNvSpPr>
            <p:nvPr/>
          </p:nvSpPr>
          <p:spPr bwMode="auto">
            <a:xfrm>
              <a:off x="1440" y="2304"/>
              <a:ext cx="22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s</a:t>
              </a:r>
              <a:r>
                <a:rPr kumimoji="0" lang="en-US" altLang="en-US" sz="16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5902" name="Text Box 1098"/>
            <p:cNvSpPr txBox="1">
              <a:spLocks noChangeArrowheads="1"/>
            </p:cNvSpPr>
            <p:nvPr/>
          </p:nvSpPr>
          <p:spPr bwMode="auto">
            <a:xfrm>
              <a:off x="4896" y="528"/>
              <a:ext cx="23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1600" i="1" dirty="0">
                  <a:solidFill>
                    <a:srgbClr val="000000"/>
                  </a:solidFill>
                  <a:latin typeface="Arial" charset="0"/>
                </a:rPr>
                <a:t>b</a:t>
              </a:r>
              <a:r>
                <a:rPr kumimoji="0" lang="en-US" alt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35903" name="Text Box 1099"/>
            <p:cNvSpPr txBox="1">
              <a:spLocks noChangeArrowheads="1"/>
            </p:cNvSpPr>
            <p:nvPr/>
          </p:nvSpPr>
          <p:spPr bwMode="auto">
            <a:xfrm>
              <a:off x="3648" y="528"/>
              <a:ext cx="23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1600" i="1" dirty="0">
                  <a:solidFill>
                    <a:srgbClr val="000000"/>
                  </a:solidFill>
                  <a:latin typeface="Arial" charset="0"/>
                </a:rPr>
                <a:t>b</a:t>
              </a:r>
              <a:r>
                <a:rPr kumimoji="0" lang="en-US" alt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5904" name="Text Box 1100"/>
            <p:cNvSpPr txBox="1">
              <a:spLocks noChangeArrowheads="1"/>
            </p:cNvSpPr>
            <p:nvPr/>
          </p:nvSpPr>
          <p:spPr bwMode="auto">
            <a:xfrm>
              <a:off x="2400" y="528"/>
              <a:ext cx="23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1600" i="1" dirty="0">
                  <a:solidFill>
                    <a:srgbClr val="000000"/>
                  </a:solidFill>
                  <a:latin typeface="Arial" charset="0"/>
                </a:rPr>
                <a:t>b</a:t>
              </a:r>
              <a:r>
                <a:rPr kumimoji="0" lang="en-US" alt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5905" name="Text Box 1101"/>
            <p:cNvSpPr txBox="1">
              <a:spLocks noChangeArrowheads="1"/>
            </p:cNvSpPr>
            <p:nvPr/>
          </p:nvSpPr>
          <p:spPr bwMode="auto">
            <a:xfrm>
              <a:off x="1152" y="528"/>
              <a:ext cx="23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1600" i="1" dirty="0">
                  <a:solidFill>
                    <a:srgbClr val="000000"/>
                  </a:solidFill>
                  <a:latin typeface="Arial" charset="0"/>
                </a:rPr>
                <a:t>b</a:t>
              </a:r>
              <a:r>
                <a:rPr kumimoji="0" lang="en-US" alt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5906" name="Text Box 1102"/>
            <p:cNvSpPr txBox="1">
              <a:spLocks noChangeArrowheads="1"/>
            </p:cNvSpPr>
            <p:nvPr/>
          </p:nvSpPr>
          <p:spPr bwMode="auto">
            <a:xfrm>
              <a:off x="4704" y="528"/>
              <a:ext cx="23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1600" i="1" dirty="0">
                  <a:solidFill>
                    <a:srgbClr val="000000"/>
                  </a:solidFill>
                  <a:latin typeface="Arial" charset="0"/>
                </a:rPr>
                <a:t>a</a:t>
              </a:r>
              <a:r>
                <a:rPr kumimoji="0" lang="en-US" alt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35907" name="Text Box 1103"/>
            <p:cNvSpPr txBox="1">
              <a:spLocks noChangeArrowheads="1"/>
            </p:cNvSpPr>
            <p:nvPr/>
          </p:nvSpPr>
          <p:spPr bwMode="auto">
            <a:xfrm>
              <a:off x="3456" y="528"/>
              <a:ext cx="23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1600" i="1" dirty="0">
                  <a:solidFill>
                    <a:srgbClr val="000000"/>
                  </a:solidFill>
                  <a:latin typeface="Arial" charset="0"/>
                </a:rPr>
                <a:t>a</a:t>
              </a:r>
              <a:r>
                <a:rPr kumimoji="0" lang="en-US" alt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5908" name="Text Box 1104"/>
            <p:cNvSpPr txBox="1">
              <a:spLocks noChangeArrowheads="1"/>
            </p:cNvSpPr>
            <p:nvPr/>
          </p:nvSpPr>
          <p:spPr bwMode="auto">
            <a:xfrm>
              <a:off x="2208" y="528"/>
              <a:ext cx="23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1600" i="1" dirty="0">
                  <a:solidFill>
                    <a:srgbClr val="000000"/>
                  </a:solidFill>
                  <a:latin typeface="Arial" charset="0"/>
                </a:rPr>
                <a:t>a</a:t>
              </a:r>
              <a:r>
                <a:rPr kumimoji="0" lang="en-US" alt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5909" name="Text Box 1105"/>
            <p:cNvSpPr txBox="1">
              <a:spLocks noChangeArrowheads="1"/>
            </p:cNvSpPr>
            <p:nvPr/>
          </p:nvSpPr>
          <p:spPr bwMode="auto">
            <a:xfrm>
              <a:off x="960" y="528"/>
              <a:ext cx="23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1600" i="1" dirty="0">
                  <a:solidFill>
                    <a:srgbClr val="000000"/>
                  </a:solidFill>
                  <a:latin typeface="Arial" charset="0"/>
                </a:rPr>
                <a:t>a</a:t>
              </a:r>
              <a:r>
                <a:rPr kumimoji="0" lang="en-US" alt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5910" name="Text Box 1106"/>
            <p:cNvSpPr txBox="1">
              <a:spLocks noChangeArrowheads="1"/>
            </p:cNvSpPr>
            <p:nvPr/>
          </p:nvSpPr>
          <p:spPr bwMode="auto">
            <a:xfrm>
              <a:off x="5184" y="1200"/>
              <a:ext cx="24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</a:t>
              </a:r>
              <a:r>
                <a:rPr kumimoji="0" lang="en-US" altLang="en-US" sz="16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in</a:t>
              </a:r>
            </a:p>
          </p:txBody>
        </p:sp>
        <p:sp>
          <p:nvSpPr>
            <p:cNvPr id="35911" name="Text Box 1107"/>
            <p:cNvSpPr txBox="1">
              <a:spLocks noChangeArrowheads="1"/>
            </p:cNvSpPr>
            <p:nvPr/>
          </p:nvSpPr>
          <p:spPr bwMode="auto">
            <a:xfrm>
              <a:off x="576" y="1728"/>
              <a:ext cx="3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. . 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144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6"/>
          <p:cNvSpPr txBox="1">
            <a:spLocks noChangeArrowheads="1"/>
          </p:cNvSpPr>
          <p:nvPr/>
        </p:nvSpPr>
        <p:spPr bwMode="auto">
          <a:xfrm>
            <a:off x="395536" y="188640"/>
            <a:ext cx="509665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i="1" dirty="0">
                <a:solidFill>
                  <a:srgbClr val="000000"/>
                </a:solidFill>
              </a:rPr>
              <a:t>n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-bit Hybrid CLA </a:t>
            </a:r>
            <a:r>
              <a:rPr lang="en-US" sz="3600" b="1" dirty="0">
                <a:solidFill>
                  <a:srgbClr val="000000"/>
                </a:solidFill>
              </a:rPr>
              <a:t>Adder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7BBDB-3321-4F82-A104-0B5C39BC6275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5800" y="1916832"/>
            <a:ext cx="7772400" cy="2808312"/>
          </a:xfrm>
        </p:spPr>
        <p:txBody>
          <a:bodyPr/>
          <a:lstStyle/>
          <a:p>
            <a:r>
              <a:rPr lang="en-US" altLang="en-US" sz="2800" dirty="0">
                <a:solidFill>
                  <a:srgbClr val="006600"/>
                </a:solidFill>
                <a:latin typeface="Arial" charset="0"/>
                <a:ea typeface="MS PGothic" pitchFamily="34" charset="-128"/>
              </a:rPr>
              <a:t>Implementation of lookahead for the complete adder is impractical because of cost</a:t>
            </a:r>
          </a:p>
          <a:p>
            <a:pPr marL="911225" lvl="2" indent="-225425">
              <a:buFontTx/>
              <a:buChar char="•"/>
            </a:pPr>
            <a:r>
              <a:rPr lang="en-US" altLang="en-US" sz="2800" dirty="0">
                <a:solidFill>
                  <a:srgbClr val="CC3300"/>
                </a:solidFill>
                <a:latin typeface="Arial" charset="0"/>
                <a:ea typeface="MS PGothic" pitchFamily="34" charset="-128"/>
              </a:rPr>
              <a:t>Divide </a:t>
            </a:r>
            <a:r>
              <a:rPr lang="en-US" altLang="en-US" sz="2800" i="1" dirty="0">
                <a:solidFill>
                  <a:srgbClr val="CC3300"/>
                </a:solidFill>
                <a:latin typeface="Arial" charset="0"/>
                <a:ea typeface="MS PGothic" pitchFamily="34" charset="-128"/>
              </a:rPr>
              <a:t>n</a:t>
            </a:r>
            <a:r>
              <a:rPr lang="en-US" altLang="en-US" sz="2800" dirty="0">
                <a:solidFill>
                  <a:srgbClr val="CC3300"/>
                </a:solidFill>
                <a:latin typeface="Arial" charset="0"/>
                <a:ea typeface="MS PGothic" pitchFamily="34" charset="-128"/>
              </a:rPr>
              <a:t> stages into smaller groups</a:t>
            </a:r>
          </a:p>
          <a:p>
            <a:pPr marL="911225" lvl="2" indent="-225425">
              <a:buFontTx/>
              <a:buChar char="•"/>
            </a:pPr>
            <a:r>
              <a:rPr lang="en-US" altLang="en-US" sz="2800" dirty="0">
                <a:solidFill>
                  <a:srgbClr val="CC3300"/>
                </a:solidFill>
                <a:latin typeface="Arial" charset="0"/>
                <a:ea typeface="MS PGothic" pitchFamily="34" charset="-128"/>
              </a:rPr>
              <a:t>Full carry lookahead within each group</a:t>
            </a:r>
          </a:p>
          <a:p>
            <a:pPr marL="911225" lvl="2" indent="-225425">
              <a:buFontTx/>
              <a:buChar char="•"/>
            </a:pPr>
            <a:r>
              <a:rPr lang="en-US" altLang="en-US" sz="2800" dirty="0">
                <a:solidFill>
                  <a:srgbClr val="CC3300"/>
                </a:solidFill>
                <a:latin typeface="Arial" charset="0"/>
                <a:ea typeface="MS PGothic" pitchFamily="34" charset="-128"/>
              </a:rPr>
              <a:t>Ripple carry among groups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970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38932"/>
            <a:ext cx="9144000" cy="685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12-Bit Hybrid (CLA + RCA)</a:t>
            </a:r>
          </a:p>
        </p:txBody>
      </p:sp>
      <p:grpSp>
        <p:nvGrpSpPr>
          <p:cNvPr id="2" name="Group 257"/>
          <p:cNvGrpSpPr>
            <a:grpSpLocks/>
          </p:cNvGrpSpPr>
          <p:nvPr/>
        </p:nvGrpSpPr>
        <p:grpSpPr bwMode="auto">
          <a:xfrm>
            <a:off x="647700" y="1752600"/>
            <a:ext cx="7780338" cy="425450"/>
            <a:chOff x="408" y="1295"/>
            <a:chExt cx="4901" cy="125"/>
          </a:xfrm>
        </p:grpSpPr>
        <p:sp>
          <p:nvSpPr>
            <p:cNvPr id="163853" name="Line 13"/>
            <p:cNvSpPr>
              <a:spLocks noChangeAspect="1" noChangeShapeType="1"/>
            </p:cNvSpPr>
            <p:nvPr/>
          </p:nvSpPr>
          <p:spPr bwMode="auto">
            <a:xfrm>
              <a:off x="5309" y="1295"/>
              <a:ext cx="0" cy="12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3857" name="Line 17"/>
            <p:cNvSpPr>
              <a:spLocks noChangeAspect="1" noChangeShapeType="1"/>
            </p:cNvSpPr>
            <p:nvPr/>
          </p:nvSpPr>
          <p:spPr bwMode="auto">
            <a:xfrm>
              <a:off x="4893" y="1295"/>
              <a:ext cx="0" cy="12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3862" name="Line 22"/>
            <p:cNvSpPr>
              <a:spLocks noChangeAspect="1" noChangeShapeType="1"/>
            </p:cNvSpPr>
            <p:nvPr/>
          </p:nvSpPr>
          <p:spPr bwMode="auto">
            <a:xfrm>
              <a:off x="4486" y="1295"/>
              <a:ext cx="0" cy="12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3867" name="Line 27"/>
            <p:cNvSpPr>
              <a:spLocks noChangeAspect="1" noChangeShapeType="1"/>
            </p:cNvSpPr>
            <p:nvPr/>
          </p:nvSpPr>
          <p:spPr bwMode="auto">
            <a:xfrm>
              <a:off x="4079" y="1295"/>
              <a:ext cx="0" cy="12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3917" name="Line 77"/>
            <p:cNvSpPr>
              <a:spLocks noChangeAspect="1" noChangeShapeType="1"/>
            </p:cNvSpPr>
            <p:nvPr/>
          </p:nvSpPr>
          <p:spPr bwMode="auto">
            <a:xfrm>
              <a:off x="3462" y="1295"/>
              <a:ext cx="0" cy="12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3921" name="Line 81"/>
            <p:cNvSpPr>
              <a:spLocks noChangeAspect="1" noChangeShapeType="1"/>
            </p:cNvSpPr>
            <p:nvPr/>
          </p:nvSpPr>
          <p:spPr bwMode="auto">
            <a:xfrm>
              <a:off x="3046" y="1295"/>
              <a:ext cx="0" cy="12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3926" name="Line 86"/>
            <p:cNvSpPr>
              <a:spLocks noChangeAspect="1" noChangeShapeType="1"/>
            </p:cNvSpPr>
            <p:nvPr/>
          </p:nvSpPr>
          <p:spPr bwMode="auto">
            <a:xfrm>
              <a:off x="2639" y="1295"/>
              <a:ext cx="0" cy="12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3931" name="Line 91"/>
            <p:cNvSpPr>
              <a:spLocks noChangeAspect="1" noChangeShapeType="1"/>
            </p:cNvSpPr>
            <p:nvPr/>
          </p:nvSpPr>
          <p:spPr bwMode="auto">
            <a:xfrm>
              <a:off x="2232" y="1295"/>
              <a:ext cx="0" cy="12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4007" name="Line 167"/>
            <p:cNvSpPr>
              <a:spLocks noChangeAspect="1" noChangeShapeType="1"/>
            </p:cNvSpPr>
            <p:nvPr/>
          </p:nvSpPr>
          <p:spPr bwMode="auto">
            <a:xfrm>
              <a:off x="1638" y="1295"/>
              <a:ext cx="0" cy="12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4009" name="Line 169"/>
            <p:cNvSpPr>
              <a:spLocks noChangeAspect="1" noChangeShapeType="1"/>
            </p:cNvSpPr>
            <p:nvPr/>
          </p:nvSpPr>
          <p:spPr bwMode="auto">
            <a:xfrm>
              <a:off x="1222" y="1295"/>
              <a:ext cx="0" cy="12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4011" name="Line 171"/>
            <p:cNvSpPr>
              <a:spLocks noChangeAspect="1" noChangeShapeType="1"/>
            </p:cNvSpPr>
            <p:nvPr/>
          </p:nvSpPr>
          <p:spPr bwMode="auto">
            <a:xfrm>
              <a:off x="815" y="1295"/>
              <a:ext cx="0" cy="12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4013" name="Line 173"/>
            <p:cNvSpPr>
              <a:spLocks noChangeAspect="1" noChangeShapeType="1"/>
            </p:cNvSpPr>
            <p:nvPr/>
          </p:nvSpPr>
          <p:spPr bwMode="auto">
            <a:xfrm>
              <a:off x="408" y="1295"/>
              <a:ext cx="0" cy="12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" name="Group 293"/>
          <p:cNvGrpSpPr>
            <a:grpSpLocks/>
          </p:cNvGrpSpPr>
          <p:nvPr/>
        </p:nvGrpSpPr>
        <p:grpSpPr bwMode="auto">
          <a:xfrm>
            <a:off x="176213" y="1484784"/>
            <a:ext cx="8956675" cy="3124200"/>
            <a:chOff x="107" y="912"/>
            <a:chExt cx="5642" cy="1968"/>
          </a:xfrm>
        </p:grpSpPr>
        <p:sp>
          <p:nvSpPr>
            <p:cNvPr id="163844" name="Line 4"/>
            <p:cNvSpPr>
              <a:spLocks noChangeAspect="1" noChangeShapeType="1"/>
            </p:cNvSpPr>
            <p:nvPr/>
          </p:nvSpPr>
          <p:spPr bwMode="auto">
            <a:xfrm flipH="1">
              <a:off x="5439" y="2413"/>
              <a:ext cx="249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3848" name="Line 8"/>
            <p:cNvSpPr>
              <a:spLocks noChangeAspect="1" noChangeShapeType="1"/>
            </p:cNvSpPr>
            <p:nvPr/>
          </p:nvSpPr>
          <p:spPr bwMode="auto">
            <a:xfrm>
              <a:off x="5688" y="1911"/>
              <a:ext cx="0" cy="50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3849" name="Freeform 9"/>
            <p:cNvSpPr>
              <a:spLocks noChangeAspect="1"/>
            </p:cNvSpPr>
            <p:nvPr/>
          </p:nvSpPr>
          <p:spPr bwMode="auto">
            <a:xfrm>
              <a:off x="3973" y="1818"/>
              <a:ext cx="1566" cy="5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12" y="0"/>
                </a:cxn>
                <a:cxn ang="0">
                  <a:pos x="4512" y="480"/>
                </a:cxn>
                <a:cxn ang="0">
                  <a:pos x="0" y="1008"/>
                </a:cxn>
                <a:cxn ang="0">
                  <a:pos x="0" y="0"/>
                </a:cxn>
              </a:cxnLst>
              <a:rect l="0" t="0" r="r" b="b"/>
              <a:pathLst>
                <a:path w="4512" h="1008">
                  <a:moveTo>
                    <a:pt x="0" y="0"/>
                  </a:moveTo>
                  <a:lnTo>
                    <a:pt x="4512" y="0"/>
                  </a:lnTo>
                  <a:lnTo>
                    <a:pt x="4512" y="480"/>
                  </a:lnTo>
                  <a:lnTo>
                    <a:pt x="0" y="10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3869" name="Rectangle 29"/>
            <p:cNvSpPr>
              <a:spLocks noChangeAspect="1" noChangeArrowheads="1"/>
            </p:cNvSpPr>
            <p:nvPr/>
          </p:nvSpPr>
          <p:spPr bwMode="auto">
            <a:xfrm>
              <a:off x="4037" y="1379"/>
              <a:ext cx="253" cy="257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2" tIns="45716" rIns="91432" bIns="45716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p,g</a:t>
              </a:r>
            </a:p>
          </p:txBody>
        </p:sp>
        <p:sp>
          <p:nvSpPr>
            <p:cNvPr id="163870" name="Rectangle 30"/>
            <p:cNvSpPr>
              <a:spLocks noChangeAspect="1" noChangeArrowheads="1"/>
            </p:cNvSpPr>
            <p:nvPr/>
          </p:nvSpPr>
          <p:spPr bwMode="auto">
            <a:xfrm>
              <a:off x="4443" y="1379"/>
              <a:ext cx="253" cy="257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2" tIns="45716" rIns="91432" bIns="45716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p,g</a:t>
              </a:r>
            </a:p>
          </p:txBody>
        </p:sp>
        <p:sp>
          <p:nvSpPr>
            <p:cNvPr id="163871" name="Rectangle 31"/>
            <p:cNvSpPr>
              <a:spLocks noChangeAspect="1" noChangeArrowheads="1"/>
            </p:cNvSpPr>
            <p:nvPr/>
          </p:nvSpPr>
          <p:spPr bwMode="auto">
            <a:xfrm>
              <a:off x="4850" y="1379"/>
              <a:ext cx="253" cy="257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2" tIns="45716" rIns="91432" bIns="45716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p,g</a:t>
              </a:r>
            </a:p>
          </p:txBody>
        </p:sp>
        <p:sp>
          <p:nvSpPr>
            <p:cNvPr id="163872" name="Rectangle 32"/>
            <p:cNvSpPr>
              <a:spLocks noChangeAspect="1" noChangeArrowheads="1"/>
            </p:cNvSpPr>
            <p:nvPr/>
          </p:nvSpPr>
          <p:spPr bwMode="auto">
            <a:xfrm>
              <a:off x="5255" y="1379"/>
              <a:ext cx="253" cy="257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2" tIns="45716" rIns="91432" bIns="45716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p,g</a:t>
              </a:r>
            </a:p>
          </p:txBody>
        </p:sp>
        <p:sp>
          <p:nvSpPr>
            <p:cNvPr id="163873" name="Line 33"/>
            <p:cNvSpPr>
              <a:spLocks noChangeAspect="1" noChangeShapeType="1"/>
            </p:cNvSpPr>
            <p:nvPr/>
          </p:nvSpPr>
          <p:spPr bwMode="auto">
            <a:xfrm>
              <a:off x="5445" y="1630"/>
              <a:ext cx="1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3874" name="Line 34"/>
            <p:cNvSpPr>
              <a:spLocks noChangeAspect="1" noChangeShapeType="1"/>
            </p:cNvSpPr>
            <p:nvPr/>
          </p:nvSpPr>
          <p:spPr bwMode="auto">
            <a:xfrm flipH="1">
              <a:off x="5320" y="1630"/>
              <a:ext cx="0" cy="7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3875" name="Line 35"/>
            <p:cNvSpPr>
              <a:spLocks noChangeAspect="1" noChangeShapeType="1"/>
            </p:cNvSpPr>
            <p:nvPr/>
          </p:nvSpPr>
          <p:spPr bwMode="auto">
            <a:xfrm>
              <a:off x="5038" y="1630"/>
              <a:ext cx="1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3876" name="Line 36"/>
            <p:cNvSpPr>
              <a:spLocks noChangeAspect="1" noChangeShapeType="1"/>
            </p:cNvSpPr>
            <p:nvPr/>
          </p:nvSpPr>
          <p:spPr bwMode="auto">
            <a:xfrm>
              <a:off x="4912" y="1630"/>
              <a:ext cx="1" cy="7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3877" name="Line 37"/>
            <p:cNvSpPr>
              <a:spLocks noChangeAspect="1" noChangeShapeType="1"/>
            </p:cNvSpPr>
            <p:nvPr/>
          </p:nvSpPr>
          <p:spPr bwMode="auto">
            <a:xfrm>
              <a:off x="4632" y="1630"/>
              <a:ext cx="0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3878" name="Line 38"/>
            <p:cNvSpPr>
              <a:spLocks noChangeAspect="1" noChangeShapeType="1"/>
            </p:cNvSpPr>
            <p:nvPr/>
          </p:nvSpPr>
          <p:spPr bwMode="auto">
            <a:xfrm>
              <a:off x="4505" y="1630"/>
              <a:ext cx="1" cy="7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3879" name="Line 39"/>
            <p:cNvSpPr>
              <a:spLocks noChangeAspect="1" noChangeShapeType="1"/>
            </p:cNvSpPr>
            <p:nvPr/>
          </p:nvSpPr>
          <p:spPr bwMode="auto">
            <a:xfrm>
              <a:off x="4225" y="1630"/>
              <a:ext cx="0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3880" name="Line 40"/>
            <p:cNvSpPr>
              <a:spLocks noChangeAspect="1" noChangeShapeType="1"/>
            </p:cNvSpPr>
            <p:nvPr/>
          </p:nvSpPr>
          <p:spPr bwMode="auto">
            <a:xfrm>
              <a:off x="4098" y="1630"/>
              <a:ext cx="1" cy="7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grpSp>
          <p:nvGrpSpPr>
            <p:cNvPr id="4" name="Group 41"/>
            <p:cNvGrpSpPr>
              <a:grpSpLocks noChangeAspect="1"/>
            </p:cNvGrpSpPr>
            <p:nvPr/>
          </p:nvGrpSpPr>
          <p:grpSpPr bwMode="auto">
            <a:xfrm rot="5400000">
              <a:off x="5228" y="2456"/>
              <a:ext cx="310" cy="187"/>
              <a:chOff x="126" y="2489"/>
              <a:chExt cx="714" cy="439"/>
            </a:xfrm>
          </p:grpSpPr>
          <p:sp>
            <p:nvSpPr>
              <p:cNvPr id="163882" name="AutoShape 42"/>
              <p:cNvSpPr>
                <a:spLocks noChangeAspect="1" noChangeArrowheads="1"/>
              </p:cNvSpPr>
              <p:nvPr/>
            </p:nvSpPr>
            <p:spPr bwMode="auto">
              <a:xfrm flipH="1">
                <a:off x="344" y="2496"/>
                <a:ext cx="384" cy="432"/>
              </a:xfrm>
              <a:prstGeom prst="moon">
                <a:avLst>
                  <a:gd name="adj" fmla="val 69273"/>
                </a:avLst>
              </a:prstGeom>
              <a:solidFill>
                <a:srgbClr val="EAEAEA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3883" name="Line 43"/>
              <p:cNvSpPr>
                <a:spLocks noChangeAspect="1" noChangeShapeType="1"/>
              </p:cNvSpPr>
              <p:nvPr/>
            </p:nvSpPr>
            <p:spPr bwMode="auto">
              <a:xfrm flipV="1">
                <a:off x="734" y="2712"/>
                <a:ext cx="10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3884" name="Line 44"/>
              <p:cNvSpPr>
                <a:spLocks noChangeAspect="1" noChangeShapeType="1"/>
              </p:cNvSpPr>
              <p:nvPr/>
            </p:nvSpPr>
            <p:spPr bwMode="auto">
              <a:xfrm flipH="1">
                <a:off x="162" y="2568"/>
                <a:ext cx="17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3885" name="Line 45"/>
              <p:cNvSpPr>
                <a:spLocks noChangeAspect="1" noChangeShapeType="1"/>
              </p:cNvSpPr>
              <p:nvPr/>
            </p:nvSpPr>
            <p:spPr bwMode="auto">
              <a:xfrm flipH="1">
                <a:off x="168" y="2850"/>
                <a:ext cx="1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3886" name="Arc 46"/>
              <p:cNvSpPr>
                <a:spLocks noChangeAspect="1"/>
              </p:cNvSpPr>
              <p:nvPr/>
            </p:nvSpPr>
            <p:spPr bwMode="auto">
              <a:xfrm>
                <a:off x="126" y="2489"/>
                <a:ext cx="258" cy="439"/>
              </a:xfrm>
              <a:custGeom>
                <a:avLst/>
                <a:gdLst>
                  <a:gd name="G0" fmla="+- 0 0 0"/>
                  <a:gd name="G1" fmla="+- 19307 0 0"/>
                  <a:gd name="G2" fmla="+- 21600 0 0"/>
                  <a:gd name="T0" fmla="*/ 9685 w 21600"/>
                  <a:gd name="T1" fmla="*/ 0 h 38034"/>
                  <a:gd name="T2" fmla="*/ 10764 w 21600"/>
                  <a:gd name="T3" fmla="*/ 38034 h 38034"/>
                  <a:gd name="T4" fmla="*/ 0 w 21600"/>
                  <a:gd name="T5" fmla="*/ 19307 h 380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38034" fill="none" extrusionOk="0">
                    <a:moveTo>
                      <a:pt x="9685" y="-1"/>
                    </a:moveTo>
                    <a:cubicBezTo>
                      <a:pt x="16988" y="3663"/>
                      <a:pt x="21600" y="11135"/>
                      <a:pt x="21600" y="19307"/>
                    </a:cubicBezTo>
                    <a:cubicBezTo>
                      <a:pt x="21600" y="27038"/>
                      <a:pt x="17467" y="34180"/>
                      <a:pt x="10763" y="38033"/>
                    </a:cubicBezTo>
                  </a:path>
                  <a:path w="21600" h="38034" stroke="0" extrusionOk="0">
                    <a:moveTo>
                      <a:pt x="9685" y="-1"/>
                    </a:moveTo>
                    <a:cubicBezTo>
                      <a:pt x="16988" y="3663"/>
                      <a:pt x="21600" y="11135"/>
                      <a:pt x="21600" y="19307"/>
                    </a:cubicBezTo>
                    <a:cubicBezTo>
                      <a:pt x="21600" y="27038"/>
                      <a:pt x="17467" y="34180"/>
                      <a:pt x="10763" y="38033"/>
                    </a:cubicBezTo>
                    <a:lnTo>
                      <a:pt x="0" y="19307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5" name="Group 47"/>
            <p:cNvGrpSpPr>
              <a:grpSpLocks noChangeAspect="1"/>
            </p:cNvGrpSpPr>
            <p:nvPr/>
          </p:nvGrpSpPr>
          <p:grpSpPr bwMode="auto">
            <a:xfrm rot="5400000">
              <a:off x="4820" y="2456"/>
              <a:ext cx="310" cy="188"/>
              <a:chOff x="126" y="2489"/>
              <a:chExt cx="714" cy="439"/>
            </a:xfrm>
          </p:grpSpPr>
          <p:sp>
            <p:nvSpPr>
              <p:cNvPr id="163888" name="AutoShape 48"/>
              <p:cNvSpPr>
                <a:spLocks noChangeAspect="1" noChangeArrowheads="1"/>
              </p:cNvSpPr>
              <p:nvPr/>
            </p:nvSpPr>
            <p:spPr bwMode="auto">
              <a:xfrm flipH="1">
                <a:off x="344" y="2496"/>
                <a:ext cx="384" cy="432"/>
              </a:xfrm>
              <a:prstGeom prst="moon">
                <a:avLst>
                  <a:gd name="adj" fmla="val 69273"/>
                </a:avLst>
              </a:prstGeom>
              <a:solidFill>
                <a:srgbClr val="EAEAEA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3889" name="Line 49"/>
              <p:cNvSpPr>
                <a:spLocks noChangeAspect="1" noChangeShapeType="1"/>
              </p:cNvSpPr>
              <p:nvPr/>
            </p:nvSpPr>
            <p:spPr bwMode="auto">
              <a:xfrm flipV="1">
                <a:off x="734" y="2712"/>
                <a:ext cx="10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3890" name="Line 50"/>
              <p:cNvSpPr>
                <a:spLocks noChangeAspect="1" noChangeShapeType="1"/>
              </p:cNvSpPr>
              <p:nvPr/>
            </p:nvSpPr>
            <p:spPr bwMode="auto">
              <a:xfrm flipH="1">
                <a:off x="162" y="2568"/>
                <a:ext cx="17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3891" name="Line 51"/>
              <p:cNvSpPr>
                <a:spLocks noChangeAspect="1" noChangeShapeType="1"/>
              </p:cNvSpPr>
              <p:nvPr/>
            </p:nvSpPr>
            <p:spPr bwMode="auto">
              <a:xfrm flipH="1">
                <a:off x="168" y="2850"/>
                <a:ext cx="1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3892" name="Arc 52"/>
              <p:cNvSpPr>
                <a:spLocks noChangeAspect="1"/>
              </p:cNvSpPr>
              <p:nvPr/>
            </p:nvSpPr>
            <p:spPr bwMode="auto">
              <a:xfrm>
                <a:off x="126" y="2489"/>
                <a:ext cx="258" cy="439"/>
              </a:xfrm>
              <a:custGeom>
                <a:avLst/>
                <a:gdLst>
                  <a:gd name="G0" fmla="+- 0 0 0"/>
                  <a:gd name="G1" fmla="+- 19307 0 0"/>
                  <a:gd name="G2" fmla="+- 21600 0 0"/>
                  <a:gd name="T0" fmla="*/ 9685 w 21600"/>
                  <a:gd name="T1" fmla="*/ 0 h 38034"/>
                  <a:gd name="T2" fmla="*/ 10764 w 21600"/>
                  <a:gd name="T3" fmla="*/ 38034 h 38034"/>
                  <a:gd name="T4" fmla="*/ 0 w 21600"/>
                  <a:gd name="T5" fmla="*/ 19307 h 380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38034" fill="none" extrusionOk="0">
                    <a:moveTo>
                      <a:pt x="9685" y="-1"/>
                    </a:moveTo>
                    <a:cubicBezTo>
                      <a:pt x="16988" y="3663"/>
                      <a:pt x="21600" y="11135"/>
                      <a:pt x="21600" y="19307"/>
                    </a:cubicBezTo>
                    <a:cubicBezTo>
                      <a:pt x="21600" y="27038"/>
                      <a:pt x="17467" y="34180"/>
                      <a:pt x="10763" y="38033"/>
                    </a:cubicBezTo>
                  </a:path>
                  <a:path w="21600" h="38034" stroke="0" extrusionOk="0">
                    <a:moveTo>
                      <a:pt x="9685" y="-1"/>
                    </a:moveTo>
                    <a:cubicBezTo>
                      <a:pt x="16988" y="3663"/>
                      <a:pt x="21600" y="11135"/>
                      <a:pt x="21600" y="19307"/>
                    </a:cubicBezTo>
                    <a:cubicBezTo>
                      <a:pt x="21600" y="27038"/>
                      <a:pt x="17467" y="34180"/>
                      <a:pt x="10763" y="38033"/>
                    </a:cubicBezTo>
                    <a:lnTo>
                      <a:pt x="0" y="19307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6" name="Group 53"/>
            <p:cNvGrpSpPr>
              <a:grpSpLocks noChangeAspect="1"/>
            </p:cNvGrpSpPr>
            <p:nvPr/>
          </p:nvGrpSpPr>
          <p:grpSpPr bwMode="auto">
            <a:xfrm rot="5400000">
              <a:off x="4413" y="2456"/>
              <a:ext cx="310" cy="187"/>
              <a:chOff x="126" y="2489"/>
              <a:chExt cx="714" cy="439"/>
            </a:xfrm>
          </p:grpSpPr>
          <p:sp>
            <p:nvSpPr>
              <p:cNvPr id="163894" name="AutoShape 54"/>
              <p:cNvSpPr>
                <a:spLocks noChangeAspect="1" noChangeArrowheads="1"/>
              </p:cNvSpPr>
              <p:nvPr/>
            </p:nvSpPr>
            <p:spPr bwMode="auto">
              <a:xfrm flipH="1">
                <a:off x="344" y="2496"/>
                <a:ext cx="384" cy="432"/>
              </a:xfrm>
              <a:prstGeom prst="moon">
                <a:avLst>
                  <a:gd name="adj" fmla="val 69273"/>
                </a:avLst>
              </a:prstGeom>
              <a:solidFill>
                <a:srgbClr val="EAEAEA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3895" name="Line 55"/>
              <p:cNvSpPr>
                <a:spLocks noChangeAspect="1" noChangeShapeType="1"/>
              </p:cNvSpPr>
              <p:nvPr/>
            </p:nvSpPr>
            <p:spPr bwMode="auto">
              <a:xfrm flipV="1">
                <a:off x="734" y="2712"/>
                <a:ext cx="10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3896" name="Line 56"/>
              <p:cNvSpPr>
                <a:spLocks noChangeAspect="1" noChangeShapeType="1"/>
              </p:cNvSpPr>
              <p:nvPr/>
            </p:nvSpPr>
            <p:spPr bwMode="auto">
              <a:xfrm flipH="1">
                <a:off x="162" y="2568"/>
                <a:ext cx="17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3897" name="Line 57"/>
              <p:cNvSpPr>
                <a:spLocks noChangeAspect="1" noChangeShapeType="1"/>
              </p:cNvSpPr>
              <p:nvPr/>
            </p:nvSpPr>
            <p:spPr bwMode="auto">
              <a:xfrm flipH="1">
                <a:off x="168" y="2850"/>
                <a:ext cx="1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3898" name="Arc 58"/>
              <p:cNvSpPr>
                <a:spLocks noChangeAspect="1"/>
              </p:cNvSpPr>
              <p:nvPr/>
            </p:nvSpPr>
            <p:spPr bwMode="auto">
              <a:xfrm>
                <a:off x="126" y="2489"/>
                <a:ext cx="258" cy="439"/>
              </a:xfrm>
              <a:custGeom>
                <a:avLst/>
                <a:gdLst>
                  <a:gd name="G0" fmla="+- 0 0 0"/>
                  <a:gd name="G1" fmla="+- 19307 0 0"/>
                  <a:gd name="G2" fmla="+- 21600 0 0"/>
                  <a:gd name="T0" fmla="*/ 9685 w 21600"/>
                  <a:gd name="T1" fmla="*/ 0 h 38034"/>
                  <a:gd name="T2" fmla="*/ 10764 w 21600"/>
                  <a:gd name="T3" fmla="*/ 38034 h 38034"/>
                  <a:gd name="T4" fmla="*/ 0 w 21600"/>
                  <a:gd name="T5" fmla="*/ 19307 h 380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38034" fill="none" extrusionOk="0">
                    <a:moveTo>
                      <a:pt x="9685" y="-1"/>
                    </a:moveTo>
                    <a:cubicBezTo>
                      <a:pt x="16988" y="3663"/>
                      <a:pt x="21600" y="11135"/>
                      <a:pt x="21600" y="19307"/>
                    </a:cubicBezTo>
                    <a:cubicBezTo>
                      <a:pt x="21600" y="27038"/>
                      <a:pt x="17467" y="34180"/>
                      <a:pt x="10763" y="38033"/>
                    </a:cubicBezTo>
                  </a:path>
                  <a:path w="21600" h="38034" stroke="0" extrusionOk="0">
                    <a:moveTo>
                      <a:pt x="9685" y="-1"/>
                    </a:moveTo>
                    <a:cubicBezTo>
                      <a:pt x="16988" y="3663"/>
                      <a:pt x="21600" y="11135"/>
                      <a:pt x="21600" y="19307"/>
                    </a:cubicBezTo>
                    <a:cubicBezTo>
                      <a:pt x="21600" y="27038"/>
                      <a:pt x="17467" y="34180"/>
                      <a:pt x="10763" y="38033"/>
                    </a:cubicBezTo>
                    <a:lnTo>
                      <a:pt x="0" y="19307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7" name="Group 59"/>
            <p:cNvGrpSpPr>
              <a:grpSpLocks noChangeAspect="1"/>
            </p:cNvGrpSpPr>
            <p:nvPr/>
          </p:nvGrpSpPr>
          <p:grpSpPr bwMode="auto">
            <a:xfrm rot="5400000">
              <a:off x="4005" y="2456"/>
              <a:ext cx="310" cy="188"/>
              <a:chOff x="126" y="2489"/>
              <a:chExt cx="714" cy="439"/>
            </a:xfrm>
          </p:grpSpPr>
          <p:sp>
            <p:nvSpPr>
              <p:cNvPr id="163900" name="AutoShape 60"/>
              <p:cNvSpPr>
                <a:spLocks noChangeAspect="1" noChangeArrowheads="1"/>
              </p:cNvSpPr>
              <p:nvPr/>
            </p:nvSpPr>
            <p:spPr bwMode="auto">
              <a:xfrm flipH="1">
                <a:off x="344" y="2496"/>
                <a:ext cx="384" cy="432"/>
              </a:xfrm>
              <a:prstGeom prst="moon">
                <a:avLst>
                  <a:gd name="adj" fmla="val 69273"/>
                </a:avLst>
              </a:prstGeom>
              <a:solidFill>
                <a:srgbClr val="EAEAEA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3901" name="Line 61"/>
              <p:cNvSpPr>
                <a:spLocks noChangeAspect="1" noChangeShapeType="1"/>
              </p:cNvSpPr>
              <p:nvPr/>
            </p:nvSpPr>
            <p:spPr bwMode="auto">
              <a:xfrm flipV="1">
                <a:off x="734" y="2712"/>
                <a:ext cx="10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3902" name="Line 62"/>
              <p:cNvSpPr>
                <a:spLocks noChangeAspect="1" noChangeShapeType="1"/>
              </p:cNvSpPr>
              <p:nvPr/>
            </p:nvSpPr>
            <p:spPr bwMode="auto">
              <a:xfrm flipH="1">
                <a:off x="162" y="2568"/>
                <a:ext cx="17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3903" name="Line 63"/>
              <p:cNvSpPr>
                <a:spLocks noChangeAspect="1" noChangeShapeType="1"/>
              </p:cNvSpPr>
              <p:nvPr/>
            </p:nvSpPr>
            <p:spPr bwMode="auto">
              <a:xfrm flipH="1">
                <a:off x="168" y="2850"/>
                <a:ext cx="1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3904" name="Arc 64"/>
              <p:cNvSpPr>
                <a:spLocks noChangeAspect="1"/>
              </p:cNvSpPr>
              <p:nvPr/>
            </p:nvSpPr>
            <p:spPr bwMode="auto">
              <a:xfrm>
                <a:off x="126" y="2489"/>
                <a:ext cx="258" cy="439"/>
              </a:xfrm>
              <a:custGeom>
                <a:avLst/>
                <a:gdLst>
                  <a:gd name="G0" fmla="+- 0 0 0"/>
                  <a:gd name="G1" fmla="+- 19307 0 0"/>
                  <a:gd name="G2" fmla="+- 21600 0 0"/>
                  <a:gd name="T0" fmla="*/ 9685 w 21600"/>
                  <a:gd name="T1" fmla="*/ 0 h 38034"/>
                  <a:gd name="T2" fmla="*/ 10764 w 21600"/>
                  <a:gd name="T3" fmla="*/ 38034 h 38034"/>
                  <a:gd name="T4" fmla="*/ 0 w 21600"/>
                  <a:gd name="T5" fmla="*/ 19307 h 380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38034" fill="none" extrusionOk="0">
                    <a:moveTo>
                      <a:pt x="9685" y="-1"/>
                    </a:moveTo>
                    <a:cubicBezTo>
                      <a:pt x="16988" y="3663"/>
                      <a:pt x="21600" y="11135"/>
                      <a:pt x="21600" y="19307"/>
                    </a:cubicBezTo>
                    <a:cubicBezTo>
                      <a:pt x="21600" y="27038"/>
                      <a:pt x="17467" y="34180"/>
                      <a:pt x="10763" y="38033"/>
                    </a:cubicBezTo>
                  </a:path>
                  <a:path w="21600" h="38034" stroke="0" extrusionOk="0">
                    <a:moveTo>
                      <a:pt x="9685" y="-1"/>
                    </a:moveTo>
                    <a:cubicBezTo>
                      <a:pt x="16988" y="3663"/>
                      <a:pt x="21600" y="11135"/>
                      <a:pt x="21600" y="19307"/>
                    </a:cubicBezTo>
                    <a:cubicBezTo>
                      <a:pt x="21600" y="27038"/>
                      <a:pt x="17467" y="34180"/>
                      <a:pt x="10763" y="38033"/>
                    </a:cubicBezTo>
                    <a:lnTo>
                      <a:pt x="0" y="19307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63905" name="Line 65"/>
            <p:cNvSpPr>
              <a:spLocks noChangeAspect="1" noChangeShapeType="1"/>
            </p:cNvSpPr>
            <p:nvPr/>
          </p:nvSpPr>
          <p:spPr bwMode="auto">
            <a:xfrm flipH="1">
              <a:off x="4632" y="2413"/>
              <a:ext cx="19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3906" name="Line 66"/>
            <p:cNvSpPr>
              <a:spLocks noChangeAspect="1" noChangeShapeType="1"/>
            </p:cNvSpPr>
            <p:nvPr/>
          </p:nvSpPr>
          <p:spPr bwMode="auto">
            <a:xfrm flipH="1">
              <a:off x="4225" y="2413"/>
              <a:ext cx="19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3907" name="Line 67"/>
            <p:cNvSpPr>
              <a:spLocks noChangeAspect="1" noChangeShapeType="1"/>
            </p:cNvSpPr>
            <p:nvPr/>
          </p:nvSpPr>
          <p:spPr bwMode="auto">
            <a:xfrm flipH="1">
              <a:off x="5038" y="2413"/>
              <a:ext cx="1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3908" name="Line 68"/>
            <p:cNvSpPr>
              <a:spLocks noChangeAspect="1" noChangeShapeType="1"/>
            </p:cNvSpPr>
            <p:nvPr/>
          </p:nvSpPr>
          <p:spPr bwMode="auto">
            <a:xfrm flipV="1">
              <a:off x="4412" y="2225"/>
              <a:ext cx="0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3909" name="Line 69"/>
            <p:cNvSpPr>
              <a:spLocks noChangeAspect="1" noChangeShapeType="1"/>
            </p:cNvSpPr>
            <p:nvPr/>
          </p:nvSpPr>
          <p:spPr bwMode="auto">
            <a:xfrm flipV="1">
              <a:off x="4819" y="216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3910" name="Line 70"/>
            <p:cNvSpPr>
              <a:spLocks noChangeAspect="1" noChangeShapeType="1"/>
            </p:cNvSpPr>
            <p:nvPr/>
          </p:nvSpPr>
          <p:spPr bwMode="auto">
            <a:xfrm flipV="1">
              <a:off x="5226" y="2099"/>
              <a:ext cx="0" cy="3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3911" name="Line 71"/>
            <p:cNvSpPr>
              <a:spLocks noChangeAspect="1" noChangeShapeType="1"/>
            </p:cNvSpPr>
            <p:nvPr/>
          </p:nvSpPr>
          <p:spPr bwMode="auto">
            <a:xfrm flipH="1">
              <a:off x="3618" y="2413"/>
              <a:ext cx="246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3913" name="Freeform 73"/>
            <p:cNvSpPr>
              <a:spLocks noChangeAspect="1"/>
            </p:cNvSpPr>
            <p:nvPr/>
          </p:nvSpPr>
          <p:spPr bwMode="auto">
            <a:xfrm>
              <a:off x="2146" y="1818"/>
              <a:ext cx="1566" cy="5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12" y="0"/>
                </a:cxn>
                <a:cxn ang="0">
                  <a:pos x="4512" y="480"/>
                </a:cxn>
                <a:cxn ang="0">
                  <a:pos x="0" y="1008"/>
                </a:cxn>
                <a:cxn ang="0">
                  <a:pos x="0" y="0"/>
                </a:cxn>
              </a:cxnLst>
              <a:rect l="0" t="0" r="r" b="b"/>
              <a:pathLst>
                <a:path w="4512" h="1008">
                  <a:moveTo>
                    <a:pt x="0" y="0"/>
                  </a:moveTo>
                  <a:lnTo>
                    <a:pt x="4512" y="0"/>
                  </a:lnTo>
                  <a:lnTo>
                    <a:pt x="4512" y="480"/>
                  </a:lnTo>
                  <a:lnTo>
                    <a:pt x="0" y="10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3851" name="Text Box 11"/>
            <p:cNvSpPr txBox="1">
              <a:spLocks noChangeAspect="1" noChangeArrowheads="1"/>
            </p:cNvSpPr>
            <p:nvPr/>
          </p:nvSpPr>
          <p:spPr bwMode="auto">
            <a:xfrm>
              <a:off x="5342" y="2707"/>
              <a:ext cx="139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S</a:t>
              </a:r>
              <a:r>
                <a:rPr kumimoji="0" lang="en-US" sz="1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63855" name="Text Box 15"/>
            <p:cNvSpPr txBox="1">
              <a:spLocks noChangeAspect="1" noChangeArrowheads="1"/>
            </p:cNvSpPr>
            <p:nvPr/>
          </p:nvSpPr>
          <p:spPr bwMode="auto">
            <a:xfrm>
              <a:off x="4934" y="2707"/>
              <a:ext cx="139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S</a:t>
              </a:r>
              <a:r>
                <a:rPr kumimoji="0" lang="en-US" sz="1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63860" name="Text Box 20"/>
            <p:cNvSpPr txBox="1">
              <a:spLocks noChangeAspect="1" noChangeArrowheads="1"/>
            </p:cNvSpPr>
            <p:nvPr/>
          </p:nvSpPr>
          <p:spPr bwMode="auto">
            <a:xfrm>
              <a:off x="4527" y="2707"/>
              <a:ext cx="139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S</a:t>
              </a:r>
              <a:r>
                <a:rPr kumimoji="0" lang="en-US" sz="1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63865" name="Text Box 25"/>
            <p:cNvSpPr txBox="1">
              <a:spLocks noChangeAspect="1" noChangeArrowheads="1"/>
            </p:cNvSpPr>
            <p:nvPr/>
          </p:nvSpPr>
          <p:spPr bwMode="auto">
            <a:xfrm>
              <a:off x="4120" y="2707"/>
              <a:ext cx="139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S</a:t>
              </a:r>
              <a:r>
                <a:rPr kumimoji="0" lang="en-US" sz="1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63915" name="Text Box 75"/>
            <p:cNvSpPr txBox="1">
              <a:spLocks noChangeAspect="1" noChangeArrowheads="1"/>
            </p:cNvSpPr>
            <p:nvPr/>
          </p:nvSpPr>
          <p:spPr bwMode="auto">
            <a:xfrm>
              <a:off x="3515" y="2707"/>
              <a:ext cx="139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S</a:t>
              </a:r>
              <a:r>
                <a:rPr kumimoji="0" lang="en-US" sz="1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63919" name="Text Box 79"/>
            <p:cNvSpPr txBox="1">
              <a:spLocks noChangeAspect="1" noChangeArrowheads="1"/>
            </p:cNvSpPr>
            <p:nvPr/>
          </p:nvSpPr>
          <p:spPr bwMode="auto">
            <a:xfrm>
              <a:off x="3108" y="2707"/>
              <a:ext cx="139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S</a:t>
              </a:r>
              <a:r>
                <a:rPr kumimoji="0" lang="en-US" sz="1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163924" name="Text Box 84"/>
            <p:cNvSpPr txBox="1">
              <a:spLocks noChangeAspect="1" noChangeArrowheads="1"/>
            </p:cNvSpPr>
            <p:nvPr/>
          </p:nvSpPr>
          <p:spPr bwMode="auto">
            <a:xfrm>
              <a:off x="2700" y="2707"/>
              <a:ext cx="139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S</a:t>
              </a:r>
              <a:r>
                <a:rPr kumimoji="0" lang="en-US" sz="1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163929" name="Text Box 89"/>
            <p:cNvSpPr txBox="1">
              <a:spLocks noChangeAspect="1" noChangeArrowheads="1"/>
            </p:cNvSpPr>
            <p:nvPr/>
          </p:nvSpPr>
          <p:spPr bwMode="auto">
            <a:xfrm>
              <a:off x="2293" y="2707"/>
              <a:ext cx="139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S</a:t>
              </a:r>
              <a:r>
                <a:rPr kumimoji="0" lang="en-US" sz="1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163933" name="Rectangle 93"/>
            <p:cNvSpPr>
              <a:spLocks noChangeAspect="1" noChangeArrowheads="1"/>
            </p:cNvSpPr>
            <p:nvPr/>
          </p:nvSpPr>
          <p:spPr bwMode="auto">
            <a:xfrm>
              <a:off x="2210" y="1379"/>
              <a:ext cx="253" cy="257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2" tIns="45716" rIns="91432" bIns="45716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p,g</a:t>
              </a:r>
            </a:p>
          </p:txBody>
        </p:sp>
        <p:sp>
          <p:nvSpPr>
            <p:cNvPr id="163934" name="Rectangle 94"/>
            <p:cNvSpPr>
              <a:spLocks noChangeAspect="1" noChangeArrowheads="1"/>
            </p:cNvSpPr>
            <p:nvPr/>
          </p:nvSpPr>
          <p:spPr bwMode="auto">
            <a:xfrm>
              <a:off x="2616" y="1379"/>
              <a:ext cx="253" cy="257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2" tIns="45716" rIns="91432" bIns="45716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p,g</a:t>
              </a:r>
            </a:p>
          </p:txBody>
        </p:sp>
        <p:sp>
          <p:nvSpPr>
            <p:cNvPr id="163935" name="Rectangle 95"/>
            <p:cNvSpPr>
              <a:spLocks noChangeAspect="1" noChangeArrowheads="1"/>
            </p:cNvSpPr>
            <p:nvPr/>
          </p:nvSpPr>
          <p:spPr bwMode="auto">
            <a:xfrm>
              <a:off x="3023" y="1379"/>
              <a:ext cx="253" cy="257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2" tIns="45716" rIns="91432" bIns="45716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p,g</a:t>
              </a:r>
            </a:p>
          </p:txBody>
        </p:sp>
        <p:sp>
          <p:nvSpPr>
            <p:cNvPr id="163936" name="Rectangle 96"/>
            <p:cNvSpPr>
              <a:spLocks noChangeAspect="1" noChangeArrowheads="1"/>
            </p:cNvSpPr>
            <p:nvPr/>
          </p:nvSpPr>
          <p:spPr bwMode="auto">
            <a:xfrm>
              <a:off x="3428" y="1379"/>
              <a:ext cx="253" cy="257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2" tIns="45716" rIns="91432" bIns="45716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p,g</a:t>
              </a:r>
            </a:p>
          </p:txBody>
        </p:sp>
        <p:sp>
          <p:nvSpPr>
            <p:cNvPr id="163937" name="Line 97"/>
            <p:cNvSpPr>
              <a:spLocks noChangeAspect="1" noChangeShapeType="1"/>
            </p:cNvSpPr>
            <p:nvPr/>
          </p:nvSpPr>
          <p:spPr bwMode="auto">
            <a:xfrm>
              <a:off x="3618" y="1630"/>
              <a:ext cx="1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3938" name="Line 98"/>
            <p:cNvSpPr>
              <a:spLocks noChangeAspect="1" noChangeShapeType="1"/>
            </p:cNvSpPr>
            <p:nvPr/>
          </p:nvSpPr>
          <p:spPr bwMode="auto">
            <a:xfrm flipH="1">
              <a:off x="3493" y="1630"/>
              <a:ext cx="0" cy="7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3939" name="Line 99"/>
            <p:cNvSpPr>
              <a:spLocks noChangeAspect="1" noChangeShapeType="1"/>
            </p:cNvSpPr>
            <p:nvPr/>
          </p:nvSpPr>
          <p:spPr bwMode="auto">
            <a:xfrm>
              <a:off x="3211" y="1630"/>
              <a:ext cx="1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3940" name="Line 100"/>
            <p:cNvSpPr>
              <a:spLocks noChangeAspect="1" noChangeShapeType="1"/>
            </p:cNvSpPr>
            <p:nvPr/>
          </p:nvSpPr>
          <p:spPr bwMode="auto">
            <a:xfrm>
              <a:off x="3085" y="1630"/>
              <a:ext cx="1" cy="7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3941" name="Line 101"/>
            <p:cNvSpPr>
              <a:spLocks noChangeAspect="1" noChangeShapeType="1"/>
            </p:cNvSpPr>
            <p:nvPr/>
          </p:nvSpPr>
          <p:spPr bwMode="auto">
            <a:xfrm>
              <a:off x="2805" y="1630"/>
              <a:ext cx="0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3942" name="Line 102"/>
            <p:cNvSpPr>
              <a:spLocks noChangeAspect="1" noChangeShapeType="1"/>
            </p:cNvSpPr>
            <p:nvPr/>
          </p:nvSpPr>
          <p:spPr bwMode="auto">
            <a:xfrm>
              <a:off x="2678" y="1630"/>
              <a:ext cx="1" cy="7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3943" name="Line 103"/>
            <p:cNvSpPr>
              <a:spLocks noChangeAspect="1" noChangeShapeType="1"/>
            </p:cNvSpPr>
            <p:nvPr/>
          </p:nvSpPr>
          <p:spPr bwMode="auto">
            <a:xfrm>
              <a:off x="2398" y="1630"/>
              <a:ext cx="0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3944" name="Line 104"/>
            <p:cNvSpPr>
              <a:spLocks noChangeAspect="1" noChangeShapeType="1"/>
            </p:cNvSpPr>
            <p:nvPr/>
          </p:nvSpPr>
          <p:spPr bwMode="auto">
            <a:xfrm>
              <a:off x="2271" y="1630"/>
              <a:ext cx="1" cy="7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grpSp>
          <p:nvGrpSpPr>
            <p:cNvPr id="8" name="Group 105"/>
            <p:cNvGrpSpPr>
              <a:grpSpLocks noChangeAspect="1"/>
            </p:cNvGrpSpPr>
            <p:nvPr/>
          </p:nvGrpSpPr>
          <p:grpSpPr bwMode="auto">
            <a:xfrm rot="5400000">
              <a:off x="3401" y="2456"/>
              <a:ext cx="310" cy="187"/>
              <a:chOff x="126" y="2489"/>
              <a:chExt cx="714" cy="439"/>
            </a:xfrm>
          </p:grpSpPr>
          <p:sp>
            <p:nvSpPr>
              <p:cNvPr id="163946" name="AutoShape 106"/>
              <p:cNvSpPr>
                <a:spLocks noChangeAspect="1" noChangeArrowheads="1"/>
              </p:cNvSpPr>
              <p:nvPr/>
            </p:nvSpPr>
            <p:spPr bwMode="auto">
              <a:xfrm flipH="1">
                <a:off x="344" y="2496"/>
                <a:ext cx="384" cy="432"/>
              </a:xfrm>
              <a:prstGeom prst="moon">
                <a:avLst>
                  <a:gd name="adj" fmla="val 69273"/>
                </a:avLst>
              </a:prstGeom>
              <a:solidFill>
                <a:srgbClr val="EAEAEA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3947" name="Line 107"/>
              <p:cNvSpPr>
                <a:spLocks noChangeAspect="1" noChangeShapeType="1"/>
              </p:cNvSpPr>
              <p:nvPr/>
            </p:nvSpPr>
            <p:spPr bwMode="auto">
              <a:xfrm flipV="1">
                <a:off x="734" y="2712"/>
                <a:ext cx="10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3948" name="Line 108"/>
              <p:cNvSpPr>
                <a:spLocks noChangeAspect="1" noChangeShapeType="1"/>
              </p:cNvSpPr>
              <p:nvPr/>
            </p:nvSpPr>
            <p:spPr bwMode="auto">
              <a:xfrm flipH="1">
                <a:off x="162" y="2568"/>
                <a:ext cx="17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3949" name="Line 109"/>
              <p:cNvSpPr>
                <a:spLocks noChangeAspect="1" noChangeShapeType="1"/>
              </p:cNvSpPr>
              <p:nvPr/>
            </p:nvSpPr>
            <p:spPr bwMode="auto">
              <a:xfrm flipH="1">
                <a:off x="168" y="2850"/>
                <a:ext cx="1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3950" name="Arc 110"/>
              <p:cNvSpPr>
                <a:spLocks noChangeAspect="1"/>
              </p:cNvSpPr>
              <p:nvPr/>
            </p:nvSpPr>
            <p:spPr bwMode="auto">
              <a:xfrm>
                <a:off x="126" y="2489"/>
                <a:ext cx="258" cy="439"/>
              </a:xfrm>
              <a:custGeom>
                <a:avLst/>
                <a:gdLst>
                  <a:gd name="G0" fmla="+- 0 0 0"/>
                  <a:gd name="G1" fmla="+- 19307 0 0"/>
                  <a:gd name="G2" fmla="+- 21600 0 0"/>
                  <a:gd name="T0" fmla="*/ 9685 w 21600"/>
                  <a:gd name="T1" fmla="*/ 0 h 38034"/>
                  <a:gd name="T2" fmla="*/ 10764 w 21600"/>
                  <a:gd name="T3" fmla="*/ 38034 h 38034"/>
                  <a:gd name="T4" fmla="*/ 0 w 21600"/>
                  <a:gd name="T5" fmla="*/ 19307 h 380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38034" fill="none" extrusionOk="0">
                    <a:moveTo>
                      <a:pt x="9685" y="-1"/>
                    </a:moveTo>
                    <a:cubicBezTo>
                      <a:pt x="16988" y="3663"/>
                      <a:pt x="21600" y="11135"/>
                      <a:pt x="21600" y="19307"/>
                    </a:cubicBezTo>
                    <a:cubicBezTo>
                      <a:pt x="21600" y="27038"/>
                      <a:pt x="17467" y="34180"/>
                      <a:pt x="10763" y="38033"/>
                    </a:cubicBezTo>
                  </a:path>
                  <a:path w="21600" h="38034" stroke="0" extrusionOk="0">
                    <a:moveTo>
                      <a:pt x="9685" y="-1"/>
                    </a:moveTo>
                    <a:cubicBezTo>
                      <a:pt x="16988" y="3663"/>
                      <a:pt x="21600" y="11135"/>
                      <a:pt x="21600" y="19307"/>
                    </a:cubicBezTo>
                    <a:cubicBezTo>
                      <a:pt x="21600" y="27038"/>
                      <a:pt x="17467" y="34180"/>
                      <a:pt x="10763" y="38033"/>
                    </a:cubicBezTo>
                    <a:lnTo>
                      <a:pt x="0" y="19307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9" name="Group 111"/>
            <p:cNvGrpSpPr>
              <a:grpSpLocks noChangeAspect="1"/>
            </p:cNvGrpSpPr>
            <p:nvPr/>
          </p:nvGrpSpPr>
          <p:grpSpPr bwMode="auto">
            <a:xfrm rot="5400000">
              <a:off x="2993" y="2456"/>
              <a:ext cx="310" cy="188"/>
              <a:chOff x="126" y="2489"/>
              <a:chExt cx="714" cy="439"/>
            </a:xfrm>
          </p:grpSpPr>
          <p:sp>
            <p:nvSpPr>
              <p:cNvPr id="163952" name="AutoShape 112"/>
              <p:cNvSpPr>
                <a:spLocks noChangeAspect="1" noChangeArrowheads="1"/>
              </p:cNvSpPr>
              <p:nvPr/>
            </p:nvSpPr>
            <p:spPr bwMode="auto">
              <a:xfrm flipH="1">
                <a:off x="344" y="2496"/>
                <a:ext cx="384" cy="432"/>
              </a:xfrm>
              <a:prstGeom prst="moon">
                <a:avLst>
                  <a:gd name="adj" fmla="val 69273"/>
                </a:avLst>
              </a:prstGeom>
              <a:solidFill>
                <a:srgbClr val="EAEAEA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3953" name="Line 113"/>
              <p:cNvSpPr>
                <a:spLocks noChangeAspect="1" noChangeShapeType="1"/>
              </p:cNvSpPr>
              <p:nvPr/>
            </p:nvSpPr>
            <p:spPr bwMode="auto">
              <a:xfrm flipV="1">
                <a:off x="734" y="2712"/>
                <a:ext cx="10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3954" name="Line 114"/>
              <p:cNvSpPr>
                <a:spLocks noChangeAspect="1" noChangeShapeType="1"/>
              </p:cNvSpPr>
              <p:nvPr/>
            </p:nvSpPr>
            <p:spPr bwMode="auto">
              <a:xfrm flipH="1">
                <a:off x="162" y="2568"/>
                <a:ext cx="17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3955" name="Line 115"/>
              <p:cNvSpPr>
                <a:spLocks noChangeAspect="1" noChangeShapeType="1"/>
              </p:cNvSpPr>
              <p:nvPr/>
            </p:nvSpPr>
            <p:spPr bwMode="auto">
              <a:xfrm flipH="1">
                <a:off x="168" y="2850"/>
                <a:ext cx="1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3956" name="Arc 116"/>
              <p:cNvSpPr>
                <a:spLocks noChangeAspect="1"/>
              </p:cNvSpPr>
              <p:nvPr/>
            </p:nvSpPr>
            <p:spPr bwMode="auto">
              <a:xfrm>
                <a:off x="126" y="2489"/>
                <a:ext cx="258" cy="439"/>
              </a:xfrm>
              <a:custGeom>
                <a:avLst/>
                <a:gdLst>
                  <a:gd name="G0" fmla="+- 0 0 0"/>
                  <a:gd name="G1" fmla="+- 19307 0 0"/>
                  <a:gd name="G2" fmla="+- 21600 0 0"/>
                  <a:gd name="T0" fmla="*/ 9685 w 21600"/>
                  <a:gd name="T1" fmla="*/ 0 h 38034"/>
                  <a:gd name="T2" fmla="*/ 10764 w 21600"/>
                  <a:gd name="T3" fmla="*/ 38034 h 38034"/>
                  <a:gd name="T4" fmla="*/ 0 w 21600"/>
                  <a:gd name="T5" fmla="*/ 19307 h 380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38034" fill="none" extrusionOk="0">
                    <a:moveTo>
                      <a:pt x="9685" y="-1"/>
                    </a:moveTo>
                    <a:cubicBezTo>
                      <a:pt x="16988" y="3663"/>
                      <a:pt x="21600" y="11135"/>
                      <a:pt x="21600" y="19307"/>
                    </a:cubicBezTo>
                    <a:cubicBezTo>
                      <a:pt x="21600" y="27038"/>
                      <a:pt x="17467" y="34180"/>
                      <a:pt x="10763" y="38033"/>
                    </a:cubicBezTo>
                  </a:path>
                  <a:path w="21600" h="38034" stroke="0" extrusionOk="0">
                    <a:moveTo>
                      <a:pt x="9685" y="-1"/>
                    </a:moveTo>
                    <a:cubicBezTo>
                      <a:pt x="16988" y="3663"/>
                      <a:pt x="21600" y="11135"/>
                      <a:pt x="21600" y="19307"/>
                    </a:cubicBezTo>
                    <a:cubicBezTo>
                      <a:pt x="21600" y="27038"/>
                      <a:pt x="17467" y="34180"/>
                      <a:pt x="10763" y="38033"/>
                    </a:cubicBezTo>
                    <a:lnTo>
                      <a:pt x="0" y="19307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0" name="Group 117"/>
            <p:cNvGrpSpPr>
              <a:grpSpLocks noChangeAspect="1"/>
            </p:cNvGrpSpPr>
            <p:nvPr/>
          </p:nvGrpSpPr>
          <p:grpSpPr bwMode="auto">
            <a:xfrm rot="5400000">
              <a:off x="2585" y="2456"/>
              <a:ext cx="310" cy="188"/>
              <a:chOff x="126" y="2489"/>
              <a:chExt cx="714" cy="439"/>
            </a:xfrm>
          </p:grpSpPr>
          <p:sp>
            <p:nvSpPr>
              <p:cNvPr id="163958" name="AutoShape 118"/>
              <p:cNvSpPr>
                <a:spLocks noChangeAspect="1" noChangeArrowheads="1"/>
              </p:cNvSpPr>
              <p:nvPr/>
            </p:nvSpPr>
            <p:spPr bwMode="auto">
              <a:xfrm flipH="1">
                <a:off x="344" y="2496"/>
                <a:ext cx="384" cy="432"/>
              </a:xfrm>
              <a:prstGeom prst="moon">
                <a:avLst>
                  <a:gd name="adj" fmla="val 69273"/>
                </a:avLst>
              </a:prstGeom>
              <a:solidFill>
                <a:srgbClr val="EAEAEA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3959" name="Line 119"/>
              <p:cNvSpPr>
                <a:spLocks noChangeAspect="1" noChangeShapeType="1"/>
              </p:cNvSpPr>
              <p:nvPr/>
            </p:nvSpPr>
            <p:spPr bwMode="auto">
              <a:xfrm flipV="1">
                <a:off x="734" y="2712"/>
                <a:ext cx="10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3960" name="Line 120"/>
              <p:cNvSpPr>
                <a:spLocks noChangeAspect="1" noChangeShapeType="1"/>
              </p:cNvSpPr>
              <p:nvPr/>
            </p:nvSpPr>
            <p:spPr bwMode="auto">
              <a:xfrm flipH="1">
                <a:off x="162" y="2568"/>
                <a:ext cx="17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3961" name="Line 121"/>
              <p:cNvSpPr>
                <a:spLocks noChangeAspect="1" noChangeShapeType="1"/>
              </p:cNvSpPr>
              <p:nvPr/>
            </p:nvSpPr>
            <p:spPr bwMode="auto">
              <a:xfrm flipH="1">
                <a:off x="168" y="2850"/>
                <a:ext cx="1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3962" name="Arc 122"/>
              <p:cNvSpPr>
                <a:spLocks noChangeAspect="1"/>
              </p:cNvSpPr>
              <p:nvPr/>
            </p:nvSpPr>
            <p:spPr bwMode="auto">
              <a:xfrm>
                <a:off x="126" y="2489"/>
                <a:ext cx="258" cy="439"/>
              </a:xfrm>
              <a:custGeom>
                <a:avLst/>
                <a:gdLst>
                  <a:gd name="G0" fmla="+- 0 0 0"/>
                  <a:gd name="G1" fmla="+- 19307 0 0"/>
                  <a:gd name="G2" fmla="+- 21600 0 0"/>
                  <a:gd name="T0" fmla="*/ 9685 w 21600"/>
                  <a:gd name="T1" fmla="*/ 0 h 38034"/>
                  <a:gd name="T2" fmla="*/ 10764 w 21600"/>
                  <a:gd name="T3" fmla="*/ 38034 h 38034"/>
                  <a:gd name="T4" fmla="*/ 0 w 21600"/>
                  <a:gd name="T5" fmla="*/ 19307 h 380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38034" fill="none" extrusionOk="0">
                    <a:moveTo>
                      <a:pt x="9685" y="-1"/>
                    </a:moveTo>
                    <a:cubicBezTo>
                      <a:pt x="16988" y="3663"/>
                      <a:pt x="21600" y="11135"/>
                      <a:pt x="21600" y="19307"/>
                    </a:cubicBezTo>
                    <a:cubicBezTo>
                      <a:pt x="21600" y="27038"/>
                      <a:pt x="17467" y="34180"/>
                      <a:pt x="10763" y="38033"/>
                    </a:cubicBezTo>
                  </a:path>
                  <a:path w="21600" h="38034" stroke="0" extrusionOk="0">
                    <a:moveTo>
                      <a:pt x="9685" y="-1"/>
                    </a:moveTo>
                    <a:cubicBezTo>
                      <a:pt x="16988" y="3663"/>
                      <a:pt x="21600" y="11135"/>
                      <a:pt x="21600" y="19307"/>
                    </a:cubicBezTo>
                    <a:cubicBezTo>
                      <a:pt x="21600" y="27038"/>
                      <a:pt x="17467" y="34180"/>
                      <a:pt x="10763" y="38033"/>
                    </a:cubicBezTo>
                    <a:lnTo>
                      <a:pt x="0" y="19307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1" name="Group 123"/>
            <p:cNvGrpSpPr>
              <a:grpSpLocks noChangeAspect="1"/>
            </p:cNvGrpSpPr>
            <p:nvPr/>
          </p:nvGrpSpPr>
          <p:grpSpPr bwMode="auto">
            <a:xfrm rot="5400000">
              <a:off x="2178" y="2456"/>
              <a:ext cx="310" cy="188"/>
              <a:chOff x="126" y="2489"/>
              <a:chExt cx="714" cy="439"/>
            </a:xfrm>
          </p:grpSpPr>
          <p:sp>
            <p:nvSpPr>
              <p:cNvPr id="163964" name="AutoShape 124"/>
              <p:cNvSpPr>
                <a:spLocks noChangeAspect="1" noChangeArrowheads="1"/>
              </p:cNvSpPr>
              <p:nvPr/>
            </p:nvSpPr>
            <p:spPr bwMode="auto">
              <a:xfrm flipH="1">
                <a:off x="344" y="2496"/>
                <a:ext cx="384" cy="432"/>
              </a:xfrm>
              <a:prstGeom prst="moon">
                <a:avLst>
                  <a:gd name="adj" fmla="val 69273"/>
                </a:avLst>
              </a:prstGeom>
              <a:solidFill>
                <a:srgbClr val="EAEAEA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3965" name="Line 125"/>
              <p:cNvSpPr>
                <a:spLocks noChangeAspect="1" noChangeShapeType="1"/>
              </p:cNvSpPr>
              <p:nvPr/>
            </p:nvSpPr>
            <p:spPr bwMode="auto">
              <a:xfrm flipV="1">
                <a:off x="734" y="2712"/>
                <a:ext cx="10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3966" name="Line 126"/>
              <p:cNvSpPr>
                <a:spLocks noChangeAspect="1" noChangeShapeType="1"/>
              </p:cNvSpPr>
              <p:nvPr/>
            </p:nvSpPr>
            <p:spPr bwMode="auto">
              <a:xfrm flipH="1">
                <a:off x="162" y="2568"/>
                <a:ext cx="17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3967" name="Line 127"/>
              <p:cNvSpPr>
                <a:spLocks noChangeAspect="1" noChangeShapeType="1"/>
              </p:cNvSpPr>
              <p:nvPr/>
            </p:nvSpPr>
            <p:spPr bwMode="auto">
              <a:xfrm flipH="1">
                <a:off x="168" y="2850"/>
                <a:ext cx="1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3968" name="Arc 128"/>
              <p:cNvSpPr>
                <a:spLocks noChangeAspect="1"/>
              </p:cNvSpPr>
              <p:nvPr/>
            </p:nvSpPr>
            <p:spPr bwMode="auto">
              <a:xfrm>
                <a:off x="126" y="2489"/>
                <a:ext cx="258" cy="439"/>
              </a:xfrm>
              <a:custGeom>
                <a:avLst/>
                <a:gdLst>
                  <a:gd name="G0" fmla="+- 0 0 0"/>
                  <a:gd name="G1" fmla="+- 19307 0 0"/>
                  <a:gd name="G2" fmla="+- 21600 0 0"/>
                  <a:gd name="T0" fmla="*/ 9685 w 21600"/>
                  <a:gd name="T1" fmla="*/ 0 h 38034"/>
                  <a:gd name="T2" fmla="*/ 10764 w 21600"/>
                  <a:gd name="T3" fmla="*/ 38034 h 38034"/>
                  <a:gd name="T4" fmla="*/ 0 w 21600"/>
                  <a:gd name="T5" fmla="*/ 19307 h 380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38034" fill="none" extrusionOk="0">
                    <a:moveTo>
                      <a:pt x="9685" y="-1"/>
                    </a:moveTo>
                    <a:cubicBezTo>
                      <a:pt x="16988" y="3663"/>
                      <a:pt x="21600" y="11135"/>
                      <a:pt x="21600" y="19307"/>
                    </a:cubicBezTo>
                    <a:cubicBezTo>
                      <a:pt x="21600" y="27038"/>
                      <a:pt x="17467" y="34180"/>
                      <a:pt x="10763" y="38033"/>
                    </a:cubicBezTo>
                  </a:path>
                  <a:path w="21600" h="38034" stroke="0" extrusionOk="0">
                    <a:moveTo>
                      <a:pt x="9685" y="-1"/>
                    </a:moveTo>
                    <a:cubicBezTo>
                      <a:pt x="16988" y="3663"/>
                      <a:pt x="21600" y="11135"/>
                      <a:pt x="21600" y="19307"/>
                    </a:cubicBezTo>
                    <a:cubicBezTo>
                      <a:pt x="21600" y="27038"/>
                      <a:pt x="17467" y="34180"/>
                      <a:pt x="10763" y="38033"/>
                    </a:cubicBezTo>
                    <a:lnTo>
                      <a:pt x="0" y="19307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63969" name="Line 129"/>
            <p:cNvSpPr>
              <a:spLocks noChangeAspect="1" noChangeShapeType="1"/>
            </p:cNvSpPr>
            <p:nvPr/>
          </p:nvSpPr>
          <p:spPr bwMode="auto">
            <a:xfrm flipH="1">
              <a:off x="2805" y="2413"/>
              <a:ext cx="19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3970" name="Line 130"/>
            <p:cNvSpPr>
              <a:spLocks noChangeAspect="1" noChangeShapeType="1"/>
            </p:cNvSpPr>
            <p:nvPr/>
          </p:nvSpPr>
          <p:spPr bwMode="auto">
            <a:xfrm flipH="1">
              <a:off x="2398" y="2413"/>
              <a:ext cx="19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3971" name="Line 131"/>
            <p:cNvSpPr>
              <a:spLocks noChangeAspect="1" noChangeShapeType="1"/>
            </p:cNvSpPr>
            <p:nvPr/>
          </p:nvSpPr>
          <p:spPr bwMode="auto">
            <a:xfrm flipH="1">
              <a:off x="3211" y="2413"/>
              <a:ext cx="1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3972" name="Line 132"/>
            <p:cNvSpPr>
              <a:spLocks noChangeAspect="1" noChangeShapeType="1"/>
            </p:cNvSpPr>
            <p:nvPr/>
          </p:nvSpPr>
          <p:spPr bwMode="auto">
            <a:xfrm flipV="1">
              <a:off x="2585" y="2225"/>
              <a:ext cx="0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3973" name="Line 133"/>
            <p:cNvSpPr>
              <a:spLocks noChangeAspect="1" noChangeShapeType="1"/>
            </p:cNvSpPr>
            <p:nvPr/>
          </p:nvSpPr>
          <p:spPr bwMode="auto">
            <a:xfrm flipV="1">
              <a:off x="2992" y="216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3974" name="Line 134"/>
            <p:cNvSpPr>
              <a:spLocks noChangeAspect="1" noChangeShapeType="1"/>
            </p:cNvSpPr>
            <p:nvPr/>
          </p:nvSpPr>
          <p:spPr bwMode="auto">
            <a:xfrm flipV="1">
              <a:off x="3399" y="2099"/>
              <a:ext cx="0" cy="3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3847" name="Text Box 7"/>
            <p:cNvSpPr txBox="1">
              <a:spLocks noChangeAspect="1" noChangeArrowheads="1"/>
            </p:cNvSpPr>
            <p:nvPr/>
          </p:nvSpPr>
          <p:spPr bwMode="auto">
            <a:xfrm>
              <a:off x="5450" y="1027"/>
              <a:ext cx="144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9900CC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B</a:t>
              </a:r>
              <a:r>
                <a:rPr kumimoji="0" lang="en-US" sz="1800" b="1" i="0" u="none" strike="noStrike" kern="1200" cap="none" spc="0" normalizeH="0" baseline="-25000" noProof="0">
                  <a:ln>
                    <a:noFill/>
                  </a:ln>
                  <a:solidFill>
                    <a:srgbClr val="9900CC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63858" name="Text Box 18"/>
            <p:cNvSpPr txBox="1">
              <a:spLocks noChangeAspect="1" noChangeArrowheads="1"/>
            </p:cNvSpPr>
            <p:nvPr/>
          </p:nvSpPr>
          <p:spPr bwMode="auto">
            <a:xfrm>
              <a:off x="5034" y="1027"/>
              <a:ext cx="144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9900CC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B</a:t>
              </a:r>
              <a:r>
                <a:rPr kumimoji="0" lang="en-US" sz="1800" b="1" i="0" u="none" strike="noStrike" kern="1200" cap="none" spc="0" normalizeH="0" baseline="-25000" noProof="0">
                  <a:ln>
                    <a:noFill/>
                  </a:ln>
                  <a:solidFill>
                    <a:srgbClr val="9900CC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63863" name="Text Box 23"/>
            <p:cNvSpPr txBox="1">
              <a:spLocks noChangeAspect="1" noChangeArrowheads="1"/>
            </p:cNvSpPr>
            <p:nvPr/>
          </p:nvSpPr>
          <p:spPr bwMode="auto">
            <a:xfrm>
              <a:off x="4626" y="1027"/>
              <a:ext cx="144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9900CC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B</a:t>
              </a:r>
              <a:r>
                <a:rPr kumimoji="0" lang="en-US" sz="1800" b="1" i="0" u="none" strike="noStrike" kern="1200" cap="none" spc="0" normalizeH="0" baseline="-25000" noProof="0">
                  <a:ln>
                    <a:noFill/>
                  </a:ln>
                  <a:solidFill>
                    <a:srgbClr val="9900CC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63868" name="Text Box 28"/>
            <p:cNvSpPr txBox="1">
              <a:spLocks noChangeAspect="1" noChangeArrowheads="1"/>
            </p:cNvSpPr>
            <p:nvPr/>
          </p:nvSpPr>
          <p:spPr bwMode="auto">
            <a:xfrm>
              <a:off x="4220" y="1027"/>
              <a:ext cx="144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9900CC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B</a:t>
              </a:r>
              <a:r>
                <a:rPr kumimoji="0" lang="en-US" sz="1800" b="1" i="0" u="none" strike="noStrike" kern="1200" cap="none" spc="0" normalizeH="0" baseline="-25000" noProof="0">
                  <a:ln>
                    <a:noFill/>
                  </a:ln>
                  <a:solidFill>
                    <a:srgbClr val="9900CC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63922" name="Text Box 82"/>
            <p:cNvSpPr txBox="1">
              <a:spLocks noChangeAspect="1" noChangeArrowheads="1"/>
            </p:cNvSpPr>
            <p:nvPr/>
          </p:nvSpPr>
          <p:spPr bwMode="auto">
            <a:xfrm>
              <a:off x="3207" y="1027"/>
              <a:ext cx="144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9900CC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B</a:t>
              </a:r>
              <a:r>
                <a:rPr kumimoji="0" lang="en-US" sz="1800" b="1" i="0" u="none" strike="noStrike" kern="1200" cap="none" spc="0" normalizeH="0" baseline="-25000" noProof="0">
                  <a:ln>
                    <a:noFill/>
                  </a:ln>
                  <a:solidFill>
                    <a:srgbClr val="9900CC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163927" name="Text Box 87"/>
            <p:cNvSpPr txBox="1">
              <a:spLocks noChangeAspect="1" noChangeArrowheads="1"/>
            </p:cNvSpPr>
            <p:nvPr/>
          </p:nvSpPr>
          <p:spPr bwMode="auto">
            <a:xfrm>
              <a:off x="2799" y="1027"/>
              <a:ext cx="144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9900CC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B</a:t>
              </a:r>
              <a:r>
                <a:rPr kumimoji="0" lang="en-US" sz="1800" b="1" i="0" u="none" strike="noStrike" kern="1200" cap="none" spc="0" normalizeH="0" baseline="-25000" noProof="0">
                  <a:ln>
                    <a:noFill/>
                  </a:ln>
                  <a:solidFill>
                    <a:srgbClr val="9900CC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163932" name="Text Box 92"/>
            <p:cNvSpPr txBox="1">
              <a:spLocks noChangeAspect="1" noChangeArrowheads="1"/>
            </p:cNvSpPr>
            <p:nvPr/>
          </p:nvSpPr>
          <p:spPr bwMode="auto">
            <a:xfrm>
              <a:off x="2393" y="1027"/>
              <a:ext cx="144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9900CC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B</a:t>
              </a:r>
              <a:r>
                <a:rPr kumimoji="0" lang="en-US" sz="1800" b="1" i="0" u="none" strike="noStrike" kern="1200" cap="none" spc="0" normalizeH="0" baseline="-25000" noProof="0">
                  <a:ln>
                    <a:noFill/>
                  </a:ln>
                  <a:solidFill>
                    <a:srgbClr val="9900CC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163975" name="Text Box 135"/>
            <p:cNvSpPr txBox="1">
              <a:spLocks noChangeAspect="1" noChangeArrowheads="1"/>
            </p:cNvSpPr>
            <p:nvPr/>
          </p:nvSpPr>
          <p:spPr bwMode="auto">
            <a:xfrm>
              <a:off x="3613" y="1027"/>
              <a:ext cx="144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9900CC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B</a:t>
              </a:r>
              <a:r>
                <a:rPr kumimoji="0" lang="en-US" sz="1800" b="1" i="0" u="none" strike="noStrike" kern="1200" cap="none" spc="0" normalizeH="0" baseline="-25000" noProof="0">
                  <a:ln>
                    <a:noFill/>
                  </a:ln>
                  <a:solidFill>
                    <a:srgbClr val="9900CC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63845" name="Text Box 5"/>
            <p:cNvSpPr txBox="1">
              <a:spLocks noChangeAspect="1" noChangeArrowheads="1"/>
            </p:cNvSpPr>
            <p:nvPr/>
          </p:nvSpPr>
          <p:spPr bwMode="auto">
            <a:xfrm>
              <a:off x="5588" y="1695"/>
              <a:ext cx="161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C</a:t>
              </a:r>
              <a:r>
                <a:rPr kumimoji="0" lang="en-US" sz="1800" b="1" i="0" u="none" strike="noStrike" kern="1200" cap="none" spc="0" normalizeH="0" baseline="-2500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63912" name="Text Box 72"/>
            <p:cNvSpPr txBox="1">
              <a:spLocks noChangeAspect="1" noChangeArrowheads="1"/>
            </p:cNvSpPr>
            <p:nvPr/>
          </p:nvSpPr>
          <p:spPr bwMode="auto">
            <a:xfrm>
              <a:off x="3697" y="2434"/>
              <a:ext cx="161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C</a:t>
              </a:r>
              <a:r>
                <a:rPr kumimoji="0" lang="en-US" sz="1800" b="1" i="0" u="none" strike="noStrike" kern="1200" cap="none" spc="0" normalizeH="0" baseline="-2500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63977" name="Line 137"/>
            <p:cNvSpPr>
              <a:spLocks noChangeAspect="1" noChangeShapeType="1"/>
            </p:cNvSpPr>
            <p:nvPr/>
          </p:nvSpPr>
          <p:spPr bwMode="auto">
            <a:xfrm flipV="1">
              <a:off x="3864" y="1942"/>
              <a:ext cx="0" cy="47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3846" name="Line 6"/>
            <p:cNvSpPr>
              <a:spLocks noChangeShapeType="1"/>
            </p:cNvSpPr>
            <p:nvPr/>
          </p:nvSpPr>
          <p:spPr bwMode="auto">
            <a:xfrm flipH="1" flipV="1">
              <a:off x="5539" y="1911"/>
              <a:ext cx="197" cy="9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3978" name="Line 138"/>
            <p:cNvSpPr>
              <a:spLocks noChangeAspect="1" noChangeShapeType="1"/>
            </p:cNvSpPr>
            <p:nvPr/>
          </p:nvSpPr>
          <p:spPr bwMode="auto">
            <a:xfrm flipH="1">
              <a:off x="3712" y="1942"/>
              <a:ext cx="24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3989" name="Text Box 149"/>
            <p:cNvSpPr txBox="1">
              <a:spLocks noChangeAspect="1" noChangeArrowheads="1"/>
            </p:cNvSpPr>
            <p:nvPr/>
          </p:nvSpPr>
          <p:spPr bwMode="auto">
            <a:xfrm>
              <a:off x="2145" y="1906"/>
              <a:ext cx="1353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32" tIns="45716" rIns="91432" bIns="45716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Carry Generator</a:t>
              </a:r>
            </a:p>
          </p:txBody>
        </p:sp>
        <p:sp>
          <p:nvSpPr>
            <p:cNvPr id="163990" name="Text Box 150"/>
            <p:cNvSpPr txBox="1">
              <a:spLocks noChangeAspect="1" noChangeArrowheads="1"/>
            </p:cNvSpPr>
            <p:nvPr/>
          </p:nvSpPr>
          <p:spPr bwMode="auto">
            <a:xfrm>
              <a:off x="3981" y="1906"/>
              <a:ext cx="1353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32" tIns="45716" rIns="91432" bIns="45716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Carry Generator</a:t>
              </a:r>
            </a:p>
          </p:txBody>
        </p:sp>
        <p:sp>
          <p:nvSpPr>
            <p:cNvPr id="163997" name="Text Box 157"/>
            <p:cNvSpPr txBox="1">
              <a:spLocks noChangeAspect="1" noChangeArrowheads="1"/>
            </p:cNvSpPr>
            <p:nvPr/>
          </p:nvSpPr>
          <p:spPr bwMode="auto">
            <a:xfrm>
              <a:off x="1892" y="2434"/>
              <a:ext cx="161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C</a:t>
              </a:r>
              <a:r>
                <a:rPr kumimoji="0" lang="en-US" sz="1800" b="1" i="0" u="none" strike="noStrike" kern="1200" cap="none" spc="0" normalizeH="0" baseline="-2500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163998" name="Line 158"/>
            <p:cNvSpPr>
              <a:spLocks noChangeAspect="1" noChangeShapeType="1"/>
            </p:cNvSpPr>
            <p:nvPr/>
          </p:nvSpPr>
          <p:spPr bwMode="auto">
            <a:xfrm flipV="1">
              <a:off x="2059" y="1942"/>
              <a:ext cx="0" cy="47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3999" name="Line 159"/>
            <p:cNvSpPr>
              <a:spLocks noChangeAspect="1" noChangeShapeType="1"/>
            </p:cNvSpPr>
            <p:nvPr/>
          </p:nvSpPr>
          <p:spPr bwMode="auto">
            <a:xfrm flipH="1">
              <a:off x="1907" y="1942"/>
              <a:ext cx="24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4000" name="Line 160"/>
            <p:cNvSpPr>
              <a:spLocks noChangeAspect="1" noChangeShapeType="1"/>
            </p:cNvSpPr>
            <p:nvPr/>
          </p:nvSpPr>
          <p:spPr bwMode="auto">
            <a:xfrm flipH="1">
              <a:off x="1794" y="2413"/>
              <a:ext cx="27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4001" name="Freeform 161"/>
            <p:cNvSpPr>
              <a:spLocks noChangeAspect="1"/>
            </p:cNvSpPr>
            <p:nvPr/>
          </p:nvSpPr>
          <p:spPr bwMode="auto">
            <a:xfrm>
              <a:off x="322" y="1818"/>
              <a:ext cx="1566" cy="5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12" y="0"/>
                </a:cxn>
                <a:cxn ang="0">
                  <a:pos x="4512" y="480"/>
                </a:cxn>
                <a:cxn ang="0">
                  <a:pos x="0" y="1008"/>
                </a:cxn>
                <a:cxn ang="0">
                  <a:pos x="0" y="0"/>
                </a:cxn>
              </a:cxnLst>
              <a:rect l="0" t="0" r="r" b="b"/>
              <a:pathLst>
                <a:path w="4512" h="1008">
                  <a:moveTo>
                    <a:pt x="0" y="0"/>
                  </a:moveTo>
                  <a:lnTo>
                    <a:pt x="4512" y="0"/>
                  </a:lnTo>
                  <a:lnTo>
                    <a:pt x="4512" y="480"/>
                  </a:lnTo>
                  <a:lnTo>
                    <a:pt x="0" y="10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4002" name="Text Box 162"/>
            <p:cNvSpPr txBox="1">
              <a:spLocks noChangeAspect="1" noChangeArrowheads="1"/>
            </p:cNvSpPr>
            <p:nvPr/>
          </p:nvSpPr>
          <p:spPr bwMode="auto">
            <a:xfrm>
              <a:off x="1691" y="2707"/>
              <a:ext cx="139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S</a:t>
              </a:r>
              <a:r>
                <a:rPr kumimoji="0" lang="en-US" sz="1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164003" name="Text Box 163"/>
            <p:cNvSpPr txBox="1">
              <a:spLocks noChangeAspect="1" noChangeArrowheads="1"/>
            </p:cNvSpPr>
            <p:nvPr/>
          </p:nvSpPr>
          <p:spPr bwMode="auto">
            <a:xfrm>
              <a:off x="1284" y="2707"/>
              <a:ext cx="139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S</a:t>
              </a:r>
              <a:r>
                <a:rPr kumimoji="0" lang="en-US" sz="1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164004" name="Text Box 164"/>
            <p:cNvSpPr txBox="1">
              <a:spLocks noChangeAspect="1" noChangeArrowheads="1"/>
            </p:cNvSpPr>
            <p:nvPr/>
          </p:nvSpPr>
          <p:spPr bwMode="auto">
            <a:xfrm>
              <a:off x="845" y="2707"/>
              <a:ext cx="200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S</a:t>
              </a:r>
              <a:r>
                <a:rPr kumimoji="0" lang="en-US" sz="1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164005" name="Text Box 165"/>
            <p:cNvSpPr txBox="1">
              <a:spLocks noChangeAspect="1" noChangeArrowheads="1"/>
            </p:cNvSpPr>
            <p:nvPr/>
          </p:nvSpPr>
          <p:spPr bwMode="auto">
            <a:xfrm>
              <a:off x="438" y="2707"/>
              <a:ext cx="200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S</a:t>
              </a:r>
              <a:r>
                <a:rPr kumimoji="0" lang="en-US" sz="1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11</a:t>
              </a:r>
            </a:p>
          </p:txBody>
        </p:sp>
        <p:grpSp>
          <p:nvGrpSpPr>
            <p:cNvPr id="12" name="Group 292"/>
            <p:cNvGrpSpPr>
              <a:grpSpLocks/>
            </p:cNvGrpSpPr>
            <p:nvPr/>
          </p:nvGrpSpPr>
          <p:grpSpPr bwMode="auto">
            <a:xfrm>
              <a:off x="596" y="1200"/>
              <a:ext cx="4901" cy="172"/>
              <a:chOff x="596" y="1247"/>
              <a:chExt cx="4901" cy="125"/>
            </a:xfrm>
          </p:grpSpPr>
          <p:sp>
            <p:nvSpPr>
              <p:cNvPr id="163852" name="Line 12"/>
              <p:cNvSpPr>
                <a:spLocks noChangeAspect="1" noChangeShapeType="1"/>
              </p:cNvSpPr>
              <p:nvPr/>
            </p:nvSpPr>
            <p:spPr bwMode="auto">
              <a:xfrm>
                <a:off x="5497" y="1247"/>
                <a:ext cx="0" cy="125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3856" name="Line 16"/>
              <p:cNvSpPr>
                <a:spLocks noChangeAspect="1" noChangeShapeType="1"/>
              </p:cNvSpPr>
              <p:nvPr/>
            </p:nvSpPr>
            <p:spPr bwMode="auto">
              <a:xfrm>
                <a:off x="5081" y="1247"/>
                <a:ext cx="0" cy="125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3861" name="Line 21"/>
              <p:cNvSpPr>
                <a:spLocks noChangeAspect="1" noChangeShapeType="1"/>
              </p:cNvSpPr>
              <p:nvPr/>
            </p:nvSpPr>
            <p:spPr bwMode="auto">
              <a:xfrm>
                <a:off x="4674" y="1247"/>
                <a:ext cx="0" cy="125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3866" name="Line 26"/>
              <p:cNvSpPr>
                <a:spLocks noChangeAspect="1" noChangeShapeType="1"/>
              </p:cNvSpPr>
              <p:nvPr/>
            </p:nvSpPr>
            <p:spPr bwMode="auto">
              <a:xfrm>
                <a:off x="4267" y="1247"/>
                <a:ext cx="0" cy="125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3916" name="Line 76"/>
              <p:cNvSpPr>
                <a:spLocks noChangeAspect="1" noChangeShapeType="1"/>
              </p:cNvSpPr>
              <p:nvPr/>
            </p:nvSpPr>
            <p:spPr bwMode="auto">
              <a:xfrm>
                <a:off x="3650" y="1247"/>
                <a:ext cx="0" cy="125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3920" name="Line 80"/>
              <p:cNvSpPr>
                <a:spLocks noChangeAspect="1" noChangeShapeType="1"/>
              </p:cNvSpPr>
              <p:nvPr/>
            </p:nvSpPr>
            <p:spPr bwMode="auto">
              <a:xfrm>
                <a:off x="3234" y="1247"/>
                <a:ext cx="0" cy="125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3925" name="Line 85"/>
              <p:cNvSpPr>
                <a:spLocks noChangeAspect="1" noChangeShapeType="1"/>
              </p:cNvSpPr>
              <p:nvPr/>
            </p:nvSpPr>
            <p:spPr bwMode="auto">
              <a:xfrm>
                <a:off x="2827" y="1247"/>
                <a:ext cx="0" cy="125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3930" name="Line 90"/>
              <p:cNvSpPr>
                <a:spLocks noChangeAspect="1" noChangeShapeType="1"/>
              </p:cNvSpPr>
              <p:nvPr/>
            </p:nvSpPr>
            <p:spPr bwMode="auto">
              <a:xfrm>
                <a:off x="2420" y="1247"/>
                <a:ext cx="0" cy="125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4006" name="Line 166"/>
              <p:cNvSpPr>
                <a:spLocks noChangeAspect="1" noChangeShapeType="1"/>
              </p:cNvSpPr>
              <p:nvPr/>
            </p:nvSpPr>
            <p:spPr bwMode="auto">
              <a:xfrm>
                <a:off x="1826" y="1247"/>
                <a:ext cx="0" cy="125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4008" name="Line 168"/>
              <p:cNvSpPr>
                <a:spLocks noChangeAspect="1" noChangeShapeType="1"/>
              </p:cNvSpPr>
              <p:nvPr/>
            </p:nvSpPr>
            <p:spPr bwMode="auto">
              <a:xfrm>
                <a:off x="1410" y="1247"/>
                <a:ext cx="0" cy="125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4010" name="Line 170"/>
              <p:cNvSpPr>
                <a:spLocks noChangeAspect="1" noChangeShapeType="1"/>
              </p:cNvSpPr>
              <p:nvPr/>
            </p:nvSpPr>
            <p:spPr bwMode="auto">
              <a:xfrm>
                <a:off x="1003" y="1247"/>
                <a:ext cx="0" cy="125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4012" name="Line 172"/>
              <p:cNvSpPr>
                <a:spLocks noChangeAspect="1" noChangeShapeType="1"/>
              </p:cNvSpPr>
              <p:nvPr/>
            </p:nvSpPr>
            <p:spPr bwMode="auto">
              <a:xfrm>
                <a:off x="596" y="1247"/>
                <a:ext cx="0" cy="125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64014" name="Rectangle 174"/>
            <p:cNvSpPr>
              <a:spLocks noChangeAspect="1" noChangeArrowheads="1"/>
            </p:cNvSpPr>
            <p:nvPr/>
          </p:nvSpPr>
          <p:spPr bwMode="auto">
            <a:xfrm>
              <a:off x="386" y="1379"/>
              <a:ext cx="253" cy="257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2" tIns="45716" rIns="91432" bIns="45716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p,g</a:t>
              </a:r>
            </a:p>
          </p:txBody>
        </p:sp>
        <p:sp>
          <p:nvSpPr>
            <p:cNvPr id="164015" name="Rectangle 175"/>
            <p:cNvSpPr>
              <a:spLocks noChangeAspect="1" noChangeArrowheads="1"/>
            </p:cNvSpPr>
            <p:nvPr/>
          </p:nvSpPr>
          <p:spPr bwMode="auto">
            <a:xfrm>
              <a:off x="792" y="1379"/>
              <a:ext cx="253" cy="257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2" tIns="45716" rIns="91432" bIns="45716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p,g</a:t>
              </a:r>
            </a:p>
          </p:txBody>
        </p:sp>
        <p:sp>
          <p:nvSpPr>
            <p:cNvPr id="164016" name="Rectangle 176"/>
            <p:cNvSpPr>
              <a:spLocks noChangeAspect="1" noChangeArrowheads="1"/>
            </p:cNvSpPr>
            <p:nvPr/>
          </p:nvSpPr>
          <p:spPr bwMode="auto">
            <a:xfrm>
              <a:off x="1199" y="1379"/>
              <a:ext cx="253" cy="257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2" tIns="45716" rIns="91432" bIns="45716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p,g</a:t>
              </a:r>
            </a:p>
          </p:txBody>
        </p:sp>
        <p:sp>
          <p:nvSpPr>
            <p:cNvPr id="164017" name="Rectangle 177"/>
            <p:cNvSpPr>
              <a:spLocks noChangeAspect="1" noChangeArrowheads="1"/>
            </p:cNvSpPr>
            <p:nvPr/>
          </p:nvSpPr>
          <p:spPr bwMode="auto">
            <a:xfrm>
              <a:off x="1604" y="1379"/>
              <a:ext cx="253" cy="257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2" tIns="45716" rIns="91432" bIns="45716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p,g</a:t>
              </a:r>
            </a:p>
          </p:txBody>
        </p:sp>
        <p:sp>
          <p:nvSpPr>
            <p:cNvPr id="164018" name="Line 178"/>
            <p:cNvSpPr>
              <a:spLocks noChangeAspect="1" noChangeShapeType="1"/>
            </p:cNvSpPr>
            <p:nvPr/>
          </p:nvSpPr>
          <p:spPr bwMode="auto">
            <a:xfrm>
              <a:off x="1794" y="1630"/>
              <a:ext cx="1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4019" name="Line 179"/>
            <p:cNvSpPr>
              <a:spLocks noChangeAspect="1" noChangeShapeType="1"/>
            </p:cNvSpPr>
            <p:nvPr/>
          </p:nvSpPr>
          <p:spPr bwMode="auto">
            <a:xfrm flipH="1">
              <a:off x="1669" y="1630"/>
              <a:ext cx="0" cy="7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4020" name="Line 180"/>
            <p:cNvSpPr>
              <a:spLocks noChangeAspect="1" noChangeShapeType="1"/>
            </p:cNvSpPr>
            <p:nvPr/>
          </p:nvSpPr>
          <p:spPr bwMode="auto">
            <a:xfrm>
              <a:off x="1387" y="1630"/>
              <a:ext cx="1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4021" name="Line 181"/>
            <p:cNvSpPr>
              <a:spLocks noChangeAspect="1" noChangeShapeType="1"/>
            </p:cNvSpPr>
            <p:nvPr/>
          </p:nvSpPr>
          <p:spPr bwMode="auto">
            <a:xfrm>
              <a:off x="1261" y="1630"/>
              <a:ext cx="1" cy="7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4022" name="Line 182"/>
            <p:cNvSpPr>
              <a:spLocks noChangeAspect="1" noChangeShapeType="1"/>
            </p:cNvSpPr>
            <p:nvPr/>
          </p:nvSpPr>
          <p:spPr bwMode="auto">
            <a:xfrm>
              <a:off x="981" y="1630"/>
              <a:ext cx="0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4023" name="Line 183"/>
            <p:cNvSpPr>
              <a:spLocks noChangeAspect="1" noChangeShapeType="1"/>
            </p:cNvSpPr>
            <p:nvPr/>
          </p:nvSpPr>
          <p:spPr bwMode="auto">
            <a:xfrm>
              <a:off x="854" y="1630"/>
              <a:ext cx="1" cy="7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4024" name="Line 184"/>
            <p:cNvSpPr>
              <a:spLocks noChangeAspect="1" noChangeShapeType="1"/>
            </p:cNvSpPr>
            <p:nvPr/>
          </p:nvSpPr>
          <p:spPr bwMode="auto">
            <a:xfrm>
              <a:off x="574" y="1630"/>
              <a:ext cx="0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4025" name="Line 185"/>
            <p:cNvSpPr>
              <a:spLocks noChangeAspect="1" noChangeShapeType="1"/>
            </p:cNvSpPr>
            <p:nvPr/>
          </p:nvSpPr>
          <p:spPr bwMode="auto">
            <a:xfrm>
              <a:off x="447" y="1630"/>
              <a:ext cx="1" cy="7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grpSp>
          <p:nvGrpSpPr>
            <p:cNvPr id="13" name="Group 186"/>
            <p:cNvGrpSpPr>
              <a:grpSpLocks noChangeAspect="1"/>
            </p:cNvGrpSpPr>
            <p:nvPr/>
          </p:nvGrpSpPr>
          <p:grpSpPr bwMode="auto">
            <a:xfrm rot="5400000">
              <a:off x="1577" y="2456"/>
              <a:ext cx="310" cy="187"/>
              <a:chOff x="126" y="2489"/>
              <a:chExt cx="714" cy="439"/>
            </a:xfrm>
          </p:grpSpPr>
          <p:sp>
            <p:nvSpPr>
              <p:cNvPr id="164027" name="AutoShape 187"/>
              <p:cNvSpPr>
                <a:spLocks noChangeAspect="1" noChangeArrowheads="1"/>
              </p:cNvSpPr>
              <p:nvPr/>
            </p:nvSpPr>
            <p:spPr bwMode="auto">
              <a:xfrm flipH="1">
                <a:off x="344" y="2496"/>
                <a:ext cx="384" cy="432"/>
              </a:xfrm>
              <a:prstGeom prst="moon">
                <a:avLst>
                  <a:gd name="adj" fmla="val 69273"/>
                </a:avLst>
              </a:prstGeom>
              <a:solidFill>
                <a:srgbClr val="EAEAEA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4028" name="Line 188"/>
              <p:cNvSpPr>
                <a:spLocks noChangeAspect="1" noChangeShapeType="1"/>
              </p:cNvSpPr>
              <p:nvPr/>
            </p:nvSpPr>
            <p:spPr bwMode="auto">
              <a:xfrm flipV="1">
                <a:off x="734" y="2712"/>
                <a:ext cx="10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4029" name="Line 189"/>
              <p:cNvSpPr>
                <a:spLocks noChangeAspect="1" noChangeShapeType="1"/>
              </p:cNvSpPr>
              <p:nvPr/>
            </p:nvSpPr>
            <p:spPr bwMode="auto">
              <a:xfrm flipH="1">
                <a:off x="162" y="2568"/>
                <a:ext cx="17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4030" name="Line 190"/>
              <p:cNvSpPr>
                <a:spLocks noChangeAspect="1" noChangeShapeType="1"/>
              </p:cNvSpPr>
              <p:nvPr/>
            </p:nvSpPr>
            <p:spPr bwMode="auto">
              <a:xfrm flipH="1">
                <a:off x="168" y="2850"/>
                <a:ext cx="1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4031" name="Arc 191"/>
              <p:cNvSpPr>
                <a:spLocks noChangeAspect="1"/>
              </p:cNvSpPr>
              <p:nvPr/>
            </p:nvSpPr>
            <p:spPr bwMode="auto">
              <a:xfrm>
                <a:off x="126" y="2489"/>
                <a:ext cx="258" cy="439"/>
              </a:xfrm>
              <a:custGeom>
                <a:avLst/>
                <a:gdLst>
                  <a:gd name="G0" fmla="+- 0 0 0"/>
                  <a:gd name="G1" fmla="+- 19307 0 0"/>
                  <a:gd name="G2" fmla="+- 21600 0 0"/>
                  <a:gd name="T0" fmla="*/ 9685 w 21600"/>
                  <a:gd name="T1" fmla="*/ 0 h 38034"/>
                  <a:gd name="T2" fmla="*/ 10764 w 21600"/>
                  <a:gd name="T3" fmla="*/ 38034 h 38034"/>
                  <a:gd name="T4" fmla="*/ 0 w 21600"/>
                  <a:gd name="T5" fmla="*/ 19307 h 380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38034" fill="none" extrusionOk="0">
                    <a:moveTo>
                      <a:pt x="9685" y="-1"/>
                    </a:moveTo>
                    <a:cubicBezTo>
                      <a:pt x="16988" y="3663"/>
                      <a:pt x="21600" y="11135"/>
                      <a:pt x="21600" y="19307"/>
                    </a:cubicBezTo>
                    <a:cubicBezTo>
                      <a:pt x="21600" y="27038"/>
                      <a:pt x="17467" y="34180"/>
                      <a:pt x="10763" y="38033"/>
                    </a:cubicBezTo>
                  </a:path>
                  <a:path w="21600" h="38034" stroke="0" extrusionOk="0">
                    <a:moveTo>
                      <a:pt x="9685" y="-1"/>
                    </a:moveTo>
                    <a:cubicBezTo>
                      <a:pt x="16988" y="3663"/>
                      <a:pt x="21600" y="11135"/>
                      <a:pt x="21600" y="19307"/>
                    </a:cubicBezTo>
                    <a:cubicBezTo>
                      <a:pt x="21600" y="27038"/>
                      <a:pt x="17467" y="34180"/>
                      <a:pt x="10763" y="38033"/>
                    </a:cubicBezTo>
                    <a:lnTo>
                      <a:pt x="0" y="19307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4" name="Group 192"/>
            <p:cNvGrpSpPr>
              <a:grpSpLocks noChangeAspect="1"/>
            </p:cNvGrpSpPr>
            <p:nvPr/>
          </p:nvGrpSpPr>
          <p:grpSpPr bwMode="auto">
            <a:xfrm rot="5400000">
              <a:off x="1169" y="2456"/>
              <a:ext cx="310" cy="188"/>
              <a:chOff x="126" y="2489"/>
              <a:chExt cx="714" cy="439"/>
            </a:xfrm>
          </p:grpSpPr>
          <p:sp>
            <p:nvSpPr>
              <p:cNvPr id="164033" name="AutoShape 193"/>
              <p:cNvSpPr>
                <a:spLocks noChangeAspect="1" noChangeArrowheads="1"/>
              </p:cNvSpPr>
              <p:nvPr/>
            </p:nvSpPr>
            <p:spPr bwMode="auto">
              <a:xfrm flipH="1">
                <a:off x="344" y="2496"/>
                <a:ext cx="384" cy="432"/>
              </a:xfrm>
              <a:prstGeom prst="moon">
                <a:avLst>
                  <a:gd name="adj" fmla="val 69273"/>
                </a:avLst>
              </a:prstGeom>
              <a:solidFill>
                <a:srgbClr val="EAEAEA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4034" name="Line 194"/>
              <p:cNvSpPr>
                <a:spLocks noChangeAspect="1" noChangeShapeType="1"/>
              </p:cNvSpPr>
              <p:nvPr/>
            </p:nvSpPr>
            <p:spPr bwMode="auto">
              <a:xfrm flipV="1">
                <a:off x="734" y="2712"/>
                <a:ext cx="10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4035" name="Line 195"/>
              <p:cNvSpPr>
                <a:spLocks noChangeAspect="1" noChangeShapeType="1"/>
              </p:cNvSpPr>
              <p:nvPr/>
            </p:nvSpPr>
            <p:spPr bwMode="auto">
              <a:xfrm flipH="1">
                <a:off x="162" y="2568"/>
                <a:ext cx="17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4036" name="Line 196"/>
              <p:cNvSpPr>
                <a:spLocks noChangeAspect="1" noChangeShapeType="1"/>
              </p:cNvSpPr>
              <p:nvPr/>
            </p:nvSpPr>
            <p:spPr bwMode="auto">
              <a:xfrm flipH="1">
                <a:off x="168" y="2850"/>
                <a:ext cx="1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4037" name="Arc 197"/>
              <p:cNvSpPr>
                <a:spLocks noChangeAspect="1"/>
              </p:cNvSpPr>
              <p:nvPr/>
            </p:nvSpPr>
            <p:spPr bwMode="auto">
              <a:xfrm>
                <a:off x="126" y="2489"/>
                <a:ext cx="258" cy="439"/>
              </a:xfrm>
              <a:custGeom>
                <a:avLst/>
                <a:gdLst>
                  <a:gd name="G0" fmla="+- 0 0 0"/>
                  <a:gd name="G1" fmla="+- 19307 0 0"/>
                  <a:gd name="G2" fmla="+- 21600 0 0"/>
                  <a:gd name="T0" fmla="*/ 9685 w 21600"/>
                  <a:gd name="T1" fmla="*/ 0 h 38034"/>
                  <a:gd name="T2" fmla="*/ 10764 w 21600"/>
                  <a:gd name="T3" fmla="*/ 38034 h 38034"/>
                  <a:gd name="T4" fmla="*/ 0 w 21600"/>
                  <a:gd name="T5" fmla="*/ 19307 h 380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38034" fill="none" extrusionOk="0">
                    <a:moveTo>
                      <a:pt x="9685" y="-1"/>
                    </a:moveTo>
                    <a:cubicBezTo>
                      <a:pt x="16988" y="3663"/>
                      <a:pt x="21600" y="11135"/>
                      <a:pt x="21600" y="19307"/>
                    </a:cubicBezTo>
                    <a:cubicBezTo>
                      <a:pt x="21600" y="27038"/>
                      <a:pt x="17467" y="34180"/>
                      <a:pt x="10763" y="38033"/>
                    </a:cubicBezTo>
                  </a:path>
                  <a:path w="21600" h="38034" stroke="0" extrusionOk="0">
                    <a:moveTo>
                      <a:pt x="9685" y="-1"/>
                    </a:moveTo>
                    <a:cubicBezTo>
                      <a:pt x="16988" y="3663"/>
                      <a:pt x="21600" y="11135"/>
                      <a:pt x="21600" y="19307"/>
                    </a:cubicBezTo>
                    <a:cubicBezTo>
                      <a:pt x="21600" y="27038"/>
                      <a:pt x="17467" y="34180"/>
                      <a:pt x="10763" y="38033"/>
                    </a:cubicBezTo>
                    <a:lnTo>
                      <a:pt x="0" y="19307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5" name="Group 198"/>
            <p:cNvGrpSpPr>
              <a:grpSpLocks noChangeAspect="1"/>
            </p:cNvGrpSpPr>
            <p:nvPr/>
          </p:nvGrpSpPr>
          <p:grpSpPr bwMode="auto">
            <a:xfrm rot="5400000">
              <a:off x="761" y="2456"/>
              <a:ext cx="310" cy="188"/>
              <a:chOff x="126" y="2489"/>
              <a:chExt cx="714" cy="439"/>
            </a:xfrm>
          </p:grpSpPr>
          <p:sp>
            <p:nvSpPr>
              <p:cNvPr id="164039" name="AutoShape 199"/>
              <p:cNvSpPr>
                <a:spLocks noChangeAspect="1" noChangeArrowheads="1"/>
              </p:cNvSpPr>
              <p:nvPr/>
            </p:nvSpPr>
            <p:spPr bwMode="auto">
              <a:xfrm flipH="1">
                <a:off x="344" y="2496"/>
                <a:ext cx="384" cy="432"/>
              </a:xfrm>
              <a:prstGeom prst="moon">
                <a:avLst>
                  <a:gd name="adj" fmla="val 69273"/>
                </a:avLst>
              </a:prstGeom>
              <a:solidFill>
                <a:srgbClr val="EAEAEA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4040" name="Line 200"/>
              <p:cNvSpPr>
                <a:spLocks noChangeAspect="1" noChangeShapeType="1"/>
              </p:cNvSpPr>
              <p:nvPr/>
            </p:nvSpPr>
            <p:spPr bwMode="auto">
              <a:xfrm flipV="1">
                <a:off x="734" y="2712"/>
                <a:ext cx="10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4041" name="Line 201"/>
              <p:cNvSpPr>
                <a:spLocks noChangeAspect="1" noChangeShapeType="1"/>
              </p:cNvSpPr>
              <p:nvPr/>
            </p:nvSpPr>
            <p:spPr bwMode="auto">
              <a:xfrm flipH="1">
                <a:off x="162" y="2568"/>
                <a:ext cx="17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4042" name="Line 202"/>
              <p:cNvSpPr>
                <a:spLocks noChangeAspect="1" noChangeShapeType="1"/>
              </p:cNvSpPr>
              <p:nvPr/>
            </p:nvSpPr>
            <p:spPr bwMode="auto">
              <a:xfrm flipH="1">
                <a:off x="168" y="2850"/>
                <a:ext cx="1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4043" name="Arc 203"/>
              <p:cNvSpPr>
                <a:spLocks noChangeAspect="1"/>
              </p:cNvSpPr>
              <p:nvPr/>
            </p:nvSpPr>
            <p:spPr bwMode="auto">
              <a:xfrm>
                <a:off x="126" y="2489"/>
                <a:ext cx="258" cy="439"/>
              </a:xfrm>
              <a:custGeom>
                <a:avLst/>
                <a:gdLst>
                  <a:gd name="G0" fmla="+- 0 0 0"/>
                  <a:gd name="G1" fmla="+- 19307 0 0"/>
                  <a:gd name="G2" fmla="+- 21600 0 0"/>
                  <a:gd name="T0" fmla="*/ 9685 w 21600"/>
                  <a:gd name="T1" fmla="*/ 0 h 38034"/>
                  <a:gd name="T2" fmla="*/ 10764 w 21600"/>
                  <a:gd name="T3" fmla="*/ 38034 h 38034"/>
                  <a:gd name="T4" fmla="*/ 0 w 21600"/>
                  <a:gd name="T5" fmla="*/ 19307 h 380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38034" fill="none" extrusionOk="0">
                    <a:moveTo>
                      <a:pt x="9685" y="-1"/>
                    </a:moveTo>
                    <a:cubicBezTo>
                      <a:pt x="16988" y="3663"/>
                      <a:pt x="21600" y="11135"/>
                      <a:pt x="21600" y="19307"/>
                    </a:cubicBezTo>
                    <a:cubicBezTo>
                      <a:pt x="21600" y="27038"/>
                      <a:pt x="17467" y="34180"/>
                      <a:pt x="10763" y="38033"/>
                    </a:cubicBezTo>
                  </a:path>
                  <a:path w="21600" h="38034" stroke="0" extrusionOk="0">
                    <a:moveTo>
                      <a:pt x="9685" y="-1"/>
                    </a:moveTo>
                    <a:cubicBezTo>
                      <a:pt x="16988" y="3663"/>
                      <a:pt x="21600" y="11135"/>
                      <a:pt x="21600" y="19307"/>
                    </a:cubicBezTo>
                    <a:cubicBezTo>
                      <a:pt x="21600" y="27038"/>
                      <a:pt x="17467" y="34180"/>
                      <a:pt x="10763" y="38033"/>
                    </a:cubicBezTo>
                    <a:lnTo>
                      <a:pt x="0" y="19307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6" name="Group 204"/>
            <p:cNvGrpSpPr>
              <a:grpSpLocks noChangeAspect="1"/>
            </p:cNvGrpSpPr>
            <p:nvPr/>
          </p:nvGrpSpPr>
          <p:grpSpPr bwMode="auto">
            <a:xfrm rot="5400000">
              <a:off x="354" y="2456"/>
              <a:ext cx="310" cy="188"/>
              <a:chOff x="126" y="2489"/>
              <a:chExt cx="714" cy="439"/>
            </a:xfrm>
          </p:grpSpPr>
          <p:sp>
            <p:nvSpPr>
              <p:cNvPr id="164045" name="AutoShape 205"/>
              <p:cNvSpPr>
                <a:spLocks noChangeAspect="1" noChangeArrowheads="1"/>
              </p:cNvSpPr>
              <p:nvPr/>
            </p:nvSpPr>
            <p:spPr bwMode="auto">
              <a:xfrm flipH="1">
                <a:off x="344" y="2496"/>
                <a:ext cx="384" cy="432"/>
              </a:xfrm>
              <a:prstGeom prst="moon">
                <a:avLst>
                  <a:gd name="adj" fmla="val 69273"/>
                </a:avLst>
              </a:prstGeom>
              <a:solidFill>
                <a:srgbClr val="EAEAEA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4046" name="Line 206"/>
              <p:cNvSpPr>
                <a:spLocks noChangeAspect="1" noChangeShapeType="1"/>
              </p:cNvSpPr>
              <p:nvPr/>
            </p:nvSpPr>
            <p:spPr bwMode="auto">
              <a:xfrm flipV="1">
                <a:off x="734" y="2712"/>
                <a:ext cx="10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4047" name="Line 207"/>
              <p:cNvSpPr>
                <a:spLocks noChangeAspect="1" noChangeShapeType="1"/>
              </p:cNvSpPr>
              <p:nvPr/>
            </p:nvSpPr>
            <p:spPr bwMode="auto">
              <a:xfrm flipH="1">
                <a:off x="162" y="2568"/>
                <a:ext cx="17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4048" name="Line 208"/>
              <p:cNvSpPr>
                <a:spLocks noChangeAspect="1" noChangeShapeType="1"/>
              </p:cNvSpPr>
              <p:nvPr/>
            </p:nvSpPr>
            <p:spPr bwMode="auto">
              <a:xfrm flipH="1">
                <a:off x="168" y="2850"/>
                <a:ext cx="1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4049" name="Arc 209"/>
              <p:cNvSpPr>
                <a:spLocks noChangeAspect="1"/>
              </p:cNvSpPr>
              <p:nvPr/>
            </p:nvSpPr>
            <p:spPr bwMode="auto">
              <a:xfrm>
                <a:off x="126" y="2489"/>
                <a:ext cx="258" cy="439"/>
              </a:xfrm>
              <a:custGeom>
                <a:avLst/>
                <a:gdLst>
                  <a:gd name="G0" fmla="+- 0 0 0"/>
                  <a:gd name="G1" fmla="+- 19307 0 0"/>
                  <a:gd name="G2" fmla="+- 21600 0 0"/>
                  <a:gd name="T0" fmla="*/ 9685 w 21600"/>
                  <a:gd name="T1" fmla="*/ 0 h 38034"/>
                  <a:gd name="T2" fmla="*/ 10764 w 21600"/>
                  <a:gd name="T3" fmla="*/ 38034 h 38034"/>
                  <a:gd name="T4" fmla="*/ 0 w 21600"/>
                  <a:gd name="T5" fmla="*/ 19307 h 380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38034" fill="none" extrusionOk="0">
                    <a:moveTo>
                      <a:pt x="9685" y="-1"/>
                    </a:moveTo>
                    <a:cubicBezTo>
                      <a:pt x="16988" y="3663"/>
                      <a:pt x="21600" y="11135"/>
                      <a:pt x="21600" y="19307"/>
                    </a:cubicBezTo>
                    <a:cubicBezTo>
                      <a:pt x="21600" y="27038"/>
                      <a:pt x="17467" y="34180"/>
                      <a:pt x="10763" y="38033"/>
                    </a:cubicBezTo>
                  </a:path>
                  <a:path w="21600" h="38034" stroke="0" extrusionOk="0">
                    <a:moveTo>
                      <a:pt x="9685" y="-1"/>
                    </a:moveTo>
                    <a:cubicBezTo>
                      <a:pt x="16988" y="3663"/>
                      <a:pt x="21600" y="11135"/>
                      <a:pt x="21600" y="19307"/>
                    </a:cubicBezTo>
                    <a:cubicBezTo>
                      <a:pt x="21600" y="27038"/>
                      <a:pt x="17467" y="34180"/>
                      <a:pt x="10763" y="38033"/>
                    </a:cubicBezTo>
                    <a:lnTo>
                      <a:pt x="0" y="19307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64050" name="Line 210"/>
            <p:cNvSpPr>
              <a:spLocks noChangeAspect="1" noChangeShapeType="1"/>
            </p:cNvSpPr>
            <p:nvPr/>
          </p:nvSpPr>
          <p:spPr bwMode="auto">
            <a:xfrm flipH="1">
              <a:off x="981" y="2413"/>
              <a:ext cx="19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4051" name="Line 211"/>
            <p:cNvSpPr>
              <a:spLocks noChangeAspect="1" noChangeShapeType="1"/>
            </p:cNvSpPr>
            <p:nvPr/>
          </p:nvSpPr>
          <p:spPr bwMode="auto">
            <a:xfrm flipH="1">
              <a:off x="574" y="2413"/>
              <a:ext cx="19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4052" name="Line 212"/>
            <p:cNvSpPr>
              <a:spLocks noChangeAspect="1" noChangeShapeType="1"/>
            </p:cNvSpPr>
            <p:nvPr/>
          </p:nvSpPr>
          <p:spPr bwMode="auto">
            <a:xfrm flipH="1">
              <a:off x="1387" y="2413"/>
              <a:ext cx="1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4053" name="Line 213"/>
            <p:cNvSpPr>
              <a:spLocks noChangeAspect="1" noChangeShapeType="1"/>
            </p:cNvSpPr>
            <p:nvPr/>
          </p:nvSpPr>
          <p:spPr bwMode="auto">
            <a:xfrm flipV="1">
              <a:off x="761" y="2225"/>
              <a:ext cx="0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4054" name="Line 214"/>
            <p:cNvSpPr>
              <a:spLocks noChangeAspect="1" noChangeShapeType="1"/>
            </p:cNvSpPr>
            <p:nvPr/>
          </p:nvSpPr>
          <p:spPr bwMode="auto">
            <a:xfrm flipV="1">
              <a:off x="1168" y="216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4055" name="Line 215"/>
            <p:cNvSpPr>
              <a:spLocks noChangeAspect="1" noChangeShapeType="1"/>
            </p:cNvSpPr>
            <p:nvPr/>
          </p:nvSpPr>
          <p:spPr bwMode="auto">
            <a:xfrm flipV="1">
              <a:off x="1575" y="2099"/>
              <a:ext cx="0" cy="3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4058" name="Text Box 218"/>
            <p:cNvSpPr txBox="1">
              <a:spLocks noChangeAspect="1" noChangeArrowheads="1"/>
            </p:cNvSpPr>
            <p:nvPr/>
          </p:nvSpPr>
          <p:spPr bwMode="auto">
            <a:xfrm>
              <a:off x="1383" y="1027"/>
              <a:ext cx="144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9900CC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B</a:t>
              </a:r>
              <a:r>
                <a:rPr kumimoji="0" lang="en-US" sz="1800" b="1" i="0" u="none" strike="noStrike" kern="1200" cap="none" spc="0" normalizeH="0" baseline="-25000" noProof="0">
                  <a:ln>
                    <a:noFill/>
                  </a:ln>
                  <a:solidFill>
                    <a:srgbClr val="9900CC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164060" name="Text Box 220"/>
            <p:cNvSpPr txBox="1">
              <a:spLocks noChangeAspect="1" noChangeArrowheads="1"/>
            </p:cNvSpPr>
            <p:nvPr/>
          </p:nvSpPr>
          <p:spPr bwMode="auto">
            <a:xfrm>
              <a:off x="945" y="1027"/>
              <a:ext cx="205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9900CC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B</a:t>
              </a:r>
              <a:r>
                <a:rPr kumimoji="0" lang="en-US" sz="1800" b="1" i="0" u="none" strike="noStrike" kern="1200" cap="none" spc="0" normalizeH="0" baseline="-25000" noProof="0">
                  <a:ln>
                    <a:noFill/>
                  </a:ln>
                  <a:solidFill>
                    <a:srgbClr val="9900CC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10</a:t>
              </a:r>
            </a:p>
          </p:txBody>
        </p:sp>
        <p:grpSp>
          <p:nvGrpSpPr>
            <p:cNvPr id="17" name="Group 256"/>
            <p:cNvGrpSpPr>
              <a:grpSpLocks/>
            </p:cNvGrpSpPr>
            <p:nvPr/>
          </p:nvGrpSpPr>
          <p:grpSpPr bwMode="auto">
            <a:xfrm>
              <a:off x="312" y="912"/>
              <a:ext cx="5070" cy="173"/>
              <a:chOff x="312" y="1075"/>
              <a:chExt cx="5070" cy="173"/>
            </a:xfrm>
          </p:grpSpPr>
          <p:sp>
            <p:nvSpPr>
              <p:cNvPr id="163850" name="Text Box 10"/>
              <p:cNvSpPr txBox="1">
                <a:spLocks noChangeAspect="1" noChangeArrowheads="1"/>
              </p:cNvSpPr>
              <p:nvPr/>
            </p:nvSpPr>
            <p:spPr bwMode="auto">
              <a:xfrm>
                <a:off x="5222" y="1075"/>
                <a:ext cx="160" cy="17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A</a:t>
                </a:r>
                <a:r>
                  <a:rPr kumimoji="0" lang="en-US" sz="1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63854" name="Text Box 14"/>
              <p:cNvSpPr txBox="1">
                <a:spLocks noChangeAspect="1" noChangeArrowheads="1"/>
              </p:cNvSpPr>
              <p:nvPr/>
            </p:nvSpPr>
            <p:spPr bwMode="auto">
              <a:xfrm>
                <a:off x="4806" y="1075"/>
                <a:ext cx="160" cy="17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A</a:t>
                </a:r>
                <a:r>
                  <a:rPr kumimoji="0" lang="en-US" sz="1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163859" name="Text Box 19"/>
              <p:cNvSpPr txBox="1">
                <a:spLocks noChangeAspect="1" noChangeArrowheads="1"/>
              </p:cNvSpPr>
              <p:nvPr/>
            </p:nvSpPr>
            <p:spPr bwMode="auto">
              <a:xfrm>
                <a:off x="4399" y="1075"/>
                <a:ext cx="160" cy="17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A</a:t>
                </a:r>
                <a:r>
                  <a:rPr kumimoji="0" lang="en-US" sz="1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63864" name="Text Box 24"/>
              <p:cNvSpPr txBox="1">
                <a:spLocks noChangeAspect="1" noChangeArrowheads="1"/>
              </p:cNvSpPr>
              <p:nvPr/>
            </p:nvSpPr>
            <p:spPr bwMode="auto">
              <a:xfrm>
                <a:off x="3993" y="1075"/>
                <a:ext cx="160" cy="17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A</a:t>
                </a:r>
                <a:r>
                  <a:rPr kumimoji="0" lang="en-US" sz="1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163914" name="Text Box 74"/>
              <p:cNvSpPr txBox="1">
                <a:spLocks noChangeAspect="1" noChangeArrowheads="1"/>
              </p:cNvSpPr>
              <p:nvPr/>
            </p:nvSpPr>
            <p:spPr bwMode="auto">
              <a:xfrm>
                <a:off x="3395" y="1075"/>
                <a:ext cx="160" cy="17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A</a:t>
                </a:r>
                <a:r>
                  <a:rPr kumimoji="0" lang="en-US" sz="1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163918" name="Text Box 78"/>
              <p:cNvSpPr txBox="1">
                <a:spLocks noChangeAspect="1" noChangeArrowheads="1"/>
              </p:cNvSpPr>
              <p:nvPr/>
            </p:nvSpPr>
            <p:spPr bwMode="auto">
              <a:xfrm>
                <a:off x="2979" y="1075"/>
                <a:ext cx="160" cy="17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A</a:t>
                </a:r>
                <a:r>
                  <a:rPr kumimoji="0" lang="en-US" sz="1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163923" name="Text Box 83"/>
              <p:cNvSpPr txBox="1">
                <a:spLocks noChangeAspect="1" noChangeArrowheads="1"/>
              </p:cNvSpPr>
              <p:nvPr/>
            </p:nvSpPr>
            <p:spPr bwMode="auto">
              <a:xfrm>
                <a:off x="2572" y="1075"/>
                <a:ext cx="160" cy="17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A</a:t>
                </a:r>
                <a:r>
                  <a:rPr kumimoji="0" lang="en-US" sz="1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6</a:t>
                </a:r>
              </a:p>
            </p:txBody>
          </p:sp>
          <p:sp>
            <p:nvSpPr>
              <p:cNvPr id="163928" name="Text Box 88"/>
              <p:cNvSpPr txBox="1">
                <a:spLocks noChangeAspect="1" noChangeArrowheads="1"/>
              </p:cNvSpPr>
              <p:nvPr/>
            </p:nvSpPr>
            <p:spPr bwMode="auto">
              <a:xfrm>
                <a:off x="2166" y="1075"/>
                <a:ext cx="160" cy="17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A</a:t>
                </a:r>
                <a:r>
                  <a:rPr kumimoji="0" lang="en-US" sz="1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7</a:t>
                </a:r>
              </a:p>
            </p:txBody>
          </p:sp>
          <p:sp>
            <p:nvSpPr>
              <p:cNvPr id="164056" name="Text Box 216"/>
              <p:cNvSpPr txBox="1">
                <a:spLocks noChangeAspect="1" noChangeArrowheads="1"/>
              </p:cNvSpPr>
              <p:nvPr/>
            </p:nvSpPr>
            <p:spPr bwMode="auto">
              <a:xfrm>
                <a:off x="1571" y="1075"/>
                <a:ext cx="160" cy="17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A</a:t>
                </a:r>
                <a:r>
                  <a:rPr kumimoji="0" lang="en-US" sz="1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164057" name="Text Box 217"/>
              <p:cNvSpPr txBox="1">
                <a:spLocks noChangeAspect="1" noChangeArrowheads="1"/>
              </p:cNvSpPr>
              <p:nvPr/>
            </p:nvSpPr>
            <p:spPr bwMode="auto">
              <a:xfrm>
                <a:off x="1155" y="1075"/>
                <a:ext cx="160" cy="17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A</a:t>
                </a:r>
                <a:r>
                  <a:rPr kumimoji="0" lang="en-US" sz="1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9</a:t>
                </a:r>
              </a:p>
            </p:txBody>
          </p:sp>
          <p:sp>
            <p:nvSpPr>
              <p:cNvPr id="164059" name="Text Box 219"/>
              <p:cNvSpPr txBox="1">
                <a:spLocks noChangeAspect="1" noChangeArrowheads="1"/>
              </p:cNvSpPr>
              <p:nvPr/>
            </p:nvSpPr>
            <p:spPr bwMode="auto">
              <a:xfrm>
                <a:off x="718" y="1075"/>
                <a:ext cx="221" cy="17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A</a:t>
                </a:r>
                <a:r>
                  <a:rPr kumimoji="0" lang="en-US" sz="1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10</a:t>
                </a:r>
              </a:p>
            </p:txBody>
          </p:sp>
          <p:sp>
            <p:nvSpPr>
              <p:cNvPr id="164061" name="Text Box 221"/>
              <p:cNvSpPr txBox="1">
                <a:spLocks noChangeAspect="1" noChangeArrowheads="1"/>
              </p:cNvSpPr>
              <p:nvPr/>
            </p:nvSpPr>
            <p:spPr bwMode="auto">
              <a:xfrm>
                <a:off x="312" y="1075"/>
                <a:ext cx="221" cy="17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A</a:t>
                </a:r>
                <a:r>
                  <a:rPr kumimoji="0" lang="en-US" sz="1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11</a:t>
                </a:r>
              </a:p>
            </p:txBody>
          </p:sp>
        </p:grpSp>
        <p:sp>
          <p:nvSpPr>
            <p:cNvPr id="164062" name="Text Box 222"/>
            <p:cNvSpPr txBox="1">
              <a:spLocks noChangeAspect="1" noChangeArrowheads="1"/>
            </p:cNvSpPr>
            <p:nvPr/>
          </p:nvSpPr>
          <p:spPr bwMode="auto">
            <a:xfrm>
              <a:off x="539" y="1027"/>
              <a:ext cx="205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9900CC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B</a:t>
              </a:r>
              <a:r>
                <a:rPr kumimoji="0" lang="en-US" sz="1800" b="1" i="0" u="none" strike="noStrike" kern="1200" cap="none" spc="0" normalizeH="0" baseline="-25000" noProof="0">
                  <a:ln>
                    <a:noFill/>
                  </a:ln>
                  <a:solidFill>
                    <a:srgbClr val="9900CC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164063" name="Text Box 223"/>
            <p:cNvSpPr txBox="1">
              <a:spLocks noChangeAspect="1" noChangeArrowheads="1"/>
            </p:cNvSpPr>
            <p:nvPr/>
          </p:nvSpPr>
          <p:spPr bwMode="auto">
            <a:xfrm>
              <a:off x="1789" y="1027"/>
              <a:ext cx="144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9900CC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B</a:t>
              </a:r>
              <a:r>
                <a:rPr kumimoji="0" lang="en-US" sz="1800" b="1" i="0" u="none" strike="noStrike" kern="1200" cap="none" spc="0" normalizeH="0" baseline="-25000" noProof="0">
                  <a:ln>
                    <a:noFill/>
                  </a:ln>
                  <a:solidFill>
                    <a:srgbClr val="9900CC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164064" name="Text Box 224"/>
            <p:cNvSpPr txBox="1">
              <a:spLocks noChangeAspect="1" noChangeArrowheads="1"/>
            </p:cNvSpPr>
            <p:nvPr/>
          </p:nvSpPr>
          <p:spPr bwMode="auto">
            <a:xfrm>
              <a:off x="321" y="1906"/>
              <a:ext cx="1353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32" tIns="45716" rIns="91432" bIns="45716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Carry Generator</a:t>
              </a:r>
            </a:p>
          </p:txBody>
        </p:sp>
        <p:sp>
          <p:nvSpPr>
            <p:cNvPr id="164065" name="Text Box 225"/>
            <p:cNvSpPr txBox="1">
              <a:spLocks noChangeAspect="1" noChangeArrowheads="1"/>
            </p:cNvSpPr>
            <p:nvPr/>
          </p:nvSpPr>
          <p:spPr bwMode="auto">
            <a:xfrm>
              <a:off x="125" y="2434"/>
              <a:ext cx="222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C</a:t>
              </a:r>
              <a:r>
                <a:rPr kumimoji="0" lang="en-US" sz="1800" b="1" i="0" u="none" strike="noStrike" kern="1200" cap="none" spc="0" normalizeH="0" baseline="-2500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rPr>
                <a:t>12</a:t>
              </a:r>
            </a:p>
          </p:txBody>
        </p:sp>
        <p:sp>
          <p:nvSpPr>
            <p:cNvPr id="164066" name="Line 226"/>
            <p:cNvSpPr>
              <a:spLocks noChangeAspect="1" noChangeShapeType="1"/>
            </p:cNvSpPr>
            <p:nvPr/>
          </p:nvSpPr>
          <p:spPr bwMode="auto">
            <a:xfrm flipV="1">
              <a:off x="264" y="1942"/>
              <a:ext cx="0" cy="47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164067" name="Line 227"/>
            <p:cNvSpPr>
              <a:spLocks noChangeShapeType="1"/>
            </p:cNvSpPr>
            <p:nvPr/>
          </p:nvSpPr>
          <p:spPr bwMode="auto">
            <a:xfrm flipH="1" flipV="1">
              <a:off x="107" y="1945"/>
              <a:ext cx="217" cy="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8" name="Group 295"/>
          <p:cNvGrpSpPr>
            <a:grpSpLocks/>
          </p:cNvGrpSpPr>
          <p:nvPr/>
        </p:nvGrpSpPr>
        <p:grpSpPr bwMode="auto">
          <a:xfrm>
            <a:off x="304801" y="836613"/>
            <a:ext cx="8763000" cy="4195763"/>
            <a:chOff x="192" y="527"/>
            <a:chExt cx="5520" cy="2643"/>
          </a:xfrm>
        </p:grpSpPr>
        <p:grpSp>
          <p:nvGrpSpPr>
            <p:cNvPr id="20" name="Group 269"/>
            <p:cNvGrpSpPr>
              <a:grpSpLocks/>
            </p:cNvGrpSpPr>
            <p:nvPr/>
          </p:nvGrpSpPr>
          <p:grpSpPr bwMode="auto">
            <a:xfrm>
              <a:off x="2580" y="2976"/>
              <a:ext cx="2320" cy="194"/>
              <a:chOff x="2580" y="3216"/>
              <a:chExt cx="2320" cy="194"/>
            </a:xfrm>
          </p:grpSpPr>
          <p:sp>
            <p:nvSpPr>
              <p:cNvPr id="164087" name="Text Box 247"/>
              <p:cNvSpPr txBox="1">
                <a:spLocks noChangeArrowheads="1"/>
              </p:cNvSpPr>
              <p:nvPr/>
            </p:nvSpPr>
            <p:spPr bwMode="auto">
              <a:xfrm>
                <a:off x="2580" y="3216"/>
                <a:ext cx="0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4088" name="Text Box 248"/>
              <p:cNvSpPr txBox="1">
                <a:spLocks noChangeArrowheads="1"/>
              </p:cNvSpPr>
              <p:nvPr/>
            </p:nvSpPr>
            <p:spPr bwMode="auto">
              <a:xfrm>
                <a:off x="4900" y="3216"/>
                <a:ext cx="0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21" name="Group 294"/>
            <p:cNvGrpSpPr>
              <a:grpSpLocks/>
            </p:cNvGrpSpPr>
            <p:nvPr/>
          </p:nvGrpSpPr>
          <p:grpSpPr bwMode="auto">
            <a:xfrm>
              <a:off x="192" y="527"/>
              <a:ext cx="5520" cy="1153"/>
              <a:chOff x="192" y="527"/>
              <a:chExt cx="5520" cy="1153"/>
            </a:xfrm>
          </p:grpSpPr>
          <p:sp>
            <p:nvSpPr>
              <p:cNvPr id="164071" name="Text Box 231"/>
              <p:cNvSpPr txBox="1">
                <a:spLocks noChangeArrowheads="1"/>
              </p:cNvSpPr>
              <p:nvPr/>
            </p:nvSpPr>
            <p:spPr bwMode="auto">
              <a:xfrm>
                <a:off x="1002" y="719"/>
                <a:ext cx="404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9900CC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0111</a:t>
                </a:r>
              </a:p>
            </p:txBody>
          </p:sp>
          <p:sp>
            <p:nvSpPr>
              <p:cNvPr id="164072" name="Text Box 232"/>
              <p:cNvSpPr txBox="1">
                <a:spLocks noChangeArrowheads="1"/>
              </p:cNvSpPr>
              <p:nvPr/>
            </p:nvSpPr>
            <p:spPr bwMode="auto">
              <a:xfrm>
                <a:off x="1002" y="527"/>
                <a:ext cx="404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1101</a:t>
                </a:r>
              </a:p>
            </p:txBody>
          </p:sp>
          <p:sp>
            <p:nvSpPr>
              <p:cNvPr id="164075" name="Text Box 235"/>
              <p:cNvSpPr txBox="1">
                <a:spLocks noChangeArrowheads="1"/>
              </p:cNvSpPr>
              <p:nvPr/>
            </p:nvSpPr>
            <p:spPr bwMode="auto">
              <a:xfrm>
                <a:off x="2730" y="719"/>
                <a:ext cx="404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9900CC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0110</a:t>
                </a:r>
              </a:p>
            </p:txBody>
          </p:sp>
          <p:sp>
            <p:nvSpPr>
              <p:cNvPr id="164076" name="Text Box 236"/>
              <p:cNvSpPr txBox="1">
                <a:spLocks noChangeArrowheads="1"/>
              </p:cNvSpPr>
              <p:nvPr/>
            </p:nvSpPr>
            <p:spPr bwMode="auto">
              <a:xfrm>
                <a:off x="2730" y="527"/>
                <a:ext cx="404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1001</a:t>
                </a:r>
              </a:p>
            </p:txBody>
          </p:sp>
          <p:sp>
            <p:nvSpPr>
              <p:cNvPr id="164077" name="Text Box 237"/>
              <p:cNvSpPr txBox="1">
                <a:spLocks noChangeArrowheads="1"/>
              </p:cNvSpPr>
              <p:nvPr/>
            </p:nvSpPr>
            <p:spPr bwMode="auto">
              <a:xfrm>
                <a:off x="4506" y="719"/>
                <a:ext cx="404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9900CC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1101</a:t>
                </a:r>
              </a:p>
            </p:txBody>
          </p:sp>
          <p:sp>
            <p:nvSpPr>
              <p:cNvPr id="164078" name="Text Box 238"/>
              <p:cNvSpPr txBox="1">
                <a:spLocks noChangeArrowheads="1"/>
              </p:cNvSpPr>
              <p:nvPr/>
            </p:nvSpPr>
            <p:spPr bwMode="auto">
              <a:xfrm>
                <a:off x="4506" y="527"/>
                <a:ext cx="404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1010</a:t>
                </a:r>
              </a:p>
            </p:txBody>
          </p:sp>
          <p:sp>
            <p:nvSpPr>
              <p:cNvPr id="164079" name="Text Box 239"/>
              <p:cNvSpPr txBox="1">
                <a:spLocks noChangeArrowheads="1"/>
              </p:cNvSpPr>
              <p:nvPr/>
            </p:nvSpPr>
            <p:spPr bwMode="auto">
              <a:xfrm>
                <a:off x="5611" y="1488"/>
                <a:ext cx="101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64094" name="Text Box 254"/>
              <p:cNvSpPr txBox="1">
                <a:spLocks noChangeArrowheads="1"/>
              </p:cNvSpPr>
              <p:nvPr/>
            </p:nvSpPr>
            <p:spPr bwMode="auto">
              <a:xfrm>
                <a:off x="193" y="719"/>
                <a:ext cx="219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9900CC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B=</a:t>
                </a:r>
              </a:p>
            </p:txBody>
          </p:sp>
          <p:sp>
            <p:nvSpPr>
              <p:cNvPr id="164095" name="Text Box 255"/>
              <p:cNvSpPr txBox="1">
                <a:spLocks noChangeArrowheads="1"/>
              </p:cNvSpPr>
              <p:nvPr/>
            </p:nvSpPr>
            <p:spPr bwMode="auto">
              <a:xfrm>
                <a:off x="192" y="527"/>
                <a:ext cx="237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Lucida Sans Unicode" pitchFamily="34" charset="0"/>
                    <a:ea typeface="+mn-ea"/>
                    <a:cs typeface="+mn-cs"/>
                  </a:rPr>
                  <a:t>A=</a:t>
                </a:r>
              </a:p>
            </p:txBody>
          </p:sp>
        </p:grpSp>
      </p:grpSp>
      <p:sp>
        <p:nvSpPr>
          <p:cNvPr id="275" name="Rectangle 2">
            <a:extLst>
              <a:ext uri="{FF2B5EF4-FFF2-40B4-BE49-F238E27FC236}">
                <a16:creationId xmlns:a16="http://schemas.microsoft.com/office/drawing/2014/main" id="{1314018D-8EE3-4F79-82B5-7C665C29D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63" y="4902714"/>
            <a:ext cx="892968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" pitchFamily="18" charset="0"/>
              </a:defRPr>
            </a:lvl9pPr>
          </a:lstStyle>
          <a:p>
            <a:pPr eaLnBrk="1" hangingPunct="1"/>
            <a:r>
              <a:rPr lang="en-US" kern="0" dirty="0">
                <a:solidFill>
                  <a:schemeClr val="tx1"/>
                </a:solidFill>
              </a:rPr>
              <a:t>Trade-off: cost </a:t>
            </a:r>
            <a:r>
              <a:rPr lang="en-US" i="1" kern="0" dirty="0">
                <a:solidFill>
                  <a:schemeClr val="tx1"/>
                </a:solidFill>
              </a:rPr>
              <a:t>versus</a:t>
            </a:r>
            <a:r>
              <a:rPr lang="en-US" kern="0" dirty="0">
                <a:solidFill>
                  <a:schemeClr val="tx1"/>
                </a:solidFill>
              </a:rPr>
              <a:t> delay </a:t>
            </a:r>
          </a:p>
        </p:txBody>
      </p:sp>
      <p:sp>
        <p:nvSpPr>
          <p:cNvPr id="276" name="Rectangle 2">
            <a:extLst>
              <a:ext uri="{FF2B5EF4-FFF2-40B4-BE49-F238E27FC236}">
                <a16:creationId xmlns:a16="http://schemas.microsoft.com/office/drawing/2014/main" id="{7655003B-B3CB-4665-B3BE-83459B2C1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" y="5788554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" pitchFamily="18" charset="0"/>
              </a:defRPr>
            </a:lvl9pPr>
          </a:lstStyle>
          <a:p>
            <a:pPr eaLnBrk="1" hangingPunct="1"/>
            <a:r>
              <a:rPr lang="en-US" sz="3200" kern="0" dirty="0">
                <a:solidFill>
                  <a:schemeClr val="tx1"/>
                </a:solidFill>
              </a:rPr>
              <a:t>Another solution: 12-Bit Hybrid (RCA + CLA)??</a:t>
            </a:r>
          </a:p>
          <a:p>
            <a:pPr eaLnBrk="1" hangingPunct="1"/>
            <a:r>
              <a:rPr lang="en-US" altLang="en-US" sz="3200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Wingdings" panose="05000000000000000000" pitchFamily="2" charset="2"/>
              </a:rPr>
              <a:t>Cost = </a:t>
            </a:r>
            <a:r>
              <a:rPr lang="en-US" altLang="en-US" sz="3200" i="1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Wingdings" panose="05000000000000000000" pitchFamily="2" charset="2"/>
              </a:rPr>
              <a:t>O</a:t>
            </a:r>
            <a:r>
              <a:rPr lang="en-US" altLang="en-US" sz="3200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Wingdings" panose="05000000000000000000" pitchFamily="2" charset="2"/>
              </a:rPr>
              <a:t>(</a:t>
            </a:r>
            <a:r>
              <a:rPr lang="en-US" altLang="en-US" sz="3200" dirty="0">
                <a:solidFill>
                  <a:srgbClr val="FF0000"/>
                </a:solidFill>
                <a:latin typeface="Arial" charset="0"/>
                <a:cs typeface="Times New Roman" pitchFamily="18" charset="0"/>
                <a:sym typeface="Wingdings" panose="05000000000000000000" pitchFamily="2" charset="2"/>
              </a:rPr>
              <a:t>?</a:t>
            </a:r>
            <a:r>
              <a:rPr lang="en-US" altLang="en-US" sz="3200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Wingdings" panose="05000000000000000000" pitchFamily="2" charset="2"/>
              </a:rPr>
              <a:t>); delay </a:t>
            </a:r>
            <a:r>
              <a:rPr lang="en-US" altLang="en-US" sz="3200" i="1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Wingdings" panose="05000000000000000000" pitchFamily="2" charset="2"/>
              </a:rPr>
              <a:t>O</a:t>
            </a:r>
            <a:r>
              <a:rPr lang="en-US" altLang="en-US" sz="3200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Wingdings" panose="05000000000000000000" pitchFamily="2" charset="2"/>
              </a:rPr>
              <a:t>(</a:t>
            </a:r>
            <a:r>
              <a:rPr lang="en-US" altLang="en-US" sz="3200" dirty="0">
                <a:solidFill>
                  <a:srgbClr val="FF0000"/>
                </a:solidFill>
                <a:latin typeface="Arial" charset="0"/>
                <a:cs typeface="Times New Roman" pitchFamily="18" charset="0"/>
                <a:sym typeface="Wingdings" panose="05000000000000000000" pitchFamily="2" charset="2"/>
              </a:rPr>
              <a:t>?</a:t>
            </a:r>
            <a:r>
              <a:rPr lang="en-US" altLang="en-US" sz="3200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Wingdings" panose="05000000000000000000" pitchFamily="2" charset="2"/>
              </a:rPr>
              <a:t>)</a:t>
            </a:r>
            <a:endParaRPr lang="en-US" sz="3200" kern="0" dirty="0">
              <a:solidFill>
                <a:schemeClr val="tx1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5D41EE9-B88F-49A3-B6E5-6E905927DDDB}"/>
              </a:ext>
            </a:extLst>
          </p:cNvPr>
          <p:cNvGrpSpPr/>
          <p:nvPr/>
        </p:nvGrpSpPr>
        <p:grpSpPr>
          <a:xfrm>
            <a:off x="6019804" y="728043"/>
            <a:ext cx="3037677" cy="4529680"/>
            <a:chOff x="6069013" y="736049"/>
            <a:chExt cx="3037677" cy="4529680"/>
          </a:xfrm>
        </p:grpSpPr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2E7465D0-3B49-49C9-A1CD-4A50A599BFFC}"/>
                </a:ext>
              </a:extLst>
            </p:cNvPr>
            <p:cNvSpPr/>
            <p:nvPr/>
          </p:nvSpPr>
          <p:spPr bwMode="auto">
            <a:xfrm>
              <a:off x="6069013" y="736049"/>
              <a:ext cx="2962268" cy="4253459"/>
            </a:xfrm>
            <a:prstGeom prst="ellipse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F823D01-5CE6-4AA5-982C-A969E6CBFED1}"/>
                </a:ext>
              </a:extLst>
            </p:cNvPr>
            <p:cNvSpPr txBox="1"/>
            <p:nvPr/>
          </p:nvSpPr>
          <p:spPr>
            <a:xfrm>
              <a:off x="8073230" y="4804064"/>
              <a:ext cx="1033460" cy="461665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CLA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ECB71BF-5169-462C-B4E4-4C68510B3260}"/>
              </a:ext>
            </a:extLst>
          </p:cNvPr>
          <p:cNvGrpSpPr/>
          <p:nvPr/>
        </p:nvGrpSpPr>
        <p:grpSpPr>
          <a:xfrm>
            <a:off x="284166" y="3135011"/>
            <a:ext cx="2928545" cy="2196283"/>
            <a:chOff x="284166" y="3135011"/>
            <a:chExt cx="2928545" cy="219628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6489862-1C7E-4F22-8E35-C6A48E32B460}"/>
                </a:ext>
              </a:extLst>
            </p:cNvPr>
            <p:cNvSpPr txBox="1"/>
            <p:nvPr/>
          </p:nvSpPr>
          <p:spPr>
            <a:xfrm>
              <a:off x="284166" y="4869629"/>
              <a:ext cx="1033460" cy="461665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RCA</a:t>
              </a:r>
            </a:p>
          </p:txBody>
        </p:sp>
        <p:cxnSp>
          <p:nvCxnSpPr>
            <p:cNvPr id="36" name="Connector: Curved 35">
              <a:extLst>
                <a:ext uri="{FF2B5EF4-FFF2-40B4-BE49-F238E27FC236}">
                  <a16:creationId xmlns:a16="http://schemas.microsoft.com/office/drawing/2014/main" id="{E7FA96D8-B45C-435C-BE3A-323891279971}"/>
                </a:ext>
              </a:extLst>
            </p:cNvPr>
            <p:cNvCxnSpPr/>
            <p:nvPr/>
          </p:nvCxnSpPr>
          <p:spPr bwMode="auto">
            <a:xfrm flipV="1">
              <a:off x="1358905" y="3135011"/>
              <a:ext cx="1853806" cy="1752601"/>
            </a:xfrm>
            <a:prstGeom prst="curvedConnector3">
              <a:avLst>
                <a:gd name="adj1" fmla="val 83415"/>
              </a:avLst>
            </a:prstGeom>
            <a:solidFill>
              <a:schemeClr val="accent1"/>
            </a:solidFill>
            <a:ln w="28575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1826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" grpId="0"/>
      <p:bldP spid="27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EDB673A-5F78-4DF1-BE5B-3BAA54C957F5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685800" y="252958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32-bit Hybrid CLA with 4-bit blocks (CLA + RCA)</a:t>
            </a:r>
          </a:p>
        </p:txBody>
      </p:sp>
      <p:graphicFrame>
        <p:nvGraphicFramePr>
          <p:cNvPr id="4098" name="Object 3"/>
          <p:cNvGraphicFramePr>
            <a:graphicFrameLocks noGrp="1" noChangeAspect="1"/>
          </p:cNvGraphicFramePr>
          <p:nvPr>
            <p:ph idx="1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73447331"/>
              </p:ext>
            </p:extLst>
          </p:nvPr>
        </p:nvGraphicFramePr>
        <p:xfrm>
          <a:off x="1619672" y="1556792"/>
          <a:ext cx="5562600" cy="504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717" name="Visio" r:id="rId6" imgW="3914679" imgH="3552326" progId="Visio.Drawing.11">
                  <p:embed/>
                </p:oleObj>
              </mc:Choice>
              <mc:Fallback>
                <p:oleObj name="Visio" r:id="rId6" imgW="3914679" imgH="3552326" progId="Visio.Drawing.11">
                  <p:embed/>
                  <p:pic>
                    <p:nvPicPr>
                      <p:cNvPr id="409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1556792"/>
                        <a:ext cx="5562600" cy="504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9870407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1026">
            <a:extLst>
              <a:ext uri="{FF2B5EF4-FFF2-40B4-BE49-F238E27FC236}">
                <a16:creationId xmlns:a16="http://schemas.microsoft.com/office/drawing/2014/main" id="{CCFD67BD-6330-462C-9D0A-1AF36146C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425" y="312738"/>
            <a:ext cx="705167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4803" name="AutoShape 1027">
            <a:extLst>
              <a:ext uri="{FF2B5EF4-FFF2-40B4-BE49-F238E27FC236}">
                <a16:creationId xmlns:a16="http://schemas.microsoft.com/office/drawing/2014/main" id="{2CE99659-8533-4B25-B012-7B362FB7190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648200" y="1524000"/>
            <a:ext cx="4343400" cy="4343400"/>
          </a:xfrm>
          <a:noFill/>
          <a:ln/>
        </p:spPr>
        <p:txBody>
          <a:bodyPr/>
          <a:lstStyle/>
          <a:p>
            <a:pPr eaLnBrk="0" hangingPunct="0"/>
            <a:r>
              <a:rPr lang="en-US" altLang="en-US" sz="1600" dirty="0"/>
              <a:t>A 16 bit adder uses four 4-bit adders</a:t>
            </a:r>
          </a:p>
          <a:p>
            <a:pPr eaLnBrk="0" hangingPunct="0"/>
            <a:r>
              <a:rPr lang="en-US" altLang="en-US" sz="1600" dirty="0"/>
              <a:t>It takes block </a:t>
            </a:r>
            <a:r>
              <a:rPr lang="en-US" altLang="en-US" sz="1600" i="1" dirty="0"/>
              <a:t>g </a:t>
            </a:r>
            <a:r>
              <a:rPr lang="en-US" altLang="en-US" sz="1600" dirty="0"/>
              <a:t>and </a:t>
            </a:r>
            <a:r>
              <a:rPr lang="en-US" altLang="en-US" sz="1600" i="1" dirty="0"/>
              <a:t>p</a:t>
            </a:r>
            <a:r>
              <a:rPr lang="en-US" altLang="en-US" sz="1600" dirty="0"/>
              <a:t> terms and </a:t>
            </a:r>
            <a:r>
              <a:rPr lang="en-US" altLang="en-US" sz="1600" i="1" dirty="0" err="1"/>
              <a:t>cin</a:t>
            </a:r>
            <a:r>
              <a:rPr lang="en-US" altLang="en-US" sz="1600" dirty="0"/>
              <a:t> to generate block carry bits out</a:t>
            </a:r>
          </a:p>
          <a:p>
            <a:pPr eaLnBrk="0" hangingPunct="0"/>
            <a:r>
              <a:rPr lang="en-US" altLang="en-US" sz="1600" dirty="0"/>
              <a:t>Block carries are used to generate bit carries</a:t>
            </a:r>
          </a:p>
          <a:p>
            <a:pPr lvl="1" eaLnBrk="0" hangingPunct="0"/>
            <a:r>
              <a:rPr lang="en-US" altLang="en-US" sz="1600" dirty="0"/>
              <a:t>could use ripple carry of 4-bit CLA adders</a:t>
            </a:r>
          </a:p>
          <a:p>
            <a:pPr lvl="1" eaLnBrk="0" hangingPunct="0"/>
            <a:r>
              <a:rPr lang="en-US" altLang="en-US" sz="1600" dirty="0"/>
              <a:t>Better:  use the CLA principle again! </a:t>
            </a:r>
            <a:br>
              <a:rPr lang="en-US" altLang="en-US" sz="1600" dirty="0"/>
            </a:br>
            <a:r>
              <a:rPr lang="en-US" altLang="en-US" sz="1600" dirty="0"/>
              <a:t>	</a:t>
            </a:r>
          </a:p>
        </p:txBody>
      </p:sp>
      <p:sp>
        <p:nvSpPr>
          <p:cNvPr id="204804" name="Rectangle 1028">
            <a:extLst>
              <a:ext uri="{FF2B5EF4-FFF2-40B4-BE49-F238E27FC236}">
                <a16:creationId xmlns:a16="http://schemas.microsoft.com/office/drawing/2014/main" id="{65AE6394-489A-43ED-9236-3F7603904D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7544" y="246856"/>
            <a:ext cx="7620000" cy="609600"/>
          </a:xfrm>
          <a:noFill/>
          <a:ln/>
        </p:spPr>
        <p:txBody>
          <a:bodyPr/>
          <a:lstStyle/>
          <a:p>
            <a:pPr eaLnBrk="0" hangingPunct="0"/>
            <a:r>
              <a:rPr lang="en-US" altLang="en-US" b="0" dirty="0"/>
              <a:t>CLA principle can be used recursively to build bigger adders </a:t>
            </a:r>
            <a:r>
              <a:rPr lang="en-US" altLang="en-US" b="0" dirty="0">
                <a:sym typeface="Wingdings" panose="05000000000000000000" pitchFamily="2" charset="2"/>
              </a:rPr>
              <a:t>=&gt; Carry-lookahead tree (CLT)</a:t>
            </a:r>
            <a:endParaRPr lang="en-US" altLang="en-US" b="0" dirty="0"/>
          </a:p>
        </p:txBody>
      </p:sp>
      <p:pic>
        <p:nvPicPr>
          <p:cNvPr id="204805" name="Picture 1029">
            <a:extLst>
              <a:ext uri="{FF2B5EF4-FFF2-40B4-BE49-F238E27FC236}">
                <a16:creationId xmlns:a16="http://schemas.microsoft.com/office/drawing/2014/main" id="{02EB2CBA-D68D-42C3-8023-5FABCBE8A62C}"/>
              </a:ext>
            </a:extLst>
          </p:cNvPr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1028700"/>
            <a:ext cx="3629025" cy="560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Tm="2000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" name="Text Box 238"/>
          <p:cNvSpPr txBox="1">
            <a:spLocks noChangeArrowheads="1"/>
          </p:cNvSpPr>
          <p:nvPr/>
        </p:nvSpPr>
        <p:spPr bwMode="auto">
          <a:xfrm>
            <a:off x="-31750" y="2212925"/>
            <a:ext cx="717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15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5466" name="Text Box 240"/>
          <p:cNvSpPr txBox="1">
            <a:spLocks noChangeArrowheads="1"/>
          </p:cNvSpPr>
          <p:nvPr/>
        </p:nvSpPr>
        <p:spPr bwMode="auto">
          <a:xfrm>
            <a:off x="380077" y="204225"/>
            <a:ext cx="819762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16-bit 2-level Carry-Lookahead Adder (CLT)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16BB14C-E477-457B-9FEC-E81A1958584E}"/>
              </a:ext>
            </a:extLst>
          </p:cNvPr>
          <p:cNvGrpSpPr/>
          <p:nvPr/>
        </p:nvGrpSpPr>
        <p:grpSpPr>
          <a:xfrm>
            <a:off x="249647" y="1052736"/>
            <a:ext cx="8644706" cy="4976887"/>
            <a:chOff x="31750" y="1260425"/>
            <a:chExt cx="9079706" cy="5514975"/>
          </a:xfrm>
        </p:grpSpPr>
        <p:sp>
          <p:nvSpPr>
            <p:cNvPr id="15362" name="Rectangle 7"/>
            <p:cNvSpPr>
              <a:spLocks noChangeArrowheads="1"/>
            </p:cNvSpPr>
            <p:nvPr/>
          </p:nvSpPr>
          <p:spPr bwMode="auto">
            <a:xfrm>
              <a:off x="6954838" y="3132088"/>
              <a:ext cx="1752600" cy="76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363" name="Line 8"/>
            <p:cNvSpPr>
              <a:spLocks noChangeShapeType="1"/>
            </p:cNvSpPr>
            <p:nvPr/>
          </p:nvSpPr>
          <p:spPr bwMode="auto">
            <a:xfrm>
              <a:off x="7731125" y="3894088"/>
              <a:ext cx="0" cy="1062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364" name="Line 9"/>
            <p:cNvSpPr>
              <a:spLocks noChangeShapeType="1"/>
            </p:cNvSpPr>
            <p:nvPr/>
          </p:nvSpPr>
          <p:spPr bwMode="auto">
            <a:xfrm>
              <a:off x="7959725" y="3894088"/>
              <a:ext cx="0" cy="1071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365" name="Line 10"/>
            <p:cNvSpPr>
              <a:spLocks noChangeShapeType="1"/>
            </p:cNvSpPr>
            <p:nvPr/>
          </p:nvSpPr>
          <p:spPr bwMode="auto">
            <a:xfrm flipH="1">
              <a:off x="8648521" y="3506738"/>
              <a:ext cx="3206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366" name="Line 11"/>
            <p:cNvSpPr>
              <a:spLocks noChangeShapeType="1"/>
            </p:cNvSpPr>
            <p:nvPr/>
          </p:nvSpPr>
          <p:spPr bwMode="auto">
            <a:xfrm>
              <a:off x="7167563" y="2582813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367" name="Line 12"/>
            <p:cNvSpPr>
              <a:spLocks noChangeShapeType="1"/>
            </p:cNvSpPr>
            <p:nvPr/>
          </p:nvSpPr>
          <p:spPr bwMode="auto">
            <a:xfrm>
              <a:off x="7304088" y="2582813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368" name="Line 13"/>
            <p:cNvSpPr>
              <a:spLocks noChangeShapeType="1"/>
            </p:cNvSpPr>
            <p:nvPr/>
          </p:nvSpPr>
          <p:spPr bwMode="auto">
            <a:xfrm>
              <a:off x="8312150" y="2582813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369" name="Line 14"/>
            <p:cNvSpPr>
              <a:spLocks noChangeShapeType="1"/>
            </p:cNvSpPr>
            <p:nvPr/>
          </p:nvSpPr>
          <p:spPr bwMode="auto">
            <a:xfrm>
              <a:off x="8448675" y="2582813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370" name="Line 15"/>
            <p:cNvSpPr>
              <a:spLocks noChangeShapeType="1"/>
            </p:cNvSpPr>
            <p:nvPr/>
          </p:nvSpPr>
          <p:spPr bwMode="auto">
            <a:xfrm>
              <a:off x="7931150" y="2582813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371" name="Line 16"/>
            <p:cNvSpPr>
              <a:spLocks noChangeShapeType="1"/>
            </p:cNvSpPr>
            <p:nvPr/>
          </p:nvSpPr>
          <p:spPr bwMode="auto">
            <a:xfrm>
              <a:off x="8067675" y="2582813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372" name="Line 17"/>
            <p:cNvSpPr>
              <a:spLocks noChangeShapeType="1"/>
            </p:cNvSpPr>
            <p:nvPr/>
          </p:nvSpPr>
          <p:spPr bwMode="auto">
            <a:xfrm>
              <a:off x="7535863" y="2582813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373" name="Line 18"/>
            <p:cNvSpPr>
              <a:spLocks noChangeShapeType="1"/>
            </p:cNvSpPr>
            <p:nvPr/>
          </p:nvSpPr>
          <p:spPr bwMode="auto">
            <a:xfrm>
              <a:off x="7672388" y="2582813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grpSp>
          <p:nvGrpSpPr>
            <p:cNvPr id="2" name="Group 21"/>
            <p:cNvGrpSpPr>
              <a:grpSpLocks/>
            </p:cNvGrpSpPr>
            <p:nvPr/>
          </p:nvGrpSpPr>
          <p:grpSpPr bwMode="auto">
            <a:xfrm>
              <a:off x="7183438" y="1820813"/>
              <a:ext cx="228600" cy="1311275"/>
              <a:chOff x="2448" y="566"/>
              <a:chExt cx="144" cy="826"/>
            </a:xfrm>
          </p:grpSpPr>
          <p:sp>
            <p:nvSpPr>
              <p:cNvPr id="15500" name="Line 19"/>
              <p:cNvSpPr>
                <a:spLocks noChangeShapeType="1"/>
              </p:cNvSpPr>
              <p:nvPr/>
            </p:nvSpPr>
            <p:spPr bwMode="auto">
              <a:xfrm flipV="1">
                <a:off x="2592" y="566"/>
                <a:ext cx="0" cy="8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5501" name="Line 20"/>
              <p:cNvSpPr>
                <a:spLocks noChangeShapeType="1"/>
              </p:cNvSpPr>
              <p:nvPr/>
            </p:nvSpPr>
            <p:spPr bwMode="auto">
              <a:xfrm flipH="1">
                <a:off x="2448" y="57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3" name="Group 22"/>
            <p:cNvGrpSpPr>
              <a:grpSpLocks/>
            </p:cNvGrpSpPr>
            <p:nvPr/>
          </p:nvGrpSpPr>
          <p:grpSpPr bwMode="auto">
            <a:xfrm>
              <a:off x="7564438" y="1806525"/>
              <a:ext cx="228600" cy="1311275"/>
              <a:chOff x="2448" y="566"/>
              <a:chExt cx="144" cy="826"/>
            </a:xfrm>
          </p:grpSpPr>
          <p:sp>
            <p:nvSpPr>
              <p:cNvPr id="15498" name="Line 23"/>
              <p:cNvSpPr>
                <a:spLocks noChangeShapeType="1"/>
              </p:cNvSpPr>
              <p:nvPr/>
            </p:nvSpPr>
            <p:spPr bwMode="auto">
              <a:xfrm flipV="1">
                <a:off x="2592" y="566"/>
                <a:ext cx="0" cy="8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5499" name="Line 24"/>
              <p:cNvSpPr>
                <a:spLocks noChangeShapeType="1"/>
              </p:cNvSpPr>
              <p:nvPr/>
            </p:nvSpPr>
            <p:spPr bwMode="auto">
              <a:xfrm flipH="1">
                <a:off x="2448" y="57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4" name="Group 25"/>
            <p:cNvGrpSpPr>
              <a:grpSpLocks/>
            </p:cNvGrpSpPr>
            <p:nvPr/>
          </p:nvGrpSpPr>
          <p:grpSpPr bwMode="auto">
            <a:xfrm>
              <a:off x="7959725" y="1808113"/>
              <a:ext cx="228600" cy="1311275"/>
              <a:chOff x="2448" y="566"/>
              <a:chExt cx="144" cy="826"/>
            </a:xfrm>
          </p:grpSpPr>
          <p:sp>
            <p:nvSpPr>
              <p:cNvPr id="15496" name="Line 26"/>
              <p:cNvSpPr>
                <a:spLocks noChangeShapeType="1"/>
              </p:cNvSpPr>
              <p:nvPr/>
            </p:nvSpPr>
            <p:spPr bwMode="auto">
              <a:xfrm flipV="1">
                <a:off x="2592" y="566"/>
                <a:ext cx="0" cy="8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5497" name="Line 27"/>
              <p:cNvSpPr>
                <a:spLocks noChangeShapeType="1"/>
              </p:cNvSpPr>
              <p:nvPr/>
            </p:nvSpPr>
            <p:spPr bwMode="auto">
              <a:xfrm flipH="1">
                <a:off x="2448" y="57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5377" name="Text Box 28"/>
            <p:cNvSpPr txBox="1">
              <a:spLocks noChangeArrowheads="1"/>
            </p:cNvSpPr>
            <p:nvPr/>
          </p:nvSpPr>
          <p:spPr bwMode="auto">
            <a:xfrm>
              <a:off x="6970713" y="3224163"/>
              <a:ext cx="1716087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CLA GEN</a:t>
              </a:r>
            </a:p>
          </p:txBody>
        </p:sp>
        <p:sp>
          <p:nvSpPr>
            <p:cNvPr id="15378" name="Text Box 29"/>
            <p:cNvSpPr txBox="1">
              <a:spLocks noChangeArrowheads="1"/>
            </p:cNvSpPr>
            <p:nvPr/>
          </p:nvSpPr>
          <p:spPr bwMode="auto">
            <a:xfrm>
              <a:off x="7869238" y="1279475"/>
              <a:ext cx="420687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</a:t>
              </a:r>
              <a:r>
                <a:rPr kumimoji="0" lang="en-US" sz="2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1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379" name="Text Box 30"/>
            <p:cNvSpPr txBox="1">
              <a:spLocks noChangeArrowheads="1"/>
            </p:cNvSpPr>
            <p:nvPr/>
          </p:nvSpPr>
          <p:spPr bwMode="auto">
            <a:xfrm>
              <a:off x="7413625" y="1273125"/>
              <a:ext cx="4206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</a:t>
              </a:r>
              <a:r>
                <a:rPr kumimoji="0" lang="en-US" sz="2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2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380" name="Text Box 31"/>
            <p:cNvSpPr txBox="1">
              <a:spLocks noChangeArrowheads="1"/>
            </p:cNvSpPr>
            <p:nvPr/>
          </p:nvSpPr>
          <p:spPr bwMode="auto">
            <a:xfrm>
              <a:off x="6954838" y="1287413"/>
              <a:ext cx="420687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</a:t>
              </a:r>
              <a:r>
                <a:rPr kumimoji="0" lang="en-US" sz="2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3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381" name="Text Box 32"/>
            <p:cNvSpPr txBox="1">
              <a:spLocks noChangeArrowheads="1"/>
            </p:cNvSpPr>
            <p:nvPr/>
          </p:nvSpPr>
          <p:spPr bwMode="auto">
            <a:xfrm>
              <a:off x="6938963" y="3965525"/>
              <a:ext cx="72707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g</a:t>
              </a:r>
              <a:r>
                <a:rPr kumimoji="0" lang="en-US" sz="2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[0,3]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382" name="Text Box 33"/>
            <p:cNvSpPr txBox="1">
              <a:spLocks noChangeArrowheads="1"/>
            </p:cNvSpPr>
            <p:nvPr/>
          </p:nvSpPr>
          <p:spPr bwMode="auto">
            <a:xfrm>
              <a:off x="8051800" y="3970288"/>
              <a:ext cx="72707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p</a:t>
              </a:r>
              <a:r>
                <a:rPr kumimoji="0" lang="en-US" sz="2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[0,3]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383" name="Text Box 34"/>
            <p:cNvSpPr txBox="1">
              <a:spLocks noChangeArrowheads="1"/>
            </p:cNvSpPr>
            <p:nvPr/>
          </p:nvSpPr>
          <p:spPr bwMode="auto">
            <a:xfrm>
              <a:off x="8143875" y="2016075"/>
              <a:ext cx="565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g</a:t>
              </a:r>
              <a:r>
                <a:rPr kumimoji="0" 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0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p</a:t>
              </a:r>
              <a:r>
                <a:rPr kumimoji="0" 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0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384" name="Text Box 36"/>
            <p:cNvSpPr txBox="1">
              <a:spLocks noChangeArrowheads="1"/>
            </p:cNvSpPr>
            <p:nvPr/>
          </p:nvSpPr>
          <p:spPr bwMode="auto">
            <a:xfrm>
              <a:off x="7731125" y="2195463"/>
              <a:ext cx="565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g</a:t>
              </a:r>
              <a:r>
                <a:rPr kumimoji="0" 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1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p</a:t>
              </a:r>
              <a:r>
                <a:rPr kumimoji="0" 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1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385" name="Text Box 37"/>
            <p:cNvSpPr txBox="1">
              <a:spLocks noChangeArrowheads="1"/>
            </p:cNvSpPr>
            <p:nvPr/>
          </p:nvSpPr>
          <p:spPr bwMode="auto">
            <a:xfrm>
              <a:off x="7323138" y="2000200"/>
              <a:ext cx="565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g</a:t>
              </a:r>
              <a:r>
                <a:rPr kumimoji="0" 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2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p</a:t>
              </a:r>
              <a:r>
                <a:rPr kumimoji="0" 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2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386" name="Text Box 38"/>
            <p:cNvSpPr txBox="1">
              <a:spLocks noChangeArrowheads="1"/>
            </p:cNvSpPr>
            <p:nvPr/>
          </p:nvSpPr>
          <p:spPr bwMode="auto">
            <a:xfrm>
              <a:off x="6894513" y="2225625"/>
              <a:ext cx="565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g</a:t>
              </a:r>
              <a:r>
                <a:rPr kumimoji="0" 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3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p</a:t>
              </a:r>
              <a:r>
                <a:rPr kumimoji="0" 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3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387" name="Text Box 39"/>
            <p:cNvSpPr txBox="1">
              <a:spLocks noChangeArrowheads="1"/>
            </p:cNvSpPr>
            <p:nvPr/>
          </p:nvSpPr>
          <p:spPr bwMode="auto">
            <a:xfrm>
              <a:off x="8690769" y="3093194"/>
              <a:ext cx="420687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0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388" name="Rectangle 142"/>
            <p:cNvSpPr>
              <a:spLocks noChangeArrowheads="1"/>
            </p:cNvSpPr>
            <p:nvPr/>
          </p:nvSpPr>
          <p:spPr bwMode="auto">
            <a:xfrm>
              <a:off x="4708525" y="3119388"/>
              <a:ext cx="1752600" cy="76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389" name="Line 143"/>
            <p:cNvSpPr>
              <a:spLocks noChangeShapeType="1"/>
            </p:cNvSpPr>
            <p:nvPr/>
          </p:nvSpPr>
          <p:spPr bwMode="auto">
            <a:xfrm>
              <a:off x="5484813" y="3881388"/>
              <a:ext cx="0" cy="1079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390" name="Line 144"/>
            <p:cNvSpPr>
              <a:spLocks noChangeShapeType="1"/>
            </p:cNvSpPr>
            <p:nvPr/>
          </p:nvSpPr>
          <p:spPr bwMode="auto">
            <a:xfrm>
              <a:off x="5713413" y="3881388"/>
              <a:ext cx="0" cy="10826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391" name="Line 145"/>
            <p:cNvSpPr>
              <a:spLocks noChangeShapeType="1"/>
            </p:cNvSpPr>
            <p:nvPr/>
          </p:nvSpPr>
          <p:spPr bwMode="auto">
            <a:xfrm flipH="1">
              <a:off x="6461125" y="3500388"/>
              <a:ext cx="2905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392" name="Line 146"/>
            <p:cNvSpPr>
              <a:spLocks noChangeShapeType="1"/>
            </p:cNvSpPr>
            <p:nvPr/>
          </p:nvSpPr>
          <p:spPr bwMode="auto">
            <a:xfrm>
              <a:off x="4921250" y="2570113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393" name="Line 147"/>
            <p:cNvSpPr>
              <a:spLocks noChangeShapeType="1"/>
            </p:cNvSpPr>
            <p:nvPr/>
          </p:nvSpPr>
          <p:spPr bwMode="auto">
            <a:xfrm>
              <a:off x="5057775" y="2570113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394" name="Line 148"/>
            <p:cNvSpPr>
              <a:spLocks noChangeShapeType="1"/>
            </p:cNvSpPr>
            <p:nvPr/>
          </p:nvSpPr>
          <p:spPr bwMode="auto">
            <a:xfrm>
              <a:off x="6065838" y="2570113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395" name="Line 149"/>
            <p:cNvSpPr>
              <a:spLocks noChangeShapeType="1"/>
            </p:cNvSpPr>
            <p:nvPr/>
          </p:nvSpPr>
          <p:spPr bwMode="auto">
            <a:xfrm>
              <a:off x="6202363" y="2570113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396" name="Line 150"/>
            <p:cNvSpPr>
              <a:spLocks noChangeShapeType="1"/>
            </p:cNvSpPr>
            <p:nvPr/>
          </p:nvSpPr>
          <p:spPr bwMode="auto">
            <a:xfrm>
              <a:off x="5684838" y="2570113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397" name="Line 151"/>
            <p:cNvSpPr>
              <a:spLocks noChangeShapeType="1"/>
            </p:cNvSpPr>
            <p:nvPr/>
          </p:nvSpPr>
          <p:spPr bwMode="auto">
            <a:xfrm>
              <a:off x="5821363" y="2570113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398" name="Line 152"/>
            <p:cNvSpPr>
              <a:spLocks noChangeShapeType="1"/>
            </p:cNvSpPr>
            <p:nvPr/>
          </p:nvSpPr>
          <p:spPr bwMode="auto">
            <a:xfrm>
              <a:off x="5289550" y="2570113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399" name="Line 153"/>
            <p:cNvSpPr>
              <a:spLocks noChangeShapeType="1"/>
            </p:cNvSpPr>
            <p:nvPr/>
          </p:nvSpPr>
          <p:spPr bwMode="auto">
            <a:xfrm>
              <a:off x="5426075" y="2570113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grpSp>
          <p:nvGrpSpPr>
            <p:cNvPr id="5" name="Group 154"/>
            <p:cNvGrpSpPr>
              <a:grpSpLocks/>
            </p:cNvGrpSpPr>
            <p:nvPr/>
          </p:nvGrpSpPr>
          <p:grpSpPr bwMode="auto">
            <a:xfrm>
              <a:off x="4937125" y="1808113"/>
              <a:ext cx="228600" cy="1311275"/>
              <a:chOff x="2448" y="566"/>
              <a:chExt cx="144" cy="826"/>
            </a:xfrm>
          </p:grpSpPr>
          <p:sp>
            <p:nvSpPr>
              <p:cNvPr id="15494" name="Line 155"/>
              <p:cNvSpPr>
                <a:spLocks noChangeShapeType="1"/>
              </p:cNvSpPr>
              <p:nvPr/>
            </p:nvSpPr>
            <p:spPr bwMode="auto">
              <a:xfrm flipV="1">
                <a:off x="2592" y="566"/>
                <a:ext cx="0" cy="8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5495" name="Line 156"/>
              <p:cNvSpPr>
                <a:spLocks noChangeShapeType="1"/>
              </p:cNvSpPr>
              <p:nvPr/>
            </p:nvSpPr>
            <p:spPr bwMode="auto">
              <a:xfrm flipH="1">
                <a:off x="2448" y="57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6" name="Group 157"/>
            <p:cNvGrpSpPr>
              <a:grpSpLocks/>
            </p:cNvGrpSpPr>
            <p:nvPr/>
          </p:nvGrpSpPr>
          <p:grpSpPr bwMode="auto">
            <a:xfrm>
              <a:off x="5318125" y="1793825"/>
              <a:ext cx="228600" cy="1311275"/>
              <a:chOff x="2448" y="566"/>
              <a:chExt cx="144" cy="826"/>
            </a:xfrm>
          </p:grpSpPr>
          <p:sp>
            <p:nvSpPr>
              <p:cNvPr id="15492" name="Line 158"/>
              <p:cNvSpPr>
                <a:spLocks noChangeShapeType="1"/>
              </p:cNvSpPr>
              <p:nvPr/>
            </p:nvSpPr>
            <p:spPr bwMode="auto">
              <a:xfrm flipV="1">
                <a:off x="2592" y="566"/>
                <a:ext cx="0" cy="8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5493" name="Line 159"/>
              <p:cNvSpPr>
                <a:spLocks noChangeShapeType="1"/>
              </p:cNvSpPr>
              <p:nvPr/>
            </p:nvSpPr>
            <p:spPr bwMode="auto">
              <a:xfrm flipH="1">
                <a:off x="2448" y="57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7" name="Group 160"/>
            <p:cNvGrpSpPr>
              <a:grpSpLocks/>
            </p:cNvGrpSpPr>
            <p:nvPr/>
          </p:nvGrpSpPr>
          <p:grpSpPr bwMode="auto">
            <a:xfrm>
              <a:off x="5713413" y="1795413"/>
              <a:ext cx="228600" cy="1311275"/>
              <a:chOff x="2448" y="566"/>
              <a:chExt cx="144" cy="826"/>
            </a:xfrm>
          </p:grpSpPr>
          <p:sp>
            <p:nvSpPr>
              <p:cNvPr id="15490" name="Line 161"/>
              <p:cNvSpPr>
                <a:spLocks noChangeShapeType="1"/>
              </p:cNvSpPr>
              <p:nvPr/>
            </p:nvSpPr>
            <p:spPr bwMode="auto">
              <a:xfrm flipV="1">
                <a:off x="2592" y="566"/>
                <a:ext cx="0" cy="8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5491" name="Line 162"/>
              <p:cNvSpPr>
                <a:spLocks noChangeShapeType="1"/>
              </p:cNvSpPr>
              <p:nvPr/>
            </p:nvSpPr>
            <p:spPr bwMode="auto">
              <a:xfrm flipH="1">
                <a:off x="2448" y="57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5403" name="Text Box 163"/>
            <p:cNvSpPr txBox="1">
              <a:spLocks noChangeArrowheads="1"/>
            </p:cNvSpPr>
            <p:nvPr/>
          </p:nvSpPr>
          <p:spPr bwMode="auto">
            <a:xfrm>
              <a:off x="4724400" y="3211463"/>
              <a:ext cx="1716088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CLA GEN</a:t>
              </a:r>
            </a:p>
          </p:txBody>
        </p:sp>
        <p:sp>
          <p:nvSpPr>
            <p:cNvPr id="15404" name="Text Box 164"/>
            <p:cNvSpPr txBox="1">
              <a:spLocks noChangeArrowheads="1"/>
            </p:cNvSpPr>
            <p:nvPr/>
          </p:nvSpPr>
          <p:spPr bwMode="auto">
            <a:xfrm>
              <a:off x="5622925" y="1266775"/>
              <a:ext cx="4206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</a:t>
              </a:r>
              <a:r>
                <a:rPr kumimoji="0" lang="en-US" sz="2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5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05" name="Text Box 165"/>
            <p:cNvSpPr txBox="1">
              <a:spLocks noChangeArrowheads="1"/>
            </p:cNvSpPr>
            <p:nvPr/>
          </p:nvSpPr>
          <p:spPr bwMode="auto">
            <a:xfrm>
              <a:off x="5167313" y="1260425"/>
              <a:ext cx="420687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</a:t>
              </a:r>
              <a:r>
                <a:rPr kumimoji="0" lang="en-US" sz="2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6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06" name="Text Box 166"/>
            <p:cNvSpPr txBox="1">
              <a:spLocks noChangeArrowheads="1"/>
            </p:cNvSpPr>
            <p:nvPr/>
          </p:nvSpPr>
          <p:spPr bwMode="auto">
            <a:xfrm>
              <a:off x="4708525" y="1274713"/>
              <a:ext cx="4206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</a:t>
              </a:r>
              <a:r>
                <a:rPr kumimoji="0" lang="en-US" sz="2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7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07" name="Text Box 167"/>
            <p:cNvSpPr txBox="1">
              <a:spLocks noChangeArrowheads="1"/>
            </p:cNvSpPr>
            <p:nvPr/>
          </p:nvSpPr>
          <p:spPr bwMode="auto">
            <a:xfrm>
              <a:off x="4722813" y="3962350"/>
              <a:ext cx="72707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g</a:t>
              </a:r>
              <a:r>
                <a:rPr kumimoji="0" lang="en-US" sz="2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[4,7]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08" name="Text Box 168"/>
            <p:cNvSpPr txBox="1">
              <a:spLocks noChangeArrowheads="1"/>
            </p:cNvSpPr>
            <p:nvPr/>
          </p:nvSpPr>
          <p:spPr bwMode="auto">
            <a:xfrm>
              <a:off x="5775325" y="3968700"/>
              <a:ext cx="72707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p</a:t>
              </a:r>
              <a:r>
                <a:rPr kumimoji="0" lang="en-US" sz="2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[4,7]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09" name="Text Box 169"/>
            <p:cNvSpPr txBox="1">
              <a:spLocks noChangeArrowheads="1"/>
            </p:cNvSpPr>
            <p:nvPr/>
          </p:nvSpPr>
          <p:spPr bwMode="auto">
            <a:xfrm>
              <a:off x="5865813" y="2043063"/>
              <a:ext cx="565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g</a:t>
              </a:r>
              <a:r>
                <a:rPr kumimoji="0" 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4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p</a:t>
              </a:r>
              <a:r>
                <a:rPr kumimoji="0" 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4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10" name="Text Box 170"/>
            <p:cNvSpPr txBox="1">
              <a:spLocks noChangeArrowheads="1"/>
            </p:cNvSpPr>
            <p:nvPr/>
          </p:nvSpPr>
          <p:spPr bwMode="auto">
            <a:xfrm>
              <a:off x="5484813" y="2182763"/>
              <a:ext cx="565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g</a:t>
              </a:r>
              <a:r>
                <a:rPr kumimoji="0" 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5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p</a:t>
              </a:r>
              <a:r>
                <a:rPr kumimoji="0" 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5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11" name="Text Box 171"/>
            <p:cNvSpPr txBox="1">
              <a:spLocks noChangeArrowheads="1"/>
            </p:cNvSpPr>
            <p:nvPr/>
          </p:nvSpPr>
          <p:spPr bwMode="auto">
            <a:xfrm>
              <a:off x="5089525" y="2017663"/>
              <a:ext cx="565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g</a:t>
              </a:r>
              <a:r>
                <a:rPr kumimoji="0" 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6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p</a:t>
              </a:r>
              <a:r>
                <a:rPr kumimoji="0" 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6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12" name="Text Box 172"/>
            <p:cNvSpPr txBox="1">
              <a:spLocks noChangeArrowheads="1"/>
            </p:cNvSpPr>
            <p:nvPr/>
          </p:nvSpPr>
          <p:spPr bwMode="auto">
            <a:xfrm>
              <a:off x="4648200" y="2212925"/>
              <a:ext cx="565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g</a:t>
              </a:r>
              <a:r>
                <a:rPr kumimoji="0" 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7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p</a:t>
              </a:r>
              <a:r>
                <a:rPr kumimoji="0" 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7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13" name="Text Box 173"/>
            <p:cNvSpPr txBox="1">
              <a:spLocks noChangeArrowheads="1"/>
            </p:cNvSpPr>
            <p:nvPr/>
          </p:nvSpPr>
          <p:spPr bwMode="auto">
            <a:xfrm>
              <a:off x="6429375" y="3008263"/>
              <a:ext cx="4206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</a:t>
              </a:r>
              <a:r>
                <a:rPr kumimoji="0" lang="en-US" sz="2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4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14" name="Rectangle 175"/>
            <p:cNvSpPr>
              <a:spLocks noChangeArrowheads="1"/>
            </p:cNvSpPr>
            <p:nvPr/>
          </p:nvSpPr>
          <p:spPr bwMode="auto">
            <a:xfrm>
              <a:off x="2416175" y="3136850"/>
              <a:ext cx="1752600" cy="76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15" name="Line 176"/>
            <p:cNvSpPr>
              <a:spLocks noChangeShapeType="1"/>
            </p:cNvSpPr>
            <p:nvPr/>
          </p:nvSpPr>
          <p:spPr bwMode="auto">
            <a:xfrm>
              <a:off x="3192463" y="3898850"/>
              <a:ext cx="0" cy="10620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16" name="Line 177"/>
            <p:cNvSpPr>
              <a:spLocks noChangeShapeType="1"/>
            </p:cNvSpPr>
            <p:nvPr/>
          </p:nvSpPr>
          <p:spPr bwMode="auto">
            <a:xfrm>
              <a:off x="3421063" y="3898850"/>
              <a:ext cx="0" cy="1060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17" name="Line 178"/>
            <p:cNvSpPr>
              <a:spLocks noChangeShapeType="1"/>
            </p:cNvSpPr>
            <p:nvPr/>
          </p:nvSpPr>
          <p:spPr bwMode="auto">
            <a:xfrm flipH="1">
              <a:off x="4168775" y="3517850"/>
              <a:ext cx="2905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18" name="Line 179"/>
            <p:cNvSpPr>
              <a:spLocks noChangeShapeType="1"/>
            </p:cNvSpPr>
            <p:nvPr/>
          </p:nvSpPr>
          <p:spPr bwMode="auto">
            <a:xfrm>
              <a:off x="2628900" y="2587575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19" name="Line 180"/>
            <p:cNvSpPr>
              <a:spLocks noChangeShapeType="1"/>
            </p:cNvSpPr>
            <p:nvPr/>
          </p:nvSpPr>
          <p:spPr bwMode="auto">
            <a:xfrm>
              <a:off x="2765425" y="2587575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20" name="Line 181"/>
            <p:cNvSpPr>
              <a:spLocks noChangeShapeType="1"/>
            </p:cNvSpPr>
            <p:nvPr/>
          </p:nvSpPr>
          <p:spPr bwMode="auto">
            <a:xfrm>
              <a:off x="3773488" y="2587575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21" name="Line 182"/>
            <p:cNvSpPr>
              <a:spLocks noChangeShapeType="1"/>
            </p:cNvSpPr>
            <p:nvPr/>
          </p:nvSpPr>
          <p:spPr bwMode="auto">
            <a:xfrm>
              <a:off x="3910013" y="2587575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22" name="Line 183"/>
            <p:cNvSpPr>
              <a:spLocks noChangeShapeType="1"/>
            </p:cNvSpPr>
            <p:nvPr/>
          </p:nvSpPr>
          <p:spPr bwMode="auto">
            <a:xfrm>
              <a:off x="3392488" y="2587575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23" name="Line 184"/>
            <p:cNvSpPr>
              <a:spLocks noChangeShapeType="1"/>
            </p:cNvSpPr>
            <p:nvPr/>
          </p:nvSpPr>
          <p:spPr bwMode="auto">
            <a:xfrm>
              <a:off x="3529013" y="2587575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24" name="Line 185"/>
            <p:cNvSpPr>
              <a:spLocks noChangeShapeType="1"/>
            </p:cNvSpPr>
            <p:nvPr/>
          </p:nvSpPr>
          <p:spPr bwMode="auto">
            <a:xfrm>
              <a:off x="2997200" y="2587575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25" name="Line 186"/>
            <p:cNvSpPr>
              <a:spLocks noChangeShapeType="1"/>
            </p:cNvSpPr>
            <p:nvPr/>
          </p:nvSpPr>
          <p:spPr bwMode="auto">
            <a:xfrm>
              <a:off x="3133725" y="2587575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grpSp>
          <p:nvGrpSpPr>
            <p:cNvPr id="8" name="Group 187"/>
            <p:cNvGrpSpPr>
              <a:grpSpLocks/>
            </p:cNvGrpSpPr>
            <p:nvPr/>
          </p:nvGrpSpPr>
          <p:grpSpPr bwMode="auto">
            <a:xfrm>
              <a:off x="2644775" y="1825575"/>
              <a:ext cx="228600" cy="1311275"/>
              <a:chOff x="2448" y="566"/>
              <a:chExt cx="144" cy="826"/>
            </a:xfrm>
          </p:grpSpPr>
          <p:sp>
            <p:nvSpPr>
              <p:cNvPr id="15488" name="Line 188"/>
              <p:cNvSpPr>
                <a:spLocks noChangeShapeType="1"/>
              </p:cNvSpPr>
              <p:nvPr/>
            </p:nvSpPr>
            <p:spPr bwMode="auto">
              <a:xfrm flipV="1">
                <a:off x="2592" y="566"/>
                <a:ext cx="0" cy="8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5489" name="Line 189"/>
              <p:cNvSpPr>
                <a:spLocks noChangeShapeType="1"/>
              </p:cNvSpPr>
              <p:nvPr/>
            </p:nvSpPr>
            <p:spPr bwMode="auto">
              <a:xfrm flipH="1">
                <a:off x="2448" y="57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9" name="Group 190"/>
            <p:cNvGrpSpPr>
              <a:grpSpLocks/>
            </p:cNvGrpSpPr>
            <p:nvPr/>
          </p:nvGrpSpPr>
          <p:grpSpPr bwMode="auto">
            <a:xfrm>
              <a:off x="3025775" y="1811288"/>
              <a:ext cx="228600" cy="1311275"/>
              <a:chOff x="2448" y="566"/>
              <a:chExt cx="144" cy="826"/>
            </a:xfrm>
          </p:grpSpPr>
          <p:sp>
            <p:nvSpPr>
              <p:cNvPr id="15486" name="Line 191"/>
              <p:cNvSpPr>
                <a:spLocks noChangeShapeType="1"/>
              </p:cNvSpPr>
              <p:nvPr/>
            </p:nvSpPr>
            <p:spPr bwMode="auto">
              <a:xfrm flipV="1">
                <a:off x="2592" y="566"/>
                <a:ext cx="0" cy="8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5487" name="Line 192"/>
              <p:cNvSpPr>
                <a:spLocks noChangeShapeType="1"/>
              </p:cNvSpPr>
              <p:nvPr/>
            </p:nvSpPr>
            <p:spPr bwMode="auto">
              <a:xfrm flipH="1">
                <a:off x="2448" y="57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0" name="Group 193"/>
            <p:cNvGrpSpPr>
              <a:grpSpLocks/>
            </p:cNvGrpSpPr>
            <p:nvPr/>
          </p:nvGrpSpPr>
          <p:grpSpPr bwMode="auto">
            <a:xfrm>
              <a:off x="3421063" y="1812875"/>
              <a:ext cx="228600" cy="1311275"/>
              <a:chOff x="2448" y="566"/>
              <a:chExt cx="144" cy="826"/>
            </a:xfrm>
          </p:grpSpPr>
          <p:sp>
            <p:nvSpPr>
              <p:cNvPr id="15484" name="Line 194"/>
              <p:cNvSpPr>
                <a:spLocks noChangeShapeType="1"/>
              </p:cNvSpPr>
              <p:nvPr/>
            </p:nvSpPr>
            <p:spPr bwMode="auto">
              <a:xfrm flipV="1">
                <a:off x="2592" y="566"/>
                <a:ext cx="0" cy="8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5485" name="Line 195"/>
              <p:cNvSpPr>
                <a:spLocks noChangeShapeType="1"/>
              </p:cNvSpPr>
              <p:nvPr/>
            </p:nvSpPr>
            <p:spPr bwMode="auto">
              <a:xfrm flipH="1">
                <a:off x="2448" y="57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5429" name="Text Box 196"/>
            <p:cNvSpPr txBox="1">
              <a:spLocks noChangeArrowheads="1"/>
            </p:cNvSpPr>
            <p:nvPr/>
          </p:nvSpPr>
          <p:spPr bwMode="auto">
            <a:xfrm>
              <a:off x="2432050" y="3228925"/>
              <a:ext cx="1716088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CLA GEN</a:t>
              </a:r>
            </a:p>
          </p:txBody>
        </p:sp>
        <p:sp>
          <p:nvSpPr>
            <p:cNvPr id="15430" name="Text Box 197"/>
            <p:cNvSpPr txBox="1">
              <a:spLocks noChangeArrowheads="1"/>
            </p:cNvSpPr>
            <p:nvPr/>
          </p:nvSpPr>
          <p:spPr bwMode="auto">
            <a:xfrm>
              <a:off x="3330575" y="1284238"/>
              <a:ext cx="4206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</a:t>
              </a:r>
              <a:r>
                <a:rPr kumimoji="0" lang="en-US" sz="2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9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31" name="Text Box 198"/>
            <p:cNvSpPr txBox="1">
              <a:spLocks noChangeArrowheads="1"/>
            </p:cNvSpPr>
            <p:nvPr/>
          </p:nvSpPr>
          <p:spPr bwMode="auto">
            <a:xfrm>
              <a:off x="2874963" y="1277888"/>
              <a:ext cx="522287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</a:t>
              </a:r>
              <a:r>
                <a:rPr kumimoji="0" lang="en-US" sz="2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10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32" name="Text Box 199"/>
            <p:cNvSpPr txBox="1">
              <a:spLocks noChangeArrowheads="1"/>
            </p:cNvSpPr>
            <p:nvPr/>
          </p:nvSpPr>
          <p:spPr bwMode="auto">
            <a:xfrm>
              <a:off x="2416175" y="1292175"/>
              <a:ext cx="5222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</a:t>
              </a:r>
              <a:r>
                <a:rPr kumimoji="0" lang="en-US" sz="2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11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33" name="Text Box 200"/>
            <p:cNvSpPr txBox="1">
              <a:spLocks noChangeArrowheads="1"/>
            </p:cNvSpPr>
            <p:nvPr/>
          </p:nvSpPr>
          <p:spPr bwMode="auto">
            <a:xfrm>
              <a:off x="2400300" y="3970288"/>
              <a:ext cx="82867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g</a:t>
              </a:r>
              <a:r>
                <a:rPr kumimoji="0" lang="en-US" sz="2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[8,11]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34" name="Text Box 201"/>
            <p:cNvSpPr txBox="1">
              <a:spLocks noChangeArrowheads="1"/>
            </p:cNvSpPr>
            <p:nvPr/>
          </p:nvSpPr>
          <p:spPr bwMode="auto">
            <a:xfrm>
              <a:off x="3513138" y="3975050"/>
              <a:ext cx="82867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p</a:t>
              </a:r>
              <a:r>
                <a:rPr kumimoji="0" lang="en-US" sz="2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[8,11]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35" name="Text Box 202"/>
            <p:cNvSpPr txBox="1">
              <a:spLocks noChangeArrowheads="1"/>
            </p:cNvSpPr>
            <p:nvPr/>
          </p:nvSpPr>
          <p:spPr bwMode="auto">
            <a:xfrm>
              <a:off x="3594100" y="2019250"/>
              <a:ext cx="565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g</a:t>
              </a:r>
              <a:r>
                <a:rPr kumimoji="0" 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8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p</a:t>
              </a:r>
              <a:r>
                <a:rPr kumimoji="0" 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8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36" name="Text Box 203"/>
            <p:cNvSpPr txBox="1">
              <a:spLocks noChangeArrowheads="1"/>
            </p:cNvSpPr>
            <p:nvPr/>
          </p:nvSpPr>
          <p:spPr bwMode="auto">
            <a:xfrm>
              <a:off x="3192463" y="2200225"/>
              <a:ext cx="565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g</a:t>
              </a:r>
              <a:r>
                <a:rPr kumimoji="0" 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9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p</a:t>
              </a:r>
              <a:r>
                <a:rPr kumimoji="0" 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9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37" name="Text Box 204"/>
            <p:cNvSpPr txBox="1">
              <a:spLocks noChangeArrowheads="1"/>
            </p:cNvSpPr>
            <p:nvPr/>
          </p:nvSpPr>
          <p:spPr bwMode="auto">
            <a:xfrm>
              <a:off x="2692400" y="1993850"/>
              <a:ext cx="7175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g</a:t>
              </a:r>
              <a:r>
                <a:rPr kumimoji="0" 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10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p</a:t>
              </a:r>
              <a:r>
                <a:rPr kumimoji="0" 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10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38" name="Text Box 205"/>
            <p:cNvSpPr txBox="1">
              <a:spLocks noChangeArrowheads="1"/>
            </p:cNvSpPr>
            <p:nvPr/>
          </p:nvSpPr>
          <p:spPr bwMode="auto">
            <a:xfrm>
              <a:off x="2263775" y="2209750"/>
              <a:ext cx="7175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g</a:t>
              </a:r>
              <a:r>
                <a:rPr kumimoji="0" 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11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p</a:t>
              </a:r>
              <a:r>
                <a:rPr kumimoji="0" 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11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39" name="Text Box 206"/>
            <p:cNvSpPr txBox="1">
              <a:spLocks noChangeArrowheads="1"/>
            </p:cNvSpPr>
            <p:nvPr/>
          </p:nvSpPr>
          <p:spPr bwMode="auto">
            <a:xfrm>
              <a:off x="4137025" y="3025725"/>
              <a:ext cx="4206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</a:t>
              </a:r>
              <a:r>
                <a:rPr kumimoji="0" lang="en-US" sz="2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8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40" name="Rectangle 208"/>
            <p:cNvSpPr>
              <a:spLocks noChangeArrowheads="1"/>
            </p:cNvSpPr>
            <p:nvPr/>
          </p:nvSpPr>
          <p:spPr bwMode="auto">
            <a:xfrm>
              <a:off x="139700" y="3119388"/>
              <a:ext cx="1752600" cy="76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41" name="Line 209"/>
            <p:cNvSpPr>
              <a:spLocks noChangeShapeType="1"/>
            </p:cNvSpPr>
            <p:nvPr/>
          </p:nvSpPr>
          <p:spPr bwMode="auto">
            <a:xfrm>
              <a:off x="915988" y="3881388"/>
              <a:ext cx="0" cy="1103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42" name="Line 210"/>
            <p:cNvSpPr>
              <a:spLocks noChangeShapeType="1"/>
            </p:cNvSpPr>
            <p:nvPr/>
          </p:nvSpPr>
          <p:spPr bwMode="auto">
            <a:xfrm>
              <a:off x="1144588" y="3881388"/>
              <a:ext cx="0" cy="1092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43" name="Line 211"/>
            <p:cNvSpPr>
              <a:spLocks noChangeShapeType="1"/>
            </p:cNvSpPr>
            <p:nvPr/>
          </p:nvSpPr>
          <p:spPr bwMode="auto">
            <a:xfrm flipH="1">
              <a:off x="1892300" y="3500388"/>
              <a:ext cx="2905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44" name="Line 212"/>
            <p:cNvSpPr>
              <a:spLocks noChangeShapeType="1"/>
            </p:cNvSpPr>
            <p:nvPr/>
          </p:nvSpPr>
          <p:spPr bwMode="auto">
            <a:xfrm>
              <a:off x="352425" y="2570113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45" name="Line 213"/>
            <p:cNvSpPr>
              <a:spLocks noChangeShapeType="1"/>
            </p:cNvSpPr>
            <p:nvPr/>
          </p:nvSpPr>
          <p:spPr bwMode="auto">
            <a:xfrm>
              <a:off x="488950" y="2570113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46" name="Line 214"/>
            <p:cNvSpPr>
              <a:spLocks noChangeShapeType="1"/>
            </p:cNvSpPr>
            <p:nvPr/>
          </p:nvSpPr>
          <p:spPr bwMode="auto">
            <a:xfrm>
              <a:off x="1497013" y="2570113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47" name="Line 215"/>
            <p:cNvSpPr>
              <a:spLocks noChangeShapeType="1"/>
            </p:cNvSpPr>
            <p:nvPr/>
          </p:nvSpPr>
          <p:spPr bwMode="auto">
            <a:xfrm>
              <a:off x="1633538" y="2570113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48" name="Line 216"/>
            <p:cNvSpPr>
              <a:spLocks noChangeShapeType="1"/>
            </p:cNvSpPr>
            <p:nvPr/>
          </p:nvSpPr>
          <p:spPr bwMode="auto">
            <a:xfrm>
              <a:off x="1116013" y="2570113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49" name="Line 217"/>
            <p:cNvSpPr>
              <a:spLocks noChangeShapeType="1"/>
            </p:cNvSpPr>
            <p:nvPr/>
          </p:nvSpPr>
          <p:spPr bwMode="auto">
            <a:xfrm>
              <a:off x="1252538" y="2570113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50" name="Line 218"/>
            <p:cNvSpPr>
              <a:spLocks noChangeShapeType="1"/>
            </p:cNvSpPr>
            <p:nvPr/>
          </p:nvSpPr>
          <p:spPr bwMode="auto">
            <a:xfrm>
              <a:off x="720725" y="2570113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51" name="Line 219"/>
            <p:cNvSpPr>
              <a:spLocks noChangeShapeType="1"/>
            </p:cNvSpPr>
            <p:nvPr/>
          </p:nvSpPr>
          <p:spPr bwMode="auto">
            <a:xfrm>
              <a:off x="857250" y="2570113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grpSp>
          <p:nvGrpSpPr>
            <p:cNvPr id="11" name="Group 220"/>
            <p:cNvGrpSpPr>
              <a:grpSpLocks/>
            </p:cNvGrpSpPr>
            <p:nvPr/>
          </p:nvGrpSpPr>
          <p:grpSpPr bwMode="auto">
            <a:xfrm>
              <a:off x="368300" y="1808113"/>
              <a:ext cx="228600" cy="1311275"/>
              <a:chOff x="2448" y="566"/>
              <a:chExt cx="144" cy="826"/>
            </a:xfrm>
          </p:grpSpPr>
          <p:sp>
            <p:nvSpPr>
              <p:cNvPr id="15482" name="Line 221"/>
              <p:cNvSpPr>
                <a:spLocks noChangeShapeType="1"/>
              </p:cNvSpPr>
              <p:nvPr/>
            </p:nvSpPr>
            <p:spPr bwMode="auto">
              <a:xfrm flipV="1">
                <a:off x="2592" y="566"/>
                <a:ext cx="0" cy="8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5483" name="Line 222"/>
              <p:cNvSpPr>
                <a:spLocks noChangeShapeType="1"/>
              </p:cNvSpPr>
              <p:nvPr/>
            </p:nvSpPr>
            <p:spPr bwMode="auto">
              <a:xfrm flipH="1">
                <a:off x="2448" y="57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Group 223"/>
            <p:cNvGrpSpPr>
              <a:grpSpLocks/>
            </p:cNvGrpSpPr>
            <p:nvPr/>
          </p:nvGrpSpPr>
          <p:grpSpPr bwMode="auto">
            <a:xfrm>
              <a:off x="749300" y="1793825"/>
              <a:ext cx="228600" cy="1311275"/>
              <a:chOff x="2448" y="566"/>
              <a:chExt cx="144" cy="826"/>
            </a:xfrm>
          </p:grpSpPr>
          <p:sp>
            <p:nvSpPr>
              <p:cNvPr id="15480" name="Line 224"/>
              <p:cNvSpPr>
                <a:spLocks noChangeShapeType="1"/>
              </p:cNvSpPr>
              <p:nvPr/>
            </p:nvSpPr>
            <p:spPr bwMode="auto">
              <a:xfrm flipV="1">
                <a:off x="2592" y="566"/>
                <a:ext cx="0" cy="8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5481" name="Line 225"/>
              <p:cNvSpPr>
                <a:spLocks noChangeShapeType="1"/>
              </p:cNvSpPr>
              <p:nvPr/>
            </p:nvSpPr>
            <p:spPr bwMode="auto">
              <a:xfrm flipH="1">
                <a:off x="2448" y="57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" name="Group 226"/>
            <p:cNvGrpSpPr>
              <a:grpSpLocks/>
            </p:cNvGrpSpPr>
            <p:nvPr/>
          </p:nvGrpSpPr>
          <p:grpSpPr bwMode="auto">
            <a:xfrm>
              <a:off x="1144588" y="1795413"/>
              <a:ext cx="228600" cy="1311275"/>
              <a:chOff x="2448" y="566"/>
              <a:chExt cx="144" cy="826"/>
            </a:xfrm>
          </p:grpSpPr>
          <p:sp>
            <p:nvSpPr>
              <p:cNvPr id="15478" name="Line 227"/>
              <p:cNvSpPr>
                <a:spLocks noChangeShapeType="1"/>
              </p:cNvSpPr>
              <p:nvPr/>
            </p:nvSpPr>
            <p:spPr bwMode="auto">
              <a:xfrm flipV="1">
                <a:off x="2592" y="566"/>
                <a:ext cx="0" cy="8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5479" name="Line 228"/>
              <p:cNvSpPr>
                <a:spLocks noChangeShapeType="1"/>
              </p:cNvSpPr>
              <p:nvPr/>
            </p:nvSpPr>
            <p:spPr bwMode="auto">
              <a:xfrm flipH="1">
                <a:off x="2448" y="57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5455" name="Text Box 229"/>
            <p:cNvSpPr txBox="1">
              <a:spLocks noChangeArrowheads="1"/>
            </p:cNvSpPr>
            <p:nvPr/>
          </p:nvSpPr>
          <p:spPr bwMode="auto">
            <a:xfrm>
              <a:off x="155575" y="3211463"/>
              <a:ext cx="1716088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CLA GEN</a:t>
              </a:r>
            </a:p>
          </p:txBody>
        </p:sp>
        <p:sp>
          <p:nvSpPr>
            <p:cNvPr id="15456" name="Text Box 230"/>
            <p:cNvSpPr txBox="1">
              <a:spLocks noChangeArrowheads="1"/>
            </p:cNvSpPr>
            <p:nvPr/>
          </p:nvSpPr>
          <p:spPr bwMode="auto">
            <a:xfrm>
              <a:off x="1054100" y="1266775"/>
              <a:ext cx="5222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</a:t>
              </a:r>
              <a:r>
                <a:rPr kumimoji="0" lang="en-US" sz="2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13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57" name="Text Box 231"/>
            <p:cNvSpPr txBox="1">
              <a:spLocks noChangeArrowheads="1"/>
            </p:cNvSpPr>
            <p:nvPr/>
          </p:nvSpPr>
          <p:spPr bwMode="auto">
            <a:xfrm>
              <a:off x="598488" y="1260425"/>
              <a:ext cx="522287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14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58" name="Text Box 232"/>
            <p:cNvSpPr txBox="1">
              <a:spLocks noChangeArrowheads="1"/>
            </p:cNvSpPr>
            <p:nvPr/>
          </p:nvSpPr>
          <p:spPr bwMode="auto">
            <a:xfrm>
              <a:off x="139700" y="1274713"/>
              <a:ext cx="5222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</a:t>
              </a:r>
              <a:r>
                <a:rPr kumimoji="0" lang="en-US" sz="2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15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59" name="Text Box 233"/>
            <p:cNvSpPr txBox="1">
              <a:spLocks noChangeArrowheads="1"/>
            </p:cNvSpPr>
            <p:nvPr/>
          </p:nvSpPr>
          <p:spPr bwMode="auto">
            <a:xfrm>
              <a:off x="31750" y="3952825"/>
              <a:ext cx="93027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g</a:t>
              </a:r>
              <a:r>
                <a:rPr kumimoji="0" lang="en-US" sz="2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[12,15]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60" name="Text Box 234"/>
            <p:cNvSpPr txBox="1">
              <a:spLocks noChangeArrowheads="1"/>
            </p:cNvSpPr>
            <p:nvPr/>
          </p:nvSpPr>
          <p:spPr bwMode="auto">
            <a:xfrm>
              <a:off x="1174750" y="3957588"/>
              <a:ext cx="94773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P</a:t>
              </a:r>
              <a:r>
                <a:rPr kumimoji="0" lang="en-US" sz="2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[12,15]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61" name="Text Box 235"/>
            <p:cNvSpPr txBox="1">
              <a:spLocks noChangeArrowheads="1"/>
            </p:cNvSpPr>
            <p:nvPr/>
          </p:nvSpPr>
          <p:spPr bwMode="auto">
            <a:xfrm>
              <a:off x="1295400" y="1993850"/>
              <a:ext cx="7175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g</a:t>
              </a:r>
              <a:r>
                <a:rPr kumimoji="0" 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12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p</a:t>
              </a:r>
              <a:r>
                <a:rPr kumimoji="0" 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12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62" name="Text Box 236"/>
            <p:cNvSpPr txBox="1">
              <a:spLocks noChangeArrowheads="1"/>
            </p:cNvSpPr>
            <p:nvPr/>
          </p:nvSpPr>
          <p:spPr bwMode="auto">
            <a:xfrm>
              <a:off x="825500" y="2182763"/>
              <a:ext cx="7175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g</a:t>
              </a:r>
              <a:r>
                <a:rPr kumimoji="0" 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13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p</a:t>
              </a:r>
              <a:r>
                <a:rPr kumimoji="0" 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13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63" name="Text Box 237"/>
            <p:cNvSpPr txBox="1">
              <a:spLocks noChangeArrowheads="1"/>
            </p:cNvSpPr>
            <p:nvPr/>
          </p:nvSpPr>
          <p:spPr bwMode="auto">
            <a:xfrm>
              <a:off x="420688" y="1977975"/>
              <a:ext cx="7175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g</a:t>
              </a:r>
              <a:r>
                <a:rPr kumimoji="0" 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14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p</a:t>
              </a:r>
              <a:r>
                <a:rPr kumimoji="0" 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14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65" name="Text Box 239"/>
            <p:cNvSpPr txBox="1">
              <a:spLocks noChangeArrowheads="1"/>
            </p:cNvSpPr>
            <p:nvPr/>
          </p:nvSpPr>
          <p:spPr bwMode="auto">
            <a:xfrm>
              <a:off x="1860550" y="3008263"/>
              <a:ext cx="5222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</a:t>
              </a:r>
              <a:r>
                <a:rPr kumimoji="0" lang="en-US" sz="2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12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67" name="Rectangle 242"/>
            <p:cNvSpPr>
              <a:spLocks noChangeArrowheads="1"/>
            </p:cNvSpPr>
            <p:nvPr/>
          </p:nvSpPr>
          <p:spPr bwMode="auto">
            <a:xfrm>
              <a:off x="381000" y="4965650"/>
              <a:ext cx="8153400" cy="990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68" name="Text Box 243"/>
            <p:cNvSpPr txBox="1">
              <a:spLocks noChangeArrowheads="1"/>
            </p:cNvSpPr>
            <p:nvPr/>
          </p:nvSpPr>
          <p:spPr bwMode="auto">
            <a:xfrm>
              <a:off x="3790950" y="5194250"/>
              <a:ext cx="1716088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CLA GEN</a:t>
              </a:r>
            </a:p>
          </p:txBody>
        </p:sp>
        <p:sp>
          <p:nvSpPr>
            <p:cNvPr id="15469" name="Line 244"/>
            <p:cNvSpPr>
              <a:spLocks noChangeShapeType="1"/>
            </p:cNvSpPr>
            <p:nvPr/>
          </p:nvSpPr>
          <p:spPr bwMode="auto">
            <a:xfrm flipH="1">
              <a:off x="2203450" y="3497213"/>
              <a:ext cx="6350" cy="14636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70" name="Line 245"/>
            <p:cNvSpPr>
              <a:spLocks noChangeShapeType="1"/>
            </p:cNvSpPr>
            <p:nvPr/>
          </p:nvSpPr>
          <p:spPr bwMode="auto">
            <a:xfrm>
              <a:off x="4465638" y="3517850"/>
              <a:ext cx="3175" cy="14636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71" name="Line 246"/>
            <p:cNvSpPr>
              <a:spLocks noChangeShapeType="1"/>
            </p:cNvSpPr>
            <p:nvPr/>
          </p:nvSpPr>
          <p:spPr bwMode="auto">
            <a:xfrm flipH="1">
              <a:off x="6753225" y="3506738"/>
              <a:ext cx="7938" cy="14636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72" name="Line 247"/>
            <p:cNvSpPr>
              <a:spLocks noChangeShapeType="1"/>
            </p:cNvSpPr>
            <p:nvPr/>
          </p:nvSpPr>
          <p:spPr bwMode="auto">
            <a:xfrm>
              <a:off x="1103313" y="5956249"/>
              <a:ext cx="0" cy="8191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73" name="Text Box 249"/>
            <p:cNvSpPr txBox="1">
              <a:spLocks noChangeArrowheads="1"/>
            </p:cNvSpPr>
            <p:nvPr/>
          </p:nvSpPr>
          <p:spPr bwMode="auto">
            <a:xfrm>
              <a:off x="274638" y="6027688"/>
              <a:ext cx="82867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g</a:t>
              </a:r>
              <a:r>
                <a:rPr kumimoji="0" lang="en-US" sz="2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[0,15]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74" name="Text Box 250"/>
            <p:cNvSpPr txBox="1">
              <a:spLocks noChangeArrowheads="1"/>
            </p:cNvSpPr>
            <p:nvPr/>
          </p:nvSpPr>
          <p:spPr bwMode="auto">
            <a:xfrm>
              <a:off x="1387475" y="6032450"/>
              <a:ext cx="82867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p</a:t>
              </a:r>
              <a:r>
                <a:rPr kumimoji="0" lang="en-US" sz="2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[0,15]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75" name="Line 251"/>
            <p:cNvSpPr>
              <a:spLocks noChangeShapeType="1"/>
            </p:cNvSpPr>
            <p:nvPr/>
          </p:nvSpPr>
          <p:spPr bwMode="auto">
            <a:xfrm>
              <a:off x="1387474" y="5934546"/>
              <a:ext cx="1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76" name="Line 252"/>
            <p:cNvSpPr>
              <a:spLocks noChangeShapeType="1"/>
            </p:cNvSpPr>
            <p:nvPr/>
          </p:nvSpPr>
          <p:spPr bwMode="auto">
            <a:xfrm flipH="1">
              <a:off x="8534400" y="5499050"/>
              <a:ext cx="3825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477" name="Line 253"/>
            <p:cNvSpPr>
              <a:spLocks noChangeShapeType="1"/>
            </p:cNvSpPr>
            <p:nvPr/>
          </p:nvSpPr>
          <p:spPr bwMode="auto">
            <a:xfrm>
              <a:off x="8915400" y="3517850"/>
              <a:ext cx="4763" cy="198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</p:grpSp>
      <p:sp>
        <p:nvSpPr>
          <p:cNvPr id="14" name="Text Box 240">
            <a:extLst>
              <a:ext uri="{FF2B5EF4-FFF2-40B4-BE49-F238E27FC236}">
                <a16:creationId xmlns:a16="http://schemas.microsoft.com/office/drawing/2014/main" id="{15DFF685-E660-4398-A6BC-E583DFE51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6100" y="5435459"/>
            <a:ext cx="5246693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(carry-lookahead tree - CLT)</a:t>
            </a:r>
          </a:p>
          <a:p>
            <a:pPr lvl="0">
              <a:defRPr/>
            </a:pPr>
            <a:r>
              <a:rPr lang="en-US" altLang="en-US" sz="3200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Wingdings" panose="05000000000000000000" pitchFamily="2" charset="2"/>
              </a:rPr>
              <a:t>Cost = </a:t>
            </a:r>
            <a:r>
              <a:rPr lang="en-US" altLang="en-US" sz="3200" i="1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Wingdings" panose="05000000000000000000" pitchFamily="2" charset="2"/>
              </a:rPr>
              <a:t>O</a:t>
            </a:r>
            <a:r>
              <a:rPr lang="en-US" altLang="en-US" sz="3200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Wingdings" panose="05000000000000000000" pitchFamily="2" charset="2"/>
              </a:rPr>
              <a:t>(</a:t>
            </a:r>
            <a:r>
              <a:rPr lang="en-US" altLang="en-US" sz="3200" dirty="0">
                <a:solidFill>
                  <a:srgbClr val="FF0000"/>
                </a:solidFill>
                <a:latin typeface="Arial" charset="0"/>
                <a:cs typeface="Times New Roman" pitchFamily="18" charset="0"/>
                <a:sym typeface="Wingdings" panose="05000000000000000000" pitchFamily="2" charset="2"/>
              </a:rPr>
              <a:t>?</a:t>
            </a:r>
            <a:r>
              <a:rPr lang="en-US" altLang="en-US" sz="3200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Wingdings" panose="05000000000000000000" pitchFamily="2" charset="2"/>
              </a:rPr>
              <a:t>); delay </a:t>
            </a:r>
            <a:r>
              <a:rPr lang="en-US" altLang="en-US" sz="3200" i="1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Wingdings" panose="05000000000000000000" pitchFamily="2" charset="2"/>
              </a:rPr>
              <a:t>O</a:t>
            </a:r>
            <a:r>
              <a:rPr lang="en-US" altLang="en-US" sz="3200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Wingdings" panose="05000000000000000000" pitchFamily="2" charset="2"/>
              </a:rPr>
              <a:t>(</a:t>
            </a:r>
            <a:r>
              <a:rPr lang="en-US" altLang="en-US" sz="3200" dirty="0">
                <a:solidFill>
                  <a:srgbClr val="FF0000"/>
                </a:solidFill>
                <a:latin typeface="Arial" charset="0"/>
                <a:cs typeface="Times New Roman" pitchFamily="18" charset="0"/>
                <a:sym typeface="Wingdings" panose="05000000000000000000" pitchFamily="2" charset="2"/>
              </a:rPr>
              <a:t>?</a:t>
            </a:r>
            <a:r>
              <a:rPr lang="en-US" altLang="en-US" sz="3200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Wingdings" panose="05000000000000000000" pitchFamily="2" charset="2"/>
              </a:rPr>
              <a:t>)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733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4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>
            <a:extLst>
              <a:ext uri="{FF2B5EF4-FFF2-40B4-BE49-F238E27FC236}">
                <a16:creationId xmlns:a16="http://schemas.microsoft.com/office/drawing/2014/main" id="{F21EAA21-7C7C-437A-9878-BF486A72B5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Amdahl’s Law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59BFEEE1-9BAE-4C15-BE9E-3F6C35F02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13" y="2038350"/>
            <a:ext cx="6996112" cy="398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CPU-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time</a:t>
            </a:r>
            <a:r>
              <a:rPr kumimoji="0" lang="en-US" sz="20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new</a:t>
            </a:r>
            <a:r>
              <a:rPr kumimoji="0" 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=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CPU-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time</a:t>
            </a:r>
            <a:r>
              <a:rPr kumimoji="0" lang="en-US" sz="20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old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×  (1 -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Frac</a:t>
            </a:r>
            <a:r>
              <a:rPr kumimoji="0" lang="en-US" sz="20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enhanced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) +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Frac</a:t>
            </a:r>
            <a:r>
              <a:rPr kumimoji="0" lang="en-US" sz="20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enhanced</a:t>
            </a:r>
            <a:endParaRPr kumimoji="0" lang="en-US" sz="20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405508" name="Group 7">
            <a:extLst>
              <a:ext uri="{FF2B5EF4-FFF2-40B4-BE49-F238E27FC236}">
                <a16:creationId xmlns:a16="http://schemas.microsoft.com/office/drawing/2014/main" id="{82DC10E2-7E14-4DD2-A63B-7B6E112C67EB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2039938"/>
            <a:ext cx="304800" cy="838200"/>
            <a:chOff x="2208" y="1248"/>
            <a:chExt cx="192" cy="528"/>
          </a:xfrm>
        </p:grpSpPr>
        <p:sp>
          <p:nvSpPr>
            <p:cNvPr id="49156" name="Line 4">
              <a:extLst>
                <a:ext uri="{FF2B5EF4-FFF2-40B4-BE49-F238E27FC236}">
                  <a16:creationId xmlns:a16="http://schemas.microsoft.com/office/drawing/2014/main" id="{EB3A351E-8A02-4C5A-80AB-42F2AE0BE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248"/>
              <a:ext cx="0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9157" name="Line 5">
              <a:extLst>
                <a:ext uri="{FF2B5EF4-FFF2-40B4-BE49-F238E27FC236}">
                  <a16:creationId xmlns:a16="http://schemas.microsoft.com/office/drawing/2014/main" id="{122F6857-A28D-404D-A711-CD2EB09C8E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248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9158" name="Line 6">
              <a:extLst>
                <a:ext uri="{FF2B5EF4-FFF2-40B4-BE49-F238E27FC236}">
                  <a16:creationId xmlns:a16="http://schemas.microsoft.com/office/drawing/2014/main" id="{939D4C92-E705-44DA-91F8-4770DBD68C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77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405509" name="Group 11">
            <a:extLst>
              <a:ext uri="{FF2B5EF4-FFF2-40B4-BE49-F238E27FC236}">
                <a16:creationId xmlns:a16="http://schemas.microsoft.com/office/drawing/2014/main" id="{D6A7F580-1952-490A-9DFE-1CA6160842B0}"/>
              </a:ext>
            </a:extLst>
          </p:cNvPr>
          <p:cNvGrpSpPr>
            <a:grpSpLocks/>
          </p:cNvGrpSpPr>
          <p:nvPr/>
        </p:nvGrpSpPr>
        <p:grpSpPr bwMode="auto">
          <a:xfrm>
            <a:off x="7772400" y="1981200"/>
            <a:ext cx="304800" cy="838200"/>
            <a:chOff x="5088" y="1296"/>
            <a:chExt cx="192" cy="528"/>
          </a:xfrm>
        </p:grpSpPr>
        <p:sp>
          <p:nvSpPr>
            <p:cNvPr id="49160" name="Line 8">
              <a:extLst>
                <a:ext uri="{FF2B5EF4-FFF2-40B4-BE49-F238E27FC236}">
                  <a16:creationId xmlns:a16="http://schemas.microsoft.com/office/drawing/2014/main" id="{AA70EC60-9156-44FB-9E63-53F8A31299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1296"/>
              <a:ext cx="0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9161" name="Line 9">
              <a:extLst>
                <a:ext uri="{FF2B5EF4-FFF2-40B4-BE49-F238E27FC236}">
                  <a16:creationId xmlns:a16="http://schemas.microsoft.com/office/drawing/2014/main" id="{736C2821-509B-4372-A5D9-416BBC9EC7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88" y="129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9162" name="Line 10">
              <a:extLst>
                <a:ext uri="{FF2B5EF4-FFF2-40B4-BE49-F238E27FC236}">
                  <a16:creationId xmlns:a16="http://schemas.microsoft.com/office/drawing/2014/main" id="{B8E6D340-3162-4DA0-86F8-6EAACD1F9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88" y="182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49164" name="Rectangle 12">
            <a:extLst>
              <a:ext uri="{FF2B5EF4-FFF2-40B4-BE49-F238E27FC236}">
                <a16:creationId xmlns:a16="http://schemas.microsoft.com/office/drawing/2014/main" id="{28E82C0D-9219-4C1B-AD5C-41B3FDF43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13" y="3613150"/>
            <a:ext cx="20923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Speed-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up</a:t>
            </a:r>
            <a:r>
              <a:rPr kumimoji="0" lang="en-US" sz="20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overall</a:t>
            </a:r>
            <a:r>
              <a:rPr kumimoji="0" 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=</a:t>
            </a:r>
          </a:p>
        </p:txBody>
      </p:sp>
      <p:sp>
        <p:nvSpPr>
          <p:cNvPr id="49165" name="Rectangle 13">
            <a:extLst>
              <a:ext uri="{FF2B5EF4-FFF2-40B4-BE49-F238E27FC236}">
                <a16:creationId xmlns:a16="http://schemas.microsoft.com/office/drawing/2014/main" id="{54C9C439-B08E-40FA-A3B9-2123D44ED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738" y="3367088"/>
            <a:ext cx="1608137" cy="874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CPU-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time</a:t>
            </a:r>
            <a:r>
              <a:rPr kumimoji="0" lang="en-US" sz="20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old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CPU-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time</a:t>
            </a:r>
            <a:r>
              <a:rPr kumimoji="0" lang="en-US" sz="20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new</a:t>
            </a:r>
            <a:endParaRPr kumimoji="0" lang="en-US" sz="20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66" name="Line 14">
            <a:extLst>
              <a:ext uri="{FF2B5EF4-FFF2-40B4-BE49-F238E27FC236}">
                <a16:creationId xmlns:a16="http://schemas.microsoft.com/office/drawing/2014/main" id="{FC826042-E65D-4BD3-A296-0E9901724F5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810000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67" name="Rectangle 15">
            <a:extLst>
              <a:ext uri="{FF2B5EF4-FFF2-40B4-BE49-F238E27FC236}">
                <a16:creationId xmlns:a16="http://schemas.microsoft.com/office/drawing/2014/main" id="{7612BF0F-D734-4C31-81BB-A4FEA2D28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438400"/>
            <a:ext cx="210026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Speed-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up</a:t>
            </a:r>
            <a:r>
              <a:rPr kumimoji="0" lang="en-US" sz="20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enhanced</a:t>
            </a:r>
            <a:endParaRPr kumimoji="0" lang="en-US" sz="20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68" name="Line 16">
            <a:extLst>
              <a:ext uri="{FF2B5EF4-FFF2-40B4-BE49-F238E27FC236}">
                <a16:creationId xmlns:a16="http://schemas.microsoft.com/office/drawing/2014/main" id="{3046A706-FC6F-426A-BFB7-0BA08115CC2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438400"/>
            <a:ext cx="1905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69" name="Rectangle 17">
            <a:extLst>
              <a:ext uri="{FF2B5EF4-FFF2-40B4-BE49-F238E27FC236}">
                <a16:creationId xmlns:a16="http://schemas.microsoft.com/office/drawing/2014/main" id="{BFFAAF05-C7AA-471C-8C88-31F0DA9C5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1913" y="3613150"/>
            <a:ext cx="32861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=</a:t>
            </a:r>
          </a:p>
        </p:txBody>
      </p:sp>
      <p:sp>
        <p:nvSpPr>
          <p:cNvPr id="49170" name="Rectangle 18">
            <a:extLst>
              <a:ext uri="{FF2B5EF4-FFF2-40B4-BE49-F238E27FC236}">
                <a16:creationId xmlns:a16="http://schemas.microsoft.com/office/drawing/2014/main" id="{5895A289-564A-4E35-94DE-8CB932EA8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5513" y="3336925"/>
            <a:ext cx="325437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9171" name="Line 19">
            <a:extLst>
              <a:ext uri="{FF2B5EF4-FFF2-40B4-BE49-F238E27FC236}">
                <a16:creationId xmlns:a16="http://schemas.microsoft.com/office/drawing/2014/main" id="{42E97A04-B25A-4F1F-81DC-D7466301496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3810000"/>
            <a:ext cx="449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72" name="Rectangle 20">
            <a:extLst>
              <a:ext uri="{FF2B5EF4-FFF2-40B4-BE49-F238E27FC236}">
                <a16:creationId xmlns:a16="http://schemas.microsoft.com/office/drawing/2014/main" id="{1841C8B1-1FF4-40A8-BE4F-A8F737254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6713" y="3765550"/>
            <a:ext cx="3602037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(1 -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Frac</a:t>
            </a:r>
            <a:r>
              <a:rPr kumimoji="0" lang="en-US" sz="20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enhanced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) +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Frac</a:t>
            </a:r>
            <a:r>
              <a:rPr kumimoji="0" lang="en-US" sz="20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enhanced</a:t>
            </a:r>
            <a:endParaRPr kumimoji="0" lang="en-US" sz="20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73" name="Rectangle 21">
            <a:extLst>
              <a:ext uri="{FF2B5EF4-FFF2-40B4-BE49-F238E27FC236}">
                <a16:creationId xmlns:a16="http://schemas.microsoft.com/office/drawing/2014/main" id="{6DA90B95-52A3-4C11-B5F4-66DCFF1FF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222750"/>
            <a:ext cx="20415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Speed-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up</a:t>
            </a:r>
            <a:r>
              <a:rPr kumimoji="0" lang="en-US" sz="20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enhanced</a:t>
            </a:r>
            <a:endParaRPr kumimoji="0" lang="en-US" sz="20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74" name="Line 22">
            <a:extLst>
              <a:ext uri="{FF2B5EF4-FFF2-40B4-BE49-F238E27FC236}">
                <a16:creationId xmlns:a16="http://schemas.microsoft.com/office/drawing/2014/main" id="{E2DAB381-4232-4545-863F-5C0AEC0B88E9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191000"/>
            <a:ext cx="1905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60EFF1-14F6-451E-A7E5-FF70B3FE2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3" y="4651375"/>
            <a:ext cx="835025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Law of diminishing return: unaffected fraction will determine the limiting case!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Improvement of larger fraction will yield higher overall speed-up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 Make the common case faster</a:t>
            </a:r>
            <a:endParaRPr kumimoji="0" lang="en-IN" altLang="en-US" sz="2800" b="0" i="0" u="none" strike="noStrike" kern="120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4B22050-DA2E-419D-98DB-90A7747B4E93}"/>
              </a:ext>
            </a:extLst>
          </p:cNvPr>
          <p:cNvSpPr/>
          <p:nvPr/>
        </p:nvSpPr>
        <p:spPr bwMode="auto">
          <a:xfrm>
            <a:off x="366713" y="5418137"/>
            <a:ext cx="8165727" cy="1251223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154"/>
          <p:cNvSpPr txBox="1">
            <a:spLocks noChangeArrowheads="1"/>
          </p:cNvSpPr>
          <p:nvPr/>
        </p:nvSpPr>
        <p:spPr bwMode="auto">
          <a:xfrm>
            <a:off x="333351" y="175638"/>
            <a:ext cx="806137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64-bit 3-level Carry-Lookahead Adder (CLT)</a:t>
            </a:r>
          </a:p>
        </p:txBody>
      </p:sp>
      <p:sp>
        <p:nvSpPr>
          <p:cNvPr id="20483" name="Rectangle 1026"/>
          <p:cNvSpPr>
            <a:spLocks noChangeAspect="1" noChangeArrowheads="1"/>
          </p:cNvSpPr>
          <p:nvPr/>
        </p:nvSpPr>
        <p:spPr bwMode="auto">
          <a:xfrm>
            <a:off x="6380163" y="2000250"/>
            <a:ext cx="842962" cy="366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484" name="Line 1027"/>
          <p:cNvSpPr>
            <a:spLocks noChangeAspect="1" noChangeShapeType="1"/>
          </p:cNvSpPr>
          <p:nvPr/>
        </p:nvSpPr>
        <p:spPr bwMode="auto">
          <a:xfrm>
            <a:off x="6753225" y="2366963"/>
            <a:ext cx="0" cy="511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485" name="Line 1028"/>
          <p:cNvSpPr>
            <a:spLocks noChangeAspect="1" noChangeShapeType="1"/>
          </p:cNvSpPr>
          <p:nvPr/>
        </p:nvSpPr>
        <p:spPr bwMode="auto">
          <a:xfrm>
            <a:off x="6862763" y="2366963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486" name="Line 1029"/>
          <p:cNvSpPr>
            <a:spLocks noChangeAspect="1" noChangeShapeType="1"/>
          </p:cNvSpPr>
          <p:nvPr/>
        </p:nvSpPr>
        <p:spPr bwMode="auto">
          <a:xfrm flipH="1">
            <a:off x="7253288" y="2182813"/>
            <a:ext cx="422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487" name="Line 1030"/>
          <p:cNvSpPr>
            <a:spLocks noChangeAspect="1" noChangeShapeType="1"/>
          </p:cNvSpPr>
          <p:nvPr/>
        </p:nvSpPr>
        <p:spPr bwMode="auto">
          <a:xfrm>
            <a:off x="6481763" y="1735138"/>
            <a:ext cx="0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488" name="Line 1031"/>
          <p:cNvSpPr>
            <a:spLocks noChangeAspect="1" noChangeShapeType="1"/>
          </p:cNvSpPr>
          <p:nvPr/>
        </p:nvSpPr>
        <p:spPr bwMode="auto">
          <a:xfrm>
            <a:off x="6548438" y="1735138"/>
            <a:ext cx="0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489" name="Line 1032"/>
          <p:cNvSpPr>
            <a:spLocks noChangeAspect="1" noChangeShapeType="1"/>
          </p:cNvSpPr>
          <p:nvPr/>
        </p:nvSpPr>
        <p:spPr bwMode="auto">
          <a:xfrm>
            <a:off x="7032625" y="1735138"/>
            <a:ext cx="0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490" name="Line 1033"/>
          <p:cNvSpPr>
            <a:spLocks noChangeAspect="1" noChangeShapeType="1"/>
          </p:cNvSpPr>
          <p:nvPr/>
        </p:nvSpPr>
        <p:spPr bwMode="auto">
          <a:xfrm>
            <a:off x="7099300" y="1735138"/>
            <a:ext cx="0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491" name="Line 1034"/>
          <p:cNvSpPr>
            <a:spLocks noChangeAspect="1" noChangeShapeType="1"/>
          </p:cNvSpPr>
          <p:nvPr/>
        </p:nvSpPr>
        <p:spPr bwMode="auto">
          <a:xfrm>
            <a:off x="6850063" y="1735138"/>
            <a:ext cx="0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492" name="Line 1035"/>
          <p:cNvSpPr>
            <a:spLocks noChangeAspect="1" noChangeShapeType="1"/>
          </p:cNvSpPr>
          <p:nvPr/>
        </p:nvSpPr>
        <p:spPr bwMode="auto">
          <a:xfrm>
            <a:off x="6915150" y="1735138"/>
            <a:ext cx="0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493" name="Line 1036"/>
          <p:cNvSpPr>
            <a:spLocks noChangeAspect="1" noChangeShapeType="1"/>
          </p:cNvSpPr>
          <p:nvPr/>
        </p:nvSpPr>
        <p:spPr bwMode="auto">
          <a:xfrm>
            <a:off x="6659563" y="1735138"/>
            <a:ext cx="0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494" name="Line 1037"/>
          <p:cNvSpPr>
            <a:spLocks noChangeAspect="1" noChangeShapeType="1"/>
          </p:cNvSpPr>
          <p:nvPr/>
        </p:nvSpPr>
        <p:spPr bwMode="auto">
          <a:xfrm>
            <a:off x="6724650" y="1735138"/>
            <a:ext cx="0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grpSp>
        <p:nvGrpSpPr>
          <p:cNvPr id="2" name="Group 1038"/>
          <p:cNvGrpSpPr>
            <a:grpSpLocks noChangeAspect="1"/>
          </p:cNvGrpSpPr>
          <p:nvPr/>
        </p:nvGrpSpPr>
        <p:grpSpPr bwMode="auto">
          <a:xfrm>
            <a:off x="6489700" y="1368425"/>
            <a:ext cx="109538" cy="631825"/>
            <a:chOff x="2448" y="566"/>
            <a:chExt cx="144" cy="826"/>
          </a:xfrm>
        </p:grpSpPr>
        <p:sp>
          <p:nvSpPr>
            <p:cNvPr id="20635" name="Line 1039"/>
            <p:cNvSpPr>
              <a:spLocks noChangeAspect="1" noChangeShapeType="1"/>
            </p:cNvSpPr>
            <p:nvPr/>
          </p:nvSpPr>
          <p:spPr bwMode="auto">
            <a:xfrm flipV="1">
              <a:off x="2592" y="566"/>
              <a:ext cx="0" cy="8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20636" name="Line 1040"/>
            <p:cNvSpPr>
              <a:spLocks noChangeAspect="1" noChangeShapeType="1"/>
            </p:cNvSpPr>
            <p:nvPr/>
          </p:nvSpPr>
          <p:spPr bwMode="auto">
            <a:xfrm flipH="1">
              <a:off x="2448" y="57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3" name="Group 1041"/>
          <p:cNvGrpSpPr>
            <a:grpSpLocks noChangeAspect="1"/>
          </p:cNvGrpSpPr>
          <p:nvPr/>
        </p:nvGrpSpPr>
        <p:grpSpPr bwMode="auto">
          <a:xfrm>
            <a:off x="6673850" y="1362075"/>
            <a:ext cx="109538" cy="630238"/>
            <a:chOff x="2448" y="566"/>
            <a:chExt cx="144" cy="826"/>
          </a:xfrm>
        </p:grpSpPr>
        <p:sp>
          <p:nvSpPr>
            <p:cNvPr id="20633" name="Line 1042"/>
            <p:cNvSpPr>
              <a:spLocks noChangeAspect="1" noChangeShapeType="1"/>
            </p:cNvSpPr>
            <p:nvPr/>
          </p:nvSpPr>
          <p:spPr bwMode="auto">
            <a:xfrm flipV="1">
              <a:off x="2592" y="566"/>
              <a:ext cx="0" cy="8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20634" name="Line 1043"/>
            <p:cNvSpPr>
              <a:spLocks noChangeAspect="1" noChangeShapeType="1"/>
            </p:cNvSpPr>
            <p:nvPr/>
          </p:nvSpPr>
          <p:spPr bwMode="auto">
            <a:xfrm flipH="1">
              <a:off x="2448" y="57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4" name="Group 1044"/>
          <p:cNvGrpSpPr>
            <a:grpSpLocks noChangeAspect="1"/>
          </p:cNvGrpSpPr>
          <p:nvPr/>
        </p:nvGrpSpPr>
        <p:grpSpPr bwMode="auto">
          <a:xfrm>
            <a:off x="6862763" y="1362075"/>
            <a:ext cx="111125" cy="631825"/>
            <a:chOff x="2448" y="566"/>
            <a:chExt cx="144" cy="826"/>
          </a:xfrm>
        </p:grpSpPr>
        <p:sp>
          <p:nvSpPr>
            <p:cNvPr id="20631" name="Line 1045"/>
            <p:cNvSpPr>
              <a:spLocks noChangeAspect="1" noChangeShapeType="1"/>
            </p:cNvSpPr>
            <p:nvPr/>
          </p:nvSpPr>
          <p:spPr bwMode="auto">
            <a:xfrm flipV="1">
              <a:off x="2592" y="566"/>
              <a:ext cx="0" cy="8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20632" name="Line 1046"/>
            <p:cNvSpPr>
              <a:spLocks noChangeAspect="1" noChangeShapeType="1"/>
            </p:cNvSpPr>
            <p:nvPr/>
          </p:nvSpPr>
          <p:spPr bwMode="auto">
            <a:xfrm flipH="1">
              <a:off x="2448" y="57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</p:grpSp>
      <p:sp>
        <p:nvSpPr>
          <p:cNvPr id="20498" name="Text Box 1051"/>
          <p:cNvSpPr txBox="1">
            <a:spLocks noChangeAspect="1" noChangeArrowheads="1"/>
          </p:cNvSpPr>
          <p:nvPr/>
        </p:nvSpPr>
        <p:spPr bwMode="auto">
          <a:xfrm>
            <a:off x="6310313" y="2263775"/>
            <a:ext cx="692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</a:t>
            </a:r>
            <a:r>
              <a:rPr kumimoji="0" lang="en-US" sz="16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[16,19]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499" name="Text Box 1052"/>
          <p:cNvSpPr txBox="1">
            <a:spLocks noChangeAspect="1" noChangeArrowheads="1"/>
          </p:cNvSpPr>
          <p:nvPr/>
        </p:nvSpPr>
        <p:spPr bwMode="auto">
          <a:xfrm>
            <a:off x="6802438" y="2468563"/>
            <a:ext cx="692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16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[16,19]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00" name="Text Box 1057"/>
          <p:cNvSpPr txBox="1">
            <a:spLocks noChangeAspect="1" noChangeArrowheads="1"/>
          </p:cNvSpPr>
          <p:nvPr/>
        </p:nvSpPr>
        <p:spPr bwMode="auto">
          <a:xfrm>
            <a:off x="7281863" y="1690688"/>
            <a:ext cx="4619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2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16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01" name="Rectangle 1058"/>
          <p:cNvSpPr>
            <a:spLocks noChangeAspect="1" noChangeArrowheads="1"/>
          </p:cNvSpPr>
          <p:nvPr/>
        </p:nvSpPr>
        <p:spPr bwMode="auto">
          <a:xfrm>
            <a:off x="5299075" y="1993900"/>
            <a:ext cx="842963" cy="366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02" name="Line 1059"/>
          <p:cNvSpPr>
            <a:spLocks noChangeAspect="1" noChangeShapeType="1"/>
          </p:cNvSpPr>
          <p:nvPr/>
        </p:nvSpPr>
        <p:spPr bwMode="auto">
          <a:xfrm>
            <a:off x="5672138" y="2360613"/>
            <a:ext cx="0" cy="519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03" name="Line 1060"/>
          <p:cNvSpPr>
            <a:spLocks noChangeAspect="1" noChangeShapeType="1"/>
          </p:cNvSpPr>
          <p:nvPr/>
        </p:nvSpPr>
        <p:spPr bwMode="auto">
          <a:xfrm>
            <a:off x="5781675" y="2360613"/>
            <a:ext cx="0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04" name="Line 1061"/>
          <p:cNvSpPr>
            <a:spLocks noChangeAspect="1" noChangeShapeType="1"/>
          </p:cNvSpPr>
          <p:nvPr/>
        </p:nvSpPr>
        <p:spPr bwMode="auto">
          <a:xfrm flipH="1">
            <a:off x="6142038" y="2176463"/>
            <a:ext cx="139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05" name="Line 1062"/>
          <p:cNvSpPr>
            <a:spLocks noChangeAspect="1" noChangeShapeType="1"/>
          </p:cNvSpPr>
          <p:nvPr/>
        </p:nvSpPr>
        <p:spPr bwMode="auto">
          <a:xfrm>
            <a:off x="5400675" y="1728788"/>
            <a:ext cx="0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06" name="Line 1063"/>
          <p:cNvSpPr>
            <a:spLocks noChangeAspect="1" noChangeShapeType="1"/>
          </p:cNvSpPr>
          <p:nvPr/>
        </p:nvSpPr>
        <p:spPr bwMode="auto">
          <a:xfrm>
            <a:off x="5467350" y="1728788"/>
            <a:ext cx="0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07" name="Line 1064"/>
          <p:cNvSpPr>
            <a:spLocks noChangeAspect="1" noChangeShapeType="1"/>
          </p:cNvSpPr>
          <p:nvPr/>
        </p:nvSpPr>
        <p:spPr bwMode="auto">
          <a:xfrm>
            <a:off x="5951538" y="1728788"/>
            <a:ext cx="0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08" name="Line 1065"/>
          <p:cNvSpPr>
            <a:spLocks noChangeAspect="1" noChangeShapeType="1"/>
          </p:cNvSpPr>
          <p:nvPr/>
        </p:nvSpPr>
        <p:spPr bwMode="auto">
          <a:xfrm>
            <a:off x="6018213" y="1728788"/>
            <a:ext cx="0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09" name="Line 1066"/>
          <p:cNvSpPr>
            <a:spLocks noChangeAspect="1" noChangeShapeType="1"/>
          </p:cNvSpPr>
          <p:nvPr/>
        </p:nvSpPr>
        <p:spPr bwMode="auto">
          <a:xfrm>
            <a:off x="5768975" y="1728788"/>
            <a:ext cx="0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10" name="Line 1067"/>
          <p:cNvSpPr>
            <a:spLocks noChangeAspect="1" noChangeShapeType="1"/>
          </p:cNvSpPr>
          <p:nvPr/>
        </p:nvSpPr>
        <p:spPr bwMode="auto">
          <a:xfrm>
            <a:off x="5834063" y="1728788"/>
            <a:ext cx="0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11" name="Line 1068"/>
          <p:cNvSpPr>
            <a:spLocks noChangeAspect="1" noChangeShapeType="1"/>
          </p:cNvSpPr>
          <p:nvPr/>
        </p:nvSpPr>
        <p:spPr bwMode="auto">
          <a:xfrm>
            <a:off x="5578475" y="1728788"/>
            <a:ext cx="0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12" name="Line 1069"/>
          <p:cNvSpPr>
            <a:spLocks noChangeAspect="1" noChangeShapeType="1"/>
          </p:cNvSpPr>
          <p:nvPr/>
        </p:nvSpPr>
        <p:spPr bwMode="auto">
          <a:xfrm>
            <a:off x="5643563" y="1728788"/>
            <a:ext cx="0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grpSp>
        <p:nvGrpSpPr>
          <p:cNvPr id="5" name="Group 1070"/>
          <p:cNvGrpSpPr>
            <a:grpSpLocks noChangeAspect="1"/>
          </p:cNvGrpSpPr>
          <p:nvPr/>
        </p:nvGrpSpPr>
        <p:grpSpPr bwMode="auto">
          <a:xfrm>
            <a:off x="5408613" y="1362075"/>
            <a:ext cx="109537" cy="631825"/>
            <a:chOff x="2448" y="566"/>
            <a:chExt cx="144" cy="826"/>
          </a:xfrm>
        </p:grpSpPr>
        <p:sp>
          <p:nvSpPr>
            <p:cNvPr id="20629" name="Line 1071"/>
            <p:cNvSpPr>
              <a:spLocks noChangeAspect="1" noChangeShapeType="1"/>
            </p:cNvSpPr>
            <p:nvPr/>
          </p:nvSpPr>
          <p:spPr bwMode="auto">
            <a:xfrm flipV="1">
              <a:off x="2592" y="566"/>
              <a:ext cx="0" cy="8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20630" name="Line 1072"/>
            <p:cNvSpPr>
              <a:spLocks noChangeAspect="1" noChangeShapeType="1"/>
            </p:cNvSpPr>
            <p:nvPr/>
          </p:nvSpPr>
          <p:spPr bwMode="auto">
            <a:xfrm flipH="1">
              <a:off x="2448" y="57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6" name="Group 1073"/>
          <p:cNvGrpSpPr>
            <a:grpSpLocks noChangeAspect="1"/>
          </p:cNvGrpSpPr>
          <p:nvPr/>
        </p:nvGrpSpPr>
        <p:grpSpPr bwMode="auto">
          <a:xfrm>
            <a:off x="5592763" y="1355725"/>
            <a:ext cx="109537" cy="630238"/>
            <a:chOff x="2448" y="566"/>
            <a:chExt cx="144" cy="826"/>
          </a:xfrm>
        </p:grpSpPr>
        <p:sp>
          <p:nvSpPr>
            <p:cNvPr id="20627" name="Line 1074"/>
            <p:cNvSpPr>
              <a:spLocks noChangeAspect="1" noChangeShapeType="1"/>
            </p:cNvSpPr>
            <p:nvPr/>
          </p:nvSpPr>
          <p:spPr bwMode="auto">
            <a:xfrm flipV="1">
              <a:off x="2592" y="566"/>
              <a:ext cx="0" cy="8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20628" name="Line 1075"/>
            <p:cNvSpPr>
              <a:spLocks noChangeAspect="1" noChangeShapeType="1"/>
            </p:cNvSpPr>
            <p:nvPr/>
          </p:nvSpPr>
          <p:spPr bwMode="auto">
            <a:xfrm flipH="1">
              <a:off x="2448" y="57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7" name="Group 1076"/>
          <p:cNvGrpSpPr>
            <a:grpSpLocks noChangeAspect="1"/>
          </p:cNvGrpSpPr>
          <p:nvPr/>
        </p:nvGrpSpPr>
        <p:grpSpPr bwMode="auto">
          <a:xfrm>
            <a:off x="5781675" y="1355725"/>
            <a:ext cx="111125" cy="631825"/>
            <a:chOff x="2448" y="566"/>
            <a:chExt cx="144" cy="826"/>
          </a:xfrm>
        </p:grpSpPr>
        <p:sp>
          <p:nvSpPr>
            <p:cNvPr id="20625" name="Line 1077"/>
            <p:cNvSpPr>
              <a:spLocks noChangeAspect="1" noChangeShapeType="1"/>
            </p:cNvSpPr>
            <p:nvPr/>
          </p:nvSpPr>
          <p:spPr bwMode="auto">
            <a:xfrm flipV="1">
              <a:off x="2592" y="566"/>
              <a:ext cx="0" cy="8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20626" name="Line 1078"/>
            <p:cNvSpPr>
              <a:spLocks noChangeAspect="1" noChangeShapeType="1"/>
            </p:cNvSpPr>
            <p:nvPr/>
          </p:nvSpPr>
          <p:spPr bwMode="auto">
            <a:xfrm flipH="1">
              <a:off x="2448" y="57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</p:grpSp>
      <p:sp>
        <p:nvSpPr>
          <p:cNvPr id="20516" name="Text Box 1083"/>
          <p:cNvSpPr txBox="1">
            <a:spLocks noChangeAspect="1" noChangeArrowheads="1"/>
          </p:cNvSpPr>
          <p:nvPr/>
        </p:nvSpPr>
        <p:spPr bwMode="auto">
          <a:xfrm>
            <a:off x="5192713" y="2257425"/>
            <a:ext cx="692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</a:t>
            </a:r>
            <a:r>
              <a:rPr kumimoji="0" lang="en-US" sz="16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[20,23]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17" name="Text Box 1084"/>
          <p:cNvSpPr txBox="1">
            <a:spLocks noChangeAspect="1" noChangeArrowheads="1"/>
          </p:cNvSpPr>
          <p:nvPr/>
        </p:nvSpPr>
        <p:spPr bwMode="auto">
          <a:xfrm>
            <a:off x="5759450" y="2457450"/>
            <a:ext cx="692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16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[20,23]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18" name="Text Box 1089"/>
          <p:cNvSpPr txBox="1">
            <a:spLocks noChangeAspect="1" noChangeArrowheads="1"/>
          </p:cNvSpPr>
          <p:nvPr/>
        </p:nvSpPr>
        <p:spPr bwMode="auto">
          <a:xfrm>
            <a:off x="6029325" y="1681163"/>
            <a:ext cx="4143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16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20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19" name="Rectangle 1090"/>
          <p:cNvSpPr>
            <a:spLocks noChangeAspect="1" noChangeArrowheads="1"/>
          </p:cNvSpPr>
          <p:nvPr/>
        </p:nvSpPr>
        <p:spPr bwMode="auto">
          <a:xfrm>
            <a:off x="4195763" y="2001838"/>
            <a:ext cx="842962" cy="3667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20" name="Line 1091"/>
          <p:cNvSpPr>
            <a:spLocks noChangeAspect="1" noChangeShapeType="1"/>
          </p:cNvSpPr>
          <p:nvPr/>
        </p:nvSpPr>
        <p:spPr bwMode="auto">
          <a:xfrm>
            <a:off x="4568825" y="2368550"/>
            <a:ext cx="0" cy="511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21" name="Line 1092"/>
          <p:cNvSpPr>
            <a:spLocks noChangeAspect="1" noChangeShapeType="1"/>
          </p:cNvSpPr>
          <p:nvPr/>
        </p:nvSpPr>
        <p:spPr bwMode="auto">
          <a:xfrm>
            <a:off x="4678363" y="2368550"/>
            <a:ext cx="0" cy="511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22" name="Line 1093"/>
          <p:cNvSpPr>
            <a:spLocks noChangeAspect="1" noChangeShapeType="1"/>
          </p:cNvSpPr>
          <p:nvPr/>
        </p:nvSpPr>
        <p:spPr bwMode="auto">
          <a:xfrm flipH="1">
            <a:off x="5038725" y="2185988"/>
            <a:ext cx="139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23" name="Line 1094"/>
          <p:cNvSpPr>
            <a:spLocks noChangeAspect="1" noChangeShapeType="1"/>
          </p:cNvSpPr>
          <p:nvPr/>
        </p:nvSpPr>
        <p:spPr bwMode="auto">
          <a:xfrm>
            <a:off x="4297363" y="1738313"/>
            <a:ext cx="0" cy="255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24" name="Line 1095"/>
          <p:cNvSpPr>
            <a:spLocks noChangeAspect="1" noChangeShapeType="1"/>
          </p:cNvSpPr>
          <p:nvPr/>
        </p:nvSpPr>
        <p:spPr bwMode="auto">
          <a:xfrm>
            <a:off x="4364038" y="1738313"/>
            <a:ext cx="0" cy="255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25" name="Line 1096"/>
          <p:cNvSpPr>
            <a:spLocks noChangeAspect="1" noChangeShapeType="1"/>
          </p:cNvSpPr>
          <p:nvPr/>
        </p:nvSpPr>
        <p:spPr bwMode="auto">
          <a:xfrm>
            <a:off x="4848225" y="1738313"/>
            <a:ext cx="0" cy="255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26" name="Line 1097"/>
          <p:cNvSpPr>
            <a:spLocks noChangeAspect="1" noChangeShapeType="1"/>
          </p:cNvSpPr>
          <p:nvPr/>
        </p:nvSpPr>
        <p:spPr bwMode="auto">
          <a:xfrm>
            <a:off x="4914900" y="1738313"/>
            <a:ext cx="0" cy="255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27" name="Line 1098"/>
          <p:cNvSpPr>
            <a:spLocks noChangeAspect="1" noChangeShapeType="1"/>
          </p:cNvSpPr>
          <p:nvPr/>
        </p:nvSpPr>
        <p:spPr bwMode="auto">
          <a:xfrm>
            <a:off x="4665663" y="1738313"/>
            <a:ext cx="0" cy="255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28" name="Line 1099"/>
          <p:cNvSpPr>
            <a:spLocks noChangeAspect="1" noChangeShapeType="1"/>
          </p:cNvSpPr>
          <p:nvPr/>
        </p:nvSpPr>
        <p:spPr bwMode="auto">
          <a:xfrm>
            <a:off x="4730750" y="1738313"/>
            <a:ext cx="0" cy="255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29" name="Line 1100"/>
          <p:cNvSpPr>
            <a:spLocks noChangeAspect="1" noChangeShapeType="1"/>
          </p:cNvSpPr>
          <p:nvPr/>
        </p:nvSpPr>
        <p:spPr bwMode="auto">
          <a:xfrm>
            <a:off x="4475163" y="1738313"/>
            <a:ext cx="0" cy="255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30" name="Line 1101"/>
          <p:cNvSpPr>
            <a:spLocks noChangeAspect="1" noChangeShapeType="1"/>
          </p:cNvSpPr>
          <p:nvPr/>
        </p:nvSpPr>
        <p:spPr bwMode="auto">
          <a:xfrm>
            <a:off x="4540250" y="1738313"/>
            <a:ext cx="0" cy="255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grpSp>
        <p:nvGrpSpPr>
          <p:cNvPr id="8" name="Group 1102"/>
          <p:cNvGrpSpPr>
            <a:grpSpLocks noChangeAspect="1"/>
          </p:cNvGrpSpPr>
          <p:nvPr/>
        </p:nvGrpSpPr>
        <p:grpSpPr bwMode="auto">
          <a:xfrm>
            <a:off x="4305300" y="1371600"/>
            <a:ext cx="109538" cy="630238"/>
            <a:chOff x="2448" y="566"/>
            <a:chExt cx="144" cy="826"/>
          </a:xfrm>
        </p:grpSpPr>
        <p:sp>
          <p:nvSpPr>
            <p:cNvPr id="20623" name="Line 1103"/>
            <p:cNvSpPr>
              <a:spLocks noChangeAspect="1" noChangeShapeType="1"/>
            </p:cNvSpPr>
            <p:nvPr/>
          </p:nvSpPr>
          <p:spPr bwMode="auto">
            <a:xfrm flipV="1">
              <a:off x="2592" y="566"/>
              <a:ext cx="0" cy="8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20624" name="Line 1104"/>
            <p:cNvSpPr>
              <a:spLocks noChangeAspect="1" noChangeShapeType="1"/>
            </p:cNvSpPr>
            <p:nvPr/>
          </p:nvSpPr>
          <p:spPr bwMode="auto">
            <a:xfrm flipH="1">
              <a:off x="2448" y="57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9" name="Group 1105"/>
          <p:cNvGrpSpPr>
            <a:grpSpLocks noChangeAspect="1"/>
          </p:cNvGrpSpPr>
          <p:nvPr/>
        </p:nvGrpSpPr>
        <p:grpSpPr bwMode="auto">
          <a:xfrm>
            <a:off x="4489450" y="1363663"/>
            <a:ext cx="109538" cy="631825"/>
            <a:chOff x="2448" y="566"/>
            <a:chExt cx="144" cy="826"/>
          </a:xfrm>
        </p:grpSpPr>
        <p:sp>
          <p:nvSpPr>
            <p:cNvPr id="20621" name="Line 1106"/>
            <p:cNvSpPr>
              <a:spLocks noChangeAspect="1" noChangeShapeType="1"/>
            </p:cNvSpPr>
            <p:nvPr/>
          </p:nvSpPr>
          <p:spPr bwMode="auto">
            <a:xfrm flipV="1">
              <a:off x="2592" y="566"/>
              <a:ext cx="0" cy="8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20622" name="Line 1107"/>
            <p:cNvSpPr>
              <a:spLocks noChangeAspect="1" noChangeShapeType="1"/>
            </p:cNvSpPr>
            <p:nvPr/>
          </p:nvSpPr>
          <p:spPr bwMode="auto">
            <a:xfrm flipH="1">
              <a:off x="2448" y="57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10" name="Group 1108"/>
          <p:cNvGrpSpPr>
            <a:grpSpLocks noChangeAspect="1"/>
          </p:cNvGrpSpPr>
          <p:nvPr/>
        </p:nvGrpSpPr>
        <p:grpSpPr bwMode="auto">
          <a:xfrm>
            <a:off x="4678363" y="1365250"/>
            <a:ext cx="111125" cy="630238"/>
            <a:chOff x="2448" y="566"/>
            <a:chExt cx="144" cy="826"/>
          </a:xfrm>
        </p:grpSpPr>
        <p:sp>
          <p:nvSpPr>
            <p:cNvPr id="20619" name="Line 1109"/>
            <p:cNvSpPr>
              <a:spLocks noChangeAspect="1" noChangeShapeType="1"/>
            </p:cNvSpPr>
            <p:nvPr/>
          </p:nvSpPr>
          <p:spPr bwMode="auto">
            <a:xfrm flipV="1">
              <a:off x="2592" y="566"/>
              <a:ext cx="0" cy="8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20620" name="Line 1110"/>
            <p:cNvSpPr>
              <a:spLocks noChangeAspect="1" noChangeShapeType="1"/>
            </p:cNvSpPr>
            <p:nvPr/>
          </p:nvSpPr>
          <p:spPr bwMode="auto">
            <a:xfrm flipH="1">
              <a:off x="2448" y="57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</p:grpSp>
      <p:sp>
        <p:nvSpPr>
          <p:cNvPr id="20534" name="Text Box 1115"/>
          <p:cNvSpPr txBox="1">
            <a:spLocks noChangeAspect="1" noChangeArrowheads="1"/>
          </p:cNvSpPr>
          <p:nvPr/>
        </p:nvSpPr>
        <p:spPr bwMode="auto">
          <a:xfrm>
            <a:off x="4068763" y="2263775"/>
            <a:ext cx="692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</a:t>
            </a:r>
            <a:r>
              <a:rPr kumimoji="0" lang="en-US" sz="16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[24,27]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35" name="Text Box 1116"/>
          <p:cNvSpPr txBox="1">
            <a:spLocks noChangeAspect="1" noChangeArrowheads="1"/>
          </p:cNvSpPr>
          <p:nvPr/>
        </p:nvSpPr>
        <p:spPr bwMode="auto">
          <a:xfrm>
            <a:off x="4624388" y="2465388"/>
            <a:ext cx="692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16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[24,27]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36" name="Text Box 1121"/>
          <p:cNvSpPr txBox="1">
            <a:spLocks noChangeAspect="1" noChangeArrowheads="1"/>
          </p:cNvSpPr>
          <p:nvPr/>
        </p:nvSpPr>
        <p:spPr bwMode="auto">
          <a:xfrm>
            <a:off x="4916488" y="1647825"/>
            <a:ext cx="4143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16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24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37" name="Rectangle 1122"/>
          <p:cNvSpPr>
            <a:spLocks noChangeAspect="1" noChangeArrowheads="1"/>
          </p:cNvSpPr>
          <p:nvPr/>
        </p:nvSpPr>
        <p:spPr bwMode="auto">
          <a:xfrm>
            <a:off x="3100388" y="1993900"/>
            <a:ext cx="842962" cy="366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38" name="Line 1123"/>
          <p:cNvSpPr>
            <a:spLocks noChangeAspect="1" noChangeShapeType="1"/>
          </p:cNvSpPr>
          <p:nvPr/>
        </p:nvSpPr>
        <p:spPr bwMode="auto">
          <a:xfrm>
            <a:off x="3473450" y="2360613"/>
            <a:ext cx="0" cy="53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39" name="Line 1124"/>
          <p:cNvSpPr>
            <a:spLocks noChangeAspect="1" noChangeShapeType="1"/>
          </p:cNvSpPr>
          <p:nvPr/>
        </p:nvSpPr>
        <p:spPr bwMode="auto">
          <a:xfrm>
            <a:off x="3582988" y="2360613"/>
            <a:ext cx="0" cy="525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40" name="Line 1125"/>
          <p:cNvSpPr>
            <a:spLocks noChangeAspect="1" noChangeShapeType="1"/>
          </p:cNvSpPr>
          <p:nvPr/>
        </p:nvSpPr>
        <p:spPr bwMode="auto">
          <a:xfrm flipH="1">
            <a:off x="3943350" y="2176463"/>
            <a:ext cx="139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41" name="Line 1126"/>
          <p:cNvSpPr>
            <a:spLocks noChangeAspect="1" noChangeShapeType="1"/>
          </p:cNvSpPr>
          <p:nvPr/>
        </p:nvSpPr>
        <p:spPr bwMode="auto">
          <a:xfrm>
            <a:off x="3201988" y="1728788"/>
            <a:ext cx="0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42" name="Line 1127"/>
          <p:cNvSpPr>
            <a:spLocks noChangeAspect="1" noChangeShapeType="1"/>
          </p:cNvSpPr>
          <p:nvPr/>
        </p:nvSpPr>
        <p:spPr bwMode="auto">
          <a:xfrm>
            <a:off x="3268663" y="1728788"/>
            <a:ext cx="0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43" name="Line 1128"/>
          <p:cNvSpPr>
            <a:spLocks noChangeAspect="1" noChangeShapeType="1"/>
          </p:cNvSpPr>
          <p:nvPr/>
        </p:nvSpPr>
        <p:spPr bwMode="auto">
          <a:xfrm>
            <a:off x="3752850" y="1728788"/>
            <a:ext cx="0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44" name="Line 1129"/>
          <p:cNvSpPr>
            <a:spLocks noChangeAspect="1" noChangeShapeType="1"/>
          </p:cNvSpPr>
          <p:nvPr/>
        </p:nvSpPr>
        <p:spPr bwMode="auto">
          <a:xfrm>
            <a:off x="3819525" y="1728788"/>
            <a:ext cx="0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45" name="Line 1130"/>
          <p:cNvSpPr>
            <a:spLocks noChangeAspect="1" noChangeShapeType="1"/>
          </p:cNvSpPr>
          <p:nvPr/>
        </p:nvSpPr>
        <p:spPr bwMode="auto">
          <a:xfrm>
            <a:off x="3570288" y="1728788"/>
            <a:ext cx="0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46" name="Line 1131"/>
          <p:cNvSpPr>
            <a:spLocks noChangeAspect="1" noChangeShapeType="1"/>
          </p:cNvSpPr>
          <p:nvPr/>
        </p:nvSpPr>
        <p:spPr bwMode="auto">
          <a:xfrm>
            <a:off x="3635375" y="1728788"/>
            <a:ext cx="0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47" name="Line 1132"/>
          <p:cNvSpPr>
            <a:spLocks noChangeAspect="1" noChangeShapeType="1"/>
          </p:cNvSpPr>
          <p:nvPr/>
        </p:nvSpPr>
        <p:spPr bwMode="auto">
          <a:xfrm>
            <a:off x="3379788" y="1728788"/>
            <a:ext cx="0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48" name="Line 1133"/>
          <p:cNvSpPr>
            <a:spLocks noChangeAspect="1" noChangeShapeType="1"/>
          </p:cNvSpPr>
          <p:nvPr/>
        </p:nvSpPr>
        <p:spPr bwMode="auto">
          <a:xfrm>
            <a:off x="3444875" y="1728788"/>
            <a:ext cx="0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grpSp>
        <p:nvGrpSpPr>
          <p:cNvPr id="11" name="Group 1134"/>
          <p:cNvGrpSpPr>
            <a:grpSpLocks noChangeAspect="1"/>
          </p:cNvGrpSpPr>
          <p:nvPr/>
        </p:nvGrpSpPr>
        <p:grpSpPr bwMode="auto">
          <a:xfrm>
            <a:off x="3209925" y="1362075"/>
            <a:ext cx="109538" cy="631825"/>
            <a:chOff x="2448" y="566"/>
            <a:chExt cx="144" cy="826"/>
          </a:xfrm>
        </p:grpSpPr>
        <p:sp>
          <p:nvSpPr>
            <p:cNvPr id="20617" name="Line 1135"/>
            <p:cNvSpPr>
              <a:spLocks noChangeAspect="1" noChangeShapeType="1"/>
            </p:cNvSpPr>
            <p:nvPr/>
          </p:nvSpPr>
          <p:spPr bwMode="auto">
            <a:xfrm flipV="1">
              <a:off x="2592" y="566"/>
              <a:ext cx="0" cy="8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20618" name="Line 1136"/>
            <p:cNvSpPr>
              <a:spLocks noChangeAspect="1" noChangeShapeType="1"/>
            </p:cNvSpPr>
            <p:nvPr/>
          </p:nvSpPr>
          <p:spPr bwMode="auto">
            <a:xfrm flipH="1">
              <a:off x="2448" y="57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12" name="Group 1137"/>
          <p:cNvGrpSpPr>
            <a:grpSpLocks noChangeAspect="1"/>
          </p:cNvGrpSpPr>
          <p:nvPr/>
        </p:nvGrpSpPr>
        <p:grpSpPr bwMode="auto">
          <a:xfrm>
            <a:off x="3394075" y="1355725"/>
            <a:ext cx="109538" cy="630238"/>
            <a:chOff x="2448" y="566"/>
            <a:chExt cx="144" cy="826"/>
          </a:xfrm>
        </p:grpSpPr>
        <p:sp>
          <p:nvSpPr>
            <p:cNvPr id="20615" name="Line 1138"/>
            <p:cNvSpPr>
              <a:spLocks noChangeAspect="1" noChangeShapeType="1"/>
            </p:cNvSpPr>
            <p:nvPr/>
          </p:nvSpPr>
          <p:spPr bwMode="auto">
            <a:xfrm flipV="1">
              <a:off x="2592" y="566"/>
              <a:ext cx="0" cy="8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20616" name="Line 1139"/>
            <p:cNvSpPr>
              <a:spLocks noChangeAspect="1" noChangeShapeType="1"/>
            </p:cNvSpPr>
            <p:nvPr/>
          </p:nvSpPr>
          <p:spPr bwMode="auto">
            <a:xfrm flipH="1">
              <a:off x="2448" y="57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13" name="Group 1140"/>
          <p:cNvGrpSpPr>
            <a:grpSpLocks noChangeAspect="1"/>
          </p:cNvGrpSpPr>
          <p:nvPr/>
        </p:nvGrpSpPr>
        <p:grpSpPr bwMode="auto">
          <a:xfrm>
            <a:off x="3582988" y="1355725"/>
            <a:ext cx="111125" cy="631825"/>
            <a:chOff x="2448" y="566"/>
            <a:chExt cx="144" cy="826"/>
          </a:xfrm>
        </p:grpSpPr>
        <p:sp>
          <p:nvSpPr>
            <p:cNvPr id="20613" name="Line 1141"/>
            <p:cNvSpPr>
              <a:spLocks noChangeAspect="1" noChangeShapeType="1"/>
            </p:cNvSpPr>
            <p:nvPr/>
          </p:nvSpPr>
          <p:spPr bwMode="auto">
            <a:xfrm flipV="1">
              <a:off x="2592" y="566"/>
              <a:ext cx="0" cy="8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20614" name="Line 1142"/>
            <p:cNvSpPr>
              <a:spLocks noChangeAspect="1" noChangeShapeType="1"/>
            </p:cNvSpPr>
            <p:nvPr/>
          </p:nvSpPr>
          <p:spPr bwMode="auto">
            <a:xfrm flipH="1">
              <a:off x="2448" y="57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</p:grpSp>
      <p:sp>
        <p:nvSpPr>
          <p:cNvPr id="20552" name="Text Box 1147"/>
          <p:cNvSpPr txBox="1">
            <a:spLocks noChangeAspect="1" noChangeArrowheads="1"/>
          </p:cNvSpPr>
          <p:nvPr/>
        </p:nvSpPr>
        <p:spPr bwMode="auto">
          <a:xfrm>
            <a:off x="2847975" y="2270125"/>
            <a:ext cx="692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</a:t>
            </a:r>
            <a:r>
              <a:rPr kumimoji="0" lang="en-US" sz="16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[28,31]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53" name="Text Box 1148"/>
          <p:cNvSpPr txBox="1">
            <a:spLocks noChangeAspect="1" noChangeArrowheads="1"/>
          </p:cNvSpPr>
          <p:nvPr/>
        </p:nvSpPr>
        <p:spPr bwMode="auto">
          <a:xfrm>
            <a:off x="3551238" y="2508250"/>
            <a:ext cx="692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16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[28,31]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54" name="Text Box 1153"/>
          <p:cNvSpPr txBox="1">
            <a:spLocks noChangeAspect="1" noChangeArrowheads="1"/>
          </p:cNvSpPr>
          <p:nvPr/>
        </p:nvSpPr>
        <p:spPr bwMode="auto">
          <a:xfrm>
            <a:off x="3775075" y="1649413"/>
            <a:ext cx="4143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16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28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55" name="Rectangle 1155"/>
          <p:cNvSpPr>
            <a:spLocks noChangeAspect="1" noChangeArrowheads="1"/>
          </p:cNvSpPr>
          <p:nvPr/>
        </p:nvSpPr>
        <p:spPr bwMode="auto">
          <a:xfrm>
            <a:off x="3216275" y="2881313"/>
            <a:ext cx="3924300" cy="4778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56" name="Text Box 1156"/>
          <p:cNvSpPr txBox="1">
            <a:spLocks noChangeAspect="1" noChangeArrowheads="1"/>
          </p:cNvSpPr>
          <p:nvPr/>
        </p:nvSpPr>
        <p:spPr bwMode="auto">
          <a:xfrm>
            <a:off x="4721225" y="2955925"/>
            <a:ext cx="10556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CLA GEN</a:t>
            </a:r>
          </a:p>
        </p:txBody>
      </p:sp>
      <p:sp>
        <p:nvSpPr>
          <p:cNvPr id="20557" name="Line 1157"/>
          <p:cNvSpPr>
            <a:spLocks noChangeAspect="1" noChangeShapeType="1"/>
          </p:cNvSpPr>
          <p:nvPr/>
        </p:nvSpPr>
        <p:spPr bwMode="auto">
          <a:xfrm flipH="1">
            <a:off x="4092575" y="2174875"/>
            <a:ext cx="3175" cy="704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58" name="Line 1158"/>
          <p:cNvSpPr>
            <a:spLocks noChangeAspect="1" noChangeShapeType="1"/>
          </p:cNvSpPr>
          <p:nvPr/>
        </p:nvSpPr>
        <p:spPr bwMode="auto">
          <a:xfrm>
            <a:off x="5181600" y="2185988"/>
            <a:ext cx="1588" cy="703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59" name="Line 1160"/>
          <p:cNvSpPr>
            <a:spLocks noChangeAspect="1" noChangeShapeType="1"/>
          </p:cNvSpPr>
          <p:nvPr/>
        </p:nvSpPr>
        <p:spPr bwMode="auto">
          <a:xfrm>
            <a:off x="3546475" y="3359150"/>
            <a:ext cx="0" cy="1435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60" name="Text Box 1161"/>
          <p:cNvSpPr txBox="1">
            <a:spLocks noChangeAspect="1" noChangeArrowheads="1"/>
          </p:cNvSpPr>
          <p:nvPr/>
        </p:nvSpPr>
        <p:spPr bwMode="auto">
          <a:xfrm>
            <a:off x="3036888" y="3821113"/>
            <a:ext cx="793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</a:t>
            </a:r>
            <a:r>
              <a:rPr kumimoji="0" lang="en-US" sz="2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[16,31]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61" name="Text Box 1162"/>
          <p:cNvSpPr txBox="1">
            <a:spLocks noChangeAspect="1" noChangeArrowheads="1"/>
          </p:cNvSpPr>
          <p:nvPr/>
        </p:nvSpPr>
        <p:spPr bwMode="auto">
          <a:xfrm>
            <a:off x="3617913" y="4124325"/>
            <a:ext cx="793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[16,31]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62" name="Line 1163"/>
          <p:cNvSpPr>
            <a:spLocks noChangeAspect="1" noChangeShapeType="1"/>
          </p:cNvSpPr>
          <p:nvPr/>
        </p:nvSpPr>
        <p:spPr bwMode="auto">
          <a:xfrm>
            <a:off x="3692525" y="3363913"/>
            <a:ext cx="0" cy="144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63" name="Line 1164"/>
          <p:cNvSpPr>
            <a:spLocks noChangeAspect="1" noChangeShapeType="1"/>
          </p:cNvSpPr>
          <p:nvPr/>
        </p:nvSpPr>
        <p:spPr bwMode="auto">
          <a:xfrm flipH="1">
            <a:off x="7140575" y="3138488"/>
            <a:ext cx="244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64" name="Line 1165"/>
          <p:cNvSpPr>
            <a:spLocks noChangeAspect="1" noChangeShapeType="1"/>
          </p:cNvSpPr>
          <p:nvPr/>
        </p:nvSpPr>
        <p:spPr bwMode="auto">
          <a:xfrm>
            <a:off x="7383463" y="2185988"/>
            <a:ext cx="3175" cy="952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65" name="Rectangle 1167"/>
          <p:cNvSpPr>
            <a:spLocks noChangeArrowheads="1"/>
          </p:cNvSpPr>
          <p:nvPr/>
        </p:nvSpPr>
        <p:spPr bwMode="auto">
          <a:xfrm>
            <a:off x="2697163" y="1050925"/>
            <a:ext cx="4800600" cy="28194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66" name="Rectangle 1168"/>
          <p:cNvSpPr>
            <a:spLocks noChangeArrowheads="1"/>
          </p:cNvSpPr>
          <p:nvPr/>
        </p:nvSpPr>
        <p:spPr bwMode="auto">
          <a:xfrm>
            <a:off x="7832725" y="1528763"/>
            <a:ext cx="8382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67" name="Rectangle 1169"/>
          <p:cNvSpPr>
            <a:spLocks noChangeArrowheads="1"/>
          </p:cNvSpPr>
          <p:nvPr/>
        </p:nvSpPr>
        <p:spPr bwMode="auto">
          <a:xfrm>
            <a:off x="1443038" y="1539875"/>
            <a:ext cx="8382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68" name="Rectangle 1170"/>
          <p:cNvSpPr>
            <a:spLocks noChangeArrowheads="1"/>
          </p:cNvSpPr>
          <p:nvPr/>
        </p:nvSpPr>
        <p:spPr bwMode="auto">
          <a:xfrm>
            <a:off x="138113" y="1538288"/>
            <a:ext cx="8382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69" name="Rectangle 1171"/>
          <p:cNvSpPr>
            <a:spLocks noChangeArrowheads="1"/>
          </p:cNvSpPr>
          <p:nvPr/>
        </p:nvSpPr>
        <p:spPr bwMode="auto">
          <a:xfrm>
            <a:off x="87313" y="4800600"/>
            <a:ext cx="8539162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70" name="Text Box 1172"/>
          <p:cNvSpPr txBox="1">
            <a:spLocks noChangeAspect="1" noChangeArrowheads="1"/>
          </p:cNvSpPr>
          <p:nvPr/>
        </p:nvSpPr>
        <p:spPr bwMode="auto">
          <a:xfrm>
            <a:off x="3048000" y="2006600"/>
            <a:ext cx="949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CLA GEN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71" name="Text Box 1173"/>
          <p:cNvSpPr txBox="1">
            <a:spLocks noChangeAspect="1" noChangeArrowheads="1"/>
          </p:cNvSpPr>
          <p:nvPr/>
        </p:nvSpPr>
        <p:spPr bwMode="auto">
          <a:xfrm>
            <a:off x="4146550" y="2022475"/>
            <a:ext cx="949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CLA GEN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72" name="Text Box 1174"/>
          <p:cNvSpPr txBox="1">
            <a:spLocks noChangeAspect="1" noChangeArrowheads="1"/>
          </p:cNvSpPr>
          <p:nvPr/>
        </p:nvSpPr>
        <p:spPr bwMode="auto">
          <a:xfrm>
            <a:off x="5257800" y="2038350"/>
            <a:ext cx="949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CLA GEN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73" name="Text Box 1175"/>
          <p:cNvSpPr txBox="1">
            <a:spLocks noChangeAspect="1" noChangeArrowheads="1"/>
          </p:cNvSpPr>
          <p:nvPr/>
        </p:nvSpPr>
        <p:spPr bwMode="auto">
          <a:xfrm>
            <a:off x="6340475" y="2054225"/>
            <a:ext cx="949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CLA GEN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74" name="Text Box 1176"/>
          <p:cNvSpPr txBox="1">
            <a:spLocks noChangeAspect="1" noChangeArrowheads="1"/>
          </p:cNvSpPr>
          <p:nvPr/>
        </p:nvSpPr>
        <p:spPr bwMode="auto">
          <a:xfrm>
            <a:off x="3673475" y="5038725"/>
            <a:ext cx="1497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CLA GEN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75" name="Line 1177"/>
          <p:cNvSpPr>
            <a:spLocks noChangeShapeType="1"/>
          </p:cNvSpPr>
          <p:nvPr/>
        </p:nvSpPr>
        <p:spPr bwMode="auto">
          <a:xfrm flipH="1">
            <a:off x="8686800" y="2286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76" name="Line 1178"/>
          <p:cNvSpPr>
            <a:spLocks noChangeShapeType="1"/>
          </p:cNvSpPr>
          <p:nvPr/>
        </p:nvSpPr>
        <p:spPr bwMode="auto">
          <a:xfrm>
            <a:off x="8839200" y="2286000"/>
            <a:ext cx="0" cy="3062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77" name="Line 1179"/>
          <p:cNvSpPr>
            <a:spLocks noChangeShapeType="1"/>
          </p:cNvSpPr>
          <p:nvPr/>
        </p:nvSpPr>
        <p:spPr bwMode="auto">
          <a:xfrm>
            <a:off x="8636000" y="5334000"/>
            <a:ext cx="20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78" name="Text Box 1180"/>
          <p:cNvSpPr txBox="1">
            <a:spLocks noChangeAspect="1" noChangeArrowheads="1"/>
          </p:cNvSpPr>
          <p:nvPr/>
        </p:nvSpPr>
        <p:spPr bwMode="auto">
          <a:xfrm>
            <a:off x="8653463" y="1736725"/>
            <a:ext cx="379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2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grpSp>
        <p:nvGrpSpPr>
          <p:cNvPr id="14" name="Group 1183"/>
          <p:cNvGrpSpPr>
            <a:grpSpLocks/>
          </p:cNvGrpSpPr>
          <p:nvPr/>
        </p:nvGrpSpPr>
        <p:grpSpPr bwMode="auto">
          <a:xfrm>
            <a:off x="7666038" y="2189163"/>
            <a:ext cx="4762" cy="2611437"/>
            <a:chOff x="4829" y="1379"/>
            <a:chExt cx="3" cy="1645"/>
          </a:xfrm>
        </p:grpSpPr>
        <p:sp>
          <p:nvSpPr>
            <p:cNvPr id="20611" name="Line 1181"/>
            <p:cNvSpPr>
              <a:spLocks noChangeShapeType="1"/>
            </p:cNvSpPr>
            <p:nvPr/>
          </p:nvSpPr>
          <p:spPr bwMode="auto">
            <a:xfrm flipV="1">
              <a:off x="4832" y="235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20612" name="Line 1182"/>
            <p:cNvSpPr>
              <a:spLocks noChangeShapeType="1"/>
            </p:cNvSpPr>
            <p:nvPr/>
          </p:nvSpPr>
          <p:spPr bwMode="auto">
            <a:xfrm>
              <a:off x="4829" y="1379"/>
              <a:ext cx="3" cy="9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15" name="Group 1184"/>
          <p:cNvGrpSpPr>
            <a:grpSpLocks/>
          </p:cNvGrpSpPr>
          <p:nvPr/>
        </p:nvGrpSpPr>
        <p:grpSpPr bwMode="auto">
          <a:xfrm>
            <a:off x="2535238" y="2198688"/>
            <a:ext cx="4762" cy="2611437"/>
            <a:chOff x="4829" y="1379"/>
            <a:chExt cx="3" cy="1645"/>
          </a:xfrm>
        </p:grpSpPr>
        <p:sp>
          <p:nvSpPr>
            <p:cNvPr id="20609" name="Line 1185"/>
            <p:cNvSpPr>
              <a:spLocks noChangeShapeType="1"/>
            </p:cNvSpPr>
            <p:nvPr/>
          </p:nvSpPr>
          <p:spPr bwMode="auto">
            <a:xfrm flipV="1">
              <a:off x="4832" y="235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20610" name="Line 1186"/>
            <p:cNvSpPr>
              <a:spLocks noChangeShapeType="1"/>
            </p:cNvSpPr>
            <p:nvPr/>
          </p:nvSpPr>
          <p:spPr bwMode="auto">
            <a:xfrm>
              <a:off x="4829" y="1379"/>
              <a:ext cx="3" cy="9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16" name="Group 1187"/>
          <p:cNvGrpSpPr>
            <a:grpSpLocks/>
          </p:cNvGrpSpPr>
          <p:nvPr/>
        </p:nvGrpSpPr>
        <p:grpSpPr bwMode="auto">
          <a:xfrm>
            <a:off x="1225550" y="2176463"/>
            <a:ext cx="4763" cy="2611437"/>
            <a:chOff x="4829" y="1379"/>
            <a:chExt cx="3" cy="1645"/>
          </a:xfrm>
        </p:grpSpPr>
        <p:sp>
          <p:nvSpPr>
            <p:cNvPr id="20607" name="Line 1188"/>
            <p:cNvSpPr>
              <a:spLocks noChangeShapeType="1"/>
            </p:cNvSpPr>
            <p:nvPr/>
          </p:nvSpPr>
          <p:spPr bwMode="auto">
            <a:xfrm flipV="1">
              <a:off x="4832" y="235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20608" name="Line 1189"/>
            <p:cNvSpPr>
              <a:spLocks noChangeShapeType="1"/>
            </p:cNvSpPr>
            <p:nvPr/>
          </p:nvSpPr>
          <p:spPr bwMode="auto">
            <a:xfrm>
              <a:off x="4829" y="1379"/>
              <a:ext cx="3" cy="9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</p:grpSp>
      <p:sp>
        <p:nvSpPr>
          <p:cNvPr id="20582" name="Line 1190"/>
          <p:cNvSpPr>
            <a:spLocks noChangeShapeType="1"/>
          </p:cNvSpPr>
          <p:nvPr/>
        </p:nvSpPr>
        <p:spPr bwMode="auto">
          <a:xfrm flipH="1">
            <a:off x="990600" y="216376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83" name="Line 1191"/>
          <p:cNvSpPr>
            <a:spLocks noChangeShapeType="1"/>
          </p:cNvSpPr>
          <p:nvPr/>
        </p:nvSpPr>
        <p:spPr bwMode="auto">
          <a:xfrm flipH="1">
            <a:off x="2300288" y="21939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84" name="Text Box 1193"/>
          <p:cNvSpPr txBox="1">
            <a:spLocks noChangeAspect="1" noChangeArrowheads="1"/>
          </p:cNvSpPr>
          <p:nvPr/>
        </p:nvSpPr>
        <p:spPr bwMode="auto">
          <a:xfrm>
            <a:off x="2921000" y="952500"/>
            <a:ext cx="1041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31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c</a:t>
            </a:r>
            <a:r>
              <a: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29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85" name="Text Box 1194"/>
          <p:cNvSpPr txBox="1">
            <a:spLocks noChangeAspect="1" noChangeArrowheads="1"/>
          </p:cNvSpPr>
          <p:nvPr/>
        </p:nvSpPr>
        <p:spPr bwMode="auto">
          <a:xfrm>
            <a:off x="4049713" y="949325"/>
            <a:ext cx="1041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27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26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c</a:t>
            </a:r>
            <a:r>
              <a: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25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86" name="Text Box 1195"/>
          <p:cNvSpPr txBox="1">
            <a:spLocks noChangeAspect="1" noChangeArrowheads="1"/>
          </p:cNvSpPr>
          <p:nvPr/>
        </p:nvSpPr>
        <p:spPr bwMode="auto">
          <a:xfrm>
            <a:off x="5178425" y="946150"/>
            <a:ext cx="1041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23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22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c</a:t>
            </a:r>
            <a:r>
              <a: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21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87" name="Text Box 1196"/>
          <p:cNvSpPr txBox="1">
            <a:spLocks noChangeAspect="1" noChangeArrowheads="1"/>
          </p:cNvSpPr>
          <p:nvPr/>
        </p:nvSpPr>
        <p:spPr bwMode="auto">
          <a:xfrm>
            <a:off x="6307138" y="942975"/>
            <a:ext cx="1041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19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18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c</a:t>
            </a:r>
            <a:r>
              <a: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17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88" name="Line 1197"/>
          <p:cNvSpPr>
            <a:spLocks noChangeAspect="1" noChangeShapeType="1"/>
          </p:cNvSpPr>
          <p:nvPr/>
        </p:nvSpPr>
        <p:spPr bwMode="auto">
          <a:xfrm>
            <a:off x="6308725" y="2185988"/>
            <a:ext cx="1588" cy="703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89" name="Line 1198"/>
          <p:cNvSpPr>
            <a:spLocks noChangeAspect="1" noChangeShapeType="1"/>
          </p:cNvSpPr>
          <p:nvPr/>
        </p:nvSpPr>
        <p:spPr bwMode="auto">
          <a:xfrm>
            <a:off x="8129588" y="3360738"/>
            <a:ext cx="0" cy="1435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90" name="Text Box 1199"/>
          <p:cNvSpPr txBox="1">
            <a:spLocks noChangeAspect="1" noChangeArrowheads="1"/>
          </p:cNvSpPr>
          <p:nvPr/>
        </p:nvSpPr>
        <p:spPr bwMode="auto">
          <a:xfrm>
            <a:off x="7700963" y="3784600"/>
            <a:ext cx="711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</a:t>
            </a:r>
            <a:r>
              <a:rPr kumimoji="0" lang="en-US" sz="2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[0,15]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91" name="Text Box 1200"/>
          <p:cNvSpPr txBox="1">
            <a:spLocks noChangeAspect="1" noChangeArrowheads="1"/>
          </p:cNvSpPr>
          <p:nvPr/>
        </p:nvSpPr>
        <p:spPr bwMode="auto">
          <a:xfrm>
            <a:off x="8181975" y="4144963"/>
            <a:ext cx="711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[0,15]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92" name="Line 1201"/>
          <p:cNvSpPr>
            <a:spLocks noChangeAspect="1" noChangeShapeType="1"/>
          </p:cNvSpPr>
          <p:nvPr/>
        </p:nvSpPr>
        <p:spPr bwMode="auto">
          <a:xfrm>
            <a:off x="8264525" y="3355975"/>
            <a:ext cx="0" cy="1446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93" name="Line 1202"/>
          <p:cNvSpPr>
            <a:spLocks noChangeAspect="1" noChangeShapeType="1"/>
          </p:cNvSpPr>
          <p:nvPr/>
        </p:nvSpPr>
        <p:spPr bwMode="auto">
          <a:xfrm>
            <a:off x="1820863" y="3371850"/>
            <a:ext cx="0" cy="1435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94" name="Text Box 1203"/>
          <p:cNvSpPr txBox="1">
            <a:spLocks noChangeAspect="1" noChangeArrowheads="1"/>
          </p:cNvSpPr>
          <p:nvPr/>
        </p:nvSpPr>
        <p:spPr bwMode="auto">
          <a:xfrm>
            <a:off x="1392238" y="3795713"/>
            <a:ext cx="793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</a:t>
            </a:r>
            <a:r>
              <a:rPr kumimoji="0" lang="en-US" sz="2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[32,47]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95" name="Text Box 1204"/>
          <p:cNvSpPr txBox="1">
            <a:spLocks noChangeAspect="1" noChangeArrowheads="1"/>
          </p:cNvSpPr>
          <p:nvPr/>
        </p:nvSpPr>
        <p:spPr bwMode="auto">
          <a:xfrm>
            <a:off x="1873250" y="4156075"/>
            <a:ext cx="793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[32,47]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96" name="Line 1205"/>
          <p:cNvSpPr>
            <a:spLocks noChangeAspect="1" noChangeShapeType="1"/>
          </p:cNvSpPr>
          <p:nvPr/>
        </p:nvSpPr>
        <p:spPr bwMode="auto">
          <a:xfrm>
            <a:off x="1955800" y="3367088"/>
            <a:ext cx="0" cy="144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97" name="Line 1206"/>
          <p:cNvSpPr>
            <a:spLocks noChangeAspect="1" noChangeShapeType="1"/>
          </p:cNvSpPr>
          <p:nvPr/>
        </p:nvSpPr>
        <p:spPr bwMode="auto">
          <a:xfrm>
            <a:off x="481013" y="3363913"/>
            <a:ext cx="0" cy="1435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98" name="Text Box 1207"/>
          <p:cNvSpPr txBox="1">
            <a:spLocks noChangeAspect="1" noChangeArrowheads="1"/>
          </p:cNvSpPr>
          <p:nvPr/>
        </p:nvSpPr>
        <p:spPr bwMode="auto">
          <a:xfrm>
            <a:off x="52388" y="3787775"/>
            <a:ext cx="793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</a:t>
            </a:r>
            <a:r>
              <a:rPr kumimoji="0" lang="en-US" sz="2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[48,63]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99" name="Text Box 1208"/>
          <p:cNvSpPr txBox="1">
            <a:spLocks noChangeAspect="1" noChangeArrowheads="1"/>
          </p:cNvSpPr>
          <p:nvPr/>
        </p:nvSpPr>
        <p:spPr bwMode="auto">
          <a:xfrm>
            <a:off x="533400" y="4148138"/>
            <a:ext cx="793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[48,63]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600" name="Line 1209"/>
          <p:cNvSpPr>
            <a:spLocks noChangeAspect="1" noChangeShapeType="1"/>
          </p:cNvSpPr>
          <p:nvPr/>
        </p:nvSpPr>
        <p:spPr bwMode="auto">
          <a:xfrm>
            <a:off x="615950" y="3359150"/>
            <a:ext cx="0" cy="1446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601" name="Text Box 1210"/>
          <p:cNvSpPr txBox="1">
            <a:spLocks noChangeAspect="1" noChangeArrowheads="1"/>
          </p:cNvSpPr>
          <p:nvPr/>
        </p:nvSpPr>
        <p:spPr bwMode="auto">
          <a:xfrm>
            <a:off x="2286000" y="1752600"/>
            <a:ext cx="4619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2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32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602" name="Text Box 1211"/>
          <p:cNvSpPr txBox="1">
            <a:spLocks noChangeAspect="1" noChangeArrowheads="1"/>
          </p:cNvSpPr>
          <p:nvPr/>
        </p:nvSpPr>
        <p:spPr bwMode="auto">
          <a:xfrm>
            <a:off x="990600" y="1752600"/>
            <a:ext cx="4619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2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48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603" name="Line 1212"/>
          <p:cNvSpPr>
            <a:spLocks noChangeShapeType="1"/>
          </p:cNvSpPr>
          <p:nvPr/>
        </p:nvSpPr>
        <p:spPr bwMode="auto">
          <a:xfrm>
            <a:off x="660400" y="580072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604" name="Line 1213"/>
          <p:cNvSpPr>
            <a:spLocks noChangeShapeType="1"/>
          </p:cNvSpPr>
          <p:nvPr/>
        </p:nvSpPr>
        <p:spPr bwMode="auto">
          <a:xfrm flipH="1">
            <a:off x="981075" y="5791200"/>
            <a:ext cx="9525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605" name="Text Box 1214"/>
          <p:cNvSpPr txBox="1">
            <a:spLocks noChangeArrowheads="1"/>
          </p:cNvSpPr>
          <p:nvPr/>
        </p:nvSpPr>
        <p:spPr bwMode="auto">
          <a:xfrm>
            <a:off x="0" y="5943600"/>
            <a:ext cx="711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</a:t>
            </a:r>
            <a:r>
              <a:rPr kumimoji="0" lang="en-US" sz="2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[0,63]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606" name="Text Box 1215"/>
          <p:cNvSpPr txBox="1">
            <a:spLocks noChangeArrowheads="1"/>
          </p:cNvSpPr>
          <p:nvPr/>
        </p:nvSpPr>
        <p:spPr bwMode="auto">
          <a:xfrm>
            <a:off x="996950" y="5978525"/>
            <a:ext cx="711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[0,63]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54031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467544" y="1124744"/>
            <a:ext cx="8496945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Carry-Select Adders (CSA)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i="1" dirty="0">
                <a:solidFill>
                  <a:srgbClr val="000000"/>
                </a:solidFill>
              </a:rPr>
              <a:t>Idea: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0000"/>
                </a:solidFill>
              </a:rPr>
              <a:t>Compute sum-bits in parallel for two possible carry-bits;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When the previous carry really arrives, just select the pre-computed “sum”.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srgbClr val="000000"/>
              </a:solidFill>
            </a:endParaRPr>
          </a:p>
          <a:p>
            <a:pPr lvl="0" algn="just"/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CLA: Looking ahead in time </a:t>
            </a:r>
            <a:r>
              <a:rPr lang="en-US" sz="2800" dirty="0">
                <a:solidFill>
                  <a:srgbClr val="000000"/>
                </a:solidFill>
              </a:rPr>
              <a:t>(pre-compute carry-bits)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srgbClr val="000000"/>
              </a:solidFill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CSA:</a:t>
            </a:r>
            <a:r>
              <a:rPr kumimoji="0" lang="en-US" sz="280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Looking ahead in space (pre-compute sum-bits)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939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4"/>
          <p:cNvPicPr>
            <a:picLocks noGrp="1" noChangeAspect="1" noChangeArrowheads="1"/>
          </p:cNvPicPr>
          <p:nvPr>
            <p:ph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63214" y="1268760"/>
            <a:ext cx="7924800" cy="3978275"/>
          </a:xfrm>
          <a:noFill/>
        </p:spPr>
      </p:pic>
      <p:sp>
        <p:nvSpPr>
          <p:cNvPr id="24579" name="Text Box 7"/>
          <p:cNvSpPr txBox="1">
            <a:spLocks noChangeArrowheads="1"/>
          </p:cNvSpPr>
          <p:nvPr/>
        </p:nvSpPr>
        <p:spPr bwMode="auto">
          <a:xfrm>
            <a:off x="1143000" y="304800"/>
            <a:ext cx="510928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k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-bit Carry-Select Adder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BE70CB-5C0E-42B6-BF5A-6409DCA19E69}"/>
              </a:ext>
            </a:extLst>
          </p:cNvPr>
          <p:cNvSpPr/>
          <p:nvPr/>
        </p:nvSpPr>
        <p:spPr bwMode="auto">
          <a:xfrm>
            <a:off x="150774" y="1398471"/>
            <a:ext cx="4474840" cy="39782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46BC69-2815-4959-AD49-2F9FF81EBE10}"/>
              </a:ext>
            </a:extLst>
          </p:cNvPr>
          <p:cNvSpPr txBox="1"/>
          <p:nvPr/>
        </p:nvSpPr>
        <p:spPr>
          <a:xfrm>
            <a:off x="6577880" y="3775734"/>
            <a:ext cx="130648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sum-bits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4F8059-9EB7-45A9-9BBB-EBBF90DC4B9A}"/>
              </a:ext>
            </a:extLst>
          </p:cNvPr>
          <p:cNvSpPr txBox="1"/>
          <p:nvPr/>
        </p:nvSpPr>
        <p:spPr>
          <a:xfrm>
            <a:off x="4921696" y="2796233"/>
            <a:ext cx="1306488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carry-out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36D2D9-9CA4-47D4-8CAB-E76FECC4249C}"/>
              </a:ext>
            </a:extLst>
          </p:cNvPr>
          <p:cNvSpPr/>
          <p:nvPr/>
        </p:nvSpPr>
        <p:spPr bwMode="auto">
          <a:xfrm>
            <a:off x="1537320" y="3517319"/>
            <a:ext cx="3610744" cy="208823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FC5FEB-9CD4-45BE-9D97-2E8F77913C88}"/>
              </a:ext>
            </a:extLst>
          </p:cNvPr>
          <p:cNvSpPr txBox="1"/>
          <p:nvPr/>
        </p:nvSpPr>
        <p:spPr>
          <a:xfrm>
            <a:off x="4283968" y="1553439"/>
            <a:ext cx="1512168" cy="5760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0CE18FA-E8FF-4A76-AE02-5F839D96D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1354" y="5076491"/>
            <a:ext cx="6359644" cy="1257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4">
            <a:extLst>
              <a:ext uri="{FF2B5EF4-FFF2-40B4-BE49-F238E27FC236}">
                <a16:creationId xmlns:a16="http://schemas.microsoft.com/office/drawing/2014/main" id="{F4FDED9F-CBB6-4DDC-ACEA-9A2B70D89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80" y="6229951"/>
            <a:ext cx="852726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Units: cost and delay of a single 2-to-1 multiplexer</a:t>
            </a:r>
          </a:p>
        </p:txBody>
      </p:sp>
    </p:spTree>
    <p:extLst>
      <p:ext uri="{BB962C8B-B14F-4D97-AF65-F5344CB8AC3E}">
        <p14:creationId xmlns:p14="http://schemas.microsoft.com/office/powerpoint/2010/main" val="177503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8" grpId="0" animBg="1"/>
      <p:bldP spid="5" grpId="0" animBg="1"/>
      <p:bldP spid="11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990600" y="228600"/>
            <a:ext cx="731501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000000"/>
                </a:solidFill>
              </a:rPr>
              <a:t>Multi-level </a:t>
            </a:r>
            <a:r>
              <a:rPr kumimoji="0" lang="en-US" sz="3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k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-bit Carry-Select Adder</a:t>
            </a:r>
          </a:p>
        </p:txBody>
      </p:sp>
      <p:pic>
        <p:nvPicPr>
          <p:cNvPr id="26627" name="Picture 5"/>
          <p:cNvPicPr>
            <a:picLocks noGrp="1" noChangeAspect="1" noChangeArrowheads="1"/>
          </p:cNvPicPr>
          <p:nvPr>
            <p:ph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81000" y="1447800"/>
            <a:ext cx="8382000" cy="4216400"/>
          </a:xfrm>
          <a:noFill/>
        </p:spPr>
      </p:pic>
    </p:spTree>
    <p:extLst>
      <p:ext uri="{BB962C8B-B14F-4D97-AF65-F5344CB8AC3E}">
        <p14:creationId xmlns:p14="http://schemas.microsoft.com/office/powerpoint/2010/main" val="35442013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6"/>
          <p:cNvSpPr txBox="1">
            <a:spLocks noChangeArrowheads="1"/>
          </p:cNvSpPr>
          <p:nvPr/>
        </p:nvSpPr>
        <p:spPr bwMode="auto">
          <a:xfrm>
            <a:off x="395536" y="188640"/>
            <a:ext cx="425026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Pitfalls of CLA Adder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7BBDB-3321-4F82-A104-0B5C39BC6275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5800" y="1916832"/>
            <a:ext cx="7772400" cy="2808312"/>
          </a:xfrm>
        </p:spPr>
        <p:txBody>
          <a:bodyPr/>
          <a:lstStyle/>
          <a:p>
            <a:r>
              <a:rPr lang="en-US" altLang="en-US" sz="2800" dirty="0">
                <a:solidFill>
                  <a:srgbClr val="006600"/>
                </a:solidFill>
                <a:latin typeface="Arial" charset="0"/>
                <a:ea typeface="MS PGothic" pitchFamily="34" charset="-128"/>
              </a:rPr>
              <a:t>Implementation of lookahead for the complete adder is impractical because of cost</a:t>
            </a:r>
          </a:p>
          <a:p>
            <a:r>
              <a:rPr lang="en-IN" dirty="0" err="1">
                <a:solidFill>
                  <a:srgbClr val="0070C0"/>
                </a:solidFill>
              </a:rPr>
              <a:t>Analyze</a:t>
            </a:r>
            <a:r>
              <a:rPr lang="en-IN" dirty="0">
                <a:solidFill>
                  <a:srgbClr val="0070C0"/>
                </a:solidFill>
              </a:rPr>
              <a:t> the implementation complexity of CLA</a:t>
            </a:r>
          </a:p>
        </p:txBody>
      </p:sp>
    </p:spTree>
    <p:extLst>
      <p:ext uri="{BB962C8B-B14F-4D97-AF65-F5344CB8AC3E}">
        <p14:creationId xmlns:p14="http://schemas.microsoft.com/office/powerpoint/2010/main" val="304246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0">
              <a:srgbClr val="FFFFFF"/>
            </a:gs>
            <a:gs pos="100000">
              <a:srgbClr val="FFFFFF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1026">
            <a:extLst>
              <a:ext uri="{FF2B5EF4-FFF2-40B4-BE49-F238E27FC236}">
                <a16:creationId xmlns:a16="http://schemas.microsoft.com/office/drawing/2014/main" id="{73F94D33-4213-4285-B504-0AC0A61056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2133600"/>
          </a:xfrm>
          <a:solidFill>
            <a:srgbClr val="FFFFCC"/>
          </a:solidFill>
        </p:spPr>
        <p:txBody>
          <a:bodyPr/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en-IN" altLang="en-US" sz="320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CS 31007                         </a:t>
            </a:r>
            <a:r>
              <a:rPr lang="en-US" altLang="en-US" sz="320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Autumn 2020</a:t>
            </a:r>
            <a:r>
              <a:rPr lang="en-IN" altLang="en-US" sz="320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altLang="en-US" sz="3200" b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</a:t>
            </a:r>
            <a:br>
              <a:rPr lang="en-IN" altLang="en-US" sz="3600" b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altLang="en-US" sz="3200" b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COMPUTER ORGANIZATION AND ARCHITECTURE</a:t>
            </a:r>
            <a:endParaRPr lang="en-IN" altLang="en-US" sz="3600" b="1">
              <a:solidFill>
                <a:schemeClr val="bg2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5523" name="Line 1029">
            <a:extLst>
              <a:ext uri="{FF2B5EF4-FFF2-40B4-BE49-F238E27FC236}">
                <a16:creationId xmlns:a16="http://schemas.microsoft.com/office/drawing/2014/main" id="{E7147E3F-EB40-42B4-946D-3672793A31B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5638800"/>
            <a:ext cx="9144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5524" name="Line 1031">
            <a:extLst>
              <a:ext uri="{FF2B5EF4-FFF2-40B4-BE49-F238E27FC236}">
                <a16:creationId xmlns:a16="http://schemas.microsoft.com/office/drawing/2014/main" id="{2F52FEC8-F2E6-478A-805B-AE99C8175B3F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2133600"/>
            <a:ext cx="9144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5525" name="Text Box 1032">
            <a:extLst>
              <a:ext uri="{FF2B5EF4-FFF2-40B4-BE49-F238E27FC236}">
                <a16:creationId xmlns:a16="http://schemas.microsoft.com/office/drawing/2014/main" id="{AE68CFAC-2E83-4145-9B9E-0FC30C111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715000"/>
            <a:ext cx="9144000" cy="1077913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Times New Roman" panose="02020603050405020304" pitchFamily="18" charset="0"/>
              </a:rPr>
              <a:t>Indian Institute of Technology Kharagpur</a:t>
            </a:r>
            <a:endParaRPr kumimoji="0" lang="en-IN" alt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Times New Roman" panose="02020603050405020304" pitchFamily="18" charset="0"/>
              </a:rPr>
              <a:t>Computer Science and Engineering</a:t>
            </a:r>
            <a:endParaRPr kumimoji="0" lang="en-IN" altLang="en-US" sz="3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35526" name="TextBox 9">
            <a:extLst>
              <a:ext uri="{FF2B5EF4-FFF2-40B4-BE49-F238E27FC236}">
                <a16:creationId xmlns:a16="http://schemas.microsoft.com/office/drawing/2014/main" id="{6EA34D0E-D506-4E26-B86B-106EB8697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2362200"/>
            <a:ext cx="91440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Instructors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			</a:t>
            </a:r>
            <a:r>
              <a:rPr kumimoji="0" lang="en-I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Rajat </a:t>
            </a:r>
            <a:r>
              <a:rPr kumimoji="0" lang="en-IN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Subhra</a:t>
            </a:r>
            <a:r>
              <a:rPr kumimoji="0" lang="en-I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Chakraborty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                    	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Bhargab B. Bhattacharya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                    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                           Week 5, </a:t>
            </a:r>
            <a:r>
              <a:rPr lang="en-US" alt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Octo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ber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01, 2020 </a:t>
            </a:r>
            <a:endParaRPr kumimoji="0" lang="en-I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867210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0">
              <a:srgbClr val="FFFFFF"/>
            </a:gs>
            <a:gs pos="100000">
              <a:srgbClr val="FFFFFF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1026">
            <a:extLst>
              <a:ext uri="{FF2B5EF4-FFF2-40B4-BE49-F238E27FC236}">
                <a16:creationId xmlns:a16="http://schemas.microsoft.com/office/drawing/2014/main" id="{AB6E3444-3B72-4779-8053-855EFF1AD3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2133600"/>
          </a:xfrm>
          <a:solidFill>
            <a:srgbClr val="FFFFCC"/>
          </a:solidFill>
        </p:spPr>
        <p:txBody>
          <a:bodyPr/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en-US" altLang="en-US" sz="3600" b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So far covered in computer arithmetic…</a:t>
            </a:r>
            <a:endParaRPr lang="en-IN" altLang="en-US" sz="3600" b="1" dirty="0">
              <a:solidFill>
                <a:schemeClr val="bg2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7571" name="Text Box 1028">
            <a:extLst>
              <a:ext uri="{FF2B5EF4-FFF2-40B4-BE49-F238E27FC236}">
                <a16:creationId xmlns:a16="http://schemas.microsoft.com/office/drawing/2014/main" id="{7A809E91-7857-44E4-BCA3-67B8F20FC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200400"/>
            <a:ext cx="4343400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7572" name="Line 1029">
            <a:extLst>
              <a:ext uri="{FF2B5EF4-FFF2-40B4-BE49-F238E27FC236}">
                <a16:creationId xmlns:a16="http://schemas.microsoft.com/office/drawing/2014/main" id="{3ED34A4A-CE22-4A4D-B221-E81EAFCBBF63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5638800"/>
            <a:ext cx="9144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7573" name="Line 1031">
            <a:extLst>
              <a:ext uri="{FF2B5EF4-FFF2-40B4-BE49-F238E27FC236}">
                <a16:creationId xmlns:a16="http://schemas.microsoft.com/office/drawing/2014/main" id="{93FBF2B0-937F-4ED8-A43F-1480ACD269CF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2133600"/>
            <a:ext cx="9144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4357BF-7DE4-4CF5-B0D3-CE2D1729F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300063"/>
            <a:ext cx="7162800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Number Systems and Overflow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Ripple-Carry Adder (RCA)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Carry-Lookahead Adder (CLA)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Hybrid Adder, CLT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Carry-Select Adder (CSA)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alt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 Brent-</a:t>
            </a:r>
            <a:r>
              <a:rPr lang="en-US" altLang="en-US" sz="2800" dirty="0" err="1">
                <a:solidFill>
                  <a:srgbClr val="000000"/>
                </a:solidFill>
                <a:cs typeface="Arial" panose="020B0604020202020204" pitchFamily="34" charset="0"/>
              </a:rPr>
              <a:t>Kung’s</a:t>
            </a:r>
            <a:r>
              <a:rPr lang="en-US" alt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 Parallel Prefix Adder (PPA) 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I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218017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315200" cy="762000"/>
          </a:xfrm>
        </p:spPr>
        <p:txBody>
          <a:bodyPr/>
          <a:lstStyle/>
          <a:p>
            <a:pPr eaLnBrk="1" hangingPunct="1"/>
            <a:r>
              <a:rPr lang="en-US" sz="3200" dirty="0"/>
              <a:t>Carry Lookahead Adder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1050925" y="970551"/>
            <a:ext cx="7178675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 a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(a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+b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)c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= g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p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 a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(a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+b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)c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= g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p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p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 +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 a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(a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+b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)c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= g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p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p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 +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 +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 a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(a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+b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)c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= g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p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p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 +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 +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 +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</a:t>
            </a:r>
            <a:r>
              <a:rPr kumimoji="0" lang="en-US" sz="1800" b="0" i="0" u="none" strike="noStrike" kern="1200" cap="none" spc="0" normalizeH="0" baseline="-12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</a:t>
            </a:r>
            <a:r>
              <a:rPr kumimoji="0" lang="en-US" sz="1800" b="0" i="0" u="none" strike="noStrike" kern="1200" cap="none" spc="0" normalizeH="0" baseline="-12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</a:t>
            </a:r>
            <a:r>
              <a:rPr kumimoji="0" lang="en-US" sz="1800" b="0" i="0" u="none" strike="noStrike" kern="1200" cap="none" spc="0" normalizeH="0" baseline="-12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   p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 a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b</a:t>
            </a:r>
            <a:r>
              <a:rPr kumimoji="0" lang="en-US" sz="1800" b="0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29ED1EC-3CDD-4583-AA3F-B83B613A6C96}"/>
              </a:ext>
            </a:extLst>
          </p:cNvPr>
          <p:cNvGrpSpPr/>
          <p:nvPr/>
        </p:nvGrpSpPr>
        <p:grpSpPr>
          <a:xfrm>
            <a:off x="1162050" y="2971800"/>
            <a:ext cx="7296150" cy="3376613"/>
            <a:chOff x="1162050" y="2971800"/>
            <a:chExt cx="7296150" cy="3376613"/>
          </a:xfrm>
        </p:grpSpPr>
        <p:sp>
          <p:nvSpPr>
            <p:cNvPr id="32773" name="Rectangle 5"/>
            <p:cNvSpPr>
              <a:spLocks noChangeArrowheads="1"/>
            </p:cNvSpPr>
            <p:nvPr/>
          </p:nvSpPr>
          <p:spPr bwMode="auto">
            <a:xfrm>
              <a:off x="1330325" y="3695700"/>
              <a:ext cx="685800" cy="3810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774" name="Line 6"/>
            <p:cNvSpPr>
              <a:spLocks noChangeShapeType="1"/>
            </p:cNvSpPr>
            <p:nvPr/>
          </p:nvSpPr>
          <p:spPr bwMode="auto">
            <a:xfrm>
              <a:off x="1482725" y="33147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775" name="Line 7"/>
            <p:cNvSpPr>
              <a:spLocks noChangeShapeType="1"/>
            </p:cNvSpPr>
            <p:nvPr/>
          </p:nvSpPr>
          <p:spPr bwMode="auto">
            <a:xfrm>
              <a:off x="1787525" y="33147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776" name="Text Box 8"/>
            <p:cNvSpPr txBox="1">
              <a:spLocks noChangeArrowheads="1"/>
            </p:cNvSpPr>
            <p:nvPr/>
          </p:nvSpPr>
          <p:spPr bwMode="auto">
            <a:xfrm>
              <a:off x="1314450" y="2971800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</a:t>
              </a:r>
              <a:r>
                <a:rPr kumimoji="0" lang="en-US" sz="1800" b="0" i="0" u="none" strike="noStrike" kern="1200" cap="none" spc="0" normalizeH="0" baseline="-12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3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  b</a:t>
              </a:r>
              <a:r>
                <a:rPr kumimoji="0" lang="en-US" sz="1800" b="0" i="0" u="none" strike="noStrike" kern="1200" cap="none" spc="0" normalizeH="0" baseline="-12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2777" name="Line 9"/>
            <p:cNvSpPr>
              <a:spLocks noChangeShapeType="1"/>
            </p:cNvSpPr>
            <p:nvPr/>
          </p:nvSpPr>
          <p:spPr bwMode="auto">
            <a:xfrm>
              <a:off x="1482725" y="4076700"/>
              <a:ext cx="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778" name="Line 10"/>
            <p:cNvSpPr>
              <a:spLocks noChangeShapeType="1"/>
            </p:cNvSpPr>
            <p:nvPr/>
          </p:nvSpPr>
          <p:spPr bwMode="auto">
            <a:xfrm>
              <a:off x="1787525" y="4076700"/>
              <a:ext cx="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779" name="Text Box 11"/>
            <p:cNvSpPr txBox="1">
              <a:spLocks noChangeArrowheads="1"/>
            </p:cNvSpPr>
            <p:nvPr/>
          </p:nvSpPr>
          <p:spPr bwMode="auto">
            <a:xfrm>
              <a:off x="1162050" y="4076700"/>
              <a:ext cx="374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g</a:t>
              </a:r>
              <a:r>
                <a:rPr kumimoji="0" lang="en-US" sz="1800" b="0" i="0" u="none" strike="noStrike" kern="1200" cap="none" spc="0" normalizeH="0" baseline="-12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2780" name="Text Box 12"/>
            <p:cNvSpPr txBox="1">
              <a:spLocks noChangeArrowheads="1"/>
            </p:cNvSpPr>
            <p:nvPr/>
          </p:nvSpPr>
          <p:spPr bwMode="auto">
            <a:xfrm>
              <a:off x="1711325" y="4076700"/>
              <a:ext cx="4318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 p</a:t>
              </a:r>
              <a:r>
                <a:rPr kumimoji="0" lang="en-US" sz="1800" b="0" i="0" u="none" strike="noStrike" kern="1200" cap="none" spc="0" normalizeH="0" baseline="-12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2781" name="Rectangle 13"/>
            <p:cNvSpPr>
              <a:spLocks noChangeArrowheads="1"/>
            </p:cNvSpPr>
            <p:nvPr/>
          </p:nvSpPr>
          <p:spPr bwMode="auto">
            <a:xfrm>
              <a:off x="3387725" y="3733800"/>
              <a:ext cx="685800" cy="3810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782" name="Line 14"/>
            <p:cNvSpPr>
              <a:spLocks noChangeShapeType="1"/>
            </p:cNvSpPr>
            <p:nvPr/>
          </p:nvSpPr>
          <p:spPr bwMode="auto">
            <a:xfrm>
              <a:off x="3540125" y="33528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783" name="Line 15"/>
            <p:cNvSpPr>
              <a:spLocks noChangeShapeType="1"/>
            </p:cNvSpPr>
            <p:nvPr/>
          </p:nvSpPr>
          <p:spPr bwMode="auto">
            <a:xfrm>
              <a:off x="3844925" y="33528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784" name="Text Box 16"/>
            <p:cNvSpPr txBox="1">
              <a:spLocks noChangeArrowheads="1"/>
            </p:cNvSpPr>
            <p:nvPr/>
          </p:nvSpPr>
          <p:spPr bwMode="auto">
            <a:xfrm>
              <a:off x="3371850" y="3009900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</a:t>
              </a:r>
              <a:r>
                <a:rPr kumimoji="0" lang="en-US" sz="1800" b="0" i="0" u="none" strike="noStrike" kern="1200" cap="none" spc="0" normalizeH="0" baseline="-12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2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  b</a:t>
              </a:r>
              <a:r>
                <a:rPr kumimoji="0" lang="en-US" sz="1800" b="0" i="0" u="none" strike="noStrike" kern="1200" cap="none" spc="0" normalizeH="0" baseline="-12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2785" name="Line 17"/>
            <p:cNvSpPr>
              <a:spLocks noChangeShapeType="1"/>
            </p:cNvSpPr>
            <p:nvPr/>
          </p:nvSpPr>
          <p:spPr bwMode="auto">
            <a:xfrm>
              <a:off x="3540125" y="4114800"/>
              <a:ext cx="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786" name="Line 18"/>
            <p:cNvSpPr>
              <a:spLocks noChangeShapeType="1"/>
            </p:cNvSpPr>
            <p:nvPr/>
          </p:nvSpPr>
          <p:spPr bwMode="auto">
            <a:xfrm>
              <a:off x="3844925" y="4114800"/>
              <a:ext cx="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787" name="Text Box 19"/>
            <p:cNvSpPr txBox="1">
              <a:spLocks noChangeArrowheads="1"/>
            </p:cNvSpPr>
            <p:nvPr/>
          </p:nvSpPr>
          <p:spPr bwMode="auto">
            <a:xfrm>
              <a:off x="3219450" y="4076700"/>
              <a:ext cx="374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g</a:t>
              </a:r>
              <a:r>
                <a:rPr kumimoji="0" lang="en-US" sz="1800" b="0" i="0" u="none" strike="noStrike" kern="1200" cap="none" spc="0" normalizeH="0" baseline="-12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2788" name="Text Box 20"/>
            <p:cNvSpPr txBox="1">
              <a:spLocks noChangeArrowheads="1"/>
            </p:cNvSpPr>
            <p:nvPr/>
          </p:nvSpPr>
          <p:spPr bwMode="auto">
            <a:xfrm>
              <a:off x="3768725" y="4076700"/>
              <a:ext cx="4318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 p</a:t>
              </a:r>
              <a:r>
                <a:rPr kumimoji="0" lang="en-US" sz="1800" b="0" i="0" u="none" strike="noStrike" kern="1200" cap="none" spc="0" normalizeH="0" baseline="-12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2789" name="Rectangle 21"/>
            <p:cNvSpPr>
              <a:spLocks noChangeArrowheads="1"/>
            </p:cNvSpPr>
            <p:nvPr/>
          </p:nvSpPr>
          <p:spPr bwMode="auto">
            <a:xfrm>
              <a:off x="5216525" y="3733800"/>
              <a:ext cx="685800" cy="3810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790" name="Line 22"/>
            <p:cNvSpPr>
              <a:spLocks noChangeShapeType="1"/>
            </p:cNvSpPr>
            <p:nvPr/>
          </p:nvSpPr>
          <p:spPr bwMode="auto">
            <a:xfrm>
              <a:off x="5368925" y="33528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791" name="Line 23"/>
            <p:cNvSpPr>
              <a:spLocks noChangeShapeType="1"/>
            </p:cNvSpPr>
            <p:nvPr/>
          </p:nvSpPr>
          <p:spPr bwMode="auto">
            <a:xfrm>
              <a:off x="5673725" y="33528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792" name="Text Box 24"/>
            <p:cNvSpPr txBox="1">
              <a:spLocks noChangeArrowheads="1"/>
            </p:cNvSpPr>
            <p:nvPr/>
          </p:nvSpPr>
          <p:spPr bwMode="auto">
            <a:xfrm>
              <a:off x="5200650" y="3009900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</a:t>
              </a:r>
              <a:r>
                <a:rPr kumimoji="0" lang="en-US" sz="1800" b="0" i="0" u="none" strike="noStrike" kern="1200" cap="none" spc="0" normalizeH="0" baseline="-12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1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  b</a:t>
              </a:r>
              <a:r>
                <a:rPr kumimoji="0" lang="en-US" sz="1800" b="0" i="0" u="none" strike="noStrike" kern="1200" cap="none" spc="0" normalizeH="0" baseline="-12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2793" name="Line 25"/>
            <p:cNvSpPr>
              <a:spLocks noChangeShapeType="1"/>
            </p:cNvSpPr>
            <p:nvPr/>
          </p:nvSpPr>
          <p:spPr bwMode="auto">
            <a:xfrm>
              <a:off x="5368925" y="4114800"/>
              <a:ext cx="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794" name="Line 26"/>
            <p:cNvSpPr>
              <a:spLocks noChangeShapeType="1"/>
            </p:cNvSpPr>
            <p:nvPr/>
          </p:nvSpPr>
          <p:spPr bwMode="auto">
            <a:xfrm>
              <a:off x="5673725" y="4114800"/>
              <a:ext cx="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795" name="Text Box 27"/>
            <p:cNvSpPr txBox="1">
              <a:spLocks noChangeArrowheads="1"/>
            </p:cNvSpPr>
            <p:nvPr/>
          </p:nvSpPr>
          <p:spPr bwMode="auto">
            <a:xfrm>
              <a:off x="4972050" y="4076700"/>
              <a:ext cx="374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g</a:t>
              </a:r>
              <a:r>
                <a:rPr kumimoji="0" lang="en-US" sz="1800" b="0" i="0" u="none" strike="noStrike" kern="1200" cap="none" spc="0" normalizeH="0" baseline="-12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2796" name="Text Box 28"/>
            <p:cNvSpPr txBox="1">
              <a:spLocks noChangeArrowheads="1"/>
            </p:cNvSpPr>
            <p:nvPr/>
          </p:nvSpPr>
          <p:spPr bwMode="auto">
            <a:xfrm>
              <a:off x="5597525" y="4076700"/>
              <a:ext cx="4318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 p</a:t>
              </a:r>
              <a:r>
                <a:rPr kumimoji="0" lang="en-US" sz="1800" b="0" i="0" u="none" strike="noStrike" kern="1200" cap="none" spc="0" normalizeH="0" baseline="-12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2797" name="Rectangle 29"/>
            <p:cNvSpPr>
              <a:spLocks noChangeArrowheads="1"/>
            </p:cNvSpPr>
            <p:nvPr/>
          </p:nvSpPr>
          <p:spPr bwMode="auto">
            <a:xfrm>
              <a:off x="6740525" y="3733800"/>
              <a:ext cx="685800" cy="3810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798" name="Line 30"/>
            <p:cNvSpPr>
              <a:spLocks noChangeShapeType="1"/>
            </p:cNvSpPr>
            <p:nvPr/>
          </p:nvSpPr>
          <p:spPr bwMode="auto">
            <a:xfrm>
              <a:off x="6892925" y="33528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799" name="Line 31"/>
            <p:cNvSpPr>
              <a:spLocks noChangeShapeType="1"/>
            </p:cNvSpPr>
            <p:nvPr/>
          </p:nvSpPr>
          <p:spPr bwMode="auto">
            <a:xfrm>
              <a:off x="7197725" y="33528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00" name="Text Box 32"/>
            <p:cNvSpPr txBox="1">
              <a:spLocks noChangeArrowheads="1"/>
            </p:cNvSpPr>
            <p:nvPr/>
          </p:nvSpPr>
          <p:spPr bwMode="auto">
            <a:xfrm>
              <a:off x="6724650" y="3009900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</a:t>
              </a:r>
              <a:r>
                <a:rPr kumimoji="0" lang="en-US" sz="1800" b="0" i="0" u="none" strike="noStrike" kern="1200" cap="none" spc="0" normalizeH="0" baseline="-12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0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  b</a:t>
              </a:r>
              <a:r>
                <a:rPr kumimoji="0" lang="en-US" sz="1800" b="0" i="0" u="none" strike="noStrike" kern="1200" cap="none" spc="0" normalizeH="0" baseline="-12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32801" name="Line 33"/>
            <p:cNvSpPr>
              <a:spLocks noChangeShapeType="1"/>
            </p:cNvSpPr>
            <p:nvPr/>
          </p:nvSpPr>
          <p:spPr bwMode="auto">
            <a:xfrm>
              <a:off x="6892925" y="4114800"/>
              <a:ext cx="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02" name="Line 34"/>
            <p:cNvSpPr>
              <a:spLocks noChangeShapeType="1"/>
            </p:cNvSpPr>
            <p:nvPr/>
          </p:nvSpPr>
          <p:spPr bwMode="auto">
            <a:xfrm>
              <a:off x="7197725" y="4114800"/>
              <a:ext cx="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03" name="Text Box 35"/>
            <p:cNvSpPr txBox="1">
              <a:spLocks noChangeArrowheads="1"/>
            </p:cNvSpPr>
            <p:nvPr/>
          </p:nvSpPr>
          <p:spPr bwMode="auto">
            <a:xfrm>
              <a:off x="6572250" y="4076700"/>
              <a:ext cx="374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g</a:t>
              </a:r>
              <a:r>
                <a:rPr kumimoji="0" lang="en-US" sz="1800" b="0" i="0" u="none" strike="noStrike" kern="1200" cap="none" spc="0" normalizeH="0" baseline="-12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32804" name="Text Box 36"/>
            <p:cNvSpPr txBox="1">
              <a:spLocks noChangeArrowheads="1"/>
            </p:cNvSpPr>
            <p:nvPr/>
          </p:nvSpPr>
          <p:spPr bwMode="auto">
            <a:xfrm>
              <a:off x="7121525" y="4076700"/>
              <a:ext cx="4318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 p</a:t>
              </a:r>
              <a:r>
                <a:rPr kumimoji="0" lang="en-US" sz="1800" b="0" i="0" u="none" strike="noStrike" kern="1200" cap="none" spc="0" normalizeH="0" baseline="-12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32805" name="Rectangle 37"/>
            <p:cNvSpPr>
              <a:spLocks noChangeArrowheads="1"/>
            </p:cNvSpPr>
            <p:nvPr/>
          </p:nvSpPr>
          <p:spPr bwMode="auto">
            <a:xfrm>
              <a:off x="6715125" y="5372100"/>
              <a:ext cx="685800" cy="3810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06" name="Line 38"/>
            <p:cNvSpPr>
              <a:spLocks noChangeShapeType="1"/>
            </p:cNvSpPr>
            <p:nvPr/>
          </p:nvSpPr>
          <p:spPr bwMode="auto">
            <a:xfrm>
              <a:off x="7019925" y="57531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07" name="Text Box 39"/>
            <p:cNvSpPr txBox="1">
              <a:spLocks noChangeArrowheads="1"/>
            </p:cNvSpPr>
            <p:nvPr/>
          </p:nvSpPr>
          <p:spPr bwMode="auto">
            <a:xfrm>
              <a:off x="6867525" y="5981700"/>
              <a:ext cx="3619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</a:t>
              </a:r>
              <a:r>
                <a:rPr kumimoji="0" lang="en-US" sz="1800" b="0" i="0" u="none" strike="noStrike" kern="1200" cap="none" spc="0" normalizeH="0" baseline="-12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2808" name="Rectangle 40"/>
            <p:cNvSpPr>
              <a:spLocks noChangeArrowheads="1"/>
            </p:cNvSpPr>
            <p:nvPr/>
          </p:nvSpPr>
          <p:spPr bwMode="auto">
            <a:xfrm>
              <a:off x="5200650" y="5372100"/>
              <a:ext cx="1143000" cy="3810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09" name="Line 41"/>
            <p:cNvSpPr>
              <a:spLocks noChangeShapeType="1"/>
            </p:cNvSpPr>
            <p:nvPr/>
          </p:nvSpPr>
          <p:spPr bwMode="auto">
            <a:xfrm>
              <a:off x="5505450" y="57531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10" name="Text Box 42"/>
            <p:cNvSpPr txBox="1">
              <a:spLocks noChangeArrowheads="1"/>
            </p:cNvSpPr>
            <p:nvPr/>
          </p:nvSpPr>
          <p:spPr bwMode="auto">
            <a:xfrm>
              <a:off x="5353050" y="5981700"/>
              <a:ext cx="3619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</a:t>
              </a:r>
              <a:r>
                <a:rPr kumimoji="0" lang="en-US" sz="1800" b="0" i="0" u="none" strike="noStrike" kern="1200" cap="none" spc="0" normalizeH="0" baseline="-12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2811" name="Rectangle 43"/>
            <p:cNvSpPr>
              <a:spLocks noChangeArrowheads="1"/>
            </p:cNvSpPr>
            <p:nvPr/>
          </p:nvSpPr>
          <p:spPr bwMode="auto">
            <a:xfrm>
              <a:off x="3362325" y="5372100"/>
              <a:ext cx="1304925" cy="3810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12" name="Line 44"/>
            <p:cNvSpPr>
              <a:spLocks noChangeShapeType="1"/>
            </p:cNvSpPr>
            <p:nvPr/>
          </p:nvSpPr>
          <p:spPr bwMode="auto">
            <a:xfrm>
              <a:off x="3667125" y="57531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13" name="Text Box 45"/>
            <p:cNvSpPr txBox="1">
              <a:spLocks noChangeArrowheads="1"/>
            </p:cNvSpPr>
            <p:nvPr/>
          </p:nvSpPr>
          <p:spPr bwMode="auto">
            <a:xfrm>
              <a:off x="3514725" y="5981700"/>
              <a:ext cx="3619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</a:t>
              </a:r>
              <a:r>
                <a:rPr kumimoji="0" lang="en-US" sz="1800" b="0" i="0" u="none" strike="noStrike" kern="1200" cap="none" spc="0" normalizeH="0" baseline="-12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2814" name="Rectangle 46"/>
            <p:cNvSpPr>
              <a:spLocks noChangeArrowheads="1"/>
            </p:cNvSpPr>
            <p:nvPr/>
          </p:nvSpPr>
          <p:spPr bwMode="auto">
            <a:xfrm>
              <a:off x="1314450" y="5372100"/>
              <a:ext cx="1752600" cy="3810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15" name="Line 47"/>
            <p:cNvSpPr>
              <a:spLocks noChangeShapeType="1"/>
            </p:cNvSpPr>
            <p:nvPr/>
          </p:nvSpPr>
          <p:spPr bwMode="auto">
            <a:xfrm>
              <a:off x="1847850" y="57531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16" name="Text Box 48"/>
            <p:cNvSpPr txBox="1">
              <a:spLocks noChangeArrowheads="1"/>
            </p:cNvSpPr>
            <p:nvPr/>
          </p:nvSpPr>
          <p:spPr bwMode="auto">
            <a:xfrm>
              <a:off x="1695450" y="5981700"/>
              <a:ext cx="3619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</a:t>
              </a:r>
              <a:r>
                <a:rPr kumimoji="0" lang="en-US" sz="1800" b="0" i="0" u="none" strike="noStrike" kern="1200" cap="none" spc="0" normalizeH="0" baseline="-12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32817" name="Line 49"/>
            <p:cNvSpPr>
              <a:spLocks noChangeShapeType="1"/>
            </p:cNvSpPr>
            <p:nvPr/>
          </p:nvSpPr>
          <p:spPr bwMode="auto">
            <a:xfrm flipH="1">
              <a:off x="2000250" y="4457700"/>
              <a:ext cx="1524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18" name="Line 50"/>
            <p:cNvSpPr>
              <a:spLocks noChangeShapeType="1"/>
            </p:cNvSpPr>
            <p:nvPr/>
          </p:nvSpPr>
          <p:spPr bwMode="auto">
            <a:xfrm>
              <a:off x="2000250" y="44577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19" name="Line 51"/>
            <p:cNvSpPr>
              <a:spLocks noChangeShapeType="1"/>
            </p:cNvSpPr>
            <p:nvPr/>
          </p:nvSpPr>
          <p:spPr bwMode="auto">
            <a:xfrm flipH="1">
              <a:off x="2152650" y="4610100"/>
              <a:ext cx="1676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20" name="Line 52"/>
            <p:cNvSpPr>
              <a:spLocks noChangeShapeType="1"/>
            </p:cNvSpPr>
            <p:nvPr/>
          </p:nvSpPr>
          <p:spPr bwMode="auto">
            <a:xfrm>
              <a:off x="2152650" y="4610100"/>
              <a:ext cx="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21" name="Line 53"/>
            <p:cNvSpPr>
              <a:spLocks noChangeShapeType="1"/>
            </p:cNvSpPr>
            <p:nvPr/>
          </p:nvSpPr>
          <p:spPr bwMode="auto">
            <a:xfrm flipH="1">
              <a:off x="2305050" y="4762500"/>
              <a:ext cx="304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22" name="Line 54"/>
            <p:cNvSpPr>
              <a:spLocks noChangeShapeType="1"/>
            </p:cNvSpPr>
            <p:nvPr/>
          </p:nvSpPr>
          <p:spPr bwMode="auto">
            <a:xfrm>
              <a:off x="2305050" y="47625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23" name="Line 55"/>
            <p:cNvSpPr>
              <a:spLocks noChangeShapeType="1"/>
            </p:cNvSpPr>
            <p:nvPr/>
          </p:nvSpPr>
          <p:spPr bwMode="auto">
            <a:xfrm flipH="1">
              <a:off x="2457450" y="4914900"/>
              <a:ext cx="3200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24" name="Line 56"/>
            <p:cNvSpPr>
              <a:spLocks noChangeShapeType="1"/>
            </p:cNvSpPr>
            <p:nvPr/>
          </p:nvSpPr>
          <p:spPr bwMode="auto">
            <a:xfrm>
              <a:off x="2457450" y="49149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25" name="Line 57"/>
            <p:cNvSpPr>
              <a:spLocks noChangeShapeType="1"/>
            </p:cNvSpPr>
            <p:nvPr/>
          </p:nvSpPr>
          <p:spPr bwMode="auto">
            <a:xfrm flipH="1">
              <a:off x="2533650" y="4991100"/>
              <a:ext cx="434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26" name="Line 58"/>
            <p:cNvSpPr>
              <a:spLocks noChangeShapeType="1"/>
            </p:cNvSpPr>
            <p:nvPr/>
          </p:nvSpPr>
          <p:spPr bwMode="auto">
            <a:xfrm>
              <a:off x="2533650" y="49911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27" name="Line 59"/>
            <p:cNvSpPr>
              <a:spLocks noChangeShapeType="1"/>
            </p:cNvSpPr>
            <p:nvPr/>
          </p:nvSpPr>
          <p:spPr bwMode="auto">
            <a:xfrm flipH="1">
              <a:off x="2686050" y="5067300"/>
              <a:ext cx="449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28" name="Line 60"/>
            <p:cNvSpPr>
              <a:spLocks noChangeShapeType="1"/>
            </p:cNvSpPr>
            <p:nvPr/>
          </p:nvSpPr>
          <p:spPr bwMode="auto">
            <a:xfrm>
              <a:off x="2686050" y="50673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29" name="Line 61"/>
            <p:cNvSpPr>
              <a:spLocks noChangeShapeType="1"/>
            </p:cNvSpPr>
            <p:nvPr/>
          </p:nvSpPr>
          <p:spPr bwMode="auto">
            <a:xfrm flipV="1">
              <a:off x="2838450" y="51435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30" name="Line 62"/>
            <p:cNvSpPr>
              <a:spLocks noChangeShapeType="1"/>
            </p:cNvSpPr>
            <p:nvPr/>
          </p:nvSpPr>
          <p:spPr bwMode="auto">
            <a:xfrm>
              <a:off x="2838450" y="5143500"/>
              <a:ext cx="510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31" name="Line 63"/>
            <p:cNvSpPr>
              <a:spLocks noChangeShapeType="1"/>
            </p:cNvSpPr>
            <p:nvPr/>
          </p:nvSpPr>
          <p:spPr bwMode="auto">
            <a:xfrm>
              <a:off x="4057650" y="49149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32" name="Line 64"/>
            <p:cNvSpPr>
              <a:spLocks noChangeShapeType="1"/>
            </p:cNvSpPr>
            <p:nvPr/>
          </p:nvSpPr>
          <p:spPr bwMode="auto">
            <a:xfrm>
              <a:off x="4210050" y="49911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33" name="Line 65"/>
            <p:cNvSpPr>
              <a:spLocks noChangeShapeType="1"/>
            </p:cNvSpPr>
            <p:nvPr/>
          </p:nvSpPr>
          <p:spPr bwMode="auto">
            <a:xfrm>
              <a:off x="4362450" y="50673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34" name="Line 66"/>
            <p:cNvSpPr>
              <a:spLocks noChangeShapeType="1"/>
            </p:cNvSpPr>
            <p:nvPr/>
          </p:nvSpPr>
          <p:spPr bwMode="auto">
            <a:xfrm>
              <a:off x="4514850" y="51435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35" name="Rectangle 67"/>
            <p:cNvSpPr>
              <a:spLocks noChangeArrowheads="1"/>
            </p:cNvSpPr>
            <p:nvPr/>
          </p:nvSpPr>
          <p:spPr bwMode="auto">
            <a:xfrm>
              <a:off x="8096250" y="4991100"/>
              <a:ext cx="3619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</a:t>
              </a:r>
              <a:r>
                <a:rPr kumimoji="0" lang="en-US" sz="1800" b="0" i="0" u="none" strike="noStrike" kern="1200" cap="none" spc="0" normalizeH="0" baseline="-12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32836" name="Line 68"/>
            <p:cNvSpPr>
              <a:spLocks noChangeShapeType="1"/>
            </p:cNvSpPr>
            <p:nvPr/>
          </p:nvSpPr>
          <p:spPr bwMode="auto">
            <a:xfrm>
              <a:off x="6191250" y="51435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37" name="Line 69"/>
            <p:cNvSpPr>
              <a:spLocks noChangeShapeType="1"/>
            </p:cNvSpPr>
            <p:nvPr/>
          </p:nvSpPr>
          <p:spPr bwMode="auto">
            <a:xfrm>
              <a:off x="5886450" y="49911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838" name="Line 70"/>
            <p:cNvSpPr>
              <a:spLocks noChangeShapeType="1"/>
            </p:cNvSpPr>
            <p:nvPr/>
          </p:nvSpPr>
          <p:spPr bwMode="auto">
            <a:xfrm>
              <a:off x="6038850" y="50673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</p:grpSp>
      <p:sp>
        <p:nvSpPr>
          <p:cNvPr id="71" name="Oval 70">
            <a:extLst>
              <a:ext uri="{FF2B5EF4-FFF2-40B4-BE49-F238E27FC236}">
                <a16:creationId xmlns:a16="http://schemas.microsoft.com/office/drawing/2014/main" id="{B98F99F8-F37A-40DD-9DE1-A4A05203412F}"/>
              </a:ext>
            </a:extLst>
          </p:cNvPr>
          <p:cNvSpPr/>
          <p:nvPr/>
        </p:nvSpPr>
        <p:spPr bwMode="auto">
          <a:xfrm>
            <a:off x="1050925" y="2805113"/>
            <a:ext cx="7151062" cy="839914"/>
          </a:xfrm>
          <a:prstGeom prst="ellips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4A889A-B3F2-4345-BE97-7F2527959758}"/>
              </a:ext>
            </a:extLst>
          </p:cNvPr>
          <p:cNvSpPr txBox="1"/>
          <p:nvPr/>
        </p:nvSpPr>
        <p:spPr>
          <a:xfrm>
            <a:off x="3867154" y="6165056"/>
            <a:ext cx="2162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carry-bits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696BFF-DBAA-4C74-9214-BCB3A95A97C8}"/>
              </a:ext>
            </a:extLst>
          </p:cNvPr>
          <p:cNvSpPr txBox="1"/>
          <p:nvPr/>
        </p:nvSpPr>
        <p:spPr>
          <a:xfrm>
            <a:off x="7713860" y="4087231"/>
            <a:ext cx="1250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CLA logic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7FF464-4FDB-4243-92D0-2E131C288E30}"/>
              </a:ext>
            </a:extLst>
          </p:cNvPr>
          <p:cNvSpPr txBox="1"/>
          <p:nvPr/>
        </p:nvSpPr>
        <p:spPr>
          <a:xfrm>
            <a:off x="7892752" y="2645296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inputs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05449E1-1163-49C5-98FC-C0C354216B91}"/>
              </a:ext>
            </a:extLst>
          </p:cNvPr>
          <p:cNvSpPr/>
          <p:nvPr/>
        </p:nvSpPr>
        <p:spPr bwMode="auto">
          <a:xfrm>
            <a:off x="939319" y="5852255"/>
            <a:ext cx="7151062" cy="839914"/>
          </a:xfrm>
          <a:prstGeom prst="ellips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A05D07-4637-437E-9C6B-114067CA110A}"/>
              </a:ext>
            </a:extLst>
          </p:cNvPr>
          <p:cNvSpPr txBox="1"/>
          <p:nvPr/>
        </p:nvSpPr>
        <p:spPr>
          <a:xfrm>
            <a:off x="6892926" y="310094"/>
            <a:ext cx="1925388" cy="1015663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one AND-gate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one OR-gate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ED8F4763-6994-428D-B55A-4EAB9173D234}"/>
              </a:ext>
            </a:extLst>
          </p:cNvPr>
          <p:cNvCxnSpPr/>
          <p:nvPr/>
        </p:nvCxnSpPr>
        <p:spPr>
          <a:xfrm rot="5400000">
            <a:off x="6485583" y="2084661"/>
            <a:ext cx="2592288" cy="1104503"/>
          </a:xfrm>
          <a:prstGeom prst="curvedConnector3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89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/>
      <p:bldP spid="71" grpId="0" animBg="1"/>
      <p:bldP spid="2" grpId="0"/>
      <p:bldP spid="3" grpId="0"/>
      <p:bldP spid="4" grpId="0"/>
      <p:bldP spid="77" grpId="0" animBg="1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026"/>
          <p:cNvSpPr txBox="1">
            <a:spLocks noChangeArrowheads="1"/>
          </p:cNvSpPr>
          <p:nvPr/>
        </p:nvSpPr>
        <p:spPr bwMode="auto">
          <a:xfrm>
            <a:off x="1371600" y="134938"/>
            <a:ext cx="63961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4-bit Carry-Lookahead Adder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219" name="Text Box 1027"/>
          <p:cNvSpPr txBox="1">
            <a:spLocks noChangeArrowheads="1"/>
          </p:cNvSpPr>
          <p:nvPr/>
        </p:nvSpPr>
        <p:spPr bwMode="auto">
          <a:xfrm>
            <a:off x="541133" y="969377"/>
            <a:ext cx="7202613" cy="564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4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 g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g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 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g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 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g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c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 </a:t>
            </a:r>
          </a:p>
        </p:txBody>
      </p:sp>
      <p:sp>
        <p:nvSpPr>
          <p:cNvPr id="9220" name="Text Box 1028"/>
          <p:cNvSpPr txBox="1">
            <a:spLocks noChangeArrowheads="1"/>
          </p:cNvSpPr>
          <p:nvPr/>
        </p:nvSpPr>
        <p:spPr bwMode="auto">
          <a:xfrm>
            <a:off x="517525" y="1905000"/>
            <a:ext cx="5203669" cy="564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 g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g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g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c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 </a:t>
            </a:r>
          </a:p>
        </p:txBody>
      </p:sp>
      <p:sp>
        <p:nvSpPr>
          <p:cNvPr id="9221" name="Text Box 1029"/>
          <p:cNvSpPr txBox="1">
            <a:spLocks noChangeArrowheads="1"/>
          </p:cNvSpPr>
          <p:nvPr/>
        </p:nvSpPr>
        <p:spPr bwMode="auto">
          <a:xfrm>
            <a:off x="517525" y="2909888"/>
            <a:ext cx="3563796" cy="564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 g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g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c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 </a:t>
            </a:r>
          </a:p>
        </p:txBody>
      </p:sp>
      <p:sp>
        <p:nvSpPr>
          <p:cNvPr id="9222" name="Text Box 1030"/>
          <p:cNvSpPr txBox="1">
            <a:spLocks noChangeArrowheads="1"/>
          </p:cNvSpPr>
          <p:nvPr/>
        </p:nvSpPr>
        <p:spPr bwMode="auto">
          <a:xfrm>
            <a:off x="517525" y="3873500"/>
            <a:ext cx="2212975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 g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c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 </a:t>
            </a: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C319D351-8605-4B3D-A111-7C9C6912E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1325" y="2439570"/>
            <a:ext cx="1662635" cy="1384995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</a:t>
            </a:r>
            <a:r>
              <a:rPr kumimoji="0" lang="en-US" sz="2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 a</a:t>
            </a:r>
            <a:r>
              <a:rPr kumimoji="0" lang="en-US" sz="2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 a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+ b</a:t>
            </a:r>
            <a:r>
              <a:rPr kumimoji="0" lang="en-US" sz="2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endParaRPr kumimoji="0" lang="en-US" sz="2800" b="0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1763D35-DB48-4EE9-A546-AEF8FB9B0711}"/>
              </a:ext>
            </a:extLst>
          </p:cNvPr>
          <p:cNvSpPr/>
          <p:nvPr/>
        </p:nvSpPr>
        <p:spPr bwMode="auto">
          <a:xfrm>
            <a:off x="2260600" y="1124331"/>
            <a:ext cx="498278" cy="47463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E489060-5DCD-4F55-AAA3-9208626D0534}"/>
              </a:ext>
            </a:extLst>
          </p:cNvPr>
          <p:cNvSpPr/>
          <p:nvPr/>
        </p:nvSpPr>
        <p:spPr bwMode="auto">
          <a:xfrm>
            <a:off x="6385123" y="965063"/>
            <a:ext cx="1283221" cy="807753"/>
          </a:xfrm>
          <a:prstGeom prst="ellipse">
            <a:avLst/>
          </a:pr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D16F422-54C8-4074-80A5-C9C7BACF42BB}"/>
              </a:ext>
            </a:extLst>
          </p:cNvPr>
          <p:cNvSpPr/>
          <p:nvPr/>
        </p:nvSpPr>
        <p:spPr bwMode="auto">
          <a:xfrm>
            <a:off x="3363680" y="1113706"/>
            <a:ext cx="776271" cy="47463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E48AC29-6996-43AE-BF0D-0C43089DAF3B}"/>
              </a:ext>
            </a:extLst>
          </p:cNvPr>
          <p:cNvSpPr/>
          <p:nvPr/>
        </p:nvSpPr>
        <p:spPr bwMode="auto">
          <a:xfrm>
            <a:off x="4716016" y="1124331"/>
            <a:ext cx="1051383" cy="47463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 Box 1027">
            <a:extLst>
              <a:ext uri="{FF2B5EF4-FFF2-40B4-BE49-F238E27FC236}">
                <a16:creationId xmlns:a16="http://schemas.microsoft.com/office/drawing/2014/main" id="{536E3CF4-8306-42EC-9087-F1AE8F01E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2493" y="4048235"/>
            <a:ext cx="5971507" cy="56425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lang="en-US" sz="2800" i="1" baseline="-25000" dirty="0">
                <a:solidFill>
                  <a:schemeClr val="bg1"/>
                </a:solidFill>
              </a:rPr>
              <a:t>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=&gt; last term would be 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2……..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lang="en-US" sz="2800" i="1" baseline="-25000" dirty="0">
                <a:solidFill>
                  <a:schemeClr val="bg1"/>
                </a:solidFill>
              </a:rPr>
              <a:t>n</a:t>
            </a:r>
            <a:r>
              <a:rPr lang="en-US" sz="2800" baseline="-25000" dirty="0">
                <a:solidFill>
                  <a:schemeClr val="bg1"/>
                </a:solidFill>
              </a:rPr>
              <a:t>-1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03D8DE-D217-4151-AB09-4DC25F67CE68}"/>
              </a:ext>
            </a:extLst>
          </p:cNvPr>
          <p:cNvSpPr txBox="1"/>
          <p:nvPr/>
        </p:nvSpPr>
        <p:spPr>
          <a:xfrm>
            <a:off x="822412" y="4805390"/>
            <a:ext cx="7787207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general, the problem boils down to =&gt; </a:t>
            </a:r>
          </a:p>
          <a:p>
            <a:r>
              <a:rPr lang="en-US" dirty="0"/>
              <a:t>How to compute efficiently in reasonable cost and time: </a:t>
            </a:r>
          </a:p>
          <a:p>
            <a:r>
              <a:rPr lang="en-US" sz="2800" dirty="0">
                <a:solidFill>
                  <a:srgbClr val="FF0000"/>
                </a:solidFill>
              </a:rPr>
              <a:t>x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0 </a:t>
            </a:r>
            <a:r>
              <a:rPr lang="en-US" sz="2800" dirty="0">
                <a:solidFill>
                  <a:srgbClr val="000000"/>
                </a:solidFill>
              </a:rPr>
              <a:t>, </a:t>
            </a:r>
            <a:r>
              <a:rPr lang="en-US" sz="2800" dirty="0">
                <a:solidFill>
                  <a:srgbClr val="0070C0"/>
                </a:solidFill>
              </a:rPr>
              <a:t>x</a:t>
            </a:r>
            <a:r>
              <a:rPr lang="en-US" sz="2800" baseline="-25000" dirty="0">
                <a:solidFill>
                  <a:srgbClr val="0070C0"/>
                </a:solidFill>
              </a:rPr>
              <a:t>0</a:t>
            </a:r>
            <a:r>
              <a:rPr lang="en-US" sz="2800" dirty="0">
                <a:solidFill>
                  <a:srgbClr val="0070C0"/>
                </a:solidFill>
              </a:rPr>
              <a:t>x</a:t>
            </a:r>
            <a:r>
              <a:rPr lang="en-US" sz="2800" baseline="-25000" dirty="0">
                <a:solidFill>
                  <a:srgbClr val="0070C0"/>
                </a:solidFill>
              </a:rPr>
              <a:t>1</a:t>
            </a:r>
            <a:r>
              <a:rPr lang="en-US" sz="2800" dirty="0">
                <a:solidFill>
                  <a:srgbClr val="000000"/>
                </a:solidFill>
              </a:rPr>
              <a:t>, </a:t>
            </a:r>
            <a:r>
              <a:rPr lang="en-US" sz="2800" dirty="0">
                <a:solidFill>
                  <a:srgbClr val="FF0000"/>
                </a:solidFill>
              </a:rPr>
              <a:t>x</a:t>
            </a:r>
            <a:r>
              <a:rPr lang="en-US" sz="2800" baseline="-25000" dirty="0">
                <a:solidFill>
                  <a:srgbClr val="FF0000"/>
                </a:solidFill>
              </a:rPr>
              <a:t>0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x</a:t>
            </a:r>
            <a:r>
              <a:rPr lang="en-US" sz="2800" baseline="-250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0000"/>
                </a:solidFill>
              </a:rPr>
              <a:t>x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2</a:t>
            </a:r>
            <a:r>
              <a:rPr lang="en-US" sz="2800" dirty="0">
                <a:solidFill>
                  <a:srgbClr val="000000"/>
                </a:solidFill>
              </a:rPr>
              <a:t>, </a:t>
            </a:r>
            <a:r>
              <a:rPr lang="en-US" sz="2800" dirty="0">
                <a:solidFill>
                  <a:srgbClr val="0070C0"/>
                </a:solidFill>
              </a:rPr>
              <a:t>x</a:t>
            </a:r>
            <a:r>
              <a:rPr lang="en-US" sz="2800" baseline="-25000" dirty="0">
                <a:solidFill>
                  <a:srgbClr val="0070C0"/>
                </a:solidFill>
              </a:rPr>
              <a:t>0</a:t>
            </a:r>
            <a:r>
              <a:rPr lang="en-US" sz="2800" dirty="0">
                <a:solidFill>
                  <a:srgbClr val="0070C0"/>
                </a:solidFill>
              </a:rPr>
              <a:t>x</a:t>
            </a:r>
            <a:r>
              <a:rPr lang="en-US" sz="2800" baseline="-25000" dirty="0">
                <a:solidFill>
                  <a:srgbClr val="0070C0"/>
                </a:solidFill>
              </a:rPr>
              <a:t>1</a:t>
            </a:r>
            <a:r>
              <a:rPr lang="en-US" sz="2800" dirty="0">
                <a:solidFill>
                  <a:srgbClr val="0070C0"/>
                </a:solidFill>
              </a:rPr>
              <a:t>x</a:t>
            </a:r>
            <a:r>
              <a:rPr lang="en-US" sz="2800" baseline="-25000" dirty="0">
                <a:solidFill>
                  <a:srgbClr val="0070C0"/>
                </a:solidFill>
              </a:rPr>
              <a:t>2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 </a:t>
            </a:r>
            <a:r>
              <a:rPr lang="en-US" sz="2800" dirty="0">
                <a:solidFill>
                  <a:srgbClr val="0070C0"/>
                </a:solidFill>
              </a:rPr>
              <a:t>x</a:t>
            </a:r>
            <a:r>
              <a:rPr lang="en-US" sz="2800" baseline="-25000" dirty="0">
                <a:solidFill>
                  <a:srgbClr val="0070C0"/>
                </a:solidFill>
              </a:rPr>
              <a:t>3</a:t>
            </a:r>
            <a:r>
              <a:rPr lang="en-US" sz="2800" dirty="0">
                <a:solidFill>
                  <a:srgbClr val="0070C0"/>
                </a:solidFill>
              </a:rPr>
              <a:t>, </a:t>
            </a:r>
            <a:r>
              <a:rPr lang="en-US" sz="2800" dirty="0">
                <a:solidFill>
                  <a:srgbClr val="000000"/>
                </a:solidFill>
              </a:rPr>
              <a:t>…., </a:t>
            </a:r>
            <a:r>
              <a:rPr lang="en-US" sz="2800" dirty="0">
                <a:solidFill>
                  <a:srgbClr val="FF0000"/>
                </a:solidFill>
              </a:rPr>
              <a:t>x</a:t>
            </a:r>
            <a:r>
              <a:rPr lang="en-US" sz="2800" baseline="-25000" dirty="0">
                <a:solidFill>
                  <a:srgbClr val="FF0000"/>
                </a:solidFill>
              </a:rPr>
              <a:t>0</a:t>
            </a:r>
            <a:r>
              <a:rPr lang="en-US" sz="2800" dirty="0">
                <a:solidFill>
                  <a:srgbClr val="FF0000"/>
                </a:solidFill>
              </a:rPr>
              <a:t>x</a:t>
            </a:r>
            <a:r>
              <a:rPr lang="en-US" sz="2800" baseline="-25000" dirty="0">
                <a:solidFill>
                  <a:srgbClr val="FF0000"/>
                </a:solidFill>
              </a:rPr>
              <a:t>1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x</a:t>
            </a:r>
            <a:r>
              <a:rPr lang="en-US" sz="2800" baseline="-250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0000"/>
                </a:solidFill>
              </a:rPr>
              <a:t>x</a:t>
            </a:r>
            <a:r>
              <a:rPr lang="en-US" sz="2800" baseline="-25000" dirty="0">
                <a:solidFill>
                  <a:srgbClr val="FF0000"/>
                </a:solidFill>
              </a:rPr>
              <a:t>3  </a:t>
            </a:r>
            <a:r>
              <a:rPr lang="en-US" sz="2800" dirty="0">
                <a:solidFill>
                  <a:srgbClr val="FF0000"/>
                </a:solidFill>
              </a:rPr>
              <a:t>…x</a:t>
            </a:r>
            <a:r>
              <a:rPr lang="en-US" sz="2800" i="1" baseline="-25000" dirty="0">
                <a:solidFill>
                  <a:srgbClr val="FF0000"/>
                </a:solidFill>
              </a:rPr>
              <a:t>n</a:t>
            </a:r>
            <a:r>
              <a:rPr lang="en-US" sz="2800" baseline="-25000" dirty="0">
                <a:solidFill>
                  <a:srgbClr val="FF0000"/>
                </a:solidFill>
              </a:rPr>
              <a:t>-1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  <a:endParaRPr lang="en-IN" sz="2800" dirty="0">
              <a:solidFill>
                <a:srgbClr val="FF0000"/>
              </a:solidFill>
            </a:endParaRPr>
          </a:p>
          <a:p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</a:p>
          <a:p>
            <a:r>
              <a:rPr lang="en-US" dirty="0"/>
              <a:t>(Prefix-sum/product problem)</a:t>
            </a:r>
            <a:endParaRPr lang="en-IN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5514F28-417C-4D76-ABBB-7711630D7673}"/>
              </a:ext>
            </a:extLst>
          </p:cNvPr>
          <p:cNvSpPr/>
          <p:nvPr/>
        </p:nvSpPr>
        <p:spPr bwMode="auto">
          <a:xfrm>
            <a:off x="4604343" y="1905000"/>
            <a:ext cx="1051384" cy="807753"/>
          </a:xfrm>
          <a:prstGeom prst="ellipse">
            <a:avLst/>
          </a:pr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1104133-33B1-47EA-8F4D-E5EB9ECC63C4}"/>
              </a:ext>
            </a:extLst>
          </p:cNvPr>
          <p:cNvSpPr/>
          <p:nvPr/>
        </p:nvSpPr>
        <p:spPr bwMode="auto">
          <a:xfrm>
            <a:off x="3275856" y="2975819"/>
            <a:ext cx="735615" cy="619275"/>
          </a:xfrm>
          <a:prstGeom prst="ellipse">
            <a:avLst/>
          </a:pr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7BEFD64-73F4-4119-A5F2-20F5915DA456}"/>
              </a:ext>
            </a:extLst>
          </p:cNvPr>
          <p:cNvSpPr/>
          <p:nvPr/>
        </p:nvSpPr>
        <p:spPr bwMode="auto">
          <a:xfrm>
            <a:off x="2235940" y="3992246"/>
            <a:ext cx="581000" cy="486293"/>
          </a:xfrm>
          <a:prstGeom prst="ellipse">
            <a:avLst/>
          </a:pr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Text Box 3">
            <a:extLst>
              <a:ext uri="{FF2B5EF4-FFF2-40B4-BE49-F238E27FC236}">
                <a16:creationId xmlns:a16="http://schemas.microsoft.com/office/drawing/2014/main" id="{642E6C0E-558A-47B8-9321-ED15D4EF1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4663" y="1588925"/>
            <a:ext cx="1061509" cy="52322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inputs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D78AA46F-447C-4010-9F59-EA67B8DF5A48}"/>
              </a:ext>
            </a:extLst>
          </p:cNvPr>
          <p:cNvCxnSpPr/>
          <p:nvPr/>
        </p:nvCxnSpPr>
        <p:spPr bwMode="auto">
          <a:xfrm rot="10800000" flipV="1">
            <a:off x="7668345" y="2111198"/>
            <a:ext cx="544771" cy="450794"/>
          </a:xfrm>
          <a:prstGeom prst="curvedConnector3">
            <a:avLst/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954D803-FC53-4E4D-8C75-D4A94685CDBA}"/>
              </a:ext>
            </a:extLst>
          </p:cNvPr>
          <p:cNvCxnSpPr/>
          <p:nvPr/>
        </p:nvCxnSpPr>
        <p:spPr bwMode="auto">
          <a:xfrm flipV="1">
            <a:off x="2816940" y="1664535"/>
            <a:ext cx="3816424" cy="255754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7ED48A7-5086-454E-A641-8244E6D94B1F}"/>
              </a:ext>
            </a:extLst>
          </p:cNvPr>
          <p:cNvCxnSpPr>
            <a:cxnSpLocks/>
            <a:endCxn id="5" idx="3"/>
          </p:cNvCxnSpPr>
          <p:nvPr/>
        </p:nvCxnSpPr>
        <p:spPr bwMode="auto">
          <a:xfrm flipV="1">
            <a:off x="2456457" y="1529460"/>
            <a:ext cx="2413530" cy="154207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0FAAFCC-A033-4CA8-8A6E-EC03DDAD48DA}"/>
              </a:ext>
            </a:extLst>
          </p:cNvPr>
          <p:cNvCxnSpPr>
            <a:cxnSpLocks/>
            <a:endCxn id="4" idx="3"/>
          </p:cNvCxnSpPr>
          <p:nvPr/>
        </p:nvCxnSpPr>
        <p:spPr bwMode="auto">
          <a:xfrm flipV="1">
            <a:off x="2456457" y="1518835"/>
            <a:ext cx="1020905" cy="62141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61875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  <p:bldP spid="3" grpId="0" animBg="1"/>
      <p:bldP spid="4" grpId="0" animBg="1"/>
      <p:bldP spid="5" grpId="0" animBg="1"/>
      <p:bldP spid="7" grpId="0" animBg="1"/>
      <p:bldP spid="25" grpId="0" animBg="1"/>
      <p:bldP spid="26" grpId="0" animBg="1"/>
      <p:bldP spid="27" grpId="0" animBg="1"/>
      <p:bldP spid="29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Brent-</a:t>
            </a:r>
            <a:r>
              <a:rPr lang="en-US" sz="3200" dirty="0" err="1">
                <a:solidFill>
                  <a:schemeClr val="tx1"/>
                </a:solidFill>
              </a:rPr>
              <a:t>Kung’s</a:t>
            </a:r>
            <a:r>
              <a:rPr lang="en-US" sz="3200" dirty="0">
                <a:solidFill>
                  <a:schemeClr val="tx1"/>
                </a:solidFill>
              </a:rPr>
              <a:t> Prefix Tree: Logarithmic-Delay</a:t>
            </a:r>
          </a:p>
        </p:txBody>
      </p:sp>
      <p:sp>
        <p:nvSpPr>
          <p:cNvPr id="166924" name="Freeform 12"/>
          <p:cNvSpPr>
            <a:spLocks/>
          </p:cNvSpPr>
          <p:nvPr/>
        </p:nvSpPr>
        <p:spPr bwMode="auto">
          <a:xfrm>
            <a:off x="2627313" y="3735388"/>
            <a:ext cx="1557337" cy="646112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420" y="0"/>
              </a:cxn>
              <a:cxn ang="0">
                <a:pos x="426" y="0"/>
              </a:cxn>
              <a:cxn ang="0">
                <a:pos x="426" y="6"/>
              </a:cxn>
              <a:cxn ang="0">
                <a:pos x="6" y="198"/>
              </a:cxn>
              <a:cxn ang="0">
                <a:pos x="0" y="198"/>
              </a:cxn>
              <a:cxn ang="0">
                <a:pos x="0" y="192"/>
              </a:cxn>
            </a:cxnLst>
            <a:rect l="0" t="0" r="r" b="b"/>
            <a:pathLst>
              <a:path w="426" h="198">
                <a:moveTo>
                  <a:pt x="0" y="192"/>
                </a:moveTo>
                <a:lnTo>
                  <a:pt x="420" y="0"/>
                </a:lnTo>
                <a:lnTo>
                  <a:pt x="426" y="0"/>
                </a:lnTo>
                <a:lnTo>
                  <a:pt x="426" y="6"/>
                </a:lnTo>
                <a:lnTo>
                  <a:pt x="6" y="198"/>
                </a:lnTo>
                <a:lnTo>
                  <a:pt x="0" y="198"/>
                </a:lnTo>
                <a:lnTo>
                  <a:pt x="0" y="192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25" name="Freeform 13"/>
          <p:cNvSpPr>
            <a:spLocks/>
          </p:cNvSpPr>
          <p:nvPr/>
        </p:nvSpPr>
        <p:spPr bwMode="auto">
          <a:xfrm>
            <a:off x="6161088" y="4927600"/>
            <a:ext cx="415925" cy="606425"/>
          </a:xfrm>
          <a:custGeom>
            <a:avLst/>
            <a:gdLst/>
            <a:ahLst/>
            <a:cxnLst>
              <a:cxn ang="0">
                <a:pos x="0" y="180"/>
              </a:cxn>
              <a:cxn ang="0">
                <a:pos x="108" y="0"/>
              </a:cxn>
              <a:cxn ang="0">
                <a:pos x="114" y="0"/>
              </a:cxn>
              <a:cxn ang="0">
                <a:pos x="114" y="6"/>
              </a:cxn>
              <a:cxn ang="0">
                <a:pos x="6" y="186"/>
              </a:cxn>
              <a:cxn ang="0">
                <a:pos x="0" y="186"/>
              </a:cxn>
              <a:cxn ang="0">
                <a:pos x="0" y="180"/>
              </a:cxn>
            </a:cxnLst>
            <a:rect l="0" t="0" r="r" b="b"/>
            <a:pathLst>
              <a:path w="114" h="186">
                <a:moveTo>
                  <a:pt x="0" y="180"/>
                </a:moveTo>
                <a:lnTo>
                  <a:pt x="108" y="0"/>
                </a:lnTo>
                <a:lnTo>
                  <a:pt x="114" y="0"/>
                </a:lnTo>
                <a:lnTo>
                  <a:pt x="114" y="6"/>
                </a:lnTo>
                <a:lnTo>
                  <a:pt x="6" y="186"/>
                </a:lnTo>
                <a:lnTo>
                  <a:pt x="0" y="186"/>
                </a:lnTo>
                <a:lnTo>
                  <a:pt x="0" y="18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26" name="Freeform 14"/>
          <p:cNvSpPr>
            <a:spLocks/>
          </p:cNvSpPr>
          <p:nvPr/>
        </p:nvSpPr>
        <p:spPr bwMode="auto">
          <a:xfrm>
            <a:off x="5370513" y="4513126"/>
            <a:ext cx="373062" cy="1001849"/>
          </a:xfrm>
          <a:custGeom>
            <a:avLst/>
            <a:gdLst/>
            <a:ahLst/>
            <a:cxnLst>
              <a:cxn ang="0">
                <a:pos x="0" y="180"/>
              </a:cxn>
              <a:cxn ang="0">
                <a:pos x="108" y="0"/>
              </a:cxn>
              <a:cxn ang="0">
                <a:pos x="114" y="0"/>
              </a:cxn>
              <a:cxn ang="0">
                <a:pos x="114" y="6"/>
              </a:cxn>
              <a:cxn ang="0">
                <a:pos x="6" y="186"/>
              </a:cxn>
              <a:cxn ang="0">
                <a:pos x="0" y="186"/>
              </a:cxn>
              <a:cxn ang="0">
                <a:pos x="0" y="180"/>
              </a:cxn>
            </a:cxnLst>
            <a:rect l="0" t="0" r="r" b="b"/>
            <a:pathLst>
              <a:path w="114" h="186">
                <a:moveTo>
                  <a:pt x="0" y="180"/>
                </a:moveTo>
                <a:lnTo>
                  <a:pt x="108" y="0"/>
                </a:lnTo>
                <a:lnTo>
                  <a:pt x="114" y="0"/>
                </a:lnTo>
                <a:lnTo>
                  <a:pt x="114" y="6"/>
                </a:lnTo>
                <a:lnTo>
                  <a:pt x="6" y="186"/>
                </a:lnTo>
                <a:lnTo>
                  <a:pt x="0" y="186"/>
                </a:lnTo>
                <a:lnTo>
                  <a:pt x="0" y="18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27" name="Freeform 15"/>
          <p:cNvSpPr>
            <a:spLocks/>
          </p:cNvSpPr>
          <p:nvPr/>
        </p:nvSpPr>
        <p:spPr bwMode="auto">
          <a:xfrm>
            <a:off x="4579938" y="5213350"/>
            <a:ext cx="415925" cy="320675"/>
          </a:xfrm>
          <a:custGeom>
            <a:avLst/>
            <a:gdLst/>
            <a:ahLst/>
            <a:cxnLst>
              <a:cxn ang="0">
                <a:pos x="0" y="180"/>
              </a:cxn>
              <a:cxn ang="0">
                <a:pos x="108" y="0"/>
              </a:cxn>
              <a:cxn ang="0">
                <a:pos x="114" y="0"/>
              </a:cxn>
              <a:cxn ang="0">
                <a:pos x="114" y="6"/>
              </a:cxn>
              <a:cxn ang="0">
                <a:pos x="6" y="186"/>
              </a:cxn>
              <a:cxn ang="0">
                <a:pos x="0" y="186"/>
              </a:cxn>
              <a:cxn ang="0">
                <a:pos x="0" y="180"/>
              </a:cxn>
            </a:cxnLst>
            <a:rect l="0" t="0" r="r" b="b"/>
            <a:pathLst>
              <a:path w="114" h="186">
                <a:moveTo>
                  <a:pt x="0" y="180"/>
                </a:moveTo>
                <a:lnTo>
                  <a:pt x="108" y="0"/>
                </a:lnTo>
                <a:lnTo>
                  <a:pt x="114" y="0"/>
                </a:lnTo>
                <a:lnTo>
                  <a:pt x="114" y="6"/>
                </a:lnTo>
                <a:lnTo>
                  <a:pt x="6" y="186"/>
                </a:lnTo>
                <a:lnTo>
                  <a:pt x="0" y="186"/>
                </a:lnTo>
                <a:lnTo>
                  <a:pt x="0" y="18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28" name="Freeform 16"/>
          <p:cNvSpPr>
            <a:spLocks/>
          </p:cNvSpPr>
          <p:nvPr/>
        </p:nvSpPr>
        <p:spPr bwMode="auto">
          <a:xfrm>
            <a:off x="3789363" y="4435684"/>
            <a:ext cx="402737" cy="1098342"/>
          </a:xfrm>
          <a:custGeom>
            <a:avLst/>
            <a:gdLst/>
            <a:ahLst/>
            <a:cxnLst>
              <a:cxn ang="0">
                <a:pos x="0" y="180"/>
              </a:cxn>
              <a:cxn ang="0">
                <a:pos x="108" y="0"/>
              </a:cxn>
              <a:cxn ang="0">
                <a:pos x="114" y="0"/>
              </a:cxn>
              <a:cxn ang="0">
                <a:pos x="114" y="6"/>
              </a:cxn>
              <a:cxn ang="0">
                <a:pos x="6" y="186"/>
              </a:cxn>
              <a:cxn ang="0">
                <a:pos x="0" y="186"/>
              </a:cxn>
              <a:cxn ang="0">
                <a:pos x="0" y="180"/>
              </a:cxn>
            </a:cxnLst>
            <a:rect l="0" t="0" r="r" b="b"/>
            <a:pathLst>
              <a:path w="114" h="186">
                <a:moveTo>
                  <a:pt x="0" y="180"/>
                </a:moveTo>
                <a:lnTo>
                  <a:pt x="108" y="0"/>
                </a:lnTo>
                <a:lnTo>
                  <a:pt x="114" y="0"/>
                </a:lnTo>
                <a:lnTo>
                  <a:pt x="114" y="6"/>
                </a:lnTo>
                <a:lnTo>
                  <a:pt x="6" y="186"/>
                </a:lnTo>
                <a:lnTo>
                  <a:pt x="0" y="186"/>
                </a:lnTo>
                <a:lnTo>
                  <a:pt x="0" y="18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29" name="Freeform 17"/>
          <p:cNvSpPr>
            <a:spLocks/>
          </p:cNvSpPr>
          <p:nvPr/>
        </p:nvSpPr>
        <p:spPr bwMode="auto">
          <a:xfrm>
            <a:off x="3022600" y="5234196"/>
            <a:ext cx="392113" cy="280779"/>
          </a:xfrm>
          <a:custGeom>
            <a:avLst/>
            <a:gdLst/>
            <a:ahLst/>
            <a:cxnLst>
              <a:cxn ang="0">
                <a:pos x="0" y="180"/>
              </a:cxn>
              <a:cxn ang="0">
                <a:pos x="108" y="0"/>
              </a:cxn>
              <a:cxn ang="0">
                <a:pos x="114" y="0"/>
              </a:cxn>
              <a:cxn ang="0">
                <a:pos x="114" y="6"/>
              </a:cxn>
              <a:cxn ang="0">
                <a:pos x="6" y="186"/>
              </a:cxn>
              <a:cxn ang="0">
                <a:pos x="0" y="186"/>
              </a:cxn>
              <a:cxn ang="0">
                <a:pos x="0" y="180"/>
              </a:cxn>
            </a:cxnLst>
            <a:rect l="0" t="0" r="r" b="b"/>
            <a:pathLst>
              <a:path w="114" h="186">
                <a:moveTo>
                  <a:pt x="0" y="180"/>
                </a:moveTo>
                <a:lnTo>
                  <a:pt x="108" y="0"/>
                </a:lnTo>
                <a:lnTo>
                  <a:pt x="114" y="0"/>
                </a:lnTo>
                <a:lnTo>
                  <a:pt x="114" y="6"/>
                </a:lnTo>
                <a:lnTo>
                  <a:pt x="6" y="186"/>
                </a:lnTo>
                <a:lnTo>
                  <a:pt x="0" y="186"/>
                </a:lnTo>
                <a:lnTo>
                  <a:pt x="0" y="18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30" name="Freeform 18"/>
          <p:cNvSpPr>
            <a:spLocks/>
          </p:cNvSpPr>
          <p:nvPr/>
        </p:nvSpPr>
        <p:spPr bwMode="auto">
          <a:xfrm>
            <a:off x="2209800" y="4927600"/>
            <a:ext cx="417513" cy="606425"/>
          </a:xfrm>
          <a:custGeom>
            <a:avLst/>
            <a:gdLst/>
            <a:ahLst/>
            <a:cxnLst>
              <a:cxn ang="0">
                <a:pos x="0" y="180"/>
              </a:cxn>
              <a:cxn ang="0">
                <a:pos x="108" y="0"/>
              </a:cxn>
              <a:cxn ang="0">
                <a:pos x="114" y="0"/>
              </a:cxn>
              <a:cxn ang="0">
                <a:pos x="114" y="6"/>
              </a:cxn>
              <a:cxn ang="0">
                <a:pos x="6" y="186"/>
              </a:cxn>
              <a:cxn ang="0">
                <a:pos x="0" y="186"/>
              </a:cxn>
              <a:cxn ang="0">
                <a:pos x="0" y="180"/>
              </a:cxn>
            </a:cxnLst>
            <a:rect l="0" t="0" r="r" b="b"/>
            <a:pathLst>
              <a:path w="114" h="186">
                <a:moveTo>
                  <a:pt x="0" y="180"/>
                </a:moveTo>
                <a:lnTo>
                  <a:pt x="108" y="0"/>
                </a:lnTo>
                <a:lnTo>
                  <a:pt x="114" y="0"/>
                </a:lnTo>
                <a:lnTo>
                  <a:pt x="114" y="6"/>
                </a:lnTo>
                <a:lnTo>
                  <a:pt x="6" y="186"/>
                </a:lnTo>
                <a:lnTo>
                  <a:pt x="0" y="186"/>
                </a:lnTo>
                <a:lnTo>
                  <a:pt x="0" y="18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31" name="Freeform 19"/>
          <p:cNvSpPr>
            <a:spLocks/>
          </p:cNvSpPr>
          <p:nvPr/>
        </p:nvSpPr>
        <p:spPr bwMode="auto">
          <a:xfrm>
            <a:off x="1441451" y="5346700"/>
            <a:ext cx="391728" cy="168275"/>
          </a:xfrm>
          <a:custGeom>
            <a:avLst/>
            <a:gdLst/>
            <a:ahLst/>
            <a:cxnLst>
              <a:cxn ang="0">
                <a:pos x="0" y="180"/>
              </a:cxn>
              <a:cxn ang="0">
                <a:pos x="108" y="0"/>
              </a:cxn>
              <a:cxn ang="0">
                <a:pos x="114" y="0"/>
              </a:cxn>
              <a:cxn ang="0">
                <a:pos x="114" y="6"/>
              </a:cxn>
              <a:cxn ang="0">
                <a:pos x="6" y="186"/>
              </a:cxn>
              <a:cxn ang="0">
                <a:pos x="0" y="186"/>
              </a:cxn>
              <a:cxn ang="0">
                <a:pos x="0" y="180"/>
              </a:cxn>
            </a:cxnLst>
            <a:rect l="0" t="0" r="r" b="b"/>
            <a:pathLst>
              <a:path w="114" h="186">
                <a:moveTo>
                  <a:pt x="0" y="180"/>
                </a:moveTo>
                <a:lnTo>
                  <a:pt x="108" y="0"/>
                </a:lnTo>
                <a:lnTo>
                  <a:pt x="114" y="0"/>
                </a:lnTo>
                <a:lnTo>
                  <a:pt x="114" y="6"/>
                </a:lnTo>
                <a:lnTo>
                  <a:pt x="6" y="186"/>
                </a:lnTo>
                <a:lnTo>
                  <a:pt x="0" y="186"/>
                </a:lnTo>
                <a:lnTo>
                  <a:pt x="0" y="18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32" name="Freeform 20"/>
          <p:cNvSpPr>
            <a:spLocks/>
          </p:cNvSpPr>
          <p:nvPr/>
        </p:nvSpPr>
        <p:spPr bwMode="auto">
          <a:xfrm>
            <a:off x="4953000" y="4381500"/>
            <a:ext cx="835025" cy="566738"/>
          </a:xfrm>
          <a:custGeom>
            <a:avLst/>
            <a:gdLst/>
            <a:ahLst/>
            <a:cxnLst>
              <a:cxn ang="0">
                <a:pos x="0" y="168"/>
              </a:cxn>
              <a:cxn ang="0">
                <a:pos x="222" y="0"/>
              </a:cxn>
              <a:cxn ang="0">
                <a:pos x="228" y="0"/>
              </a:cxn>
              <a:cxn ang="0">
                <a:pos x="228" y="6"/>
              </a:cxn>
              <a:cxn ang="0">
                <a:pos x="6" y="174"/>
              </a:cxn>
              <a:cxn ang="0">
                <a:pos x="0" y="174"/>
              </a:cxn>
              <a:cxn ang="0">
                <a:pos x="0" y="168"/>
              </a:cxn>
            </a:cxnLst>
            <a:rect l="0" t="0" r="r" b="b"/>
            <a:pathLst>
              <a:path w="228" h="174">
                <a:moveTo>
                  <a:pt x="0" y="168"/>
                </a:moveTo>
                <a:lnTo>
                  <a:pt x="222" y="0"/>
                </a:lnTo>
                <a:lnTo>
                  <a:pt x="228" y="0"/>
                </a:lnTo>
                <a:lnTo>
                  <a:pt x="228" y="6"/>
                </a:lnTo>
                <a:lnTo>
                  <a:pt x="6" y="174"/>
                </a:lnTo>
                <a:lnTo>
                  <a:pt x="0" y="174"/>
                </a:lnTo>
                <a:lnTo>
                  <a:pt x="0" y="168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33" name="Freeform 21"/>
          <p:cNvSpPr>
            <a:spLocks/>
          </p:cNvSpPr>
          <p:nvPr/>
        </p:nvSpPr>
        <p:spPr bwMode="auto">
          <a:xfrm>
            <a:off x="3373438" y="4341813"/>
            <a:ext cx="833437" cy="566737"/>
          </a:xfrm>
          <a:custGeom>
            <a:avLst/>
            <a:gdLst/>
            <a:ahLst/>
            <a:cxnLst>
              <a:cxn ang="0">
                <a:pos x="0" y="168"/>
              </a:cxn>
              <a:cxn ang="0">
                <a:pos x="222" y="0"/>
              </a:cxn>
              <a:cxn ang="0">
                <a:pos x="228" y="0"/>
              </a:cxn>
              <a:cxn ang="0">
                <a:pos x="228" y="6"/>
              </a:cxn>
              <a:cxn ang="0">
                <a:pos x="6" y="174"/>
              </a:cxn>
              <a:cxn ang="0">
                <a:pos x="0" y="174"/>
              </a:cxn>
              <a:cxn ang="0">
                <a:pos x="0" y="168"/>
              </a:cxn>
            </a:cxnLst>
            <a:rect l="0" t="0" r="r" b="b"/>
            <a:pathLst>
              <a:path w="228" h="174">
                <a:moveTo>
                  <a:pt x="0" y="168"/>
                </a:moveTo>
                <a:lnTo>
                  <a:pt x="222" y="0"/>
                </a:lnTo>
                <a:lnTo>
                  <a:pt x="228" y="0"/>
                </a:lnTo>
                <a:lnTo>
                  <a:pt x="228" y="6"/>
                </a:lnTo>
                <a:lnTo>
                  <a:pt x="6" y="174"/>
                </a:lnTo>
                <a:lnTo>
                  <a:pt x="0" y="174"/>
                </a:lnTo>
                <a:lnTo>
                  <a:pt x="0" y="168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34" name="Freeform 22"/>
          <p:cNvSpPr>
            <a:spLocks/>
          </p:cNvSpPr>
          <p:nvPr/>
        </p:nvSpPr>
        <p:spPr bwMode="auto">
          <a:xfrm>
            <a:off x="1836404" y="4937918"/>
            <a:ext cx="768350" cy="214313"/>
          </a:xfrm>
          <a:custGeom>
            <a:avLst/>
            <a:gdLst/>
            <a:ahLst/>
            <a:cxnLst>
              <a:cxn ang="0">
                <a:pos x="0" y="168"/>
              </a:cxn>
              <a:cxn ang="0">
                <a:pos x="222" y="0"/>
              </a:cxn>
              <a:cxn ang="0">
                <a:pos x="228" y="0"/>
              </a:cxn>
              <a:cxn ang="0">
                <a:pos x="228" y="6"/>
              </a:cxn>
              <a:cxn ang="0">
                <a:pos x="6" y="174"/>
              </a:cxn>
              <a:cxn ang="0">
                <a:pos x="0" y="174"/>
              </a:cxn>
              <a:cxn ang="0">
                <a:pos x="0" y="168"/>
              </a:cxn>
            </a:cxnLst>
            <a:rect l="0" t="0" r="r" b="b"/>
            <a:pathLst>
              <a:path w="228" h="174">
                <a:moveTo>
                  <a:pt x="0" y="168"/>
                </a:moveTo>
                <a:lnTo>
                  <a:pt x="222" y="0"/>
                </a:lnTo>
                <a:lnTo>
                  <a:pt x="228" y="0"/>
                </a:lnTo>
                <a:lnTo>
                  <a:pt x="228" y="6"/>
                </a:lnTo>
                <a:lnTo>
                  <a:pt x="6" y="174"/>
                </a:lnTo>
                <a:lnTo>
                  <a:pt x="0" y="174"/>
                </a:lnTo>
                <a:lnTo>
                  <a:pt x="0" y="168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35" name="Freeform 23"/>
          <p:cNvSpPr>
            <a:spLocks/>
          </p:cNvSpPr>
          <p:nvPr/>
        </p:nvSpPr>
        <p:spPr bwMode="auto">
          <a:xfrm>
            <a:off x="1024075" y="3775075"/>
            <a:ext cx="3000725" cy="324634"/>
          </a:xfrm>
          <a:custGeom>
            <a:avLst/>
            <a:gdLst/>
            <a:ahLst/>
            <a:cxnLst>
              <a:cxn ang="0">
                <a:pos x="0" y="216"/>
              </a:cxn>
              <a:cxn ang="0">
                <a:pos x="870" y="0"/>
              </a:cxn>
              <a:cxn ang="0">
                <a:pos x="876" y="0"/>
              </a:cxn>
              <a:cxn ang="0">
                <a:pos x="876" y="6"/>
              </a:cxn>
              <a:cxn ang="0">
                <a:pos x="6" y="222"/>
              </a:cxn>
              <a:cxn ang="0">
                <a:pos x="0" y="222"/>
              </a:cxn>
              <a:cxn ang="0">
                <a:pos x="0" y="216"/>
              </a:cxn>
            </a:cxnLst>
            <a:rect l="0" t="0" r="r" b="b"/>
            <a:pathLst>
              <a:path w="876" h="222">
                <a:moveTo>
                  <a:pt x="0" y="216"/>
                </a:moveTo>
                <a:lnTo>
                  <a:pt x="870" y="0"/>
                </a:lnTo>
                <a:lnTo>
                  <a:pt x="876" y="0"/>
                </a:lnTo>
                <a:lnTo>
                  <a:pt x="876" y="6"/>
                </a:lnTo>
                <a:lnTo>
                  <a:pt x="6" y="222"/>
                </a:lnTo>
                <a:lnTo>
                  <a:pt x="0" y="222"/>
                </a:lnTo>
                <a:lnTo>
                  <a:pt x="0" y="216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36" name="Freeform 24"/>
          <p:cNvSpPr>
            <a:spLocks/>
          </p:cNvSpPr>
          <p:nvPr/>
        </p:nvSpPr>
        <p:spPr bwMode="auto">
          <a:xfrm>
            <a:off x="4332051" y="2962483"/>
            <a:ext cx="1464085" cy="403288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438" y="0"/>
              </a:cxn>
              <a:cxn ang="0">
                <a:pos x="444" y="0"/>
              </a:cxn>
              <a:cxn ang="0">
                <a:pos x="444" y="6"/>
              </a:cxn>
              <a:cxn ang="0">
                <a:pos x="6" y="210"/>
              </a:cxn>
              <a:cxn ang="0">
                <a:pos x="0" y="210"/>
              </a:cxn>
              <a:cxn ang="0">
                <a:pos x="0" y="204"/>
              </a:cxn>
            </a:cxnLst>
            <a:rect l="0" t="0" r="r" b="b"/>
            <a:pathLst>
              <a:path w="444" h="210">
                <a:moveTo>
                  <a:pt x="0" y="204"/>
                </a:moveTo>
                <a:lnTo>
                  <a:pt x="438" y="0"/>
                </a:lnTo>
                <a:lnTo>
                  <a:pt x="444" y="0"/>
                </a:lnTo>
                <a:lnTo>
                  <a:pt x="444" y="6"/>
                </a:lnTo>
                <a:lnTo>
                  <a:pt x="6" y="210"/>
                </a:lnTo>
                <a:lnTo>
                  <a:pt x="0" y="210"/>
                </a:lnTo>
                <a:lnTo>
                  <a:pt x="0" y="204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37" name="Freeform 25"/>
          <p:cNvSpPr>
            <a:spLocks/>
          </p:cNvSpPr>
          <p:nvPr/>
        </p:nvSpPr>
        <p:spPr bwMode="auto">
          <a:xfrm>
            <a:off x="1046163" y="2905919"/>
            <a:ext cx="1552575" cy="342106"/>
          </a:xfrm>
          <a:custGeom>
            <a:avLst/>
            <a:gdLst/>
            <a:ahLst/>
            <a:cxnLst>
              <a:cxn ang="0">
                <a:pos x="0" y="204"/>
              </a:cxn>
              <a:cxn ang="0">
                <a:pos x="438" y="0"/>
              </a:cxn>
              <a:cxn ang="0">
                <a:pos x="444" y="0"/>
              </a:cxn>
              <a:cxn ang="0">
                <a:pos x="444" y="6"/>
              </a:cxn>
              <a:cxn ang="0">
                <a:pos x="6" y="210"/>
              </a:cxn>
              <a:cxn ang="0">
                <a:pos x="0" y="210"/>
              </a:cxn>
              <a:cxn ang="0">
                <a:pos x="0" y="204"/>
              </a:cxn>
            </a:cxnLst>
            <a:rect l="0" t="0" r="r" b="b"/>
            <a:pathLst>
              <a:path w="444" h="210">
                <a:moveTo>
                  <a:pt x="0" y="204"/>
                </a:moveTo>
                <a:lnTo>
                  <a:pt x="438" y="0"/>
                </a:lnTo>
                <a:lnTo>
                  <a:pt x="444" y="0"/>
                </a:lnTo>
                <a:lnTo>
                  <a:pt x="444" y="6"/>
                </a:lnTo>
                <a:lnTo>
                  <a:pt x="6" y="210"/>
                </a:lnTo>
                <a:lnTo>
                  <a:pt x="0" y="210"/>
                </a:lnTo>
                <a:lnTo>
                  <a:pt x="0" y="204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38" name="Freeform 26"/>
          <p:cNvSpPr>
            <a:spLocks/>
          </p:cNvSpPr>
          <p:nvPr/>
        </p:nvSpPr>
        <p:spPr bwMode="auto">
          <a:xfrm>
            <a:off x="5743574" y="2347913"/>
            <a:ext cx="855663" cy="274637"/>
          </a:xfrm>
          <a:custGeom>
            <a:avLst/>
            <a:gdLst/>
            <a:ahLst/>
            <a:cxnLst>
              <a:cxn ang="0">
                <a:pos x="0" y="180"/>
              </a:cxn>
              <a:cxn ang="0">
                <a:pos x="216" y="0"/>
              </a:cxn>
              <a:cxn ang="0">
                <a:pos x="222" y="0"/>
              </a:cxn>
              <a:cxn ang="0">
                <a:pos x="222" y="6"/>
              </a:cxn>
              <a:cxn ang="0">
                <a:pos x="6" y="186"/>
              </a:cxn>
              <a:cxn ang="0">
                <a:pos x="0" y="186"/>
              </a:cxn>
              <a:cxn ang="0">
                <a:pos x="0" y="180"/>
              </a:cxn>
            </a:cxnLst>
            <a:rect l="0" t="0" r="r" b="b"/>
            <a:pathLst>
              <a:path w="222" h="186">
                <a:moveTo>
                  <a:pt x="0" y="180"/>
                </a:moveTo>
                <a:lnTo>
                  <a:pt x="216" y="0"/>
                </a:lnTo>
                <a:lnTo>
                  <a:pt x="222" y="0"/>
                </a:lnTo>
                <a:lnTo>
                  <a:pt x="222" y="6"/>
                </a:lnTo>
                <a:lnTo>
                  <a:pt x="6" y="186"/>
                </a:lnTo>
                <a:lnTo>
                  <a:pt x="0" y="186"/>
                </a:lnTo>
                <a:lnTo>
                  <a:pt x="0" y="18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39" name="Freeform 27"/>
          <p:cNvSpPr>
            <a:spLocks/>
          </p:cNvSpPr>
          <p:nvPr/>
        </p:nvSpPr>
        <p:spPr bwMode="auto">
          <a:xfrm>
            <a:off x="4268017" y="2377266"/>
            <a:ext cx="727846" cy="291529"/>
          </a:xfrm>
          <a:custGeom>
            <a:avLst/>
            <a:gdLst/>
            <a:ahLst/>
            <a:cxnLst>
              <a:cxn ang="0">
                <a:pos x="0" y="180"/>
              </a:cxn>
              <a:cxn ang="0">
                <a:pos x="216" y="0"/>
              </a:cxn>
              <a:cxn ang="0">
                <a:pos x="222" y="0"/>
              </a:cxn>
              <a:cxn ang="0">
                <a:pos x="222" y="6"/>
              </a:cxn>
              <a:cxn ang="0">
                <a:pos x="6" y="186"/>
              </a:cxn>
              <a:cxn ang="0">
                <a:pos x="0" y="186"/>
              </a:cxn>
              <a:cxn ang="0">
                <a:pos x="0" y="180"/>
              </a:cxn>
            </a:cxnLst>
            <a:rect l="0" t="0" r="r" b="b"/>
            <a:pathLst>
              <a:path w="222" h="186">
                <a:moveTo>
                  <a:pt x="0" y="180"/>
                </a:moveTo>
                <a:lnTo>
                  <a:pt x="216" y="0"/>
                </a:lnTo>
                <a:lnTo>
                  <a:pt x="222" y="0"/>
                </a:lnTo>
                <a:lnTo>
                  <a:pt x="222" y="6"/>
                </a:lnTo>
                <a:lnTo>
                  <a:pt x="6" y="186"/>
                </a:lnTo>
                <a:lnTo>
                  <a:pt x="0" y="186"/>
                </a:lnTo>
                <a:lnTo>
                  <a:pt x="0" y="18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40" name="Freeform 28"/>
          <p:cNvSpPr>
            <a:spLocks/>
          </p:cNvSpPr>
          <p:nvPr/>
        </p:nvSpPr>
        <p:spPr bwMode="auto">
          <a:xfrm>
            <a:off x="2605088" y="2339003"/>
            <a:ext cx="785812" cy="262910"/>
          </a:xfrm>
          <a:custGeom>
            <a:avLst/>
            <a:gdLst/>
            <a:ahLst/>
            <a:cxnLst>
              <a:cxn ang="0">
                <a:pos x="0" y="180"/>
              </a:cxn>
              <a:cxn ang="0">
                <a:pos x="216" y="0"/>
              </a:cxn>
              <a:cxn ang="0">
                <a:pos x="222" y="0"/>
              </a:cxn>
              <a:cxn ang="0">
                <a:pos x="222" y="6"/>
              </a:cxn>
              <a:cxn ang="0">
                <a:pos x="6" y="186"/>
              </a:cxn>
              <a:cxn ang="0">
                <a:pos x="0" y="186"/>
              </a:cxn>
              <a:cxn ang="0">
                <a:pos x="0" y="180"/>
              </a:cxn>
            </a:cxnLst>
            <a:rect l="0" t="0" r="r" b="b"/>
            <a:pathLst>
              <a:path w="222" h="186">
                <a:moveTo>
                  <a:pt x="0" y="180"/>
                </a:moveTo>
                <a:lnTo>
                  <a:pt x="216" y="0"/>
                </a:lnTo>
                <a:lnTo>
                  <a:pt x="222" y="0"/>
                </a:lnTo>
                <a:lnTo>
                  <a:pt x="222" y="6"/>
                </a:lnTo>
                <a:lnTo>
                  <a:pt x="6" y="186"/>
                </a:lnTo>
                <a:lnTo>
                  <a:pt x="0" y="186"/>
                </a:lnTo>
                <a:lnTo>
                  <a:pt x="0" y="18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41" name="Freeform 29"/>
          <p:cNvSpPr>
            <a:spLocks/>
          </p:cNvSpPr>
          <p:nvPr/>
        </p:nvSpPr>
        <p:spPr bwMode="auto">
          <a:xfrm>
            <a:off x="1046163" y="2386012"/>
            <a:ext cx="830262" cy="196851"/>
          </a:xfrm>
          <a:custGeom>
            <a:avLst/>
            <a:gdLst/>
            <a:ahLst/>
            <a:cxnLst>
              <a:cxn ang="0">
                <a:pos x="0" y="180"/>
              </a:cxn>
              <a:cxn ang="0">
                <a:pos x="216" y="0"/>
              </a:cxn>
              <a:cxn ang="0">
                <a:pos x="222" y="0"/>
              </a:cxn>
              <a:cxn ang="0">
                <a:pos x="222" y="6"/>
              </a:cxn>
              <a:cxn ang="0">
                <a:pos x="6" y="186"/>
              </a:cxn>
              <a:cxn ang="0">
                <a:pos x="0" y="186"/>
              </a:cxn>
              <a:cxn ang="0">
                <a:pos x="0" y="180"/>
              </a:cxn>
            </a:cxnLst>
            <a:rect l="0" t="0" r="r" b="b"/>
            <a:pathLst>
              <a:path w="222" h="186">
                <a:moveTo>
                  <a:pt x="0" y="180"/>
                </a:moveTo>
                <a:lnTo>
                  <a:pt x="216" y="0"/>
                </a:lnTo>
                <a:lnTo>
                  <a:pt x="222" y="0"/>
                </a:lnTo>
                <a:lnTo>
                  <a:pt x="222" y="6"/>
                </a:lnTo>
                <a:lnTo>
                  <a:pt x="6" y="186"/>
                </a:lnTo>
                <a:lnTo>
                  <a:pt x="0" y="186"/>
                </a:lnTo>
                <a:lnTo>
                  <a:pt x="0" y="18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42" name="Freeform 30"/>
          <p:cNvSpPr>
            <a:spLocks/>
          </p:cNvSpPr>
          <p:nvPr/>
        </p:nvSpPr>
        <p:spPr bwMode="auto">
          <a:xfrm>
            <a:off x="5765800" y="1606550"/>
            <a:ext cx="415925" cy="390525"/>
          </a:xfrm>
          <a:custGeom>
            <a:avLst/>
            <a:gdLst/>
            <a:ahLst/>
            <a:cxnLst>
              <a:cxn ang="0">
                <a:pos x="0" y="114"/>
              </a:cxn>
              <a:cxn ang="0">
                <a:pos x="108" y="0"/>
              </a:cxn>
              <a:cxn ang="0">
                <a:pos x="114" y="0"/>
              </a:cxn>
              <a:cxn ang="0">
                <a:pos x="114" y="6"/>
              </a:cxn>
              <a:cxn ang="0">
                <a:pos x="6" y="120"/>
              </a:cxn>
              <a:cxn ang="0">
                <a:pos x="0" y="120"/>
              </a:cxn>
              <a:cxn ang="0">
                <a:pos x="0" y="114"/>
              </a:cxn>
            </a:cxnLst>
            <a:rect l="0" t="0" r="r" b="b"/>
            <a:pathLst>
              <a:path w="114" h="120">
                <a:moveTo>
                  <a:pt x="0" y="114"/>
                </a:moveTo>
                <a:lnTo>
                  <a:pt x="108" y="0"/>
                </a:lnTo>
                <a:lnTo>
                  <a:pt x="114" y="0"/>
                </a:lnTo>
                <a:lnTo>
                  <a:pt x="114" y="6"/>
                </a:lnTo>
                <a:lnTo>
                  <a:pt x="6" y="120"/>
                </a:lnTo>
                <a:lnTo>
                  <a:pt x="0" y="120"/>
                </a:lnTo>
                <a:lnTo>
                  <a:pt x="0" y="114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43" name="Freeform 31"/>
          <p:cNvSpPr>
            <a:spLocks/>
          </p:cNvSpPr>
          <p:nvPr/>
        </p:nvSpPr>
        <p:spPr bwMode="auto">
          <a:xfrm>
            <a:off x="1814513" y="1644650"/>
            <a:ext cx="417512" cy="390525"/>
          </a:xfrm>
          <a:custGeom>
            <a:avLst/>
            <a:gdLst/>
            <a:ahLst/>
            <a:cxnLst>
              <a:cxn ang="0">
                <a:pos x="0" y="114"/>
              </a:cxn>
              <a:cxn ang="0">
                <a:pos x="108" y="0"/>
              </a:cxn>
              <a:cxn ang="0">
                <a:pos x="114" y="0"/>
              </a:cxn>
              <a:cxn ang="0">
                <a:pos x="114" y="6"/>
              </a:cxn>
              <a:cxn ang="0">
                <a:pos x="6" y="120"/>
              </a:cxn>
              <a:cxn ang="0">
                <a:pos x="0" y="120"/>
              </a:cxn>
              <a:cxn ang="0">
                <a:pos x="0" y="114"/>
              </a:cxn>
            </a:cxnLst>
            <a:rect l="0" t="0" r="r" b="b"/>
            <a:pathLst>
              <a:path w="114" h="120">
                <a:moveTo>
                  <a:pt x="0" y="114"/>
                </a:moveTo>
                <a:lnTo>
                  <a:pt x="108" y="0"/>
                </a:lnTo>
                <a:lnTo>
                  <a:pt x="114" y="0"/>
                </a:lnTo>
                <a:lnTo>
                  <a:pt x="114" y="6"/>
                </a:lnTo>
                <a:lnTo>
                  <a:pt x="6" y="120"/>
                </a:lnTo>
                <a:lnTo>
                  <a:pt x="0" y="120"/>
                </a:lnTo>
                <a:lnTo>
                  <a:pt x="0" y="114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44" name="Freeform 32"/>
          <p:cNvSpPr>
            <a:spLocks/>
          </p:cNvSpPr>
          <p:nvPr/>
        </p:nvSpPr>
        <p:spPr bwMode="auto">
          <a:xfrm>
            <a:off x="1023938" y="1644650"/>
            <a:ext cx="417512" cy="390525"/>
          </a:xfrm>
          <a:custGeom>
            <a:avLst/>
            <a:gdLst/>
            <a:ahLst/>
            <a:cxnLst>
              <a:cxn ang="0">
                <a:pos x="0" y="114"/>
              </a:cxn>
              <a:cxn ang="0">
                <a:pos x="108" y="0"/>
              </a:cxn>
              <a:cxn ang="0">
                <a:pos x="114" y="0"/>
              </a:cxn>
              <a:cxn ang="0">
                <a:pos x="114" y="6"/>
              </a:cxn>
              <a:cxn ang="0">
                <a:pos x="6" y="120"/>
              </a:cxn>
              <a:cxn ang="0">
                <a:pos x="0" y="120"/>
              </a:cxn>
              <a:cxn ang="0">
                <a:pos x="0" y="114"/>
              </a:cxn>
            </a:cxnLst>
            <a:rect l="0" t="0" r="r" b="b"/>
            <a:pathLst>
              <a:path w="114" h="120">
                <a:moveTo>
                  <a:pt x="0" y="114"/>
                </a:moveTo>
                <a:lnTo>
                  <a:pt x="108" y="0"/>
                </a:lnTo>
                <a:lnTo>
                  <a:pt x="114" y="0"/>
                </a:lnTo>
                <a:lnTo>
                  <a:pt x="114" y="6"/>
                </a:lnTo>
                <a:lnTo>
                  <a:pt x="6" y="120"/>
                </a:lnTo>
                <a:lnTo>
                  <a:pt x="0" y="120"/>
                </a:lnTo>
                <a:lnTo>
                  <a:pt x="0" y="114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45" name="Freeform 33"/>
          <p:cNvSpPr>
            <a:spLocks/>
          </p:cNvSpPr>
          <p:nvPr/>
        </p:nvSpPr>
        <p:spPr bwMode="auto">
          <a:xfrm>
            <a:off x="3395663" y="1606550"/>
            <a:ext cx="415925" cy="390525"/>
          </a:xfrm>
          <a:custGeom>
            <a:avLst/>
            <a:gdLst/>
            <a:ahLst/>
            <a:cxnLst>
              <a:cxn ang="0">
                <a:pos x="0" y="114"/>
              </a:cxn>
              <a:cxn ang="0">
                <a:pos x="108" y="0"/>
              </a:cxn>
              <a:cxn ang="0">
                <a:pos x="114" y="0"/>
              </a:cxn>
              <a:cxn ang="0">
                <a:pos x="114" y="6"/>
              </a:cxn>
              <a:cxn ang="0">
                <a:pos x="6" y="120"/>
              </a:cxn>
              <a:cxn ang="0">
                <a:pos x="0" y="120"/>
              </a:cxn>
              <a:cxn ang="0">
                <a:pos x="0" y="114"/>
              </a:cxn>
            </a:cxnLst>
            <a:rect l="0" t="0" r="r" b="b"/>
            <a:pathLst>
              <a:path w="114" h="120">
                <a:moveTo>
                  <a:pt x="0" y="114"/>
                </a:moveTo>
                <a:lnTo>
                  <a:pt x="108" y="0"/>
                </a:lnTo>
                <a:lnTo>
                  <a:pt x="114" y="0"/>
                </a:lnTo>
                <a:lnTo>
                  <a:pt x="114" y="6"/>
                </a:lnTo>
                <a:lnTo>
                  <a:pt x="6" y="120"/>
                </a:lnTo>
                <a:lnTo>
                  <a:pt x="0" y="120"/>
                </a:lnTo>
                <a:lnTo>
                  <a:pt x="0" y="114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46" name="Freeform 34"/>
          <p:cNvSpPr>
            <a:spLocks/>
          </p:cNvSpPr>
          <p:nvPr/>
        </p:nvSpPr>
        <p:spPr bwMode="auto">
          <a:xfrm>
            <a:off x="2605088" y="1606550"/>
            <a:ext cx="417512" cy="390525"/>
          </a:xfrm>
          <a:custGeom>
            <a:avLst/>
            <a:gdLst/>
            <a:ahLst/>
            <a:cxnLst>
              <a:cxn ang="0">
                <a:pos x="0" y="114"/>
              </a:cxn>
              <a:cxn ang="0">
                <a:pos x="108" y="0"/>
              </a:cxn>
              <a:cxn ang="0">
                <a:pos x="114" y="0"/>
              </a:cxn>
              <a:cxn ang="0">
                <a:pos x="114" y="6"/>
              </a:cxn>
              <a:cxn ang="0">
                <a:pos x="6" y="120"/>
              </a:cxn>
              <a:cxn ang="0">
                <a:pos x="0" y="120"/>
              </a:cxn>
              <a:cxn ang="0">
                <a:pos x="0" y="114"/>
              </a:cxn>
            </a:cxnLst>
            <a:rect l="0" t="0" r="r" b="b"/>
            <a:pathLst>
              <a:path w="114" h="120">
                <a:moveTo>
                  <a:pt x="0" y="114"/>
                </a:moveTo>
                <a:lnTo>
                  <a:pt x="108" y="0"/>
                </a:lnTo>
                <a:lnTo>
                  <a:pt x="114" y="0"/>
                </a:lnTo>
                <a:lnTo>
                  <a:pt x="114" y="6"/>
                </a:lnTo>
                <a:lnTo>
                  <a:pt x="6" y="120"/>
                </a:lnTo>
                <a:lnTo>
                  <a:pt x="0" y="120"/>
                </a:lnTo>
                <a:lnTo>
                  <a:pt x="0" y="114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47" name="Freeform 35"/>
          <p:cNvSpPr>
            <a:spLocks/>
          </p:cNvSpPr>
          <p:nvPr/>
        </p:nvSpPr>
        <p:spPr bwMode="auto">
          <a:xfrm>
            <a:off x="4975225" y="1644650"/>
            <a:ext cx="417513" cy="390525"/>
          </a:xfrm>
          <a:custGeom>
            <a:avLst/>
            <a:gdLst/>
            <a:ahLst/>
            <a:cxnLst>
              <a:cxn ang="0">
                <a:pos x="0" y="114"/>
              </a:cxn>
              <a:cxn ang="0">
                <a:pos x="108" y="0"/>
              </a:cxn>
              <a:cxn ang="0">
                <a:pos x="114" y="0"/>
              </a:cxn>
              <a:cxn ang="0">
                <a:pos x="114" y="6"/>
              </a:cxn>
              <a:cxn ang="0">
                <a:pos x="6" y="120"/>
              </a:cxn>
              <a:cxn ang="0">
                <a:pos x="0" y="120"/>
              </a:cxn>
              <a:cxn ang="0">
                <a:pos x="0" y="114"/>
              </a:cxn>
            </a:cxnLst>
            <a:rect l="0" t="0" r="r" b="b"/>
            <a:pathLst>
              <a:path w="114" h="120">
                <a:moveTo>
                  <a:pt x="0" y="114"/>
                </a:moveTo>
                <a:lnTo>
                  <a:pt x="108" y="0"/>
                </a:lnTo>
                <a:lnTo>
                  <a:pt x="114" y="0"/>
                </a:lnTo>
                <a:lnTo>
                  <a:pt x="114" y="6"/>
                </a:lnTo>
                <a:lnTo>
                  <a:pt x="6" y="120"/>
                </a:lnTo>
                <a:lnTo>
                  <a:pt x="0" y="120"/>
                </a:lnTo>
                <a:lnTo>
                  <a:pt x="0" y="114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48" name="Freeform 36"/>
          <p:cNvSpPr>
            <a:spLocks/>
          </p:cNvSpPr>
          <p:nvPr/>
        </p:nvSpPr>
        <p:spPr bwMode="auto">
          <a:xfrm>
            <a:off x="4184650" y="1644650"/>
            <a:ext cx="417513" cy="390525"/>
          </a:xfrm>
          <a:custGeom>
            <a:avLst/>
            <a:gdLst/>
            <a:ahLst/>
            <a:cxnLst>
              <a:cxn ang="0">
                <a:pos x="0" y="114"/>
              </a:cxn>
              <a:cxn ang="0">
                <a:pos x="108" y="0"/>
              </a:cxn>
              <a:cxn ang="0">
                <a:pos x="114" y="0"/>
              </a:cxn>
              <a:cxn ang="0">
                <a:pos x="114" y="6"/>
              </a:cxn>
              <a:cxn ang="0">
                <a:pos x="6" y="120"/>
              </a:cxn>
              <a:cxn ang="0">
                <a:pos x="0" y="120"/>
              </a:cxn>
              <a:cxn ang="0">
                <a:pos x="0" y="114"/>
              </a:cxn>
            </a:cxnLst>
            <a:rect l="0" t="0" r="r" b="b"/>
            <a:pathLst>
              <a:path w="114" h="120">
                <a:moveTo>
                  <a:pt x="0" y="114"/>
                </a:moveTo>
                <a:lnTo>
                  <a:pt x="108" y="0"/>
                </a:lnTo>
                <a:lnTo>
                  <a:pt x="114" y="0"/>
                </a:lnTo>
                <a:lnTo>
                  <a:pt x="114" y="6"/>
                </a:lnTo>
                <a:lnTo>
                  <a:pt x="6" y="120"/>
                </a:lnTo>
                <a:lnTo>
                  <a:pt x="0" y="120"/>
                </a:lnTo>
                <a:lnTo>
                  <a:pt x="0" y="114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49" name="Freeform 37"/>
          <p:cNvSpPr>
            <a:spLocks/>
          </p:cNvSpPr>
          <p:nvPr/>
        </p:nvSpPr>
        <p:spPr bwMode="auto">
          <a:xfrm>
            <a:off x="6556375" y="1606550"/>
            <a:ext cx="415925" cy="390525"/>
          </a:xfrm>
          <a:custGeom>
            <a:avLst/>
            <a:gdLst/>
            <a:ahLst/>
            <a:cxnLst>
              <a:cxn ang="0">
                <a:pos x="0" y="114"/>
              </a:cxn>
              <a:cxn ang="0">
                <a:pos x="108" y="0"/>
              </a:cxn>
              <a:cxn ang="0">
                <a:pos x="114" y="0"/>
              </a:cxn>
              <a:cxn ang="0">
                <a:pos x="114" y="6"/>
              </a:cxn>
              <a:cxn ang="0">
                <a:pos x="6" y="120"/>
              </a:cxn>
              <a:cxn ang="0">
                <a:pos x="0" y="120"/>
              </a:cxn>
              <a:cxn ang="0">
                <a:pos x="0" y="114"/>
              </a:cxn>
            </a:cxnLst>
            <a:rect l="0" t="0" r="r" b="b"/>
            <a:pathLst>
              <a:path w="114" h="120">
                <a:moveTo>
                  <a:pt x="0" y="114"/>
                </a:moveTo>
                <a:lnTo>
                  <a:pt x="108" y="0"/>
                </a:lnTo>
                <a:lnTo>
                  <a:pt x="114" y="0"/>
                </a:lnTo>
                <a:lnTo>
                  <a:pt x="114" y="6"/>
                </a:lnTo>
                <a:lnTo>
                  <a:pt x="6" y="120"/>
                </a:lnTo>
                <a:lnTo>
                  <a:pt x="0" y="120"/>
                </a:lnTo>
                <a:lnTo>
                  <a:pt x="0" y="114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50" name="Freeform 38"/>
          <p:cNvSpPr>
            <a:spLocks/>
          </p:cNvSpPr>
          <p:nvPr/>
        </p:nvSpPr>
        <p:spPr bwMode="auto">
          <a:xfrm>
            <a:off x="1023938" y="1449388"/>
            <a:ext cx="22225" cy="4533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" y="0"/>
              </a:cxn>
              <a:cxn ang="0">
                <a:pos x="6" y="6"/>
              </a:cxn>
              <a:cxn ang="0">
                <a:pos x="6" y="1392"/>
              </a:cxn>
              <a:cxn ang="0">
                <a:pos x="0" y="1392"/>
              </a:cxn>
              <a:cxn ang="0">
                <a:pos x="0" y="1386"/>
              </a:cxn>
              <a:cxn ang="0">
                <a:pos x="0" y="0"/>
              </a:cxn>
            </a:cxnLst>
            <a:rect l="0" t="0" r="r" b="b"/>
            <a:pathLst>
              <a:path w="6" h="1392">
                <a:moveTo>
                  <a:pt x="0" y="0"/>
                </a:moveTo>
                <a:lnTo>
                  <a:pt x="6" y="0"/>
                </a:lnTo>
                <a:lnTo>
                  <a:pt x="6" y="6"/>
                </a:lnTo>
                <a:lnTo>
                  <a:pt x="6" y="1392"/>
                </a:lnTo>
                <a:lnTo>
                  <a:pt x="0" y="1392"/>
                </a:lnTo>
                <a:lnTo>
                  <a:pt x="0" y="138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51" name="Freeform 39"/>
          <p:cNvSpPr>
            <a:spLocks/>
          </p:cNvSpPr>
          <p:nvPr/>
        </p:nvSpPr>
        <p:spPr bwMode="auto">
          <a:xfrm>
            <a:off x="1419225" y="1449388"/>
            <a:ext cx="22225" cy="4533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" y="0"/>
              </a:cxn>
              <a:cxn ang="0">
                <a:pos x="6" y="6"/>
              </a:cxn>
              <a:cxn ang="0">
                <a:pos x="6" y="1392"/>
              </a:cxn>
              <a:cxn ang="0">
                <a:pos x="0" y="1392"/>
              </a:cxn>
              <a:cxn ang="0">
                <a:pos x="0" y="1386"/>
              </a:cxn>
              <a:cxn ang="0">
                <a:pos x="0" y="0"/>
              </a:cxn>
            </a:cxnLst>
            <a:rect l="0" t="0" r="r" b="b"/>
            <a:pathLst>
              <a:path w="6" h="1392">
                <a:moveTo>
                  <a:pt x="0" y="0"/>
                </a:moveTo>
                <a:lnTo>
                  <a:pt x="6" y="0"/>
                </a:lnTo>
                <a:lnTo>
                  <a:pt x="6" y="6"/>
                </a:lnTo>
                <a:lnTo>
                  <a:pt x="6" y="1392"/>
                </a:lnTo>
                <a:lnTo>
                  <a:pt x="0" y="1392"/>
                </a:lnTo>
                <a:lnTo>
                  <a:pt x="0" y="138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52" name="Freeform 40"/>
          <p:cNvSpPr>
            <a:spLocks/>
          </p:cNvSpPr>
          <p:nvPr/>
        </p:nvSpPr>
        <p:spPr bwMode="auto">
          <a:xfrm>
            <a:off x="3000375" y="1449388"/>
            <a:ext cx="22225" cy="4533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" y="0"/>
              </a:cxn>
              <a:cxn ang="0">
                <a:pos x="6" y="1386"/>
              </a:cxn>
              <a:cxn ang="0">
                <a:pos x="6" y="1392"/>
              </a:cxn>
              <a:cxn ang="0">
                <a:pos x="0" y="1392"/>
              </a:cxn>
              <a:cxn ang="0">
                <a:pos x="0" y="6"/>
              </a:cxn>
              <a:cxn ang="0">
                <a:pos x="0" y="0"/>
              </a:cxn>
            </a:cxnLst>
            <a:rect l="0" t="0" r="r" b="b"/>
            <a:pathLst>
              <a:path w="6" h="1392">
                <a:moveTo>
                  <a:pt x="0" y="0"/>
                </a:moveTo>
                <a:lnTo>
                  <a:pt x="6" y="0"/>
                </a:lnTo>
                <a:lnTo>
                  <a:pt x="6" y="1386"/>
                </a:lnTo>
                <a:lnTo>
                  <a:pt x="6" y="1392"/>
                </a:lnTo>
                <a:lnTo>
                  <a:pt x="0" y="1392"/>
                </a:lnTo>
                <a:lnTo>
                  <a:pt x="0" y="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53" name="Freeform 41"/>
          <p:cNvSpPr>
            <a:spLocks/>
          </p:cNvSpPr>
          <p:nvPr/>
        </p:nvSpPr>
        <p:spPr bwMode="auto">
          <a:xfrm>
            <a:off x="3395663" y="1449388"/>
            <a:ext cx="20637" cy="4533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" y="0"/>
              </a:cxn>
              <a:cxn ang="0">
                <a:pos x="6" y="1386"/>
              </a:cxn>
              <a:cxn ang="0">
                <a:pos x="6" y="1392"/>
              </a:cxn>
              <a:cxn ang="0">
                <a:pos x="0" y="1392"/>
              </a:cxn>
              <a:cxn ang="0">
                <a:pos x="0" y="6"/>
              </a:cxn>
              <a:cxn ang="0">
                <a:pos x="0" y="0"/>
              </a:cxn>
            </a:cxnLst>
            <a:rect l="0" t="0" r="r" b="b"/>
            <a:pathLst>
              <a:path w="6" h="1392">
                <a:moveTo>
                  <a:pt x="0" y="0"/>
                </a:moveTo>
                <a:lnTo>
                  <a:pt x="6" y="0"/>
                </a:lnTo>
                <a:lnTo>
                  <a:pt x="6" y="1386"/>
                </a:lnTo>
                <a:lnTo>
                  <a:pt x="6" y="1392"/>
                </a:lnTo>
                <a:lnTo>
                  <a:pt x="0" y="1392"/>
                </a:lnTo>
                <a:lnTo>
                  <a:pt x="0" y="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54" name="Freeform 42"/>
          <p:cNvSpPr>
            <a:spLocks/>
          </p:cNvSpPr>
          <p:nvPr/>
        </p:nvSpPr>
        <p:spPr bwMode="auto">
          <a:xfrm>
            <a:off x="3789363" y="1449388"/>
            <a:ext cx="22225" cy="4533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" y="0"/>
              </a:cxn>
              <a:cxn ang="0">
                <a:pos x="6" y="1386"/>
              </a:cxn>
              <a:cxn ang="0">
                <a:pos x="6" y="1392"/>
              </a:cxn>
              <a:cxn ang="0">
                <a:pos x="0" y="1392"/>
              </a:cxn>
              <a:cxn ang="0">
                <a:pos x="0" y="6"/>
              </a:cxn>
              <a:cxn ang="0">
                <a:pos x="0" y="0"/>
              </a:cxn>
            </a:cxnLst>
            <a:rect l="0" t="0" r="r" b="b"/>
            <a:pathLst>
              <a:path w="6" h="1392">
                <a:moveTo>
                  <a:pt x="0" y="0"/>
                </a:moveTo>
                <a:lnTo>
                  <a:pt x="6" y="0"/>
                </a:lnTo>
                <a:lnTo>
                  <a:pt x="6" y="1386"/>
                </a:lnTo>
                <a:lnTo>
                  <a:pt x="6" y="1392"/>
                </a:lnTo>
                <a:lnTo>
                  <a:pt x="0" y="1392"/>
                </a:lnTo>
                <a:lnTo>
                  <a:pt x="0" y="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55" name="Freeform 43"/>
          <p:cNvSpPr>
            <a:spLocks/>
          </p:cNvSpPr>
          <p:nvPr/>
        </p:nvSpPr>
        <p:spPr bwMode="auto">
          <a:xfrm>
            <a:off x="4184650" y="1449388"/>
            <a:ext cx="22225" cy="4552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" y="0"/>
              </a:cxn>
              <a:cxn ang="0">
                <a:pos x="6" y="1392"/>
              </a:cxn>
              <a:cxn ang="0">
                <a:pos x="6" y="1398"/>
              </a:cxn>
              <a:cxn ang="0">
                <a:pos x="0" y="1398"/>
              </a:cxn>
              <a:cxn ang="0">
                <a:pos x="0" y="6"/>
              </a:cxn>
              <a:cxn ang="0">
                <a:pos x="0" y="0"/>
              </a:cxn>
            </a:cxnLst>
            <a:rect l="0" t="0" r="r" b="b"/>
            <a:pathLst>
              <a:path w="6" h="1398">
                <a:moveTo>
                  <a:pt x="0" y="0"/>
                </a:moveTo>
                <a:lnTo>
                  <a:pt x="6" y="0"/>
                </a:lnTo>
                <a:lnTo>
                  <a:pt x="6" y="1392"/>
                </a:lnTo>
                <a:lnTo>
                  <a:pt x="6" y="1398"/>
                </a:lnTo>
                <a:lnTo>
                  <a:pt x="0" y="1398"/>
                </a:lnTo>
                <a:lnTo>
                  <a:pt x="0" y="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56" name="Freeform 44"/>
          <p:cNvSpPr>
            <a:spLocks/>
          </p:cNvSpPr>
          <p:nvPr/>
        </p:nvSpPr>
        <p:spPr bwMode="auto">
          <a:xfrm>
            <a:off x="4579938" y="1449388"/>
            <a:ext cx="22225" cy="4533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" y="0"/>
              </a:cxn>
              <a:cxn ang="0">
                <a:pos x="6" y="1386"/>
              </a:cxn>
              <a:cxn ang="0">
                <a:pos x="6" y="1392"/>
              </a:cxn>
              <a:cxn ang="0">
                <a:pos x="0" y="1392"/>
              </a:cxn>
              <a:cxn ang="0">
                <a:pos x="0" y="6"/>
              </a:cxn>
              <a:cxn ang="0">
                <a:pos x="0" y="0"/>
              </a:cxn>
            </a:cxnLst>
            <a:rect l="0" t="0" r="r" b="b"/>
            <a:pathLst>
              <a:path w="6" h="1392">
                <a:moveTo>
                  <a:pt x="0" y="0"/>
                </a:moveTo>
                <a:lnTo>
                  <a:pt x="6" y="0"/>
                </a:lnTo>
                <a:lnTo>
                  <a:pt x="6" y="1386"/>
                </a:lnTo>
                <a:lnTo>
                  <a:pt x="6" y="1392"/>
                </a:lnTo>
                <a:lnTo>
                  <a:pt x="0" y="1392"/>
                </a:lnTo>
                <a:lnTo>
                  <a:pt x="0" y="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57" name="Freeform 45"/>
          <p:cNvSpPr>
            <a:spLocks/>
          </p:cNvSpPr>
          <p:nvPr/>
        </p:nvSpPr>
        <p:spPr bwMode="auto">
          <a:xfrm>
            <a:off x="4975225" y="1449388"/>
            <a:ext cx="22225" cy="4552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" y="0"/>
              </a:cxn>
              <a:cxn ang="0">
                <a:pos x="6" y="1392"/>
              </a:cxn>
              <a:cxn ang="0">
                <a:pos x="6" y="1398"/>
              </a:cxn>
              <a:cxn ang="0">
                <a:pos x="0" y="1398"/>
              </a:cxn>
              <a:cxn ang="0">
                <a:pos x="0" y="6"/>
              </a:cxn>
              <a:cxn ang="0">
                <a:pos x="0" y="0"/>
              </a:cxn>
            </a:cxnLst>
            <a:rect l="0" t="0" r="r" b="b"/>
            <a:pathLst>
              <a:path w="6" h="1398">
                <a:moveTo>
                  <a:pt x="0" y="0"/>
                </a:moveTo>
                <a:lnTo>
                  <a:pt x="6" y="0"/>
                </a:lnTo>
                <a:lnTo>
                  <a:pt x="6" y="1392"/>
                </a:lnTo>
                <a:lnTo>
                  <a:pt x="6" y="1398"/>
                </a:lnTo>
                <a:lnTo>
                  <a:pt x="0" y="1398"/>
                </a:lnTo>
                <a:lnTo>
                  <a:pt x="0" y="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58" name="Freeform 46"/>
          <p:cNvSpPr>
            <a:spLocks/>
          </p:cNvSpPr>
          <p:nvPr/>
        </p:nvSpPr>
        <p:spPr bwMode="auto">
          <a:xfrm>
            <a:off x="5370513" y="1449388"/>
            <a:ext cx="22225" cy="4533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" y="0"/>
              </a:cxn>
              <a:cxn ang="0">
                <a:pos x="6" y="1386"/>
              </a:cxn>
              <a:cxn ang="0">
                <a:pos x="6" y="1392"/>
              </a:cxn>
              <a:cxn ang="0">
                <a:pos x="0" y="1392"/>
              </a:cxn>
              <a:cxn ang="0">
                <a:pos x="0" y="6"/>
              </a:cxn>
              <a:cxn ang="0">
                <a:pos x="0" y="0"/>
              </a:cxn>
            </a:cxnLst>
            <a:rect l="0" t="0" r="r" b="b"/>
            <a:pathLst>
              <a:path w="6" h="1392">
                <a:moveTo>
                  <a:pt x="0" y="0"/>
                </a:moveTo>
                <a:lnTo>
                  <a:pt x="6" y="0"/>
                </a:lnTo>
                <a:lnTo>
                  <a:pt x="6" y="1386"/>
                </a:lnTo>
                <a:lnTo>
                  <a:pt x="6" y="1392"/>
                </a:lnTo>
                <a:lnTo>
                  <a:pt x="0" y="1392"/>
                </a:lnTo>
                <a:lnTo>
                  <a:pt x="0" y="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59" name="Freeform 47"/>
          <p:cNvSpPr>
            <a:spLocks/>
          </p:cNvSpPr>
          <p:nvPr/>
        </p:nvSpPr>
        <p:spPr bwMode="auto">
          <a:xfrm>
            <a:off x="5765800" y="1449388"/>
            <a:ext cx="22225" cy="4514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" y="0"/>
              </a:cxn>
              <a:cxn ang="0">
                <a:pos x="6" y="1380"/>
              </a:cxn>
              <a:cxn ang="0">
                <a:pos x="6" y="1386"/>
              </a:cxn>
              <a:cxn ang="0">
                <a:pos x="0" y="1386"/>
              </a:cxn>
              <a:cxn ang="0">
                <a:pos x="0" y="6"/>
              </a:cxn>
              <a:cxn ang="0">
                <a:pos x="0" y="0"/>
              </a:cxn>
            </a:cxnLst>
            <a:rect l="0" t="0" r="r" b="b"/>
            <a:pathLst>
              <a:path w="6" h="1386">
                <a:moveTo>
                  <a:pt x="0" y="0"/>
                </a:moveTo>
                <a:lnTo>
                  <a:pt x="6" y="0"/>
                </a:lnTo>
                <a:lnTo>
                  <a:pt x="6" y="1380"/>
                </a:lnTo>
                <a:lnTo>
                  <a:pt x="6" y="1386"/>
                </a:lnTo>
                <a:lnTo>
                  <a:pt x="0" y="1386"/>
                </a:lnTo>
                <a:lnTo>
                  <a:pt x="0" y="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60" name="Freeform 48"/>
          <p:cNvSpPr>
            <a:spLocks/>
          </p:cNvSpPr>
          <p:nvPr/>
        </p:nvSpPr>
        <p:spPr bwMode="auto">
          <a:xfrm>
            <a:off x="6161088" y="1449388"/>
            <a:ext cx="20637" cy="4533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" y="0"/>
              </a:cxn>
              <a:cxn ang="0">
                <a:pos x="6" y="1386"/>
              </a:cxn>
              <a:cxn ang="0">
                <a:pos x="6" y="1392"/>
              </a:cxn>
              <a:cxn ang="0">
                <a:pos x="0" y="1392"/>
              </a:cxn>
              <a:cxn ang="0">
                <a:pos x="0" y="6"/>
              </a:cxn>
              <a:cxn ang="0">
                <a:pos x="0" y="0"/>
              </a:cxn>
            </a:cxnLst>
            <a:rect l="0" t="0" r="r" b="b"/>
            <a:pathLst>
              <a:path w="6" h="1392">
                <a:moveTo>
                  <a:pt x="0" y="0"/>
                </a:moveTo>
                <a:lnTo>
                  <a:pt x="6" y="0"/>
                </a:lnTo>
                <a:lnTo>
                  <a:pt x="6" y="1386"/>
                </a:lnTo>
                <a:lnTo>
                  <a:pt x="6" y="1392"/>
                </a:lnTo>
                <a:lnTo>
                  <a:pt x="0" y="1392"/>
                </a:lnTo>
                <a:lnTo>
                  <a:pt x="0" y="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61" name="Freeform 49"/>
          <p:cNvSpPr>
            <a:spLocks/>
          </p:cNvSpPr>
          <p:nvPr/>
        </p:nvSpPr>
        <p:spPr bwMode="auto">
          <a:xfrm>
            <a:off x="6556375" y="1449388"/>
            <a:ext cx="20638" cy="4533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" y="0"/>
              </a:cxn>
              <a:cxn ang="0">
                <a:pos x="6" y="1386"/>
              </a:cxn>
              <a:cxn ang="0">
                <a:pos x="6" y="1392"/>
              </a:cxn>
              <a:cxn ang="0">
                <a:pos x="0" y="1392"/>
              </a:cxn>
              <a:cxn ang="0">
                <a:pos x="0" y="6"/>
              </a:cxn>
              <a:cxn ang="0">
                <a:pos x="0" y="0"/>
              </a:cxn>
            </a:cxnLst>
            <a:rect l="0" t="0" r="r" b="b"/>
            <a:pathLst>
              <a:path w="6" h="1392">
                <a:moveTo>
                  <a:pt x="0" y="0"/>
                </a:moveTo>
                <a:lnTo>
                  <a:pt x="6" y="0"/>
                </a:lnTo>
                <a:lnTo>
                  <a:pt x="6" y="1386"/>
                </a:lnTo>
                <a:lnTo>
                  <a:pt x="6" y="1392"/>
                </a:lnTo>
                <a:lnTo>
                  <a:pt x="0" y="1392"/>
                </a:lnTo>
                <a:lnTo>
                  <a:pt x="0" y="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62" name="Freeform 50"/>
          <p:cNvSpPr>
            <a:spLocks/>
          </p:cNvSpPr>
          <p:nvPr/>
        </p:nvSpPr>
        <p:spPr bwMode="auto">
          <a:xfrm>
            <a:off x="6950075" y="1449388"/>
            <a:ext cx="22225" cy="4533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" y="0"/>
              </a:cxn>
              <a:cxn ang="0">
                <a:pos x="6" y="1386"/>
              </a:cxn>
              <a:cxn ang="0">
                <a:pos x="6" y="1392"/>
              </a:cxn>
              <a:cxn ang="0">
                <a:pos x="0" y="1392"/>
              </a:cxn>
              <a:cxn ang="0">
                <a:pos x="0" y="6"/>
              </a:cxn>
              <a:cxn ang="0">
                <a:pos x="0" y="0"/>
              </a:cxn>
            </a:cxnLst>
            <a:rect l="0" t="0" r="r" b="b"/>
            <a:pathLst>
              <a:path w="6" h="1392">
                <a:moveTo>
                  <a:pt x="0" y="0"/>
                </a:moveTo>
                <a:lnTo>
                  <a:pt x="6" y="0"/>
                </a:lnTo>
                <a:lnTo>
                  <a:pt x="6" y="1386"/>
                </a:lnTo>
                <a:lnTo>
                  <a:pt x="6" y="1392"/>
                </a:lnTo>
                <a:lnTo>
                  <a:pt x="0" y="1392"/>
                </a:lnTo>
                <a:lnTo>
                  <a:pt x="0" y="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63" name="Freeform 51"/>
          <p:cNvSpPr>
            <a:spLocks/>
          </p:cNvSpPr>
          <p:nvPr/>
        </p:nvSpPr>
        <p:spPr bwMode="auto">
          <a:xfrm>
            <a:off x="1814513" y="1449388"/>
            <a:ext cx="22225" cy="4533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" y="0"/>
              </a:cxn>
              <a:cxn ang="0">
                <a:pos x="6" y="6"/>
              </a:cxn>
              <a:cxn ang="0">
                <a:pos x="6" y="1392"/>
              </a:cxn>
              <a:cxn ang="0">
                <a:pos x="0" y="1392"/>
              </a:cxn>
              <a:cxn ang="0">
                <a:pos x="0" y="1386"/>
              </a:cxn>
              <a:cxn ang="0">
                <a:pos x="0" y="0"/>
              </a:cxn>
            </a:cxnLst>
            <a:rect l="0" t="0" r="r" b="b"/>
            <a:pathLst>
              <a:path w="6" h="1392">
                <a:moveTo>
                  <a:pt x="0" y="0"/>
                </a:moveTo>
                <a:lnTo>
                  <a:pt x="6" y="0"/>
                </a:lnTo>
                <a:lnTo>
                  <a:pt x="6" y="6"/>
                </a:lnTo>
                <a:lnTo>
                  <a:pt x="6" y="1392"/>
                </a:lnTo>
                <a:lnTo>
                  <a:pt x="0" y="1392"/>
                </a:lnTo>
                <a:lnTo>
                  <a:pt x="0" y="138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64" name="Freeform 52"/>
          <p:cNvSpPr>
            <a:spLocks/>
          </p:cNvSpPr>
          <p:nvPr/>
        </p:nvSpPr>
        <p:spPr bwMode="auto">
          <a:xfrm>
            <a:off x="2209800" y="1449388"/>
            <a:ext cx="22225" cy="4533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" y="0"/>
              </a:cxn>
              <a:cxn ang="0">
                <a:pos x="6" y="6"/>
              </a:cxn>
              <a:cxn ang="0">
                <a:pos x="6" y="1392"/>
              </a:cxn>
              <a:cxn ang="0">
                <a:pos x="0" y="1392"/>
              </a:cxn>
              <a:cxn ang="0">
                <a:pos x="0" y="1386"/>
              </a:cxn>
              <a:cxn ang="0">
                <a:pos x="0" y="0"/>
              </a:cxn>
            </a:cxnLst>
            <a:rect l="0" t="0" r="r" b="b"/>
            <a:pathLst>
              <a:path w="6" h="1392">
                <a:moveTo>
                  <a:pt x="0" y="0"/>
                </a:moveTo>
                <a:lnTo>
                  <a:pt x="6" y="0"/>
                </a:lnTo>
                <a:lnTo>
                  <a:pt x="6" y="6"/>
                </a:lnTo>
                <a:lnTo>
                  <a:pt x="6" y="1392"/>
                </a:lnTo>
                <a:lnTo>
                  <a:pt x="0" y="1392"/>
                </a:lnTo>
                <a:lnTo>
                  <a:pt x="0" y="138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65" name="Freeform 53"/>
          <p:cNvSpPr>
            <a:spLocks/>
          </p:cNvSpPr>
          <p:nvPr/>
        </p:nvSpPr>
        <p:spPr bwMode="auto">
          <a:xfrm>
            <a:off x="2605088" y="1449388"/>
            <a:ext cx="22225" cy="4514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" y="0"/>
              </a:cxn>
              <a:cxn ang="0">
                <a:pos x="6" y="6"/>
              </a:cxn>
              <a:cxn ang="0">
                <a:pos x="6" y="1386"/>
              </a:cxn>
              <a:cxn ang="0">
                <a:pos x="0" y="1386"/>
              </a:cxn>
              <a:cxn ang="0">
                <a:pos x="0" y="1380"/>
              </a:cxn>
              <a:cxn ang="0">
                <a:pos x="0" y="0"/>
              </a:cxn>
            </a:cxnLst>
            <a:rect l="0" t="0" r="r" b="b"/>
            <a:pathLst>
              <a:path w="6" h="1386">
                <a:moveTo>
                  <a:pt x="0" y="0"/>
                </a:moveTo>
                <a:lnTo>
                  <a:pt x="6" y="0"/>
                </a:lnTo>
                <a:lnTo>
                  <a:pt x="6" y="6"/>
                </a:lnTo>
                <a:lnTo>
                  <a:pt x="6" y="1386"/>
                </a:lnTo>
                <a:lnTo>
                  <a:pt x="0" y="1386"/>
                </a:lnTo>
                <a:lnTo>
                  <a:pt x="0" y="138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66" name="Freeform 54"/>
          <p:cNvSpPr>
            <a:spLocks/>
          </p:cNvSpPr>
          <p:nvPr/>
        </p:nvSpPr>
        <p:spPr bwMode="auto">
          <a:xfrm>
            <a:off x="1023938" y="5670550"/>
            <a:ext cx="22225" cy="3127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" y="0"/>
              </a:cxn>
              <a:cxn ang="0">
                <a:pos x="6" y="6"/>
              </a:cxn>
              <a:cxn ang="0">
                <a:pos x="6" y="96"/>
              </a:cxn>
              <a:cxn ang="0">
                <a:pos x="0" y="96"/>
              </a:cxn>
              <a:cxn ang="0">
                <a:pos x="0" y="90"/>
              </a:cxn>
              <a:cxn ang="0">
                <a:pos x="0" y="0"/>
              </a:cxn>
            </a:cxnLst>
            <a:rect l="0" t="0" r="r" b="b"/>
            <a:pathLst>
              <a:path w="6" h="96">
                <a:moveTo>
                  <a:pt x="0" y="0"/>
                </a:moveTo>
                <a:lnTo>
                  <a:pt x="6" y="0"/>
                </a:lnTo>
                <a:lnTo>
                  <a:pt x="6" y="6"/>
                </a:lnTo>
                <a:lnTo>
                  <a:pt x="6" y="96"/>
                </a:lnTo>
                <a:lnTo>
                  <a:pt x="0" y="96"/>
                </a:lnTo>
                <a:lnTo>
                  <a:pt x="0" y="9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68" name="Freeform 56"/>
          <p:cNvSpPr>
            <a:spLocks/>
          </p:cNvSpPr>
          <p:nvPr/>
        </p:nvSpPr>
        <p:spPr bwMode="auto">
          <a:xfrm>
            <a:off x="871538" y="1801813"/>
            <a:ext cx="393700" cy="350837"/>
          </a:xfrm>
          <a:custGeom>
            <a:avLst/>
            <a:gdLst/>
            <a:ahLst/>
            <a:cxnLst>
              <a:cxn ang="0">
                <a:pos x="18" y="9"/>
              </a:cxn>
              <a:cxn ang="0">
                <a:pos x="17" y="13"/>
              </a:cxn>
              <a:cxn ang="0">
                <a:pos x="15" y="16"/>
              </a:cxn>
              <a:cxn ang="0">
                <a:pos x="12" y="18"/>
              </a:cxn>
              <a:cxn ang="0">
                <a:pos x="9" y="18"/>
              </a:cxn>
              <a:cxn ang="0">
                <a:pos x="5" y="18"/>
              </a:cxn>
              <a:cxn ang="0">
                <a:pos x="2" y="16"/>
              </a:cxn>
              <a:cxn ang="0">
                <a:pos x="0" y="13"/>
              </a:cxn>
              <a:cxn ang="0">
                <a:pos x="0" y="9"/>
              </a:cxn>
              <a:cxn ang="0">
                <a:pos x="0" y="6"/>
              </a:cxn>
              <a:cxn ang="0">
                <a:pos x="2" y="3"/>
              </a:cxn>
              <a:cxn ang="0">
                <a:pos x="5" y="1"/>
              </a:cxn>
              <a:cxn ang="0">
                <a:pos x="9" y="0"/>
              </a:cxn>
              <a:cxn ang="0">
                <a:pos x="12" y="1"/>
              </a:cxn>
              <a:cxn ang="0">
                <a:pos x="15" y="3"/>
              </a:cxn>
              <a:cxn ang="0">
                <a:pos x="17" y="6"/>
              </a:cxn>
              <a:cxn ang="0">
                <a:pos x="18" y="9"/>
              </a:cxn>
            </a:cxnLst>
            <a:rect l="0" t="0" r="r" b="b"/>
            <a:pathLst>
              <a:path w="18" h="18">
                <a:moveTo>
                  <a:pt x="18" y="9"/>
                </a:moveTo>
                <a:lnTo>
                  <a:pt x="17" y="13"/>
                </a:lnTo>
                <a:lnTo>
                  <a:pt x="15" y="16"/>
                </a:lnTo>
                <a:lnTo>
                  <a:pt x="12" y="18"/>
                </a:lnTo>
                <a:lnTo>
                  <a:pt x="9" y="18"/>
                </a:lnTo>
                <a:lnTo>
                  <a:pt x="5" y="18"/>
                </a:lnTo>
                <a:lnTo>
                  <a:pt x="2" y="16"/>
                </a:lnTo>
                <a:lnTo>
                  <a:pt x="0" y="13"/>
                </a:lnTo>
                <a:lnTo>
                  <a:pt x="0" y="9"/>
                </a:lnTo>
                <a:lnTo>
                  <a:pt x="0" y="6"/>
                </a:lnTo>
                <a:lnTo>
                  <a:pt x="2" y="3"/>
                </a:lnTo>
                <a:lnTo>
                  <a:pt x="5" y="1"/>
                </a:lnTo>
                <a:lnTo>
                  <a:pt x="9" y="0"/>
                </a:lnTo>
                <a:lnTo>
                  <a:pt x="12" y="1"/>
                </a:lnTo>
                <a:lnTo>
                  <a:pt x="15" y="3"/>
                </a:lnTo>
                <a:lnTo>
                  <a:pt x="17" y="6"/>
                </a:lnTo>
                <a:lnTo>
                  <a:pt x="18" y="9"/>
                </a:lnTo>
              </a:path>
            </a:pathLst>
          </a:custGeom>
          <a:solidFill>
            <a:schemeClr val="accent1"/>
          </a:solidFill>
          <a:ln w="28575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70" name="Freeform 58"/>
          <p:cNvSpPr>
            <a:spLocks/>
          </p:cNvSpPr>
          <p:nvPr/>
        </p:nvSpPr>
        <p:spPr bwMode="auto">
          <a:xfrm>
            <a:off x="6402388" y="1801813"/>
            <a:ext cx="395287" cy="350837"/>
          </a:xfrm>
          <a:custGeom>
            <a:avLst/>
            <a:gdLst/>
            <a:ahLst/>
            <a:cxnLst>
              <a:cxn ang="0">
                <a:pos x="18" y="9"/>
              </a:cxn>
              <a:cxn ang="0">
                <a:pos x="17" y="13"/>
              </a:cxn>
              <a:cxn ang="0">
                <a:pos x="15" y="16"/>
              </a:cxn>
              <a:cxn ang="0">
                <a:pos x="12" y="18"/>
              </a:cxn>
              <a:cxn ang="0">
                <a:pos x="9" y="18"/>
              </a:cxn>
              <a:cxn ang="0">
                <a:pos x="5" y="18"/>
              </a:cxn>
              <a:cxn ang="0">
                <a:pos x="2" y="16"/>
              </a:cxn>
              <a:cxn ang="0">
                <a:pos x="0" y="13"/>
              </a:cxn>
              <a:cxn ang="0">
                <a:pos x="0" y="9"/>
              </a:cxn>
              <a:cxn ang="0">
                <a:pos x="0" y="6"/>
              </a:cxn>
              <a:cxn ang="0">
                <a:pos x="2" y="3"/>
              </a:cxn>
              <a:cxn ang="0">
                <a:pos x="5" y="1"/>
              </a:cxn>
              <a:cxn ang="0">
                <a:pos x="9" y="0"/>
              </a:cxn>
              <a:cxn ang="0">
                <a:pos x="12" y="1"/>
              </a:cxn>
              <a:cxn ang="0">
                <a:pos x="15" y="3"/>
              </a:cxn>
              <a:cxn ang="0">
                <a:pos x="17" y="6"/>
              </a:cxn>
              <a:cxn ang="0">
                <a:pos x="18" y="9"/>
              </a:cxn>
            </a:cxnLst>
            <a:rect l="0" t="0" r="r" b="b"/>
            <a:pathLst>
              <a:path w="18" h="18">
                <a:moveTo>
                  <a:pt x="18" y="9"/>
                </a:moveTo>
                <a:lnTo>
                  <a:pt x="17" y="13"/>
                </a:lnTo>
                <a:lnTo>
                  <a:pt x="15" y="16"/>
                </a:lnTo>
                <a:lnTo>
                  <a:pt x="12" y="18"/>
                </a:lnTo>
                <a:lnTo>
                  <a:pt x="9" y="18"/>
                </a:lnTo>
                <a:lnTo>
                  <a:pt x="5" y="18"/>
                </a:lnTo>
                <a:lnTo>
                  <a:pt x="2" y="16"/>
                </a:lnTo>
                <a:lnTo>
                  <a:pt x="0" y="13"/>
                </a:lnTo>
                <a:lnTo>
                  <a:pt x="0" y="9"/>
                </a:lnTo>
                <a:lnTo>
                  <a:pt x="0" y="6"/>
                </a:lnTo>
                <a:lnTo>
                  <a:pt x="2" y="3"/>
                </a:lnTo>
                <a:lnTo>
                  <a:pt x="5" y="1"/>
                </a:lnTo>
                <a:lnTo>
                  <a:pt x="9" y="0"/>
                </a:lnTo>
                <a:lnTo>
                  <a:pt x="12" y="1"/>
                </a:lnTo>
                <a:lnTo>
                  <a:pt x="15" y="3"/>
                </a:lnTo>
                <a:lnTo>
                  <a:pt x="17" y="6"/>
                </a:lnTo>
                <a:lnTo>
                  <a:pt x="18" y="9"/>
                </a:lnTo>
              </a:path>
            </a:pathLst>
          </a:custGeom>
          <a:solidFill>
            <a:schemeClr val="accent1"/>
          </a:solidFill>
          <a:ln w="28575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72" name="Freeform 60"/>
          <p:cNvSpPr>
            <a:spLocks/>
          </p:cNvSpPr>
          <p:nvPr/>
        </p:nvSpPr>
        <p:spPr bwMode="auto">
          <a:xfrm>
            <a:off x="5611813" y="1801813"/>
            <a:ext cx="395287" cy="350837"/>
          </a:xfrm>
          <a:custGeom>
            <a:avLst/>
            <a:gdLst/>
            <a:ahLst/>
            <a:cxnLst>
              <a:cxn ang="0">
                <a:pos x="18" y="9"/>
              </a:cxn>
              <a:cxn ang="0">
                <a:pos x="17" y="13"/>
              </a:cxn>
              <a:cxn ang="0">
                <a:pos x="15" y="16"/>
              </a:cxn>
              <a:cxn ang="0">
                <a:pos x="12" y="18"/>
              </a:cxn>
              <a:cxn ang="0">
                <a:pos x="9" y="18"/>
              </a:cxn>
              <a:cxn ang="0">
                <a:pos x="5" y="18"/>
              </a:cxn>
              <a:cxn ang="0">
                <a:pos x="2" y="16"/>
              </a:cxn>
              <a:cxn ang="0">
                <a:pos x="0" y="13"/>
              </a:cxn>
              <a:cxn ang="0">
                <a:pos x="0" y="9"/>
              </a:cxn>
              <a:cxn ang="0">
                <a:pos x="0" y="6"/>
              </a:cxn>
              <a:cxn ang="0">
                <a:pos x="2" y="3"/>
              </a:cxn>
              <a:cxn ang="0">
                <a:pos x="5" y="1"/>
              </a:cxn>
              <a:cxn ang="0">
                <a:pos x="9" y="0"/>
              </a:cxn>
              <a:cxn ang="0">
                <a:pos x="12" y="1"/>
              </a:cxn>
              <a:cxn ang="0">
                <a:pos x="15" y="3"/>
              </a:cxn>
              <a:cxn ang="0">
                <a:pos x="17" y="6"/>
              </a:cxn>
              <a:cxn ang="0">
                <a:pos x="18" y="9"/>
              </a:cxn>
            </a:cxnLst>
            <a:rect l="0" t="0" r="r" b="b"/>
            <a:pathLst>
              <a:path w="18" h="18">
                <a:moveTo>
                  <a:pt x="18" y="9"/>
                </a:moveTo>
                <a:lnTo>
                  <a:pt x="17" y="13"/>
                </a:lnTo>
                <a:lnTo>
                  <a:pt x="15" y="16"/>
                </a:lnTo>
                <a:lnTo>
                  <a:pt x="12" y="18"/>
                </a:lnTo>
                <a:lnTo>
                  <a:pt x="9" y="18"/>
                </a:lnTo>
                <a:lnTo>
                  <a:pt x="5" y="18"/>
                </a:lnTo>
                <a:lnTo>
                  <a:pt x="2" y="16"/>
                </a:lnTo>
                <a:lnTo>
                  <a:pt x="0" y="13"/>
                </a:lnTo>
                <a:lnTo>
                  <a:pt x="0" y="9"/>
                </a:lnTo>
                <a:lnTo>
                  <a:pt x="0" y="6"/>
                </a:lnTo>
                <a:lnTo>
                  <a:pt x="2" y="3"/>
                </a:lnTo>
                <a:lnTo>
                  <a:pt x="5" y="1"/>
                </a:lnTo>
                <a:lnTo>
                  <a:pt x="9" y="0"/>
                </a:lnTo>
                <a:lnTo>
                  <a:pt x="12" y="1"/>
                </a:lnTo>
                <a:lnTo>
                  <a:pt x="15" y="3"/>
                </a:lnTo>
                <a:lnTo>
                  <a:pt x="17" y="6"/>
                </a:lnTo>
                <a:lnTo>
                  <a:pt x="18" y="9"/>
                </a:lnTo>
              </a:path>
            </a:pathLst>
          </a:custGeom>
          <a:solidFill>
            <a:schemeClr val="accent1"/>
          </a:solidFill>
          <a:ln w="28575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74" name="Freeform 62"/>
          <p:cNvSpPr>
            <a:spLocks/>
          </p:cNvSpPr>
          <p:nvPr/>
        </p:nvSpPr>
        <p:spPr bwMode="auto">
          <a:xfrm>
            <a:off x="4821238" y="1801813"/>
            <a:ext cx="395287" cy="350837"/>
          </a:xfrm>
          <a:custGeom>
            <a:avLst/>
            <a:gdLst/>
            <a:ahLst/>
            <a:cxnLst>
              <a:cxn ang="0">
                <a:pos x="18" y="9"/>
              </a:cxn>
              <a:cxn ang="0">
                <a:pos x="17" y="13"/>
              </a:cxn>
              <a:cxn ang="0">
                <a:pos x="15" y="16"/>
              </a:cxn>
              <a:cxn ang="0">
                <a:pos x="12" y="18"/>
              </a:cxn>
              <a:cxn ang="0">
                <a:pos x="9" y="18"/>
              </a:cxn>
              <a:cxn ang="0">
                <a:pos x="5" y="18"/>
              </a:cxn>
              <a:cxn ang="0">
                <a:pos x="2" y="16"/>
              </a:cxn>
              <a:cxn ang="0">
                <a:pos x="0" y="13"/>
              </a:cxn>
              <a:cxn ang="0">
                <a:pos x="0" y="9"/>
              </a:cxn>
              <a:cxn ang="0">
                <a:pos x="0" y="6"/>
              </a:cxn>
              <a:cxn ang="0">
                <a:pos x="2" y="3"/>
              </a:cxn>
              <a:cxn ang="0">
                <a:pos x="5" y="1"/>
              </a:cxn>
              <a:cxn ang="0">
                <a:pos x="9" y="0"/>
              </a:cxn>
              <a:cxn ang="0">
                <a:pos x="12" y="1"/>
              </a:cxn>
              <a:cxn ang="0">
                <a:pos x="15" y="3"/>
              </a:cxn>
              <a:cxn ang="0">
                <a:pos x="17" y="6"/>
              </a:cxn>
              <a:cxn ang="0">
                <a:pos x="18" y="9"/>
              </a:cxn>
            </a:cxnLst>
            <a:rect l="0" t="0" r="r" b="b"/>
            <a:pathLst>
              <a:path w="18" h="18">
                <a:moveTo>
                  <a:pt x="18" y="9"/>
                </a:moveTo>
                <a:lnTo>
                  <a:pt x="17" y="13"/>
                </a:lnTo>
                <a:lnTo>
                  <a:pt x="15" y="16"/>
                </a:lnTo>
                <a:lnTo>
                  <a:pt x="12" y="18"/>
                </a:lnTo>
                <a:lnTo>
                  <a:pt x="9" y="18"/>
                </a:lnTo>
                <a:lnTo>
                  <a:pt x="5" y="18"/>
                </a:lnTo>
                <a:lnTo>
                  <a:pt x="2" y="16"/>
                </a:lnTo>
                <a:lnTo>
                  <a:pt x="0" y="13"/>
                </a:lnTo>
                <a:lnTo>
                  <a:pt x="0" y="9"/>
                </a:lnTo>
                <a:lnTo>
                  <a:pt x="0" y="6"/>
                </a:lnTo>
                <a:lnTo>
                  <a:pt x="2" y="3"/>
                </a:lnTo>
                <a:lnTo>
                  <a:pt x="5" y="1"/>
                </a:lnTo>
                <a:lnTo>
                  <a:pt x="9" y="0"/>
                </a:lnTo>
                <a:lnTo>
                  <a:pt x="12" y="1"/>
                </a:lnTo>
                <a:lnTo>
                  <a:pt x="15" y="3"/>
                </a:lnTo>
                <a:lnTo>
                  <a:pt x="17" y="6"/>
                </a:lnTo>
                <a:lnTo>
                  <a:pt x="18" y="9"/>
                </a:lnTo>
              </a:path>
            </a:pathLst>
          </a:custGeom>
          <a:solidFill>
            <a:schemeClr val="accent1"/>
          </a:solidFill>
          <a:ln w="28575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76" name="Freeform 64"/>
          <p:cNvSpPr>
            <a:spLocks/>
          </p:cNvSpPr>
          <p:nvPr/>
        </p:nvSpPr>
        <p:spPr bwMode="auto">
          <a:xfrm>
            <a:off x="1660525" y="1801813"/>
            <a:ext cx="395288" cy="350837"/>
          </a:xfrm>
          <a:custGeom>
            <a:avLst/>
            <a:gdLst/>
            <a:ahLst/>
            <a:cxnLst>
              <a:cxn ang="0">
                <a:pos x="18" y="9"/>
              </a:cxn>
              <a:cxn ang="0">
                <a:pos x="17" y="13"/>
              </a:cxn>
              <a:cxn ang="0">
                <a:pos x="15" y="16"/>
              </a:cxn>
              <a:cxn ang="0">
                <a:pos x="12" y="18"/>
              </a:cxn>
              <a:cxn ang="0">
                <a:pos x="9" y="18"/>
              </a:cxn>
              <a:cxn ang="0">
                <a:pos x="5" y="18"/>
              </a:cxn>
              <a:cxn ang="0">
                <a:pos x="2" y="16"/>
              </a:cxn>
              <a:cxn ang="0">
                <a:pos x="0" y="13"/>
              </a:cxn>
              <a:cxn ang="0">
                <a:pos x="0" y="9"/>
              </a:cxn>
              <a:cxn ang="0">
                <a:pos x="0" y="6"/>
              </a:cxn>
              <a:cxn ang="0">
                <a:pos x="2" y="3"/>
              </a:cxn>
              <a:cxn ang="0">
                <a:pos x="5" y="1"/>
              </a:cxn>
              <a:cxn ang="0">
                <a:pos x="9" y="0"/>
              </a:cxn>
              <a:cxn ang="0">
                <a:pos x="12" y="1"/>
              </a:cxn>
              <a:cxn ang="0">
                <a:pos x="15" y="3"/>
              </a:cxn>
              <a:cxn ang="0">
                <a:pos x="17" y="6"/>
              </a:cxn>
              <a:cxn ang="0">
                <a:pos x="18" y="9"/>
              </a:cxn>
            </a:cxnLst>
            <a:rect l="0" t="0" r="r" b="b"/>
            <a:pathLst>
              <a:path w="18" h="18">
                <a:moveTo>
                  <a:pt x="18" y="9"/>
                </a:moveTo>
                <a:lnTo>
                  <a:pt x="17" y="13"/>
                </a:lnTo>
                <a:lnTo>
                  <a:pt x="15" y="16"/>
                </a:lnTo>
                <a:lnTo>
                  <a:pt x="12" y="18"/>
                </a:lnTo>
                <a:lnTo>
                  <a:pt x="9" y="18"/>
                </a:lnTo>
                <a:lnTo>
                  <a:pt x="5" y="18"/>
                </a:lnTo>
                <a:lnTo>
                  <a:pt x="2" y="16"/>
                </a:lnTo>
                <a:lnTo>
                  <a:pt x="0" y="13"/>
                </a:lnTo>
                <a:lnTo>
                  <a:pt x="0" y="9"/>
                </a:lnTo>
                <a:lnTo>
                  <a:pt x="0" y="6"/>
                </a:lnTo>
                <a:lnTo>
                  <a:pt x="2" y="3"/>
                </a:lnTo>
                <a:lnTo>
                  <a:pt x="5" y="1"/>
                </a:lnTo>
                <a:lnTo>
                  <a:pt x="9" y="0"/>
                </a:lnTo>
                <a:lnTo>
                  <a:pt x="12" y="1"/>
                </a:lnTo>
                <a:lnTo>
                  <a:pt x="15" y="3"/>
                </a:lnTo>
                <a:lnTo>
                  <a:pt x="17" y="6"/>
                </a:lnTo>
                <a:lnTo>
                  <a:pt x="18" y="9"/>
                </a:lnTo>
              </a:path>
            </a:pathLst>
          </a:custGeom>
          <a:solidFill>
            <a:schemeClr val="accent1"/>
          </a:solidFill>
          <a:ln w="28575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78" name="Freeform 66"/>
          <p:cNvSpPr>
            <a:spLocks/>
          </p:cNvSpPr>
          <p:nvPr/>
        </p:nvSpPr>
        <p:spPr bwMode="auto">
          <a:xfrm>
            <a:off x="2451100" y="1801813"/>
            <a:ext cx="395288" cy="350837"/>
          </a:xfrm>
          <a:custGeom>
            <a:avLst/>
            <a:gdLst/>
            <a:ahLst/>
            <a:cxnLst>
              <a:cxn ang="0">
                <a:pos x="18" y="9"/>
              </a:cxn>
              <a:cxn ang="0">
                <a:pos x="17" y="13"/>
              </a:cxn>
              <a:cxn ang="0">
                <a:pos x="15" y="16"/>
              </a:cxn>
              <a:cxn ang="0">
                <a:pos x="12" y="18"/>
              </a:cxn>
              <a:cxn ang="0">
                <a:pos x="9" y="18"/>
              </a:cxn>
              <a:cxn ang="0">
                <a:pos x="5" y="18"/>
              </a:cxn>
              <a:cxn ang="0">
                <a:pos x="2" y="16"/>
              </a:cxn>
              <a:cxn ang="0">
                <a:pos x="0" y="13"/>
              </a:cxn>
              <a:cxn ang="0">
                <a:pos x="0" y="9"/>
              </a:cxn>
              <a:cxn ang="0">
                <a:pos x="0" y="6"/>
              </a:cxn>
              <a:cxn ang="0">
                <a:pos x="2" y="3"/>
              </a:cxn>
              <a:cxn ang="0">
                <a:pos x="5" y="1"/>
              </a:cxn>
              <a:cxn ang="0">
                <a:pos x="9" y="0"/>
              </a:cxn>
              <a:cxn ang="0">
                <a:pos x="12" y="1"/>
              </a:cxn>
              <a:cxn ang="0">
                <a:pos x="15" y="3"/>
              </a:cxn>
              <a:cxn ang="0">
                <a:pos x="17" y="6"/>
              </a:cxn>
              <a:cxn ang="0">
                <a:pos x="18" y="9"/>
              </a:cxn>
            </a:cxnLst>
            <a:rect l="0" t="0" r="r" b="b"/>
            <a:pathLst>
              <a:path w="18" h="18">
                <a:moveTo>
                  <a:pt x="18" y="9"/>
                </a:moveTo>
                <a:lnTo>
                  <a:pt x="17" y="13"/>
                </a:lnTo>
                <a:lnTo>
                  <a:pt x="15" y="16"/>
                </a:lnTo>
                <a:lnTo>
                  <a:pt x="12" y="18"/>
                </a:lnTo>
                <a:lnTo>
                  <a:pt x="9" y="18"/>
                </a:lnTo>
                <a:lnTo>
                  <a:pt x="5" y="18"/>
                </a:lnTo>
                <a:lnTo>
                  <a:pt x="2" y="16"/>
                </a:lnTo>
                <a:lnTo>
                  <a:pt x="0" y="13"/>
                </a:lnTo>
                <a:lnTo>
                  <a:pt x="0" y="9"/>
                </a:lnTo>
                <a:lnTo>
                  <a:pt x="0" y="6"/>
                </a:lnTo>
                <a:lnTo>
                  <a:pt x="2" y="3"/>
                </a:lnTo>
                <a:lnTo>
                  <a:pt x="5" y="1"/>
                </a:lnTo>
                <a:lnTo>
                  <a:pt x="9" y="0"/>
                </a:lnTo>
                <a:lnTo>
                  <a:pt x="12" y="1"/>
                </a:lnTo>
                <a:lnTo>
                  <a:pt x="15" y="3"/>
                </a:lnTo>
                <a:lnTo>
                  <a:pt x="17" y="6"/>
                </a:lnTo>
                <a:lnTo>
                  <a:pt x="18" y="9"/>
                </a:lnTo>
              </a:path>
            </a:pathLst>
          </a:custGeom>
          <a:solidFill>
            <a:schemeClr val="accent1"/>
          </a:solidFill>
          <a:ln w="28575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80" name="Freeform 68"/>
          <p:cNvSpPr>
            <a:spLocks/>
          </p:cNvSpPr>
          <p:nvPr/>
        </p:nvSpPr>
        <p:spPr bwMode="auto">
          <a:xfrm>
            <a:off x="3241675" y="1801813"/>
            <a:ext cx="395288" cy="350837"/>
          </a:xfrm>
          <a:custGeom>
            <a:avLst/>
            <a:gdLst/>
            <a:ahLst/>
            <a:cxnLst>
              <a:cxn ang="0">
                <a:pos x="18" y="9"/>
              </a:cxn>
              <a:cxn ang="0">
                <a:pos x="17" y="13"/>
              </a:cxn>
              <a:cxn ang="0">
                <a:pos x="15" y="16"/>
              </a:cxn>
              <a:cxn ang="0">
                <a:pos x="12" y="18"/>
              </a:cxn>
              <a:cxn ang="0">
                <a:pos x="9" y="18"/>
              </a:cxn>
              <a:cxn ang="0">
                <a:pos x="5" y="18"/>
              </a:cxn>
              <a:cxn ang="0">
                <a:pos x="2" y="16"/>
              </a:cxn>
              <a:cxn ang="0">
                <a:pos x="0" y="13"/>
              </a:cxn>
              <a:cxn ang="0">
                <a:pos x="0" y="9"/>
              </a:cxn>
              <a:cxn ang="0">
                <a:pos x="0" y="6"/>
              </a:cxn>
              <a:cxn ang="0">
                <a:pos x="2" y="3"/>
              </a:cxn>
              <a:cxn ang="0">
                <a:pos x="5" y="1"/>
              </a:cxn>
              <a:cxn ang="0">
                <a:pos x="9" y="0"/>
              </a:cxn>
              <a:cxn ang="0">
                <a:pos x="12" y="1"/>
              </a:cxn>
              <a:cxn ang="0">
                <a:pos x="15" y="3"/>
              </a:cxn>
              <a:cxn ang="0">
                <a:pos x="17" y="6"/>
              </a:cxn>
              <a:cxn ang="0">
                <a:pos x="18" y="9"/>
              </a:cxn>
            </a:cxnLst>
            <a:rect l="0" t="0" r="r" b="b"/>
            <a:pathLst>
              <a:path w="18" h="18">
                <a:moveTo>
                  <a:pt x="18" y="9"/>
                </a:moveTo>
                <a:lnTo>
                  <a:pt x="17" y="13"/>
                </a:lnTo>
                <a:lnTo>
                  <a:pt x="15" y="16"/>
                </a:lnTo>
                <a:lnTo>
                  <a:pt x="12" y="18"/>
                </a:lnTo>
                <a:lnTo>
                  <a:pt x="9" y="18"/>
                </a:lnTo>
                <a:lnTo>
                  <a:pt x="5" y="18"/>
                </a:lnTo>
                <a:lnTo>
                  <a:pt x="2" y="16"/>
                </a:lnTo>
                <a:lnTo>
                  <a:pt x="0" y="13"/>
                </a:lnTo>
                <a:lnTo>
                  <a:pt x="0" y="9"/>
                </a:lnTo>
                <a:lnTo>
                  <a:pt x="0" y="6"/>
                </a:lnTo>
                <a:lnTo>
                  <a:pt x="2" y="3"/>
                </a:lnTo>
                <a:lnTo>
                  <a:pt x="5" y="1"/>
                </a:lnTo>
                <a:lnTo>
                  <a:pt x="9" y="0"/>
                </a:lnTo>
                <a:lnTo>
                  <a:pt x="12" y="1"/>
                </a:lnTo>
                <a:lnTo>
                  <a:pt x="15" y="3"/>
                </a:lnTo>
                <a:lnTo>
                  <a:pt x="17" y="6"/>
                </a:lnTo>
                <a:lnTo>
                  <a:pt x="18" y="9"/>
                </a:lnTo>
              </a:path>
            </a:pathLst>
          </a:custGeom>
          <a:solidFill>
            <a:schemeClr val="accent1"/>
          </a:solidFill>
          <a:ln w="28575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82" name="Freeform 70"/>
          <p:cNvSpPr>
            <a:spLocks/>
          </p:cNvSpPr>
          <p:nvPr/>
        </p:nvSpPr>
        <p:spPr bwMode="auto">
          <a:xfrm>
            <a:off x="4032250" y="1801813"/>
            <a:ext cx="393700" cy="350837"/>
          </a:xfrm>
          <a:custGeom>
            <a:avLst/>
            <a:gdLst/>
            <a:ahLst/>
            <a:cxnLst>
              <a:cxn ang="0">
                <a:pos x="18" y="9"/>
              </a:cxn>
              <a:cxn ang="0">
                <a:pos x="17" y="13"/>
              </a:cxn>
              <a:cxn ang="0">
                <a:pos x="15" y="16"/>
              </a:cxn>
              <a:cxn ang="0">
                <a:pos x="12" y="18"/>
              </a:cxn>
              <a:cxn ang="0">
                <a:pos x="9" y="18"/>
              </a:cxn>
              <a:cxn ang="0">
                <a:pos x="5" y="18"/>
              </a:cxn>
              <a:cxn ang="0">
                <a:pos x="2" y="16"/>
              </a:cxn>
              <a:cxn ang="0">
                <a:pos x="0" y="13"/>
              </a:cxn>
              <a:cxn ang="0">
                <a:pos x="0" y="9"/>
              </a:cxn>
              <a:cxn ang="0">
                <a:pos x="0" y="6"/>
              </a:cxn>
              <a:cxn ang="0">
                <a:pos x="2" y="3"/>
              </a:cxn>
              <a:cxn ang="0">
                <a:pos x="5" y="1"/>
              </a:cxn>
              <a:cxn ang="0">
                <a:pos x="9" y="0"/>
              </a:cxn>
              <a:cxn ang="0">
                <a:pos x="12" y="1"/>
              </a:cxn>
              <a:cxn ang="0">
                <a:pos x="15" y="3"/>
              </a:cxn>
              <a:cxn ang="0">
                <a:pos x="17" y="6"/>
              </a:cxn>
              <a:cxn ang="0">
                <a:pos x="18" y="9"/>
              </a:cxn>
            </a:cxnLst>
            <a:rect l="0" t="0" r="r" b="b"/>
            <a:pathLst>
              <a:path w="18" h="18">
                <a:moveTo>
                  <a:pt x="18" y="9"/>
                </a:moveTo>
                <a:lnTo>
                  <a:pt x="17" y="13"/>
                </a:lnTo>
                <a:lnTo>
                  <a:pt x="15" y="16"/>
                </a:lnTo>
                <a:lnTo>
                  <a:pt x="12" y="18"/>
                </a:lnTo>
                <a:lnTo>
                  <a:pt x="9" y="18"/>
                </a:lnTo>
                <a:lnTo>
                  <a:pt x="5" y="18"/>
                </a:lnTo>
                <a:lnTo>
                  <a:pt x="2" y="16"/>
                </a:lnTo>
                <a:lnTo>
                  <a:pt x="0" y="13"/>
                </a:lnTo>
                <a:lnTo>
                  <a:pt x="0" y="9"/>
                </a:lnTo>
                <a:lnTo>
                  <a:pt x="0" y="6"/>
                </a:lnTo>
                <a:lnTo>
                  <a:pt x="2" y="3"/>
                </a:lnTo>
                <a:lnTo>
                  <a:pt x="5" y="1"/>
                </a:lnTo>
                <a:lnTo>
                  <a:pt x="9" y="0"/>
                </a:lnTo>
                <a:lnTo>
                  <a:pt x="12" y="1"/>
                </a:lnTo>
                <a:lnTo>
                  <a:pt x="15" y="3"/>
                </a:lnTo>
                <a:lnTo>
                  <a:pt x="17" y="6"/>
                </a:lnTo>
                <a:lnTo>
                  <a:pt x="18" y="9"/>
                </a:lnTo>
              </a:path>
            </a:pathLst>
          </a:custGeom>
          <a:solidFill>
            <a:schemeClr val="accent1"/>
          </a:solidFill>
          <a:ln w="28575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84" name="Freeform 72"/>
          <p:cNvSpPr>
            <a:spLocks/>
          </p:cNvSpPr>
          <p:nvPr/>
        </p:nvSpPr>
        <p:spPr bwMode="auto">
          <a:xfrm>
            <a:off x="5611813" y="2387600"/>
            <a:ext cx="395287" cy="352425"/>
          </a:xfrm>
          <a:custGeom>
            <a:avLst/>
            <a:gdLst/>
            <a:ahLst/>
            <a:cxnLst>
              <a:cxn ang="0">
                <a:pos x="18" y="9"/>
              </a:cxn>
              <a:cxn ang="0">
                <a:pos x="17" y="13"/>
              </a:cxn>
              <a:cxn ang="0">
                <a:pos x="15" y="16"/>
              </a:cxn>
              <a:cxn ang="0">
                <a:pos x="12" y="18"/>
              </a:cxn>
              <a:cxn ang="0">
                <a:pos x="9" y="18"/>
              </a:cxn>
              <a:cxn ang="0">
                <a:pos x="5" y="18"/>
              </a:cxn>
              <a:cxn ang="0">
                <a:pos x="2" y="16"/>
              </a:cxn>
              <a:cxn ang="0">
                <a:pos x="0" y="13"/>
              </a:cxn>
              <a:cxn ang="0">
                <a:pos x="0" y="9"/>
              </a:cxn>
              <a:cxn ang="0">
                <a:pos x="0" y="6"/>
              </a:cxn>
              <a:cxn ang="0">
                <a:pos x="2" y="3"/>
              </a:cxn>
              <a:cxn ang="0">
                <a:pos x="5" y="1"/>
              </a:cxn>
              <a:cxn ang="0">
                <a:pos x="9" y="0"/>
              </a:cxn>
              <a:cxn ang="0">
                <a:pos x="12" y="1"/>
              </a:cxn>
              <a:cxn ang="0">
                <a:pos x="15" y="3"/>
              </a:cxn>
              <a:cxn ang="0">
                <a:pos x="17" y="6"/>
              </a:cxn>
              <a:cxn ang="0">
                <a:pos x="18" y="9"/>
              </a:cxn>
            </a:cxnLst>
            <a:rect l="0" t="0" r="r" b="b"/>
            <a:pathLst>
              <a:path w="18" h="18">
                <a:moveTo>
                  <a:pt x="18" y="9"/>
                </a:moveTo>
                <a:lnTo>
                  <a:pt x="17" y="13"/>
                </a:lnTo>
                <a:lnTo>
                  <a:pt x="15" y="16"/>
                </a:lnTo>
                <a:lnTo>
                  <a:pt x="12" y="18"/>
                </a:lnTo>
                <a:lnTo>
                  <a:pt x="9" y="18"/>
                </a:lnTo>
                <a:lnTo>
                  <a:pt x="5" y="18"/>
                </a:lnTo>
                <a:lnTo>
                  <a:pt x="2" y="16"/>
                </a:lnTo>
                <a:lnTo>
                  <a:pt x="0" y="13"/>
                </a:lnTo>
                <a:lnTo>
                  <a:pt x="0" y="9"/>
                </a:lnTo>
                <a:lnTo>
                  <a:pt x="0" y="6"/>
                </a:lnTo>
                <a:lnTo>
                  <a:pt x="2" y="3"/>
                </a:lnTo>
                <a:lnTo>
                  <a:pt x="5" y="1"/>
                </a:lnTo>
                <a:lnTo>
                  <a:pt x="9" y="0"/>
                </a:lnTo>
                <a:lnTo>
                  <a:pt x="12" y="1"/>
                </a:lnTo>
                <a:lnTo>
                  <a:pt x="15" y="3"/>
                </a:lnTo>
                <a:lnTo>
                  <a:pt x="17" y="6"/>
                </a:lnTo>
                <a:lnTo>
                  <a:pt x="18" y="9"/>
                </a:lnTo>
              </a:path>
            </a:pathLst>
          </a:custGeom>
          <a:solidFill>
            <a:schemeClr val="accent1"/>
          </a:solidFill>
          <a:ln w="28575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86" name="Freeform 74"/>
          <p:cNvSpPr>
            <a:spLocks/>
          </p:cNvSpPr>
          <p:nvPr/>
        </p:nvSpPr>
        <p:spPr bwMode="auto">
          <a:xfrm>
            <a:off x="4032250" y="2387600"/>
            <a:ext cx="393700" cy="352425"/>
          </a:xfrm>
          <a:custGeom>
            <a:avLst/>
            <a:gdLst/>
            <a:ahLst/>
            <a:cxnLst>
              <a:cxn ang="0">
                <a:pos x="18" y="9"/>
              </a:cxn>
              <a:cxn ang="0">
                <a:pos x="17" y="13"/>
              </a:cxn>
              <a:cxn ang="0">
                <a:pos x="15" y="16"/>
              </a:cxn>
              <a:cxn ang="0">
                <a:pos x="12" y="18"/>
              </a:cxn>
              <a:cxn ang="0">
                <a:pos x="9" y="18"/>
              </a:cxn>
              <a:cxn ang="0">
                <a:pos x="5" y="18"/>
              </a:cxn>
              <a:cxn ang="0">
                <a:pos x="2" y="16"/>
              </a:cxn>
              <a:cxn ang="0">
                <a:pos x="0" y="13"/>
              </a:cxn>
              <a:cxn ang="0">
                <a:pos x="0" y="9"/>
              </a:cxn>
              <a:cxn ang="0">
                <a:pos x="0" y="6"/>
              </a:cxn>
              <a:cxn ang="0">
                <a:pos x="2" y="3"/>
              </a:cxn>
              <a:cxn ang="0">
                <a:pos x="5" y="1"/>
              </a:cxn>
              <a:cxn ang="0">
                <a:pos x="9" y="0"/>
              </a:cxn>
              <a:cxn ang="0">
                <a:pos x="12" y="1"/>
              </a:cxn>
              <a:cxn ang="0">
                <a:pos x="15" y="3"/>
              </a:cxn>
              <a:cxn ang="0">
                <a:pos x="17" y="6"/>
              </a:cxn>
              <a:cxn ang="0">
                <a:pos x="18" y="9"/>
              </a:cxn>
            </a:cxnLst>
            <a:rect l="0" t="0" r="r" b="b"/>
            <a:pathLst>
              <a:path w="18" h="18">
                <a:moveTo>
                  <a:pt x="18" y="9"/>
                </a:moveTo>
                <a:lnTo>
                  <a:pt x="17" y="13"/>
                </a:lnTo>
                <a:lnTo>
                  <a:pt x="15" y="16"/>
                </a:lnTo>
                <a:lnTo>
                  <a:pt x="12" y="18"/>
                </a:lnTo>
                <a:lnTo>
                  <a:pt x="9" y="18"/>
                </a:lnTo>
                <a:lnTo>
                  <a:pt x="5" y="18"/>
                </a:lnTo>
                <a:lnTo>
                  <a:pt x="2" y="16"/>
                </a:lnTo>
                <a:lnTo>
                  <a:pt x="0" y="13"/>
                </a:lnTo>
                <a:lnTo>
                  <a:pt x="0" y="9"/>
                </a:lnTo>
                <a:lnTo>
                  <a:pt x="0" y="6"/>
                </a:lnTo>
                <a:lnTo>
                  <a:pt x="2" y="3"/>
                </a:lnTo>
                <a:lnTo>
                  <a:pt x="5" y="1"/>
                </a:lnTo>
                <a:lnTo>
                  <a:pt x="9" y="0"/>
                </a:lnTo>
                <a:lnTo>
                  <a:pt x="12" y="1"/>
                </a:lnTo>
                <a:lnTo>
                  <a:pt x="15" y="3"/>
                </a:lnTo>
                <a:lnTo>
                  <a:pt x="17" y="6"/>
                </a:lnTo>
                <a:lnTo>
                  <a:pt x="18" y="9"/>
                </a:lnTo>
              </a:path>
            </a:pathLst>
          </a:custGeom>
          <a:solidFill>
            <a:schemeClr val="accent1"/>
          </a:solidFill>
          <a:ln w="28575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88" name="Freeform 76"/>
          <p:cNvSpPr>
            <a:spLocks/>
          </p:cNvSpPr>
          <p:nvPr/>
        </p:nvSpPr>
        <p:spPr bwMode="auto">
          <a:xfrm>
            <a:off x="2451100" y="2387600"/>
            <a:ext cx="395288" cy="352425"/>
          </a:xfrm>
          <a:custGeom>
            <a:avLst/>
            <a:gdLst/>
            <a:ahLst/>
            <a:cxnLst>
              <a:cxn ang="0">
                <a:pos x="18" y="9"/>
              </a:cxn>
              <a:cxn ang="0">
                <a:pos x="17" y="13"/>
              </a:cxn>
              <a:cxn ang="0">
                <a:pos x="15" y="16"/>
              </a:cxn>
              <a:cxn ang="0">
                <a:pos x="12" y="18"/>
              </a:cxn>
              <a:cxn ang="0">
                <a:pos x="9" y="18"/>
              </a:cxn>
              <a:cxn ang="0">
                <a:pos x="5" y="18"/>
              </a:cxn>
              <a:cxn ang="0">
                <a:pos x="2" y="16"/>
              </a:cxn>
              <a:cxn ang="0">
                <a:pos x="0" y="13"/>
              </a:cxn>
              <a:cxn ang="0">
                <a:pos x="0" y="9"/>
              </a:cxn>
              <a:cxn ang="0">
                <a:pos x="0" y="6"/>
              </a:cxn>
              <a:cxn ang="0">
                <a:pos x="2" y="3"/>
              </a:cxn>
              <a:cxn ang="0">
                <a:pos x="5" y="1"/>
              </a:cxn>
              <a:cxn ang="0">
                <a:pos x="9" y="0"/>
              </a:cxn>
              <a:cxn ang="0">
                <a:pos x="12" y="1"/>
              </a:cxn>
              <a:cxn ang="0">
                <a:pos x="15" y="3"/>
              </a:cxn>
              <a:cxn ang="0">
                <a:pos x="17" y="6"/>
              </a:cxn>
              <a:cxn ang="0">
                <a:pos x="18" y="9"/>
              </a:cxn>
            </a:cxnLst>
            <a:rect l="0" t="0" r="r" b="b"/>
            <a:pathLst>
              <a:path w="18" h="18">
                <a:moveTo>
                  <a:pt x="18" y="9"/>
                </a:moveTo>
                <a:lnTo>
                  <a:pt x="17" y="13"/>
                </a:lnTo>
                <a:lnTo>
                  <a:pt x="15" y="16"/>
                </a:lnTo>
                <a:lnTo>
                  <a:pt x="12" y="18"/>
                </a:lnTo>
                <a:lnTo>
                  <a:pt x="9" y="18"/>
                </a:lnTo>
                <a:lnTo>
                  <a:pt x="5" y="18"/>
                </a:lnTo>
                <a:lnTo>
                  <a:pt x="2" y="16"/>
                </a:lnTo>
                <a:lnTo>
                  <a:pt x="0" y="13"/>
                </a:lnTo>
                <a:lnTo>
                  <a:pt x="0" y="9"/>
                </a:lnTo>
                <a:lnTo>
                  <a:pt x="0" y="6"/>
                </a:lnTo>
                <a:lnTo>
                  <a:pt x="2" y="3"/>
                </a:lnTo>
                <a:lnTo>
                  <a:pt x="5" y="1"/>
                </a:lnTo>
                <a:lnTo>
                  <a:pt x="9" y="0"/>
                </a:lnTo>
                <a:lnTo>
                  <a:pt x="12" y="1"/>
                </a:lnTo>
                <a:lnTo>
                  <a:pt x="15" y="3"/>
                </a:lnTo>
                <a:lnTo>
                  <a:pt x="17" y="6"/>
                </a:lnTo>
                <a:lnTo>
                  <a:pt x="18" y="9"/>
                </a:lnTo>
              </a:path>
            </a:pathLst>
          </a:custGeom>
          <a:solidFill>
            <a:schemeClr val="accent1"/>
          </a:solidFill>
          <a:ln w="28575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90" name="Freeform 78"/>
          <p:cNvSpPr>
            <a:spLocks/>
          </p:cNvSpPr>
          <p:nvPr/>
        </p:nvSpPr>
        <p:spPr bwMode="auto">
          <a:xfrm>
            <a:off x="871538" y="3052763"/>
            <a:ext cx="393700" cy="350837"/>
          </a:xfrm>
          <a:custGeom>
            <a:avLst/>
            <a:gdLst/>
            <a:ahLst/>
            <a:cxnLst>
              <a:cxn ang="0">
                <a:pos x="18" y="9"/>
              </a:cxn>
              <a:cxn ang="0">
                <a:pos x="17" y="13"/>
              </a:cxn>
              <a:cxn ang="0">
                <a:pos x="15" y="16"/>
              </a:cxn>
              <a:cxn ang="0">
                <a:pos x="12" y="18"/>
              </a:cxn>
              <a:cxn ang="0">
                <a:pos x="9" y="18"/>
              </a:cxn>
              <a:cxn ang="0">
                <a:pos x="5" y="18"/>
              </a:cxn>
              <a:cxn ang="0">
                <a:pos x="2" y="16"/>
              </a:cxn>
              <a:cxn ang="0">
                <a:pos x="0" y="13"/>
              </a:cxn>
              <a:cxn ang="0">
                <a:pos x="0" y="9"/>
              </a:cxn>
              <a:cxn ang="0">
                <a:pos x="0" y="6"/>
              </a:cxn>
              <a:cxn ang="0">
                <a:pos x="2" y="3"/>
              </a:cxn>
              <a:cxn ang="0">
                <a:pos x="5" y="1"/>
              </a:cxn>
              <a:cxn ang="0">
                <a:pos x="9" y="0"/>
              </a:cxn>
              <a:cxn ang="0">
                <a:pos x="12" y="1"/>
              </a:cxn>
              <a:cxn ang="0">
                <a:pos x="15" y="3"/>
              </a:cxn>
              <a:cxn ang="0">
                <a:pos x="17" y="6"/>
              </a:cxn>
              <a:cxn ang="0">
                <a:pos x="18" y="9"/>
              </a:cxn>
            </a:cxnLst>
            <a:rect l="0" t="0" r="r" b="b"/>
            <a:pathLst>
              <a:path w="18" h="18">
                <a:moveTo>
                  <a:pt x="18" y="9"/>
                </a:moveTo>
                <a:lnTo>
                  <a:pt x="17" y="13"/>
                </a:lnTo>
                <a:lnTo>
                  <a:pt x="15" y="16"/>
                </a:lnTo>
                <a:lnTo>
                  <a:pt x="12" y="18"/>
                </a:lnTo>
                <a:lnTo>
                  <a:pt x="9" y="18"/>
                </a:lnTo>
                <a:lnTo>
                  <a:pt x="5" y="18"/>
                </a:lnTo>
                <a:lnTo>
                  <a:pt x="2" y="16"/>
                </a:lnTo>
                <a:lnTo>
                  <a:pt x="0" y="13"/>
                </a:lnTo>
                <a:lnTo>
                  <a:pt x="0" y="9"/>
                </a:lnTo>
                <a:lnTo>
                  <a:pt x="0" y="6"/>
                </a:lnTo>
                <a:lnTo>
                  <a:pt x="2" y="3"/>
                </a:lnTo>
                <a:lnTo>
                  <a:pt x="5" y="1"/>
                </a:lnTo>
                <a:lnTo>
                  <a:pt x="9" y="0"/>
                </a:lnTo>
                <a:lnTo>
                  <a:pt x="12" y="1"/>
                </a:lnTo>
                <a:lnTo>
                  <a:pt x="15" y="3"/>
                </a:lnTo>
                <a:lnTo>
                  <a:pt x="17" y="6"/>
                </a:lnTo>
                <a:lnTo>
                  <a:pt x="18" y="9"/>
                </a:lnTo>
              </a:path>
            </a:pathLst>
          </a:custGeom>
          <a:solidFill>
            <a:schemeClr val="accent1"/>
          </a:solidFill>
          <a:ln w="28575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92" name="Freeform 80"/>
          <p:cNvSpPr>
            <a:spLocks/>
          </p:cNvSpPr>
          <p:nvPr/>
        </p:nvSpPr>
        <p:spPr bwMode="auto">
          <a:xfrm>
            <a:off x="871538" y="2387600"/>
            <a:ext cx="393700" cy="352425"/>
          </a:xfrm>
          <a:custGeom>
            <a:avLst/>
            <a:gdLst/>
            <a:ahLst/>
            <a:cxnLst>
              <a:cxn ang="0">
                <a:pos x="18" y="9"/>
              </a:cxn>
              <a:cxn ang="0">
                <a:pos x="17" y="13"/>
              </a:cxn>
              <a:cxn ang="0">
                <a:pos x="15" y="16"/>
              </a:cxn>
              <a:cxn ang="0">
                <a:pos x="12" y="18"/>
              </a:cxn>
              <a:cxn ang="0">
                <a:pos x="9" y="18"/>
              </a:cxn>
              <a:cxn ang="0">
                <a:pos x="5" y="18"/>
              </a:cxn>
              <a:cxn ang="0">
                <a:pos x="2" y="16"/>
              </a:cxn>
              <a:cxn ang="0">
                <a:pos x="0" y="13"/>
              </a:cxn>
              <a:cxn ang="0">
                <a:pos x="0" y="9"/>
              </a:cxn>
              <a:cxn ang="0">
                <a:pos x="0" y="6"/>
              </a:cxn>
              <a:cxn ang="0">
                <a:pos x="2" y="3"/>
              </a:cxn>
              <a:cxn ang="0">
                <a:pos x="5" y="1"/>
              </a:cxn>
              <a:cxn ang="0">
                <a:pos x="9" y="0"/>
              </a:cxn>
              <a:cxn ang="0">
                <a:pos x="12" y="1"/>
              </a:cxn>
              <a:cxn ang="0">
                <a:pos x="15" y="3"/>
              </a:cxn>
              <a:cxn ang="0">
                <a:pos x="17" y="6"/>
              </a:cxn>
              <a:cxn ang="0">
                <a:pos x="18" y="9"/>
              </a:cxn>
            </a:cxnLst>
            <a:rect l="0" t="0" r="r" b="b"/>
            <a:pathLst>
              <a:path w="18" h="18">
                <a:moveTo>
                  <a:pt x="18" y="9"/>
                </a:moveTo>
                <a:lnTo>
                  <a:pt x="17" y="13"/>
                </a:lnTo>
                <a:lnTo>
                  <a:pt x="15" y="16"/>
                </a:lnTo>
                <a:lnTo>
                  <a:pt x="12" y="18"/>
                </a:lnTo>
                <a:lnTo>
                  <a:pt x="9" y="18"/>
                </a:lnTo>
                <a:lnTo>
                  <a:pt x="5" y="18"/>
                </a:lnTo>
                <a:lnTo>
                  <a:pt x="2" y="16"/>
                </a:lnTo>
                <a:lnTo>
                  <a:pt x="0" y="13"/>
                </a:lnTo>
                <a:lnTo>
                  <a:pt x="0" y="9"/>
                </a:lnTo>
                <a:lnTo>
                  <a:pt x="0" y="6"/>
                </a:lnTo>
                <a:lnTo>
                  <a:pt x="2" y="3"/>
                </a:lnTo>
                <a:lnTo>
                  <a:pt x="5" y="1"/>
                </a:lnTo>
                <a:lnTo>
                  <a:pt x="9" y="0"/>
                </a:lnTo>
                <a:lnTo>
                  <a:pt x="12" y="1"/>
                </a:lnTo>
                <a:lnTo>
                  <a:pt x="15" y="3"/>
                </a:lnTo>
                <a:lnTo>
                  <a:pt x="17" y="6"/>
                </a:lnTo>
                <a:lnTo>
                  <a:pt x="18" y="9"/>
                </a:lnTo>
              </a:path>
            </a:pathLst>
          </a:custGeom>
          <a:solidFill>
            <a:schemeClr val="accent1"/>
          </a:solidFill>
          <a:ln w="28575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94" name="Freeform 82"/>
          <p:cNvSpPr>
            <a:spLocks/>
          </p:cNvSpPr>
          <p:nvPr/>
        </p:nvSpPr>
        <p:spPr bwMode="auto">
          <a:xfrm>
            <a:off x="1642384" y="4899025"/>
            <a:ext cx="395288" cy="352425"/>
          </a:xfrm>
          <a:custGeom>
            <a:avLst/>
            <a:gdLst/>
            <a:ahLst/>
            <a:cxnLst>
              <a:cxn ang="0">
                <a:pos x="18" y="9"/>
              </a:cxn>
              <a:cxn ang="0">
                <a:pos x="17" y="13"/>
              </a:cxn>
              <a:cxn ang="0">
                <a:pos x="15" y="16"/>
              </a:cxn>
              <a:cxn ang="0">
                <a:pos x="12" y="18"/>
              </a:cxn>
              <a:cxn ang="0">
                <a:pos x="9" y="18"/>
              </a:cxn>
              <a:cxn ang="0">
                <a:pos x="5" y="18"/>
              </a:cxn>
              <a:cxn ang="0">
                <a:pos x="2" y="16"/>
              </a:cxn>
              <a:cxn ang="0">
                <a:pos x="0" y="13"/>
              </a:cxn>
              <a:cxn ang="0">
                <a:pos x="0" y="9"/>
              </a:cxn>
              <a:cxn ang="0">
                <a:pos x="0" y="6"/>
              </a:cxn>
              <a:cxn ang="0">
                <a:pos x="2" y="3"/>
              </a:cxn>
              <a:cxn ang="0">
                <a:pos x="5" y="1"/>
              </a:cxn>
              <a:cxn ang="0">
                <a:pos x="9" y="0"/>
              </a:cxn>
              <a:cxn ang="0">
                <a:pos x="12" y="1"/>
              </a:cxn>
              <a:cxn ang="0">
                <a:pos x="15" y="3"/>
              </a:cxn>
              <a:cxn ang="0">
                <a:pos x="17" y="6"/>
              </a:cxn>
              <a:cxn ang="0">
                <a:pos x="18" y="9"/>
              </a:cxn>
            </a:cxnLst>
            <a:rect l="0" t="0" r="r" b="b"/>
            <a:pathLst>
              <a:path w="18" h="18">
                <a:moveTo>
                  <a:pt x="18" y="9"/>
                </a:moveTo>
                <a:lnTo>
                  <a:pt x="17" y="13"/>
                </a:lnTo>
                <a:lnTo>
                  <a:pt x="15" y="16"/>
                </a:lnTo>
                <a:lnTo>
                  <a:pt x="12" y="18"/>
                </a:lnTo>
                <a:lnTo>
                  <a:pt x="9" y="18"/>
                </a:lnTo>
                <a:lnTo>
                  <a:pt x="5" y="18"/>
                </a:lnTo>
                <a:lnTo>
                  <a:pt x="2" y="16"/>
                </a:lnTo>
                <a:lnTo>
                  <a:pt x="0" y="13"/>
                </a:lnTo>
                <a:lnTo>
                  <a:pt x="0" y="9"/>
                </a:lnTo>
                <a:lnTo>
                  <a:pt x="0" y="6"/>
                </a:lnTo>
                <a:lnTo>
                  <a:pt x="2" y="3"/>
                </a:lnTo>
                <a:lnTo>
                  <a:pt x="5" y="1"/>
                </a:lnTo>
                <a:lnTo>
                  <a:pt x="9" y="0"/>
                </a:lnTo>
                <a:lnTo>
                  <a:pt x="12" y="1"/>
                </a:lnTo>
                <a:lnTo>
                  <a:pt x="15" y="3"/>
                </a:lnTo>
                <a:lnTo>
                  <a:pt x="17" y="6"/>
                </a:lnTo>
                <a:lnTo>
                  <a:pt x="18" y="9"/>
                </a:lnTo>
              </a:path>
            </a:pathLst>
          </a:custGeom>
          <a:solidFill>
            <a:schemeClr val="accent1"/>
          </a:solidFill>
          <a:ln w="28575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96" name="Freeform 84"/>
          <p:cNvSpPr>
            <a:spLocks/>
          </p:cNvSpPr>
          <p:nvPr/>
        </p:nvSpPr>
        <p:spPr bwMode="auto">
          <a:xfrm>
            <a:off x="2451100" y="4186238"/>
            <a:ext cx="395288" cy="350837"/>
          </a:xfrm>
          <a:custGeom>
            <a:avLst/>
            <a:gdLst/>
            <a:ahLst/>
            <a:cxnLst>
              <a:cxn ang="0">
                <a:pos x="18" y="9"/>
              </a:cxn>
              <a:cxn ang="0">
                <a:pos x="17" y="13"/>
              </a:cxn>
              <a:cxn ang="0">
                <a:pos x="15" y="16"/>
              </a:cxn>
              <a:cxn ang="0">
                <a:pos x="12" y="18"/>
              </a:cxn>
              <a:cxn ang="0">
                <a:pos x="9" y="18"/>
              </a:cxn>
              <a:cxn ang="0">
                <a:pos x="5" y="18"/>
              </a:cxn>
              <a:cxn ang="0">
                <a:pos x="2" y="16"/>
              </a:cxn>
              <a:cxn ang="0">
                <a:pos x="0" y="13"/>
              </a:cxn>
              <a:cxn ang="0">
                <a:pos x="0" y="9"/>
              </a:cxn>
              <a:cxn ang="0">
                <a:pos x="0" y="6"/>
              </a:cxn>
              <a:cxn ang="0">
                <a:pos x="2" y="3"/>
              </a:cxn>
              <a:cxn ang="0">
                <a:pos x="5" y="1"/>
              </a:cxn>
              <a:cxn ang="0">
                <a:pos x="9" y="0"/>
              </a:cxn>
              <a:cxn ang="0">
                <a:pos x="12" y="1"/>
              </a:cxn>
              <a:cxn ang="0">
                <a:pos x="15" y="3"/>
              </a:cxn>
              <a:cxn ang="0">
                <a:pos x="17" y="6"/>
              </a:cxn>
              <a:cxn ang="0">
                <a:pos x="18" y="9"/>
              </a:cxn>
            </a:cxnLst>
            <a:rect l="0" t="0" r="r" b="b"/>
            <a:pathLst>
              <a:path w="18" h="18">
                <a:moveTo>
                  <a:pt x="18" y="9"/>
                </a:moveTo>
                <a:lnTo>
                  <a:pt x="17" y="13"/>
                </a:lnTo>
                <a:lnTo>
                  <a:pt x="15" y="16"/>
                </a:lnTo>
                <a:lnTo>
                  <a:pt x="12" y="18"/>
                </a:lnTo>
                <a:lnTo>
                  <a:pt x="9" y="18"/>
                </a:lnTo>
                <a:lnTo>
                  <a:pt x="5" y="18"/>
                </a:lnTo>
                <a:lnTo>
                  <a:pt x="2" y="16"/>
                </a:lnTo>
                <a:lnTo>
                  <a:pt x="0" y="13"/>
                </a:lnTo>
                <a:lnTo>
                  <a:pt x="0" y="9"/>
                </a:lnTo>
                <a:lnTo>
                  <a:pt x="0" y="6"/>
                </a:lnTo>
                <a:lnTo>
                  <a:pt x="2" y="3"/>
                </a:lnTo>
                <a:lnTo>
                  <a:pt x="5" y="1"/>
                </a:lnTo>
                <a:lnTo>
                  <a:pt x="9" y="0"/>
                </a:lnTo>
                <a:lnTo>
                  <a:pt x="12" y="1"/>
                </a:lnTo>
                <a:lnTo>
                  <a:pt x="15" y="3"/>
                </a:lnTo>
                <a:lnTo>
                  <a:pt x="17" y="6"/>
                </a:lnTo>
                <a:lnTo>
                  <a:pt x="18" y="9"/>
                </a:lnTo>
              </a:path>
            </a:pathLst>
          </a:custGeom>
          <a:solidFill>
            <a:schemeClr val="accent1"/>
          </a:solidFill>
          <a:ln w="28575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6998" name="Freeform 86"/>
          <p:cNvSpPr>
            <a:spLocks/>
          </p:cNvSpPr>
          <p:nvPr/>
        </p:nvSpPr>
        <p:spPr bwMode="auto">
          <a:xfrm>
            <a:off x="848853" y="3892551"/>
            <a:ext cx="395287" cy="352425"/>
          </a:xfrm>
          <a:custGeom>
            <a:avLst/>
            <a:gdLst/>
            <a:ahLst/>
            <a:cxnLst>
              <a:cxn ang="0">
                <a:pos x="18" y="9"/>
              </a:cxn>
              <a:cxn ang="0">
                <a:pos x="17" y="13"/>
              </a:cxn>
              <a:cxn ang="0">
                <a:pos x="15" y="16"/>
              </a:cxn>
              <a:cxn ang="0">
                <a:pos x="12" y="18"/>
              </a:cxn>
              <a:cxn ang="0">
                <a:pos x="9" y="18"/>
              </a:cxn>
              <a:cxn ang="0">
                <a:pos x="5" y="18"/>
              </a:cxn>
              <a:cxn ang="0">
                <a:pos x="2" y="16"/>
              </a:cxn>
              <a:cxn ang="0">
                <a:pos x="0" y="13"/>
              </a:cxn>
              <a:cxn ang="0">
                <a:pos x="0" y="9"/>
              </a:cxn>
              <a:cxn ang="0">
                <a:pos x="0" y="6"/>
              </a:cxn>
              <a:cxn ang="0">
                <a:pos x="2" y="3"/>
              </a:cxn>
              <a:cxn ang="0">
                <a:pos x="5" y="1"/>
              </a:cxn>
              <a:cxn ang="0">
                <a:pos x="9" y="0"/>
              </a:cxn>
              <a:cxn ang="0">
                <a:pos x="12" y="1"/>
              </a:cxn>
              <a:cxn ang="0">
                <a:pos x="15" y="3"/>
              </a:cxn>
              <a:cxn ang="0">
                <a:pos x="17" y="6"/>
              </a:cxn>
              <a:cxn ang="0">
                <a:pos x="18" y="9"/>
              </a:cxn>
            </a:cxnLst>
            <a:rect l="0" t="0" r="r" b="b"/>
            <a:pathLst>
              <a:path w="18" h="18">
                <a:moveTo>
                  <a:pt x="18" y="9"/>
                </a:moveTo>
                <a:lnTo>
                  <a:pt x="17" y="13"/>
                </a:lnTo>
                <a:lnTo>
                  <a:pt x="15" y="16"/>
                </a:lnTo>
                <a:lnTo>
                  <a:pt x="12" y="18"/>
                </a:lnTo>
                <a:lnTo>
                  <a:pt x="9" y="18"/>
                </a:lnTo>
                <a:lnTo>
                  <a:pt x="5" y="18"/>
                </a:lnTo>
                <a:lnTo>
                  <a:pt x="2" y="16"/>
                </a:lnTo>
                <a:lnTo>
                  <a:pt x="0" y="13"/>
                </a:lnTo>
                <a:lnTo>
                  <a:pt x="0" y="9"/>
                </a:lnTo>
                <a:lnTo>
                  <a:pt x="0" y="6"/>
                </a:lnTo>
                <a:lnTo>
                  <a:pt x="2" y="3"/>
                </a:lnTo>
                <a:lnTo>
                  <a:pt x="5" y="1"/>
                </a:lnTo>
                <a:lnTo>
                  <a:pt x="9" y="0"/>
                </a:lnTo>
                <a:lnTo>
                  <a:pt x="12" y="1"/>
                </a:lnTo>
                <a:lnTo>
                  <a:pt x="15" y="3"/>
                </a:lnTo>
                <a:lnTo>
                  <a:pt x="17" y="6"/>
                </a:lnTo>
                <a:lnTo>
                  <a:pt x="18" y="9"/>
                </a:lnTo>
              </a:path>
            </a:pathLst>
          </a:custGeom>
          <a:solidFill>
            <a:schemeClr val="accent1"/>
          </a:solidFill>
          <a:ln w="28575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7000" name="Freeform 88"/>
          <p:cNvSpPr>
            <a:spLocks/>
          </p:cNvSpPr>
          <p:nvPr/>
        </p:nvSpPr>
        <p:spPr bwMode="auto">
          <a:xfrm>
            <a:off x="4032250" y="3150171"/>
            <a:ext cx="393700" cy="350837"/>
          </a:xfrm>
          <a:custGeom>
            <a:avLst/>
            <a:gdLst/>
            <a:ahLst/>
            <a:cxnLst>
              <a:cxn ang="0">
                <a:pos x="18" y="9"/>
              </a:cxn>
              <a:cxn ang="0">
                <a:pos x="17" y="13"/>
              </a:cxn>
              <a:cxn ang="0">
                <a:pos x="15" y="16"/>
              </a:cxn>
              <a:cxn ang="0">
                <a:pos x="12" y="18"/>
              </a:cxn>
              <a:cxn ang="0">
                <a:pos x="9" y="18"/>
              </a:cxn>
              <a:cxn ang="0">
                <a:pos x="5" y="18"/>
              </a:cxn>
              <a:cxn ang="0">
                <a:pos x="2" y="16"/>
              </a:cxn>
              <a:cxn ang="0">
                <a:pos x="0" y="13"/>
              </a:cxn>
              <a:cxn ang="0">
                <a:pos x="0" y="9"/>
              </a:cxn>
              <a:cxn ang="0">
                <a:pos x="0" y="6"/>
              </a:cxn>
              <a:cxn ang="0">
                <a:pos x="2" y="3"/>
              </a:cxn>
              <a:cxn ang="0">
                <a:pos x="5" y="1"/>
              </a:cxn>
              <a:cxn ang="0">
                <a:pos x="9" y="0"/>
              </a:cxn>
              <a:cxn ang="0">
                <a:pos x="12" y="1"/>
              </a:cxn>
              <a:cxn ang="0">
                <a:pos x="15" y="3"/>
              </a:cxn>
              <a:cxn ang="0">
                <a:pos x="17" y="6"/>
              </a:cxn>
              <a:cxn ang="0">
                <a:pos x="18" y="9"/>
              </a:cxn>
            </a:cxnLst>
            <a:rect l="0" t="0" r="r" b="b"/>
            <a:pathLst>
              <a:path w="18" h="18">
                <a:moveTo>
                  <a:pt x="18" y="9"/>
                </a:moveTo>
                <a:lnTo>
                  <a:pt x="17" y="13"/>
                </a:lnTo>
                <a:lnTo>
                  <a:pt x="15" y="16"/>
                </a:lnTo>
                <a:lnTo>
                  <a:pt x="12" y="18"/>
                </a:lnTo>
                <a:lnTo>
                  <a:pt x="9" y="18"/>
                </a:lnTo>
                <a:lnTo>
                  <a:pt x="5" y="18"/>
                </a:lnTo>
                <a:lnTo>
                  <a:pt x="2" y="16"/>
                </a:lnTo>
                <a:lnTo>
                  <a:pt x="0" y="13"/>
                </a:lnTo>
                <a:lnTo>
                  <a:pt x="0" y="9"/>
                </a:lnTo>
                <a:lnTo>
                  <a:pt x="0" y="6"/>
                </a:lnTo>
                <a:lnTo>
                  <a:pt x="2" y="3"/>
                </a:lnTo>
                <a:lnTo>
                  <a:pt x="5" y="1"/>
                </a:lnTo>
                <a:lnTo>
                  <a:pt x="9" y="0"/>
                </a:lnTo>
                <a:lnTo>
                  <a:pt x="12" y="1"/>
                </a:lnTo>
                <a:lnTo>
                  <a:pt x="15" y="3"/>
                </a:lnTo>
                <a:lnTo>
                  <a:pt x="17" y="6"/>
                </a:lnTo>
                <a:lnTo>
                  <a:pt x="18" y="9"/>
                </a:lnTo>
              </a:path>
            </a:pathLst>
          </a:custGeom>
          <a:solidFill>
            <a:schemeClr val="accent1"/>
          </a:solidFill>
          <a:ln w="28575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7002" name="Freeform 90"/>
          <p:cNvSpPr>
            <a:spLocks/>
          </p:cNvSpPr>
          <p:nvPr/>
        </p:nvSpPr>
        <p:spPr bwMode="auto">
          <a:xfrm>
            <a:off x="4821238" y="4732338"/>
            <a:ext cx="395287" cy="352425"/>
          </a:xfrm>
          <a:custGeom>
            <a:avLst/>
            <a:gdLst/>
            <a:ahLst/>
            <a:cxnLst>
              <a:cxn ang="0">
                <a:pos x="18" y="9"/>
              </a:cxn>
              <a:cxn ang="0">
                <a:pos x="17" y="13"/>
              </a:cxn>
              <a:cxn ang="0">
                <a:pos x="15" y="16"/>
              </a:cxn>
              <a:cxn ang="0">
                <a:pos x="12" y="18"/>
              </a:cxn>
              <a:cxn ang="0">
                <a:pos x="9" y="18"/>
              </a:cxn>
              <a:cxn ang="0">
                <a:pos x="5" y="18"/>
              </a:cxn>
              <a:cxn ang="0">
                <a:pos x="2" y="16"/>
              </a:cxn>
              <a:cxn ang="0">
                <a:pos x="0" y="13"/>
              </a:cxn>
              <a:cxn ang="0">
                <a:pos x="0" y="9"/>
              </a:cxn>
              <a:cxn ang="0">
                <a:pos x="0" y="6"/>
              </a:cxn>
              <a:cxn ang="0">
                <a:pos x="2" y="3"/>
              </a:cxn>
              <a:cxn ang="0">
                <a:pos x="5" y="1"/>
              </a:cxn>
              <a:cxn ang="0">
                <a:pos x="9" y="0"/>
              </a:cxn>
              <a:cxn ang="0">
                <a:pos x="12" y="1"/>
              </a:cxn>
              <a:cxn ang="0">
                <a:pos x="15" y="3"/>
              </a:cxn>
              <a:cxn ang="0">
                <a:pos x="17" y="6"/>
              </a:cxn>
              <a:cxn ang="0">
                <a:pos x="18" y="9"/>
              </a:cxn>
            </a:cxnLst>
            <a:rect l="0" t="0" r="r" b="b"/>
            <a:pathLst>
              <a:path w="18" h="18">
                <a:moveTo>
                  <a:pt x="18" y="9"/>
                </a:moveTo>
                <a:lnTo>
                  <a:pt x="17" y="13"/>
                </a:lnTo>
                <a:lnTo>
                  <a:pt x="15" y="16"/>
                </a:lnTo>
                <a:lnTo>
                  <a:pt x="12" y="18"/>
                </a:lnTo>
                <a:lnTo>
                  <a:pt x="9" y="18"/>
                </a:lnTo>
                <a:lnTo>
                  <a:pt x="5" y="18"/>
                </a:lnTo>
                <a:lnTo>
                  <a:pt x="2" y="16"/>
                </a:lnTo>
                <a:lnTo>
                  <a:pt x="0" y="13"/>
                </a:lnTo>
                <a:lnTo>
                  <a:pt x="0" y="9"/>
                </a:lnTo>
                <a:lnTo>
                  <a:pt x="0" y="6"/>
                </a:lnTo>
                <a:lnTo>
                  <a:pt x="2" y="3"/>
                </a:lnTo>
                <a:lnTo>
                  <a:pt x="5" y="1"/>
                </a:lnTo>
                <a:lnTo>
                  <a:pt x="9" y="0"/>
                </a:lnTo>
                <a:lnTo>
                  <a:pt x="12" y="1"/>
                </a:lnTo>
                <a:lnTo>
                  <a:pt x="15" y="3"/>
                </a:lnTo>
                <a:lnTo>
                  <a:pt x="17" y="6"/>
                </a:lnTo>
                <a:lnTo>
                  <a:pt x="18" y="9"/>
                </a:lnTo>
              </a:path>
            </a:pathLst>
          </a:custGeom>
          <a:solidFill>
            <a:schemeClr val="accent1"/>
          </a:solidFill>
          <a:ln w="28575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7003" name="Freeform 91"/>
          <p:cNvSpPr>
            <a:spLocks/>
          </p:cNvSpPr>
          <p:nvPr/>
        </p:nvSpPr>
        <p:spPr bwMode="auto">
          <a:xfrm>
            <a:off x="5194300" y="5318125"/>
            <a:ext cx="417513" cy="371475"/>
          </a:xfrm>
          <a:custGeom>
            <a:avLst/>
            <a:gdLst/>
            <a:ahLst/>
            <a:cxnLst>
              <a:cxn ang="0">
                <a:pos x="114" y="54"/>
              </a:cxn>
              <a:cxn ang="0">
                <a:pos x="108" y="78"/>
              </a:cxn>
              <a:cxn ang="0">
                <a:pos x="96" y="96"/>
              </a:cxn>
              <a:cxn ang="0">
                <a:pos x="78" y="108"/>
              </a:cxn>
              <a:cxn ang="0">
                <a:pos x="60" y="114"/>
              </a:cxn>
              <a:cxn ang="0">
                <a:pos x="36" y="108"/>
              </a:cxn>
              <a:cxn ang="0">
                <a:pos x="18" y="96"/>
              </a:cxn>
              <a:cxn ang="0">
                <a:pos x="6" y="78"/>
              </a:cxn>
              <a:cxn ang="0">
                <a:pos x="0" y="54"/>
              </a:cxn>
              <a:cxn ang="0">
                <a:pos x="6" y="36"/>
              </a:cxn>
              <a:cxn ang="0">
                <a:pos x="18" y="18"/>
              </a:cxn>
              <a:cxn ang="0">
                <a:pos x="36" y="6"/>
              </a:cxn>
              <a:cxn ang="0">
                <a:pos x="60" y="0"/>
              </a:cxn>
              <a:cxn ang="0">
                <a:pos x="78" y="6"/>
              </a:cxn>
              <a:cxn ang="0">
                <a:pos x="96" y="18"/>
              </a:cxn>
              <a:cxn ang="0">
                <a:pos x="108" y="36"/>
              </a:cxn>
              <a:cxn ang="0">
                <a:pos x="114" y="54"/>
              </a:cxn>
              <a:cxn ang="0">
                <a:pos x="114" y="54"/>
              </a:cxn>
            </a:cxnLst>
            <a:rect l="0" t="0" r="r" b="b"/>
            <a:pathLst>
              <a:path w="114" h="114">
                <a:moveTo>
                  <a:pt x="114" y="54"/>
                </a:moveTo>
                <a:lnTo>
                  <a:pt x="108" y="78"/>
                </a:lnTo>
                <a:lnTo>
                  <a:pt x="96" y="96"/>
                </a:lnTo>
                <a:lnTo>
                  <a:pt x="78" y="108"/>
                </a:lnTo>
                <a:lnTo>
                  <a:pt x="60" y="114"/>
                </a:lnTo>
                <a:lnTo>
                  <a:pt x="36" y="108"/>
                </a:lnTo>
                <a:lnTo>
                  <a:pt x="18" y="96"/>
                </a:lnTo>
                <a:lnTo>
                  <a:pt x="6" y="78"/>
                </a:lnTo>
                <a:lnTo>
                  <a:pt x="0" y="54"/>
                </a:lnTo>
                <a:lnTo>
                  <a:pt x="6" y="36"/>
                </a:lnTo>
                <a:lnTo>
                  <a:pt x="18" y="18"/>
                </a:lnTo>
                <a:lnTo>
                  <a:pt x="36" y="6"/>
                </a:lnTo>
                <a:lnTo>
                  <a:pt x="60" y="0"/>
                </a:lnTo>
                <a:lnTo>
                  <a:pt x="78" y="6"/>
                </a:lnTo>
                <a:lnTo>
                  <a:pt x="96" y="18"/>
                </a:lnTo>
                <a:lnTo>
                  <a:pt x="108" y="36"/>
                </a:lnTo>
                <a:lnTo>
                  <a:pt x="114" y="54"/>
                </a:lnTo>
                <a:lnTo>
                  <a:pt x="114" y="54"/>
                </a:lnTo>
                <a:close/>
              </a:path>
            </a:pathLst>
          </a:custGeom>
          <a:solidFill>
            <a:schemeClr val="accent1"/>
          </a:solidFill>
          <a:ln w="28575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7006" name="Freeform 94"/>
          <p:cNvSpPr>
            <a:spLocks/>
          </p:cNvSpPr>
          <p:nvPr/>
        </p:nvSpPr>
        <p:spPr bwMode="auto">
          <a:xfrm>
            <a:off x="4425950" y="5318125"/>
            <a:ext cx="395288" cy="352425"/>
          </a:xfrm>
          <a:custGeom>
            <a:avLst/>
            <a:gdLst/>
            <a:ahLst/>
            <a:cxnLst>
              <a:cxn ang="0">
                <a:pos x="18" y="9"/>
              </a:cxn>
              <a:cxn ang="0">
                <a:pos x="17" y="13"/>
              </a:cxn>
              <a:cxn ang="0">
                <a:pos x="15" y="16"/>
              </a:cxn>
              <a:cxn ang="0">
                <a:pos x="12" y="18"/>
              </a:cxn>
              <a:cxn ang="0">
                <a:pos x="9" y="18"/>
              </a:cxn>
              <a:cxn ang="0">
                <a:pos x="5" y="18"/>
              </a:cxn>
              <a:cxn ang="0">
                <a:pos x="2" y="16"/>
              </a:cxn>
              <a:cxn ang="0">
                <a:pos x="0" y="13"/>
              </a:cxn>
              <a:cxn ang="0">
                <a:pos x="0" y="9"/>
              </a:cxn>
              <a:cxn ang="0">
                <a:pos x="0" y="6"/>
              </a:cxn>
              <a:cxn ang="0">
                <a:pos x="2" y="3"/>
              </a:cxn>
              <a:cxn ang="0">
                <a:pos x="5" y="1"/>
              </a:cxn>
              <a:cxn ang="0">
                <a:pos x="9" y="0"/>
              </a:cxn>
              <a:cxn ang="0">
                <a:pos x="12" y="1"/>
              </a:cxn>
              <a:cxn ang="0">
                <a:pos x="15" y="3"/>
              </a:cxn>
              <a:cxn ang="0">
                <a:pos x="17" y="6"/>
              </a:cxn>
              <a:cxn ang="0">
                <a:pos x="18" y="9"/>
              </a:cxn>
            </a:cxnLst>
            <a:rect l="0" t="0" r="r" b="b"/>
            <a:pathLst>
              <a:path w="18" h="18">
                <a:moveTo>
                  <a:pt x="18" y="9"/>
                </a:moveTo>
                <a:lnTo>
                  <a:pt x="17" y="13"/>
                </a:lnTo>
                <a:lnTo>
                  <a:pt x="15" y="16"/>
                </a:lnTo>
                <a:lnTo>
                  <a:pt x="12" y="18"/>
                </a:lnTo>
                <a:lnTo>
                  <a:pt x="9" y="18"/>
                </a:lnTo>
                <a:lnTo>
                  <a:pt x="5" y="18"/>
                </a:lnTo>
                <a:lnTo>
                  <a:pt x="2" y="16"/>
                </a:lnTo>
                <a:lnTo>
                  <a:pt x="0" y="13"/>
                </a:lnTo>
                <a:lnTo>
                  <a:pt x="0" y="9"/>
                </a:lnTo>
                <a:lnTo>
                  <a:pt x="0" y="6"/>
                </a:lnTo>
                <a:lnTo>
                  <a:pt x="2" y="3"/>
                </a:lnTo>
                <a:lnTo>
                  <a:pt x="5" y="1"/>
                </a:lnTo>
                <a:lnTo>
                  <a:pt x="9" y="0"/>
                </a:lnTo>
                <a:lnTo>
                  <a:pt x="12" y="1"/>
                </a:lnTo>
                <a:lnTo>
                  <a:pt x="15" y="3"/>
                </a:lnTo>
                <a:lnTo>
                  <a:pt x="17" y="6"/>
                </a:lnTo>
                <a:lnTo>
                  <a:pt x="18" y="9"/>
                </a:lnTo>
              </a:path>
            </a:pathLst>
          </a:custGeom>
          <a:solidFill>
            <a:schemeClr val="accent1"/>
          </a:solidFill>
          <a:ln w="28575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7007" name="Freeform 95"/>
          <p:cNvSpPr>
            <a:spLocks/>
          </p:cNvSpPr>
          <p:nvPr/>
        </p:nvSpPr>
        <p:spPr bwMode="auto">
          <a:xfrm>
            <a:off x="3614738" y="5318125"/>
            <a:ext cx="417512" cy="371475"/>
          </a:xfrm>
          <a:custGeom>
            <a:avLst/>
            <a:gdLst/>
            <a:ahLst/>
            <a:cxnLst>
              <a:cxn ang="0">
                <a:pos x="114" y="54"/>
              </a:cxn>
              <a:cxn ang="0">
                <a:pos x="108" y="78"/>
              </a:cxn>
              <a:cxn ang="0">
                <a:pos x="96" y="96"/>
              </a:cxn>
              <a:cxn ang="0">
                <a:pos x="78" y="108"/>
              </a:cxn>
              <a:cxn ang="0">
                <a:pos x="60" y="114"/>
              </a:cxn>
              <a:cxn ang="0">
                <a:pos x="36" y="108"/>
              </a:cxn>
              <a:cxn ang="0">
                <a:pos x="18" y="96"/>
              </a:cxn>
              <a:cxn ang="0">
                <a:pos x="6" y="78"/>
              </a:cxn>
              <a:cxn ang="0">
                <a:pos x="0" y="54"/>
              </a:cxn>
              <a:cxn ang="0">
                <a:pos x="6" y="36"/>
              </a:cxn>
              <a:cxn ang="0">
                <a:pos x="18" y="18"/>
              </a:cxn>
              <a:cxn ang="0">
                <a:pos x="36" y="6"/>
              </a:cxn>
              <a:cxn ang="0">
                <a:pos x="60" y="0"/>
              </a:cxn>
              <a:cxn ang="0">
                <a:pos x="78" y="6"/>
              </a:cxn>
              <a:cxn ang="0">
                <a:pos x="96" y="18"/>
              </a:cxn>
              <a:cxn ang="0">
                <a:pos x="108" y="36"/>
              </a:cxn>
              <a:cxn ang="0">
                <a:pos x="114" y="54"/>
              </a:cxn>
              <a:cxn ang="0">
                <a:pos x="114" y="54"/>
              </a:cxn>
            </a:cxnLst>
            <a:rect l="0" t="0" r="r" b="b"/>
            <a:pathLst>
              <a:path w="114" h="114">
                <a:moveTo>
                  <a:pt x="114" y="54"/>
                </a:moveTo>
                <a:lnTo>
                  <a:pt x="108" y="78"/>
                </a:lnTo>
                <a:lnTo>
                  <a:pt x="96" y="96"/>
                </a:lnTo>
                <a:lnTo>
                  <a:pt x="78" y="108"/>
                </a:lnTo>
                <a:lnTo>
                  <a:pt x="60" y="114"/>
                </a:lnTo>
                <a:lnTo>
                  <a:pt x="36" y="108"/>
                </a:lnTo>
                <a:lnTo>
                  <a:pt x="18" y="96"/>
                </a:lnTo>
                <a:lnTo>
                  <a:pt x="6" y="78"/>
                </a:lnTo>
                <a:lnTo>
                  <a:pt x="0" y="54"/>
                </a:lnTo>
                <a:lnTo>
                  <a:pt x="6" y="36"/>
                </a:lnTo>
                <a:lnTo>
                  <a:pt x="18" y="18"/>
                </a:lnTo>
                <a:lnTo>
                  <a:pt x="36" y="6"/>
                </a:lnTo>
                <a:lnTo>
                  <a:pt x="60" y="0"/>
                </a:lnTo>
                <a:lnTo>
                  <a:pt x="78" y="6"/>
                </a:lnTo>
                <a:lnTo>
                  <a:pt x="96" y="18"/>
                </a:lnTo>
                <a:lnTo>
                  <a:pt x="108" y="36"/>
                </a:lnTo>
                <a:lnTo>
                  <a:pt x="114" y="54"/>
                </a:lnTo>
                <a:lnTo>
                  <a:pt x="114" y="54"/>
                </a:lnTo>
                <a:close/>
              </a:path>
            </a:pathLst>
          </a:custGeom>
          <a:solidFill>
            <a:schemeClr val="accent1"/>
          </a:solidFill>
          <a:ln w="28575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7010" name="Freeform 98"/>
          <p:cNvSpPr>
            <a:spLocks/>
          </p:cNvSpPr>
          <p:nvPr/>
        </p:nvSpPr>
        <p:spPr bwMode="auto">
          <a:xfrm>
            <a:off x="2846388" y="5318125"/>
            <a:ext cx="395287" cy="352425"/>
          </a:xfrm>
          <a:custGeom>
            <a:avLst/>
            <a:gdLst/>
            <a:ahLst/>
            <a:cxnLst>
              <a:cxn ang="0">
                <a:pos x="18" y="9"/>
              </a:cxn>
              <a:cxn ang="0">
                <a:pos x="17" y="13"/>
              </a:cxn>
              <a:cxn ang="0">
                <a:pos x="15" y="16"/>
              </a:cxn>
              <a:cxn ang="0">
                <a:pos x="12" y="18"/>
              </a:cxn>
              <a:cxn ang="0">
                <a:pos x="9" y="18"/>
              </a:cxn>
              <a:cxn ang="0">
                <a:pos x="5" y="18"/>
              </a:cxn>
              <a:cxn ang="0">
                <a:pos x="2" y="16"/>
              </a:cxn>
              <a:cxn ang="0">
                <a:pos x="0" y="13"/>
              </a:cxn>
              <a:cxn ang="0">
                <a:pos x="0" y="9"/>
              </a:cxn>
              <a:cxn ang="0">
                <a:pos x="0" y="6"/>
              </a:cxn>
              <a:cxn ang="0">
                <a:pos x="2" y="3"/>
              </a:cxn>
              <a:cxn ang="0">
                <a:pos x="5" y="1"/>
              </a:cxn>
              <a:cxn ang="0">
                <a:pos x="9" y="0"/>
              </a:cxn>
              <a:cxn ang="0">
                <a:pos x="12" y="1"/>
              </a:cxn>
              <a:cxn ang="0">
                <a:pos x="15" y="3"/>
              </a:cxn>
              <a:cxn ang="0">
                <a:pos x="17" y="6"/>
              </a:cxn>
              <a:cxn ang="0">
                <a:pos x="18" y="9"/>
              </a:cxn>
            </a:cxnLst>
            <a:rect l="0" t="0" r="r" b="b"/>
            <a:pathLst>
              <a:path w="18" h="18">
                <a:moveTo>
                  <a:pt x="18" y="9"/>
                </a:moveTo>
                <a:lnTo>
                  <a:pt x="17" y="13"/>
                </a:lnTo>
                <a:lnTo>
                  <a:pt x="15" y="16"/>
                </a:lnTo>
                <a:lnTo>
                  <a:pt x="12" y="18"/>
                </a:lnTo>
                <a:lnTo>
                  <a:pt x="9" y="18"/>
                </a:lnTo>
                <a:lnTo>
                  <a:pt x="5" y="18"/>
                </a:lnTo>
                <a:lnTo>
                  <a:pt x="2" y="16"/>
                </a:lnTo>
                <a:lnTo>
                  <a:pt x="0" y="13"/>
                </a:lnTo>
                <a:lnTo>
                  <a:pt x="0" y="9"/>
                </a:lnTo>
                <a:lnTo>
                  <a:pt x="0" y="6"/>
                </a:lnTo>
                <a:lnTo>
                  <a:pt x="2" y="3"/>
                </a:lnTo>
                <a:lnTo>
                  <a:pt x="5" y="1"/>
                </a:lnTo>
                <a:lnTo>
                  <a:pt x="9" y="0"/>
                </a:lnTo>
                <a:lnTo>
                  <a:pt x="12" y="1"/>
                </a:lnTo>
                <a:lnTo>
                  <a:pt x="15" y="3"/>
                </a:lnTo>
                <a:lnTo>
                  <a:pt x="17" y="6"/>
                </a:lnTo>
                <a:lnTo>
                  <a:pt x="18" y="9"/>
                </a:lnTo>
              </a:path>
            </a:pathLst>
          </a:custGeom>
          <a:solidFill>
            <a:schemeClr val="accent1"/>
          </a:solidFill>
          <a:ln w="28575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7012" name="Freeform 100"/>
          <p:cNvSpPr>
            <a:spLocks/>
          </p:cNvSpPr>
          <p:nvPr/>
        </p:nvSpPr>
        <p:spPr bwMode="auto">
          <a:xfrm>
            <a:off x="2055813" y="5318125"/>
            <a:ext cx="395287" cy="352425"/>
          </a:xfrm>
          <a:custGeom>
            <a:avLst/>
            <a:gdLst/>
            <a:ahLst/>
            <a:cxnLst>
              <a:cxn ang="0">
                <a:pos x="18" y="9"/>
              </a:cxn>
              <a:cxn ang="0">
                <a:pos x="17" y="13"/>
              </a:cxn>
              <a:cxn ang="0">
                <a:pos x="15" y="16"/>
              </a:cxn>
              <a:cxn ang="0">
                <a:pos x="12" y="18"/>
              </a:cxn>
              <a:cxn ang="0">
                <a:pos x="9" y="18"/>
              </a:cxn>
              <a:cxn ang="0">
                <a:pos x="5" y="18"/>
              </a:cxn>
              <a:cxn ang="0">
                <a:pos x="2" y="16"/>
              </a:cxn>
              <a:cxn ang="0">
                <a:pos x="0" y="13"/>
              </a:cxn>
              <a:cxn ang="0">
                <a:pos x="0" y="9"/>
              </a:cxn>
              <a:cxn ang="0">
                <a:pos x="0" y="6"/>
              </a:cxn>
              <a:cxn ang="0">
                <a:pos x="2" y="3"/>
              </a:cxn>
              <a:cxn ang="0">
                <a:pos x="5" y="1"/>
              </a:cxn>
              <a:cxn ang="0">
                <a:pos x="9" y="0"/>
              </a:cxn>
              <a:cxn ang="0">
                <a:pos x="12" y="1"/>
              </a:cxn>
              <a:cxn ang="0">
                <a:pos x="15" y="3"/>
              </a:cxn>
              <a:cxn ang="0">
                <a:pos x="17" y="6"/>
              </a:cxn>
              <a:cxn ang="0">
                <a:pos x="18" y="9"/>
              </a:cxn>
            </a:cxnLst>
            <a:rect l="0" t="0" r="r" b="b"/>
            <a:pathLst>
              <a:path w="18" h="18">
                <a:moveTo>
                  <a:pt x="18" y="9"/>
                </a:moveTo>
                <a:lnTo>
                  <a:pt x="17" y="13"/>
                </a:lnTo>
                <a:lnTo>
                  <a:pt x="15" y="16"/>
                </a:lnTo>
                <a:lnTo>
                  <a:pt x="12" y="18"/>
                </a:lnTo>
                <a:lnTo>
                  <a:pt x="9" y="18"/>
                </a:lnTo>
                <a:lnTo>
                  <a:pt x="5" y="18"/>
                </a:lnTo>
                <a:lnTo>
                  <a:pt x="2" y="16"/>
                </a:lnTo>
                <a:lnTo>
                  <a:pt x="0" y="13"/>
                </a:lnTo>
                <a:lnTo>
                  <a:pt x="0" y="9"/>
                </a:lnTo>
                <a:lnTo>
                  <a:pt x="0" y="6"/>
                </a:lnTo>
                <a:lnTo>
                  <a:pt x="2" y="3"/>
                </a:lnTo>
                <a:lnTo>
                  <a:pt x="5" y="1"/>
                </a:lnTo>
                <a:lnTo>
                  <a:pt x="9" y="0"/>
                </a:lnTo>
                <a:lnTo>
                  <a:pt x="12" y="1"/>
                </a:lnTo>
                <a:lnTo>
                  <a:pt x="15" y="3"/>
                </a:lnTo>
                <a:lnTo>
                  <a:pt x="17" y="6"/>
                </a:lnTo>
                <a:lnTo>
                  <a:pt x="18" y="9"/>
                </a:lnTo>
              </a:path>
            </a:pathLst>
          </a:custGeom>
          <a:solidFill>
            <a:schemeClr val="accent1"/>
          </a:solidFill>
          <a:ln w="28575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7014" name="Freeform 102"/>
          <p:cNvSpPr>
            <a:spLocks/>
          </p:cNvSpPr>
          <p:nvPr/>
        </p:nvSpPr>
        <p:spPr bwMode="auto">
          <a:xfrm>
            <a:off x="3241675" y="4732338"/>
            <a:ext cx="395288" cy="352425"/>
          </a:xfrm>
          <a:custGeom>
            <a:avLst/>
            <a:gdLst/>
            <a:ahLst/>
            <a:cxnLst>
              <a:cxn ang="0">
                <a:pos x="18" y="9"/>
              </a:cxn>
              <a:cxn ang="0">
                <a:pos x="17" y="13"/>
              </a:cxn>
              <a:cxn ang="0">
                <a:pos x="15" y="16"/>
              </a:cxn>
              <a:cxn ang="0">
                <a:pos x="12" y="18"/>
              </a:cxn>
              <a:cxn ang="0">
                <a:pos x="9" y="18"/>
              </a:cxn>
              <a:cxn ang="0">
                <a:pos x="5" y="18"/>
              </a:cxn>
              <a:cxn ang="0">
                <a:pos x="2" y="16"/>
              </a:cxn>
              <a:cxn ang="0">
                <a:pos x="0" y="13"/>
              </a:cxn>
              <a:cxn ang="0">
                <a:pos x="0" y="9"/>
              </a:cxn>
              <a:cxn ang="0">
                <a:pos x="0" y="6"/>
              </a:cxn>
              <a:cxn ang="0">
                <a:pos x="2" y="3"/>
              </a:cxn>
              <a:cxn ang="0">
                <a:pos x="5" y="1"/>
              </a:cxn>
              <a:cxn ang="0">
                <a:pos x="9" y="0"/>
              </a:cxn>
              <a:cxn ang="0">
                <a:pos x="12" y="1"/>
              </a:cxn>
              <a:cxn ang="0">
                <a:pos x="15" y="3"/>
              </a:cxn>
              <a:cxn ang="0">
                <a:pos x="17" y="6"/>
              </a:cxn>
              <a:cxn ang="0">
                <a:pos x="18" y="9"/>
              </a:cxn>
            </a:cxnLst>
            <a:rect l="0" t="0" r="r" b="b"/>
            <a:pathLst>
              <a:path w="18" h="18">
                <a:moveTo>
                  <a:pt x="18" y="9"/>
                </a:moveTo>
                <a:lnTo>
                  <a:pt x="17" y="13"/>
                </a:lnTo>
                <a:lnTo>
                  <a:pt x="15" y="16"/>
                </a:lnTo>
                <a:lnTo>
                  <a:pt x="12" y="18"/>
                </a:lnTo>
                <a:lnTo>
                  <a:pt x="9" y="18"/>
                </a:lnTo>
                <a:lnTo>
                  <a:pt x="5" y="18"/>
                </a:lnTo>
                <a:lnTo>
                  <a:pt x="2" y="16"/>
                </a:lnTo>
                <a:lnTo>
                  <a:pt x="0" y="13"/>
                </a:lnTo>
                <a:lnTo>
                  <a:pt x="0" y="9"/>
                </a:lnTo>
                <a:lnTo>
                  <a:pt x="0" y="6"/>
                </a:lnTo>
                <a:lnTo>
                  <a:pt x="2" y="3"/>
                </a:lnTo>
                <a:lnTo>
                  <a:pt x="5" y="1"/>
                </a:lnTo>
                <a:lnTo>
                  <a:pt x="9" y="0"/>
                </a:lnTo>
                <a:lnTo>
                  <a:pt x="12" y="1"/>
                </a:lnTo>
                <a:lnTo>
                  <a:pt x="15" y="3"/>
                </a:lnTo>
                <a:lnTo>
                  <a:pt x="17" y="6"/>
                </a:lnTo>
                <a:lnTo>
                  <a:pt x="18" y="9"/>
                </a:lnTo>
              </a:path>
            </a:pathLst>
          </a:custGeom>
          <a:solidFill>
            <a:schemeClr val="accent1"/>
          </a:solidFill>
          <a:ln w="28575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7016" name="Freeform 104"/>
          <p:cNvSpPr>
            <a:spLocks/>
          </p:cNvSpPr>
          <p:nvPr/>
        </p:nvSpPr>
        <p:spPr bwMode="auto">
          <a:xfrm>
            <a:off x="1265763" y="5396706"/>
            <a:ext cx="395287" cy="352425"/>
          </a:xfrm>
          <a:custGeom>
            <a:avLst/>
            <a:gdLst/>
            <a:ahLst/>
            <a:cxnLst>
              <a:cxn ang="0">
                <a:pos x="18" y="9"/>
              </a:cxn>
              <a:cxn ang="0">
                <a:pos x="17" y="13"/>
              </a:cxn>
              <a:cxn ang="0">
                <a:pos x="15" y="16"/>
              </a:cxn>
              <a:cxn ang="0">
                <a:pos x="12" y="18"/>
              </a:cxn>
              <a:cxn ang="0">
                <a:pos x="9" y="18"/>
              </a:cxn>
              <a:cxn ang="0">
                <a:pos x="5" y="18"/>
              </a:cxn>
              <a:cxn ang="0">
                <a:pos x="2" y="16"/>
              </a:cxn>
              <a:cxn ang="0">
                <a:pos x="0" y="13"/>
              </a:cxn>
              <a:cxn ang="0">
                <a:pos x="0" y="9"/>
              </a:cxn>
              <a:cxn ang="0">
                <a:pos x="0" y="6"/>
              </a:cxn>
              <a:cxn ang="0">
                <a:pos x="2" y="3"/>
              </a:cxn>
              <a:cxn ang="0">
                <a:pos x="5" y="1"/>
              </a:cxn>
              <a:cxn ang="0">
                <a:pos x="9" y="0"/>
              </a:cxn>
              <a:cxn ang="0">
                <a:pos x="12" y="1"/>
              </a:cxn>
              <a:cxn ang="0">
                <a:pos x="15" y="3"/>
              </a:cxn>
              <a:cxn ang="0">
                <a:pos x="17" y="6"/>
              </a:cxn>
              <a:cxn ang="0">
                <a:pos x="18" y="9"/>
              </a:cxn>
            </a:cxnLst>
            <a:rect l="0" t="0" r="r" b="b"/>
            <a:pathLst>
              <a:path w="18" h="18">
                <a:moveTo>
                  <a:pt x="18" y="9"/>
                </a:moveTo>
                <a:lnTo>
                  <a:pt x="17" y="13"/>
                </a:lnTo>
                <a:lnTo>
                  <a:pt x="15" y="16"/>
                </a:lnTo>
                <a:lnTo>
                  <a:pt x="12" y="18"/>
                </a:lnTo>
                <a:lnTo>
                  <a:pt x="9" y="18"/>
                </a:lnTo>
                <a:lnTo>
                  <a:pt x="5" y="18"/>
                </a:lnTo>
                <a:lnTo>
                  <a:pt x="2" y="16"/>
                </a:lnTo>
                <a:lnTo>
                  <a:pt x="0" y="13"/>
                </a:lnTo>
                <a:lnTo>
                  <a:pt x="0" y="9"/>
                </a:lnTo>
                <a:lnTo>
                  <a:pt x="0" y="6"/>
                </a:lnTo>
                <a:lnTo>
                  <a:pt x="2" y="3"/>
                </a:lnTo>
                <a:lnTo>
                  <a:pt x="5" y="1"/>
                </a:lnTo>
                <a:lnTo>
                  <a:pt x="9" y="0"/>
                </a:lnTo>
                <a:lnTo>
                  <a:pt x="12" y="1"/>
                </a:lnTo>
                <a:lnTo>
                  <a:pt x="15" y="3"/>
                </a:lnTo>
                <a:lnTo>
                  <a:pt x="17" y="6"/>
                </a:lnTo>
                <a:lnTo>
                  <a:pt x="18" y="9"/>
                </a:lnTo>
              </a:path>
            </a:pathLst>
          </a:custGeom>
          <a:solidFill>
            <a:schemeClr val="accent1"/>
          </a:solidFill>
          <a:ln w="28575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7018" name="Freeform 106"/>
          <p:cNvSpPr>
            <a:spLocks/>
          </p:cNvSpPr>
          <p:nvPr/>
        </p:nvSpPr>
        <p:spPr bwMode="auto">
          <a:xfrm>
            <a:off x="6007100" y="5318125"/>
            <a:ext cx="395288" cy="352425"/>
          </a:xfrm>
          <a:custGeom>
            <a:avLst/>
            <a:gdLst/>
            <a:ahLst/>
            <a:cxnLst>
              <a:cxn ang="0">
                <a:pos x="18" y="9"/>
              </a:cxn>
              <a:cxn ang="0">
                <a:pos x="17" y="13"/>
              </a:cxn>
              <a:cxn ang="0">
                <a:pos x="15" y="16"/>
              </a:cxn>
              <a:cxn ang="0">
                <a:pos x="12" y="18"/>
              </a:cxn>
              <a:cxn ang="0">
                <a:pos x="9" y="18"/>
              </a:cxn>
              <a:cxn ang="0">
                <a:pos x="5" y="18"/>
              </a:cxn>
              <a:cxn ang="0">
                <a:pos x="2" y="16"/>
              </a:cxn>
              <a:cxn ang="0">
                <a:pos x="0" y="13"/>
              </a:cxn>
              <a:cxn ang="0">
                <a:pos x="0" y="9"/>
              </a:cxn>
              <a:cxn ang="0">
                <a:pos x="0" y="6"/>
              </a:cxn>
              <a:cxn ang="0">
                <a:pos x="2" y="3"/>
              </a:cxn>
              <a:cxn ang="0">
                <a:pos x="5" y="1"/>
              </a:cxn>
              <a:cxn ang="0">
                <a:pos x="9" y="0"/>
              </a:cxn>
              <a:cxn ang="0">
                <a:pos x="12" y="1"/>
              </a:cxn>
              <a:cxn ang="0">
                <a:pos x="15" y="3"/>
              </a:cxn>
              <a:cxn ang="0">
                <a:pos x="17" y="6"/>
              </a:cxn>
              <a:cxn ang="0">
                <a:pos x="18" y="9"/>
              </a:cxn>
            </a:cxnLst>
            <a:rect l="0" t="0" r="r" b="b"/>
            <a:pathLst>
              <a:path w="18" h="18">
                <a:moveTo>
                  <a:pt x="18" y="9"/>
                </a:moveTo>
                <a:lnTo>
                  <a:pt x="17" y="13"/>
                </a:lnTo>
                <a:lnTo>
                  <a:pt x="15" y="16"/>
                </a:lnTo>
                <a:lnTo>
                  <a:pt x="12" y="18"/>
                </a:lnTo>
                <a:lnTo>
                  <a:pt x="9" y="18"/>
                </a:lnTo>
                <a:lnTo>
                  <a:pt x="5" y="18"/>
                </a:lnTo>
                <a:lnTo>
                  <a:pt x="2" y="16"/>
                </a:lnTo>
                <a:lnTo>
                  <a:pt x="0" y="13"/>
                </a:lnTo>
                <a:lnTo>
                  <a:pt x="0" y="9"/>
                </a:lnTo>
                <a:lnTo>
                  <a:pt x="0" y="6"/>
                </a:lnTo>
                <a:lnTo>
                  <a:pt x="2" y="3"/>
                </a:lnTo>
                <a:lnTo>
                  <a:pt x="5" y="1"/>
                </a:lnTo>
                <a:lnTo>
                  <a:pt x="9" y="0"/>
                </a:lnTo>
                <a:lnTo>
                  <a:pt x="12" y="1"/>
                </a:lnTo>
                <a:lnTo>
                  <a:pt x="15" y="3"/>
                </a:lnTo>
                <a:lnTo>
                  <a:pt x="17" y="6"/>
                </a:lnTo>
                <a:lnTo>
                  <a:pt x="18" y="9"/>
                </a:lnTo>
              </a:path>
            </a:pathLst>
          </a:custGeom>
          <a:solidFill>
            <a:schemeClr val="accent1"/>
          </a:solidFill>
          <a:ln w="28575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7019" name="Rectangle 107"/>
          <p:cNvSpPr>
            <a:spLocks noChangeArrowheads="1"/>
          </p:cNvSpPr>
          <p:nvPr/>
        </p:nvSpPr>
        <p:spPr bwMode="auto">
          <a:xfrm>
            <a:off x="6938963" y="1030288"/>
            <a:ext cx="155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x</a:t>
            </a:r>
          </a:p>
        </p:txBody>
      </p:sp>
      <p:sp>
        <p:nvSpPr>
          <p:cNvPr id="167020" name="Rectangle 108"/>
          <p:cNvSpPr>
            <a:spLocks noChangeArrowheads="1"/>
          </p:cNvSpPr>
          <p:nvPr/>
        </p:nvSpPr>
        <p:spPr bwMode="auto">
          <a:xfrm>
            <a:off x="7085013" y="1195388"/>
            <a:ext cx="1285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0</a:t>
            </a:r>
          </a:p>
        </p:txBody>
      </p:sp>
      <p:sp>
        <p:nvSpPr>
          <p:cNvPr id="167021" name="Rectangle 109"/>
          <p:cNvSpPr>
            <a:spLocks noChangeArrowheads="1"/>
          </p:cNvSpPr>
          <p:nvPr/>
        </p:nvSpPr>
        <p:spPr bwMode="auto">
          <a:xfrm>
            <a:off x="6499225" y="1030288"/>
            <a:ext cx="155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x</a:t>
            </a:r>
          </a:p>
        </p:txBody>
      </p:sp>
      <p:sp>
        <p:nvSpPr>
          <p:cNvPr id="167022" name="Rectangle 110"/>
          <p:cNvSpPr>
            <a:spLocks noChangeArrowheads="1"/>
          </p:cNvSpPr>
          <p:nvPr/>
        </p:nvSpPr>
        <p:spPr bwMode="auto">
          <a:xfrm>
            <a:off x="6623050" y="1195388"/>
            <a:ext cx="1285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167023" name="Rectangle 111"/>
          <p:cNvSpPr>
            <a:spLocks noChangeArrowheads="1"/>
          </p:cNvSpPr>
          <p:nvPr/>
        </p:nvSpPr>
        <p:spPr bwMode="auto">
          <a:xfrm>
            <a:off x="6126163" y="1030288"/>
            <a:ext cx="155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x</a:t>
            </a:r>
          </a:p>
        </p:txBody>
      </p:sp>
      <p:sp>
        <p:nvSpPr>
          <p:cNvPr id="167024" name="Rectangle 112"/>
          <p:cNvSpPr>
            <a:spLocks noChangeArrowheads="1"/>
          </p:cNvSpPr>
          <p:nvPr/>
        </p:nvSpPr>
        <p:spPr bwMode="auto">
          <a:xfrm>
            <a:off x="6272213" y="1195388"/>
            <a:ext cx="1285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167025" name="Rectangle 113"/>
          <p:cNvSpPr>
            <a:spLocks noChangeArrowheads="1"/>
          </p:cNvSpPr>
          <p:nvPr/>
        </p:nvSpPr>
        <p:spPr bwMode="auto">
          <a:xfrm>
            <a:off x="5707063" y="1030288"/>
            <a:ext cx="155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x</a:t>
            </a:r>
          </a:p>
        </p:txBody>
      </p:sp>
      <p:sp>
        <p:nvSpPr>
          <p:cNvPr id="167026" name="Rectangle 114"/>
          <p:cNvSpPr>
            <a:spLocks noChangeArrowheads="1"/>
          </p:cNvSpPr>
          <p:nvPr/>
        </p:nvSpPr>
        <p:spPr bwMode="auto">
          <a:xfrm>
            <a:off x="5854700" y="1195388"/>
            <a:ext cx="1285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167027" name="Rectangle 115"/>
          <p:cNvSpPr>
            <a:spLocks noChangeArrowheads="1"/>
          </p:cNvSpPr>
          <p:nvPr/>
        </p:nvSpPr>
        <p:spPr bwMode="auto">
          <a:xfrm>
            <a:off x="5334000" y="1030288"/>
            <a:ext cx="155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x</a:t>
            </a:r>
          </a:p>
        </p:txBody>
      </p:sp>
      <p:sp>
        <p:nvSpPr>
          <p:cNvPr id="167028" name="Rectangle 116"/>
          <p:cNvSpPr>
            <a:spLocks noChangeArrowheads="1"/>
          </p:cNvSpPr>
          <p:nvPr/>
        </p:nvSpPr>
        <p:spPr bwMode="auto">
          <a:xfrm>
            <a:off x="5481638" y="1195388"/>
            <a:ext cx="1285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167029" name="Rectangle 117"/>
          <p:cNvSpPr>
            <a:spLocks noChangeArrowheads="1"/>
          </p:cNvSpPr>
          <p:nvPr/>
        </p:nvSpPr>
        <p:spPr bwMode="auto">
          <a:xfrm>
            <a:off x="4897438" y="1030288"/>
            <a:ext cx="155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x</a:t>
            </a:r>
          </a:p>
        </p:txBody>
      </p:sp>
      <p:sp>
        <p:nvSpPr>
          <p:cNvPr id="167030" name="Rectangle 118"/>
          <p:cNvSpPr>
            <a:spLocks noChangeArrowheads="1"/>
          </p:cNvSpPr>
          <p:nvPr/>
        </p:nvSpPr>
        <p:spPr bwMode="auto">
          <a:xfrm>
            <a:off x="5040313" y="1195388"/>
            <a:ext cx="1285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5</a:t>
            </a:r>
          </a:p>
        </p:txBody>
      </p:sp>
      <p:sp>
        <p:nvSpPr>
          <p:cNvPr id="167031" name="Rectangle 119"/>
          <p:cNvSpPr>
            <a:spLocks noChangeArrowheads="1"/>
          </p:cNvSpPr>
          <p:nvPr/>
        </p:nvSpPr>
        <p:spPr bwMode="auto">
          <a:xfrm>
            <a:off x="4524375" y="1030288"/>
            <a:ext cx="155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x</a:t>
            </a:r>
          </a:p>
        </p:txBody>
      </p:sp>
      <p:sp>
        <p:nvSpPr>
          <p:cNvPr id="167032" name="Rectangle 120"/>
          <p:cNvSpPr>
            <a:spLocks noChangeArrowheads="1"/>
          </p:cNvSpPr>
          <p:nvPr/>
        </p:nvSpPr>
        <p:spPr bwMode="auto">
          <a:xfrm>
            <a:off x="4665663" y="1195388"/>
            <a:ext cx="1285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6</a:t>
            </a:r>
          </a:p>
        </p:txBody>
      </p:sp>
      <p:sp>
        <p:nvSpPr>
          <p:cNvPr id="167033" name="Rectangle 121"/>
          <p:cNvSpPr>
            <a:spLocks noChangeArrowheads="1"/>
          </p:cNvSpPr>
          <p:nvPr/>
        </p:nvSpPr>
        <p:spPr bwMode="auto">
          <a:xfrm>
            <a:off x="4106863" y="1030288"/>
            <a:ext cx="155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x</a:t>
            </a:r>
          </a:p>
        </p:txBody>
      </p:sp>
      <p:sp>
        <p:nvSpPr>
          <p:cNvPr id="167034" name="Rectangle 122"/>
          <p:cNvSpPr>
            <a:spLocks noChangeArrowheads="1"/>
          </p:cNvSpPr>
          <p:nvPr/>
        </p:nvSpPr>
        <p:spPr bwMode="auto">
          <a:xfrm>
            <a:off x="4252913" y="1195388"/>
            <a:ext cx="1285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7</a:t>
            </a:r>
          </a:p>
        </p:txBody>
      </p:sp>
      <p:sp>
        <p:nvSpPr>
          <p:cNvPr id="167035" name="Rectangle 123"/>
          <p:cNvSpPr>
            <a:spLocks noChangeArrowheads="1"/>
          </p:cNvSpPr>
          <p:nvPr/>
        </p:nvSpPr>
        <p:spPr bwMode="auto">
          <a:xfrm>
            <a:off x="3733800" y="1009650"/>
            <a:ext cx="155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x</a:t>
            </a:r>
          </a:p>
        </p:txBody>
      </p:sp>
      <p:sp>
        <p:nvSpPr>
          <p:cNvPr id="167036" name="Rectangle 124"/>
          <p:cNvSpPr>
            <a:spLocks noChangeArrowheads="1"/>
          </p:cNvSpPr>
          <p:nvPr/>
        </p:nvSpPr>
        <p:spPr bwMode="auto">
          <a:xfrm>
            <a:off x="3879850" y="1176338"/>
            <a:ext cx="1285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167037" name="Rectangle 125"/>
          <p:cNvSpPr>
            <a:spLocks noChangeArrowheads="1"/>
          </p:cNvSpPr>
          <p:nvPr/>
        </p:nvSpPr>
        <p:spPr bwMode="auto">
          <a:xfrm>
            <a:off x="3289300" y="1009650"/>
            <a:ext cx="155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x</a:t>
            </a:r>
          </a:p>
        </p:txBody>
      </p:sp>
      <p:sp>
        <p:nvSpPr>
          <p:cNvPr id="167038" name="Rectangle 126"/>
          <p:cNvSpPr>
            <a:spLocks noChangeArrowheads="1"/>
          </p:cNvSpPr>
          <p:nvPr/>
        </p:nvSpPr>
        <p:spPr bwMode="auto">
          <a:xfrm>
            <a:off x="3441700" y="1176338"/>
            <a:ext cx="1285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9</a:t>
            </a:r>
          </a:p>
        </p:txBody>
      </p:sp>
      <p:sp>
        <p:nvSpPr>
          <p:cNvPr id="167039" name="Rectangle 127"/>
          <p:cNvSpPr>
            <a:spLocks noChangeArrowheads="1"/>
          </p:cNvSpPr>
          <p:nvPr/>
        </p:nvSpPr>
        <p:spPr bwMode="auto">
          <a:xfrm>
            <a:off x="2921000" y="1009650"/>
            <a:ext cx="155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x</a:t>
            </a:r>
          </a:p>
        </p:txBody>
      </p:sp>
      <p:sp>
        <p:nvSpPr>
          <p:cNvPr id="167040" name="Rectangle 128"/>
          <p:cNvSpPr>
            <a:spLocks noChangeArrowheads="1"/>
          </p:cNvSpPr>
          <p:nvPr/>
        </p:nvSpPr>
        <p:spPr bwMode="auto">
          <a:xfrm>
            <a:off x="3036888" y="1176338"/>
            <a:ext cx="25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10</a:t>
            </a:r>
          </a:p>
        </p:txBody>
      </p:sp>
      <p:sp>
        <p:nvSpPr>
          <p:cNvPr id="167041" name="Rectangle 129"/>
          <p:cNvSpPr>
            <a:spLocks noChangeArrowheads="1"/>
          </p:cNvSpPr>
          <p:nvPr/>
        </p:nvSpPr>
        <p:spPr bwMode="auto">
          <a:xfrm>
            <a:off x="2505075" y="1009650"/>
            <a:ext cx="155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x</a:t>
            </a:r>
          </a:p>
        </p:txBody>
      </p:sp>
      <p:sp>
        <p:nvSpPr>
          <p:cNvPr id="167042" name="Rectangle 130"/>
          <p:cNvSpPr>
            <a:spLocks noChangeArrowheads="1"/>
          </p:cNvSpPr>
          <p:nvPr/>
        </p:nvSpPr>
        <p:spPr bwMode="auto">
          <a:xfrm>
            <a:off x="2598738" y="1176338"/>
            <a:ext cx="25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11</a:t>
            </a:r>
          </a:p>
        </p:txBody>
      </p:sp>
      <p:sp>
        <p:nvSpPr>
          <p:cNvPr id="167043" name="Rectangle 131"/>
          <p:cNvSpPr>
            <a:spLocks noChangeArrowheads="1"/>
          </p:cNvSpPr>
          <p:nvPr/>
        </p:nvSpPr>
        <p:spPr bwMode="auto">
          <a:xfrm>
            <a:off x="2109788" y="990600"/>
            <a:ext cx="155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x</a:t>
            </a:r>
          </a:p>
        </p:txBody>
      </p:sp>
      <p:sp>
        <p:nvSpPr>
          <p:cNvPr id="167044" name="Rectangle 132"/>
          <p:cNvSpPr>
            <a:spLocks noChangeArrowheads="1"/>
          </p:cNvSpPr>
          <p:nvPr/>
        </p:nvSpPr>
        <p:spPr bwMode="auto">
          <a:xfrm>
            <a:off x="2225675" y="1155700"/>
            <a:ext cx="25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12</a:t>
            </a:r>
          </a:p>
        </p:txBody>
      </p:sp>
      <p:sp>
        <p:nvSpPr>
          <p:cNvPr id="167045" name="Rectangle 133"/>
          <p:cNvSpPr>
            <a:spLocks noChangeArrowheads="1"/>
          </p:cNvSpPr>
          <p:nvPr/>
        </p:nvSpPr>
        <p:spPr bwMode="auto">
          <a:xfrm>
            <a:off x="1670050" y="990600"/>
            <a:ext cx="155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x</a:t>
            </a:r>
          </a:p>
        </p:txBody>
      </p:sp>
      <p:sp>
        <p:nvSpPr>
          <p:cNvPr id="167046" name="Rectangle 134"/>
          <p:cNvSpPr>
            <a:spLocks noChangeArrowheads="1"/>
          </p:cNvSpPr>
          <p:nvPr/>
        </p:nvSpPr>
        <p:spPr bwMode="auto">
          <a:xfrm>
            <a:off x="1785938" y="1155700"/>
            <a:ext cx="25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13</a:t>
            </a:r>
          </a:p>
        </p:txBody>
      </p:sp>
      <p:sp>
        <p:nvSpPr>
          <p:cNvPr id="167047" name="Rectangle 135"/>
          <p:cNvSpPr>
            <a:spLocks noChangeArrowheads="1"/>
          </p:cNvSpPr>
          <p:nvPr/>
        </p:nvSpPr>
        <p:spPr bwMode="auto">
          <a:xfrm>
            <a:off x="1296988" y="990600"/>
            <a:ext cx="155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x</a:t>
            </a:r>
          </a:p>
        </p:txBody>
      </p:sp>
      <p:sp>
        <p:nvSpPr>
          <p:cNvPr id="167048" name="Rectangle 136"/>
          <p:cNvSpPr>
            <a:spLocks noChangeArrowheads="1"/>
          </p:cNvSpPr>
          <p:nvPr/>
        </p:nvSpPr>
        <p:spPr bwMode="auto">
          <a:xfrm>
            <a:off x="1412875" y="1155700"/>
            <a:ext cx="25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14</a:t>
            </a:r>
          </a:p>
        </p:txBody>
      </p:sp>
      <p:sp>
        <p:nvSpPr>
          <p:cNvPr id="167049" name="Rectangle 137"/>
          <p:cNvSpPr>
            <a:spLocks noChangeArrowheads="1"/>
          </p:cNvSpPr>
          <p:nvPr/>
        </p:nvSpPr>
        <p:spPr bwMode="auto">
          <a:xfrm>
            <a:off x="881063" y="990600"/>
            <a:ext cx="155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x</a:t>
            </a:r>
          </a:p>
        </p:txBody>
      </p:sp>
      <p:sp>
        <p:nvSpPr>
          <p:cNvPr id="167050" name="Rectangle 138"/>
          <p:cNvSpPr>
            <a:spLocks noChangeArrowheads="1"/>
          </p:cNvSpPr>
          <p:nvPr/>
        </p:nvSpPr>
        <p:spPr bwMode="auto">
          <a:xfrm>
            <a:off x="996950" y="1155700"/>
            <a:ext cx="25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15</a:t>
            </a:r>
          </a:p>
        </p:txBody>
      </p:sp>
      <p:sp>
        <p:nvSpPr>
          <p:cNvPr id="167051" name="Rectangle 139"/>
          <p:cNvSpPr>
            <a:spLocks noChangeArrowheads="1"/>
          </p:cNvSpPr>
          <p:nvPr/>
        </p:nvSpPr>
        <p:spPr bwMode="auto">
          <a:xfrm>
            <a:off x="6977063" y="5983288"/>
            <a:ext cx="130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s</a:t>
            </a:r>
          </a:p>
        </p:txBody>
      </p:sp>
      <p:sp>
        <p:nvSpPr>
          <p:cNvPr id="167052" name="Rectangle 140"/>
          <p:cNvSpPr>
            <a:spLocks noChangeArrowheads="1"/>
          </p:cNvSpPr>
          <p:nvPr/>
        </p:nvSpPr>
        <p:spPr bwMode="auto">
          <a:xfrm>
            <a:off x="7058025" y="6140450"/>
            <a:ext cx="1285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0</a:t>
            </a:r>
          </a:p>
        </p:txBody>
      </p:sp>
      <p:sp>
        <p:nvSpPr>
          <p:cNvPr id="167053" name="Rectangle 141"/>
          <p:cNvSpPr>
            <a:spLocks noChangeArrowheads="1"/>
          </p:cNvSpPr>
          <p:nvPr/>
        </p:nvSpPr>
        <p:spPr bwMode="auto">
          <a:xfrm>
            <a:off x="6537325" y="5983288"/>
            <a:ext cx="130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s</a:t>
            </a:r>
          </a:p>
        </p:txBody>
      </p:sp>
      <p:sp>
        <p:nvSpPr>
          <p:cNvPr id="167054" name="Rectangle 142"/>
          <p:cNvSpPr>
            <a:spLocks noChangeArrowheads="1"/>
          </p:cNvSpPr>
          <p:nvPr/>
        </p:nvSpPr>
        <p:spPr bwMode="auto">
          <a:xfrm>
            <a:off x="6599238" y="6140450"/>
            <a:ext cx="1285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167055" name="Rectangle 143"/>
          <p:cNvSpPr>
            <a:spLocks noChangeArrowheads="1"/>
          </p:cNvSpPr>
          <p:nvPr/>
        </p:nvSpPr>
        <p:spPr bwMode="auto">
          <a:xfrm>
            <a:off x="6161088" y="5983288"/>
            <a:ext cx="130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s</a:t>
            </a:r>
          </a:p>
        </p:txBody>
      </p:sp>
      <p:sp>
        <p:nvSpPr>
          <p:cNvPr id="167056" name="Rectangle 144"/>
          <p:cNvSpPr>
            <a:spLocks noChangeArrowheads="1"/>
          </p:cNvSpPr>
          <p:nvPr/>
        </p:nvSpPr>
        <p:spPr bwMode="auto">
          <a:xfrm>
            <a:off x="6249988" y="6140450"/>
            <a:ext cx="1285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167057" name="Rectangle 145"/>
          <p:cNvSpPr>
            <a:spLocks noChangeArrowheads="1"/>
          </p:cNvSpPr>
          <p:nvPr/>
        </p:nvSpPr>
        <p:spPr bwMode="auto">
          <a:xfrm>
            <a:off x="5743575" y="5983288"/>
            <a:ext cx="130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s</a:t>
            </a:r>
          </a:p>
        </p:txBody>
      </p:sp>
      <p:sp>
        <p:nvSpPr>
          <p:cNvPr id="167058" name="Rectangle 146"/>
          <p:cNvSpPr>
            <a:spLocks noChangeArrowheads="1"/>
          </p:cNvSpPr>
          <p:nvPr/>
        </p:nvSpPr>
        <p:spPr bwMode="auto">
          <a:xfrm>
            <a:off x="5834063" y="6140450"/>
            <a:ext cx="1285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167059" name="Rectangle 147"/>
          <p:cNvSpPr>
            <a:spLocks noChangeArrowheads="1"/>
          </p:cNvSpPr>
          <p:nvPr/>
        </p:nvSpPr>
        <p:spPr bwMode="auto">
          <a:xfrm>
            <a:off x="5370513" y="5983288"/>
            <a:ext cx="130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s</a:t>
            </a:r>
          </a:p>
        </p:txBody>
      </p:sp>
      <p:sp>
        <p:nvSpPr>
          <p:cNvPr id="167060" name="Rectangle 148"/>
          <p:cNvSpPr>
            <a:spLocks noChangeArrowheads="1"/>
          </p:cNvSpPr>
          <p:nvPr/>
        </p:nvSpPr>
        <p:spPr bwMode="auto">
          <a:xfrm>
            <a:off x="5461000" y="6140450"/>
            <a:ext cx="1285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167061" name="Rectangle 149"/>
          <p:cNvSpPr>
            <a:spLocks noChangeArrowheads="1"/>
          </p:cNvSpPr>
          <p:nvPr/>
        </p:nvSpPr>
        <p:spPr bwMode="auto">
          <a:xfrm>
            <a:off x="4932363" y="5983288"/>
            <a:ext cx="130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s</a:t>
            </a:r>
          </a:p>
        </p:txBody>
      </p:sp>
      <p:sp>
        <p:nvSpPr>
          <p:cNvPr id="167062" name="Rectangle 150"/>
          <p:cNvSpPr>
            <a:spLocks noChangeArrowheads="1"/>
          </p:cNvSpPr>
          <p:nvPr/>
        </p:nvSpPr>
        <p:spPr bwMode="auto">
          <a:xfrm>
            <a:off x="5018088" y="6140450"/>
            <a:ext cx="1285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5</a:t>
            </a:r>
          </a:p>
        </p:txBody>
      </p:sp>
      <p:sp>
        <p:nvSpPr>
          <p:cNvPr id="167063" name="Rectangle 151"/>
          <p:cNvSpPr>
            <a:spLocks noChangeArrowheads="1"/>
          </p:cNvSpPr>
          <p:nvPr/>
        </p:nvSpPr>
        <p:spPr bwMode="auto">
          <a:xfrm>
            <a:off x="4559300" y="5983288"/>
            <a:ext cx="130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s</a:t>
            </a:r>
          </a:p>
        </p:txBody>
      </p:sp>
      <p:sp>
        <p:nvSpPr>
          <p:cNvPr id="167064" name="Rectangle 152"/>
          <p:cNvSpPr>
            <a:spLocks noChangeArrowheads="1"/>
          </p:cNvSpPr>
          <p:nvPr/>
        </p:nvSpPr>
        <p:spPr bwMode="auto">
          <a:xfrm>
            <a:off x="4645025" y="6140450"/>
            <a:ext cx="1285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6</a:t>
            </a:r>
          </a:p>
        </p:txBody>
      </p:sp>
      <p:sp>
        <p:nvSpPr>
          <p:cNvPr id="167065" name="Rectangle 153"/>
          <p:cNvSpPr>
            <a:spLocks noChangeArrowheads="1"/>
          </p:cNvSpPr>
          <p:nvPr/>
        </p:nvSpPr>
        <p:spPr bwMode="auto">
          <a:xfrm>
            <a:off x="4143375" y="5983288"/>
            <a:ext cx="130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s</a:t>
            </a:r>
          </a:p>
        </p:txBody>
      </p:sp>
      <p:sp>
        <p:nvSpPr>
          <p:cNvPr id="167066" name="Rectangle 154"/>
          <p:cNvSpPr>
            <a:spLocks noChangeArrowheads="1"/>
          </p:cNvSpPr>
          <p:nvPr/>
        </p:nvSpPr>
        <p:spPr bwMode="auto">
          <a:xfrm>
            <a:off x="4230688" y="6140450"/>
            <a:ext cx="1285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7</a:t>
            </a:r>
          </a:p>
        </p:txBody>
      </p:sp>
      <p:sp>
        <p:nvSpPr>
          <p:cNvPr id="167067" name="Rectangle 155"/>
          <p:cNvSpPr>
            <a:spLocks noChangeArrowheads="1"/>
          </p:cNvSpPr>
          <p:nvPr/>
        </p:nvSpPr>
        <p:spPr bwMode="auto">
          <a:xfrm>
            <a:off x="3768725" y="5964238"/>
            <a:ext cx="130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s</a:t>
            </a:r>
          </a:p>
        </p:txBody>
      </p:sp>
      <p:sp>
        <p:nvSpPr>
          <p:cNvPr id="167068" name="Rectangle 156"/>
          <p:cNvSpPr>
            <a:spLocks noChangeArrowheads="1"/>
          </p:cNvSpPr>
          <p:nvPr/>
        </p:nvSpPr>
        <p:spPr bwMode="auto">
          <a:xfrm>
            <a:off x="3857625" y="6119813"/>
            <a:ext cx="1285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167069" name="Rectangle 157"/>
          <p:cNvSpPr>
            <a:spLocks noChangeArrowheads="1"/>
          </p:cNvSpPr>
          <p:nvPr/>
        </p:nvSpPr>
        <p:spPr bwMode="auto">
          <a:xfrm>
            <a:off x="3328988" y="5964238"/>
            <a:ext cx="130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s</a:t>
            </a:r>
          </a:p>
        </p:txBody>
      </p:sp>
      <p:sp>
        <p:nvSpPr>
          <p:cNvPr id="167070" name="Rectangle 158"/>
          <p:cNvSpPr>
            <a:spLocks noChangeArrowheads="1"/>
          </p:cNvSpPr>
          <p:nvPr/>
        </p:nvSpPr>
        <p:spPr bwMode="auto">
          <a:xfrm>
            <a:off x="3421063" y="6119813"/>
            <a:ext cx="1285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9</a:t>
            </a:r>
          </a:p>
        </p:txBody>
      </p:sp>
      <p:sp>
        <p:nvSpPr>
          <p:cNvPr id="167071" name="Rectangle 159"/>
          <p:cNvSpPr>
            <a:spLocks noChangeArrowheads="1"/>
          </p:cNvSpPr>
          <p:nvPr/>
        </p:nvSpPr>
        <p:spPr bwMode="auto">
          <a:xfrm>
            <a:off x="2960688" y="5964238"/>
            <a:ext cx="130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s</a:t>
            </a:r>
          </a:p>
        </p:txBody>
      </p:sp>
      <p:sp>
        <p:nvSpPr>
          <p:cNvPr id="167072" name="Rectangle 160"/>
          <p:cNvSpPr>
            <a:spLocks noChangeArrowheads="1"/>
          </p:cNvSpPr>
          <p:nvPr/>
        </p:nvSpPr>
        <p:spPr bwMode="auto">
          <a:xfrm>
            <a:off x="3016250" y="6119813"/>
            <a:ext cx="25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10</a:t>
            </a:r>
          </a:p>
        </p:txBody>
      </p:sp>
      <p:sp>
        <p:nvSpPr>
          <p:cNvPr id="167073" name="Rectangle 161"/>
          <p:cNvSpPr>
            <a:spLocks noChangeArrowheads="1"/>
          </p:cNvSpPr>
          <p:nvPr/>
        </p:nvSpPr>
        <p:spPr bwMode="auto">
          <a:xfrm>
            <a:off x="2540000" y="5964238"/>
            <a:ext cx="130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s</a:t>
            </a:r>
          </a:p>
        </p:txBody>
      </p:sp>
      <p:sp>
        <p:nvSpPr>
          <p:cNvPr id="167074" name="Rectangle 162"/>
          <p:cNvSpPr>
            <a:spLocks noChangeArrowheads="1"/>
          </p:cNvSpPr>
          <p:nvPr/>
        </p:nvSpPr>
        <p:spPr bwMode="auto">
          <a:xfrm>
            <a:off x="2574925" y="6119813"/>
            <a:ext cx="25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11</a:t>
            </a:r>
          </a:p>
        </p:txBody>
      </p:sp>
      <p:sp>
        <p:nvSpPr>
          <p:cNvPr id="167075" name="Rectangle 163"/>
          <p:cNvSpPr>
            <a:spLocks noChangeArrowheads="1"/>
          </p:cNvSpPr>
          <p:nvPr/>
        </p:nvSpPr>
        <p:spPr bwMode="auto">
          <a:xfrm>
            <a:off x="2144713" y="5943600"/>
            <a:ext cx="130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s</a:t>
            </a:r>
          </a:p>
        </p:txBody>
      </p:sp>
      <p:sp>
        <p:nvSpPr>
          <p:cNvPr id="167076" name="Rectangle 164"/>
          <p:cNvSpPr>
            <a:spLocks noChangeArrowheads="1"/>
          </p:cNvSpPr>
          <p:nvPr/>
        </p:nvSpPr>
        <p:spPr bwMode="auto">
          <a:xfrm>
            <a:off x="2201863" y="6100763"/>
            <a:ext cx="25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12</a:t>
            </a:r>
          </a:p>
        </p:txBody>
      </p:sp>
      <p:sp>
        <p:nvSpPr>
          <p:cNvPr id="167077" name="Rectangle 165"/>
          <p:cNvSpPr>
            <a:spLocks noChangeArrowheads="1"/>
          </p:cNvSpPr>
          <p:nvPr/>
        </p:nvSpPr>
        <p:spPr bwMode="auto">
          <a:xfrm>
            <a:off x="1704975" y="5943600"/>
            <a:ext cx="130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s</a:t>
            </a:r>
          </a:p>
        </p:txBody>
      </p:sp>
      <p:sp>
        <p:nvSpPr>
          <p:cNvPr id="167078" name="Rectangle 166"/>
          <p:cNvSpPr>
            <a:spLocks noChangeArrowheads="1"/>
          </p:cNvSpPr>
          <p:nvPr/>
        </p:nvSpPr>
        <p:spPr bwMode="auto">
          <a:xfrm>
            <a:off x="1765300" y="6100763"/>
            <a:ext cx="25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13</a:t>
            </a:r>
          </a:p>
        </p:txBody>
      </p:sp>
      <p:sp>
        <p:nvSpPr>
          <p:cNvPr id="167079" name="Rectangle 167"/>
          <p:cNvSpPr>
            <a:spLocks noChangeArrowheads="1"/>
          </p:cNvSpPr>
          <p:nvPr/>
        </p:nvSpPr>
        <p:spPr bwMode="auto">
          <a:xfrm>
            <a:off x="1335088" y="5943600"/>
            <a:ext cx="130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s</a:t>
            </a:r>
          </a:p>
        </p:txBody>
      </p:sp>
      <p:sp>
        <p:nvSpPr>
          <p:cNvPr id="167080" name="Rectangle 168"/>
          <p:cNvSpPr>
            <a:spLocks noChangeArrowheads="1"/>
          </p:cNvSpPr>
          <p:nvPr/>
        </p:nvSpPr>
        <p:spPr bwMode="auto">
          <a:xfrm>
            <a:off x="1392238" y="6100763"/>
            <a:ext cx="25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14</a:t>
            </a:r>
          </a:p>
        </p:txBody>
      </p:sp>
      <p:sp>
        <p:nvSpPr>
          <p:cNvPr id="167081" name="Rectangle 169"/>
          <p:cNvSpPr>
            <a:spLocks noChangeArrowheads="1"/>
          </p:cNvSpPr>
          <p:nvPr/>
        </p:nvSpPr>
        <p:spPr bwMode="auto">
          <a:xfrm>
            <a:off x="914400" y="5943600"/>
            <a:ext cx="130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s</a:t>
            </a:r>
          </a:p>
        </p:txBody>
      </p:sp>
      <p:sp>
        <p:nvSpPr>
          <p:cNvPr id="167082" name="Rectangle 170"/>
          <p:cNvSpPr>
            <a:spLocks noChangeArrowheads="1"/>
          </p:cNvSpPr>
          <p:nvPr/>
        </p:nvSpPr>
        <p:spPr bwMode="auto">
          <a:xfrm>
            <a:off x="974725" y="6100763"/>
            <a:ext cx="25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15</a:t>
            </a:r>
          </a:p>
        </p:txBody>
      </p:sp>
      <p:sp>
        <p:nvSpPr>
          <p:cNvPr id="167083" name="Freeform 171"/>
          <p:cNvSpPr>
            <a:spLocks/>
          </p:cNvSpPr>
          <p:nvPr/>
        </p:nvSpPr>
        <p:spPr bwMode="auto">
          <a:xfrm>
            <a:off x="563563" y="3697288"/>
            <a:ext cx="109537" cy="19050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30" y="0"/>
              </a:cxn>
              <a:cxn ang="0">
                <a:pos x="30" y="6"/>
              </a:cxn>
              <a:cxn ang="0">
                <a:pos x="6" y="6"/>
              </a:cxn>
              <a:cxn ang="0">
                <a:pos x="0" y="6"/>
              </a:cxn>
              <a:cxn ang="0">
                <a:pos x="0" y="0"/>
              </a:cxn>
              <a:cxn ang="0">
                <a:pos x="24" y="0"/>
              </a:cxn>
            </a:cxnLst>
            <a:rect l="0" t="0" r="r" b="b"/>
            <a:pathLst>
              <a:path w="30" h="6">
                <a:moveTo>
                  <a:pt x="24" y="0"/>
                </a:moveTo>
                <a:lnTo>
                  <a:pt x="30" y="0"/>
                </a:lnTo>
                <a:lnTo>
                  <a:pt x="30" y="6"/>
                </a:lnTo>
                <a:lnTo>
                  <a:pt x="6" y="6"/>
                </a:lnTo>
                <a:lnTo>
                  <a:pt x="0" y="6"/>
                </a:lnTo>
                <a:lnTo>
                  <a:pt x="0" y="0"/>
                </a:lnTo>
                <a:lnTo>
                  <a:pt x="24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7084" name="Freeform 172"/>
          <p:cNvSpPr>
            <a:spLocks/>
          </p:cNvSpPr>
          <p:nvPr/>
        </p:nvSpPr>
        <p:spPr bwMode="auto">
          <a:xfrm>
            <a:off x="541338" y="3697288"/>
            <a:ext cx="22225" cy="9572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" y="0"/>
              </a:cxn>
              <a:cxn ang="0">
                <a:pos x="6" y="288"/>
              </a:cxn>
              <a:cxn ang="0">
                <a:pos x="6" y="294"/>
              </a:cxn>
              <a:cxn ang="0">
                <a:pos x="0" y="294"/>
              </a:cxn>
              <a:cxn ang="0">
                <a:pos x="0" y="6"/>
              </a:cxn>
              <a:cxn ang="0">
                <a:pos x="0" y="0"/>
              </a:cxn>
            </a:cxnLst>
            <a:rect l="0" t="0" r="r" b="b"/>
            <a:pathLst>
              <a:path w="6" h="294">
                <a:moveTo>
                  <a:pt x="0" y="0"/>
                </a:moveTo>
                <a:lnTo>
                  <a:pt x="6" y="0"/>
                </a:lnTo>
                <a:lnTo>
                  <a:pt x="6" y="288"/>
                </a:lnTo>
                <a:lnTo>
                  <a:pt x="6" y="294"/>
                </a:lnTo>
                <a:lnTo>
                  <a:pt x="0" y="294"/>
                </a:lnTo>
                <a:lnTo>
                  <a:pt x="0" y="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7085" name="Freeform 173"/>
          <p:cNvSpPr>
            <a:spLocks/>
          </p:cNvSpPr>
          <p:nvPr/>
        </p:nvSpPr>
        <p:spPr bwMode="auto">
          <a:xfrm>
            <a:off x="541338" y="4635500"/>
            <a:ext cx="131762" cy="19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" y="0"/>
              </a:cxn>
              <a:cxn ang="0">
                <a:pos x="36" y="0"/>
              </a:cxn>
              <a:cxn ang="0">
                <a:pos x="36" y="6"/>
              </a:cxn>
              <a:cxn ang="0">
                <a:pos x="30" y="6"/>
              </a:cxn>
              <a:cxn ang="0">
                <a:pos x="0" y="6"/>
              </a:cxn>
              <a:cxn ang="0">
                <a:pos x="0" y="0"/>
              </a:cxn>
            </a:cxnLst>
            <a:rect l="0" t="0" r="r" b="b"/>
            <a:pathLst>
              <a:path w="36" h="6">
                <a:moveTo>
                  <a:pt x="0" y="0"/>
                </a:moveTo>
                <a:lnTo>
                  <a:pt x="6" y="0"/>
                </a:lnTo>
                <a:lnTo>
                  <a:pt x="36" y="0"/>
                </a:lnTo>
                <a:lnTo>
                  <a:pt x="36" y="6"/>
                </a:lnTo>
                <a:lnTo>
                  <a:pt x="30" y="6"/>
                </a:lnTo>
                <a:lnTo>
                  <a:pt x="0" y="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167086" name="Rectangle 174"/>
          <p:cNvSpPr>
            <a:spLocks noChangeArrowheads="1"/>
          </p:cNvSpPr>
          <p:nvPr/>
        </p:nvSpPr>
        <p:spPr bwMode="auto">
          <a:xfrm>
            <a:off x="328613" y="1839913"/>
            <a:ext cx="1603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167087" name="Rectangle 175"/>
          <p:cNvSpPr>
            <a:spLocks noChangeArrowheads="1"/>
          </p:cNvSpPr>
          <p:nvPr/>
        </p:nvSpPr>
        <p:spPr bwMode="auto">
          <a:xfrm>
            <a:off x="328613" y="2486025"/>
            <a:ext cx="1603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167088" name="Rectangle 176"/>
          <p:cNvSpPr>
            <a:spLocks noChangeArrowheads="1"/>
          </p:cNvSpPr>
          <p:nvPr/>
        </p:nvSpPr>
        <p:spPr bwMode="auto">
          <a:xfrm>
            <a:off x="328613" y="3130550"/>
            <a:ext cx="1603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167089" name="Rectangle 177"/>
          <p:cNvSpPr>
            <a:spLocks noChangeArrowheads="1"/>
          </p:cNvSpPr>
          <p:nvPr/>
        </p:nvSpPr>
        <p:spPr bwMode="auto">
          <a:xfrm>
            <a:off x="328613" y="3989388"/>
            <a:ext cx="1603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167090" name="Rectangle 178"/>
          <p:cNvSpPr>
            <a:spLocks noChangeArrowheads="1"/>
          </p:cNvSpPr>
          <p:nvPr/>
        </p:nvSpPr>
        <p:spPr bwMode="auto">
          <a:xfrm>
            <a:off x="328613" y="4849813"/>
            <a:ext cx="1603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5</a:t>
            </a:r>
          </a:p>
        </p:txBody>
      </p:sp>
      <p:sp>
        <p:nvSpPr>
          <p:cNvPr id="167091" name="Rectangle 179"/>
          <p:cNvSpPr>
            <a:spLocks noChangeArrowheads="1"/>
          </p:cNvSpPr>
          <p:nvPr/>
        </p:nvSpPr>
        <p:spPr bwMode="auto">
          <a:xfrm>
            <a:off x="328613" y="5494338"/>
            <a:ext cx="1603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6</a:t>
            </a:r>
          </a:p>
        </p:txBody>
      </p:sp>
      <p:sp>
        <p:nvSpPr>
          <p:cNvPr id="167092" name="Rectangle 180"/>
          <p:cNvSpPr>
            <a:spLocks noChangeArrowheads="1"/>
          </p:cNvSpPr>
          <p:nvPr/>
        </p:nvSpPr>
        <p:spPr bwMode="auto">
          <a:xfrm>
            <a:off x="228600" y="1489075"/>
            <a:ext cx="622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Level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14F555E-C6F5-4E81-97E1-132B1E980050}"/>
              </a:ext>
            </a:extLst>
          </p:cNvPr>
          <p:cNvSpPr/>
          <p:nvPr/>
        </p:nvSpPr>
        <p:spPr bwMode="auto">
          <a:xfrm>
            <a:off x="6858865" y="1587500"/>
            <a:ext cx="128439" cy="134119"/>
          </a:xfrm>
          <a:prstGeom prst="ellipse">
            <a:avLst/>
          </a:prstGeom>
          <a:solidFill>
            <a:schemeClr val="tx2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B85CEBC-0147-4CEE-AE07-B8F22C342955}"/>
              </a:ext>
            </a:extLst>
          </p:cNvPr>
          <p:cNvSpPr/>
          <p:nvPr/>
        </p:nvSpPr>
        <p:spPr bwMode="auto">
          <a:xfrm>
            <a:off x="6085755" y="1587499"/>
            <a:ext cx="128439" cy="134119"/>
          </a:xfrm>
          <a:prstGeom prst="ellipse">
            <a:avLst/>
          </a:prstGeom>
          <a:solidFill>
            <a:schemeClr val="tx2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5128152-E53A-4471-8C66-D0ADD5B72F7E}"/>
              </a:ext>
            </a:extLst>
          </p:cNvPr>
          <p:cNvSpPr/>
          <p:nvPr/>
        </p:nvSpPr>
        <p:spPr bwMode="auto">
          <a:xfrm>
            <a:off x="5317405" y="1600763"/>
            <a:ext cx="128439" cy="134119"/>
          </a:xfrm>
          <a:prstGeom prst="ellipse">
            <a:avLst/>
          </a:prstGeom>
          <a:solidFill>
            <a:schemeClr val="tx2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F9870B4-FC6D-494C-A795-5AC18D6518F7}"/>
              </a:ext>
            </a:extLst>
          </p:cNvPr>
          <p:cNvSpPr/>
          <p:nvPr/>
        </p:nvSpPr>
        <p:spPr bwMode="auto">
          <a:xfrm>
            <a:off x="4514850" y="1587498"/>
            <a:ext cx="128439" cy="134119"/>
          </a:xfrm>
          <a:prstGeom prst="ellipse">
            <a:avLst/>
          </a:prstGeom>
          <a:solidFill>
            <a:schemeClr val="tx2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C0A0A4-EFA4-44E3-8ADD-8209EA5914EF}"/>
              </a:ext>
            </a:extLst>
          </p:cNvPr>
          <p:cNvSpPr/>
          <p:nvPr/>
        </p:nvSpPr>
        <p:spPr bwMode="auto">
          <a:xfrm>
            <a:off x="3712494" y="1562100"/>
            <a:ext cx="128439" cy="134119"/>
          </a:xfrm>
          <a:prstGeom prst="ellipse">
            <a:avLst/>
          </a:prstGeom>
          <a:solidFill>
            <a:schemeClr val="tx2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2F6CE0-A492-4B89-A6F9-B400B9B1E99F}"/>
              </a:ext>
            </a:extLst>
          </p:cNvPr>
          <p:cNvSpPr/>
          <p:nvPr/>
        </p:nvSpPr>
        <p:spPr bwMode="auto">
          <a:xfrm>
            <a:off x="2932113" y="1587115"/>
            <a:ext cx="128439" cy="134119"/>
          </a:xfrm>
          <a:prstGeom prst="ellipse">
            <a:avLst/>
          </a:prstGeom>
          <a:solidFill>
            <a:schemeClr val="tx2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C4CAE3-0F7E-43C4-AA10-4273EFDB367F}"/>
              </a:ext>
            </a:extLst>
          </p:cNvPr>
          <p:cNvSpPr/>
          <p:nvPr/>
        </p:nvSpPr>
        <p:spPr bwMode="auto">
          <a:xfrm>
            <a:off x="2118590" y="1612540"/>
            <a:ext cx="128439" cy="134119"/>
          </a:xfrm>
          <a:prstGeom prst="ellipse">
            <a:avLst/>
          </a:prstGeom>
          <a:solidFill>
            <a:schemeClr val="tx2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E4150E-8BA2-4A1E-86FE-1535E633CB0B}"/>
              </a:ext>
            </a:extLst>
          </p:cNvPr>
          <p:cNvSpPr/>
          <p:nvPr/>
        </p:nvSpPr>
        <p:spPr bwMode="auto">
          <a:xfrm>
            <a:off x="4094163" y="3706813"/>
            <a:ext cx="128439" cy="134119"/>
          </a:xfrm>
          <a:prstGeom prst="ellipse">
            <a:avLst/>
          </a:prstGeom>
          <a:solidFill>
            <a:schemeClr val="tx2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F28A21-9270-439B-86E7-455A637F3CF8}"/>
              </a:ext>
            </a:extLst>
          </p:cNvPr>
          <p:cNvSpPr/>
          <p:nvPr/>
        </p:nvSpPr>
        <p:spPr bwMode="auto">
          <a:xfrm>
            <a:off x="4131542" y="4331364"/>
            <a:ext cx="128439" cy="134119"/>
          </a:xfrm>
          <a:prstGeom prst="ellipse">
            <a:avLst/>
          </a:prstGeom>
          <a:solidFill>
            <a:schemeClr val="tx2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D8D6D3E-CA76-4966-8CA7-31DD82EEDD0B}"/>
              </a:ext>
            </a:extLst>
          </p:cNvPr>
          <p:cNvSpPr/>
          <p:nvPr/>
        </p:nvSpPr>
        <p:spPr bwMode="auto">
          <a:xfrm>
            <a:off x="5698457" y="4392227"/>
            <a:ext cx="128439" cy="134119"/>
          </a:xfrm>
          <a:prstGeom prst="ellipse">
            <a:avLst/>
          </a:prstGeom>
          <a:solidFill>
            <a:schemeClr val="tx2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4F5F833-1EC1-4621-8134-17530813E091}"/>
              </a:ext>
            </a:extLst>
          </p:cNvPr>
          <p:cNvSpPr/>
          <p:nvPr/>
        </p:nvSpPr>
        <p:spPr bwMode="auto">
          <a:xfrm>
            <a:off x="1347114" y="1627955"/>
            <a:ext cx="128439" cy="134119"/>
          </a:xfrm>
          <a:prstGeom prst="ellipse">
            <a:avLst/>
          </a:prstGeom>
          <a:solidFill>
            <a:schemeClr val="tx2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71BD5D5-8956-4D2D-B4DD-9D8910870743}"/>
              </a:ext>
            </a:extLst>
          </p:cNvPr>
          <p:cNvSpPr/>
          <p:nvPr/>
        </p:nvSpPr>
        <p:spPr bwMode="auto">
          <a:xfrm>
            <a:off x="2543946" y="4907910"/>
            <a:ext cx="128439" cy="134119"/>
          </a:xfrm>
          <a:prstGeom prst="ellipse">
            <a:avLst/>
          </a:prstGeom>
          <a:solidFill>
            <a:schemeClr val="tx2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EC319BD-0A43-429F-B18D-92FBC6542BEE}"/>
              </a:ext>
            </a:extLst>
          </p:cNvPr>
          <p:cNvSpPr/>
          <p:nvPr/>
        </p:nvSpPr>
        <p:spPr bwMode="auto">
          <a:xfrm>
            <a:off x="6499225" y="4881178"/>
            <a:ext cx="128439" cy="134119"/>
          </a:xfrm>
          <a:prstGeom prst="ellipse">
            <a:avLst/>
          </a:prstGeom>
          <a:solidFill>
            <a:schemeClr val="tx2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CF62CCA-DB39-4754-9F40-A68AF0463F30}"/>
              </a:ext>
            </a:extLst>
          </p:cNvPr>
          <p:cNvGrpSpPr/>
          <p:nvPr/>
        </p:nvGrpSpPr>
        <p:grpSpPr>
          <a:xfrm>
            <a:off x="7224589" y="2141805"/>
            <a:ext cx="1811907" cy="430887"/>
            <a:chOff x="7122319" y="2141805"/>
            <a:chExt cx="1811907" cy="430887"/>
          </a:xfrm>
        </p:grpSpPr>
        <p:sp>
          <p:nvSpPr>
            <p:cNvPr id="2" name="Freeform 58">
              <a:extLst>
                <a:ext uri="{FF2B5EF4-FFF2-40B4-BE49-F238E27FC236}">
                  <a16:creationId xmlns:a16="http://schemas.microsoft.com/office/drawing/2014/main" id="{ECC352AB-8D02-48FA-8B5E-65DFE6573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2319" y="2192610"/>
              <a:ext cx="415925" cy="350837"/>
            </a:xfrm>
            <a:custGeom>
              <a:avLst/>
              <a:gdLst/>
              <a:ahLst/>
              <a:cxnLst>
                <a:cxn ang="0">
                  <a:pos x="18" y="9"/>
                </a:cxn>
                <a:cxn ang="0">
                  <a:pos x="17" y="13"/>
                </a:cxn>
                <a:cxn ang="0">
                  <a:pos x="15" y="16"/>
                </a:cxn>
                <a:cxn ang="0">
                  <a:pos x="12" y="18"/>
                </a:cxn>
                <a:cxn ang="0">
                  <a:pos x="9" y="18"/>
                </a:cxn>
                <a:cxn ang="0">
                  <a:pos x="5" y="18"/>
                </a:cxn>
                <a:cxn ang="0">
                  <a:pos x="2" y="16"/>
                </a:cxn>
                <a:cxn ang="0">
                  <a:pos x="0" y="13"/>
                </a:cxn>
                <a:cxn ang="0">
                  <a:pos x="0" y="9"/>
                </a:cxn>
                <a:cxn ang="0">
                  <a:pos x="0" y="6"/>
                </a:cxn>
                <a:cxn ang="0">
                  <a:pos x="2" y="3"/>
                </a:cxn>
                <a:cxn ang="0">
                  <a:pos x="5" y="1"/>
                </a:cxn>
                <a:cxn ang="0">
                  <a:pos x="9" y="0"/>
                </a:cxn>
                <a:cxn ang="0">
                  <a:pos x="12" y="1"/>
                </a:cxn>
                <a:cxn ang="0">
                  <a:pos x="15" y="3"/>
                </a:cxn>
                <a:cxn ang="0">
                  <a:pos x="17" y="6"/>
                </a:cxn>
                <a:cxn ang="0">
                  <a:pos x="18" y="9"/>
                </a:cxn>
              </a:cxnLst>
              <a:rect l="0" t="0" r="r" b="b"/>
              <a:pathLst>
                <a:path w="18" h="18">
                  <a:moveTo>
                    <a:pt x="18" y="9"/>
                  </a:moveTo>
                  <a:lnTo>
                    <a:pt x="17" y="13"/>
                  </a:lnTo>
                  <a:lnTo>
                    <a:pt x="15" y="16"/>
                  </a:lnTo>
                  <a:lnTo>
                    <a:pt x="12" y="18"/>
                  </a:lnTo>
                  <a:lnTo>
                    <a:pt x="9" y="18"/>
                  </a:lnTo>
                  <a:lnTo>
                    <a:pt x="5" y="18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0" y="9"/>
                  </a:lnTo>
                  <a:lnTo>
                    <a:pt x="0" y="6"/>
                  </a:lnTo>
                  <a:lnTo>
                    <a:pt x="2" y="3"/>
                  </a:lnTo>
                  <a:lnTo>
                    <a:pt x="5" y="1"/>
                  </a:lnTo>
                  <a:lnTo>
                    <a:pt x="9" y="0"/>
                  </a:lnTo>
                  <a:lnTo>
                    <a:pt x="12" y="1"/>
                  </a:lnTo>
                  <a:lnTo>
                    <a:pt x="15" y="3"/>
                  </a:lnTo>
                  <a:lnTo>
                    <a:pt x="17" y="6"/>
                  </a:lnTo>
                  <a:lnTo>
                    <a:pt x="18" y="9"/>
                  </a:lnTo>
                </a:path>
              </a:pathLst>
            </a:custGeom>
            <a:solidFill>
              <a:schemeClr val="accent1"/>
            </a:solidFill>
            <a:ln w="28575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182F2DD-8A11-4C78-B180-C5EFA87BD43B}"/>
                </a:ext>
              </a:extLst>
            </p:cNvPr>
            <p:cNvSpPr txBox="1"/>
            <p:nvPr/>
          </p:nvSpPr>
          <p:spPr>
            <a:xfrm>
              <a:off x="7494066" y="2141805"/>
              <a:ext cx="144016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200" dirty="0"/>
                <a:t>AND-gate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56E1829-B4CF-44DC-8219-2249162F302E}"/>
              </a:ext>
            </a:extLst>
          </p:cNvPr>
          <p:cNvGrpSpPr/>
          <p:nvPr/>
        </p:nvGrpSpPr>
        <p:grpSpPr>
          <a:xfrm>
            <a:off x="7281884" y="2690475"/>
            <a:ext cx="1613612" cy="430887"/>
            <a:chOff x="7252155" y="2678923"/>
            <a:chExt cx="1613612" cy="430887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8480B2E-FBA1-4AE1-B413-85A573CF86C4}"/>
                </a:ext>
              </a:extLst>
            </p:cNvPr>
            <p:cNvSpPr/>
            <p:nvPr/>
          </p:nvSpPr>
          <p:spPr bwMode="auto">
            <a:xfrm>
              <a:off x="7252155" y="2838859"/>
              <a:ext cx="128439" cy="134119"/>
            </a:xfrm>
            <a:prstGeom prst="ellipse">
              <a:avLst/>
            </a:prstGeom>
            <a:solidFill>
              <a:schemeClr val="tx2"/>
            </a:solidFill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 Unicode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BEBCA94-5088-48A3-A987-809A9CBC2CEF}"/>
                </a:ext>
              </a:extLst>
            </p:cNvPr>
            <p:cNvSpPr txBox="1"/>
            <p:nvPr/>
          </p:nvSpPr>
          <p:spPr>
            <a:xfrm>
              <a:off x="7425607" y="2678923"/>
              <a:ext cx="144016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200" dirty="0"/>
                <a:t>fanout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4F5F250-6C56-4751-ACD9-64E9622183C3}"/>
              </a:ext>
            </a:extLst>
          </p:cNvPr>
          <p:cNvGrpSpPr/>
          <p:nvPr/>
        </p:nvGrpSpPr>
        <p:grpSpPr>
          <a:xfrm>
            <a:off x="2878163" y="6232118"/>
            <a:ext cx="5294262" cy="648018"/>
            <a:chOff x="2855913" y="6213034"/>
            <a:chExt cx="5294262" cy="648018"/>
          </a:xfrm>
        </p:grpSpPr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0A3F0EE7-5578-4642-9F99-388DA62F8986}"/>
                </a:ext>
              </a:extLst>
            </p:cNvPr>
            <p:cNvSpPr txBox="1"/>
            <p:nvPr/>
          </p:nvSpPr>
          <p:spPr>
            <a:xfrm>
              <a:off x="2855913" y="6399387"/>
              <a:ext cx="529426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        x</a:t>
              </a:r>
              <a:r>
                <a:rPr lang="en-US" sz="2400" baseline="-25000" dirty="0">
                  <a:solidFill>
                    <a:srgbClr val="FF0000"/>
                  </a:solidFill>
                </a:rPr>
                <a:t>0</a:t>
              </a:r>
              <a:r>
                <a:rPr lang="en-US" sz="2400" dirty="0">
                  <a:solidFill>
                    <a:srgbClr val="FF0000"/>
                  </a:solidFill>
                </a:rPr>
                <a:t>x</a:t>
              </a:r>
              <a:r>
                <a:rPr lang="en-US" sz="2400" baseline="-25000" dirty="0">
                  <a:solidFill>
                    <a:srgbClr val="FF0000"/>
                  </a:solidFill>
                </a:rPr>
                <a:t>1</a:t>
              </a:r>
              <a:r>
                <a:rPr lang="en-US" sz="2400" dirty="0">
                  <a:solidFill>
                    <a:srgbClr val="FF0000"/>
                  </a:solidFill>
                </a:rPr>
                <a:t>x</a:t>
              </a:r>
              <a:r>
                <a:rPr lang="en-US" sz="2400" baseline="-25000" dirty="0">
                  <a:solidFill>
                    <a:srgbClr val="FF0000"/>
                  </a:solidFill>
                </a:rPr>
                <a:t>2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 </a:t>
              </a:r>
              <a:r>
                <a:rPr lang="en-US" sz="2400" dirty="0">
                  <a:solidFill>
                    <a:srgbClr val="FF0000"/>
                  </a:solidFill>
                </a:rPr>
                <a:t>x</a:t>
              </a:r>
              <a:r>
                <a:rPr lang="en-US" sz="2400" baseline="-25000" dirty="0">
                  <a:solidFill>
                    <a:srgbClr val="FF0000"/>
                  </a:solidFill>
                </a:rPr>
                <a:t>3         </a:t>
              </a:r>
              <a:r>
                <a:rPr lang="en-US" sz="2400" dirty="0">
                  <a:solidFill>
                    <a:srgbClr val="FF0000"/>
                  </a:solidFill>
                </a:rPr>
                <a:t>x</a:t>
              </a:r>
              <a:r>
                <a:rPr lang="en-US" sz="2400" baseline="-25000" dirty="0">
                  <a:solidFill>
                    <a:srgbClr val="FF0000"/>
                  </a:solidFill>
                </a:rPr>
                <a:t>0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 </a:t>
              </a:r>
              <a:r>
                <a:rPr lang="en-US" sz="2400" dirty="0">
                  <a:solidFill>
                    <a:srgbClr val="FF0000"/>
                  </a:solidFill>
                </a:rPr>
                <a:t>x</a:t>
              </a:r>
              <a:r>
                <a:rPr lang="en-US" sz="2400" baseline="-25000" dirty="0">
                  <a:solidFill>
                    <a:srgbClr val="FF0000"/>
                  </a:solidFill>
                </a:rPr>
                <a:t>1</a:t>
              </a:r>
              <a:r>
                <a:rPr lang="en-US" sz="2400" dirty="0">
                  <a:solidFill>
                    <a:srgbClr val="FF0000"/>
                  </a:solidFill>
                </a:rPr>
                <a:t>x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2     </a:t>
              </a:r>
              <a:r>
                <a:rPr lang="en-US" sz="2400" dirty="0">
                  <a:solidFill>
                    <a:srgbClr val="0070C0"/>
                  </a:solidFill>
                </a:rPr>
                <a:t>x</a:t>
              </a:r>
              <a:r>
                <a:rPr lang="en-US" sz="2400" baseline="-25000" dirty="0">
                  <a:solidFill>
                    <a:srgbClr val="0070C0"/>
                  </a:solidFill>
                </a:rPr>
                <a:t>0</a:t>
              </a:r>
              <a:r>
                <a:rPr lang="en-US" sz="2400" dirty="0">
                  <a:solidFill>
                    <a:srgbClr val="0070C0"/>
                  </a:solidFill>
                </a:rPr>
                <a:t>x</a:t>
              </a:r>
              <a:r>
                <a:rPr lang="en-US" sz="2400" baseline="-25000" dirty="0">
                  <a:solidFill>
                    <a:srgbClr val="0070C0"/>
                  </a:solidFill>
                </a:rPr>
                <a:t>1       </a:t>
              </a:r>
              <a:r>
                <a:rPr lang="en-US" sz="2400" dirty="0">
                  <a:solidFill>
                    <a:srgbClr val="FF0000"/>
                  </a:solidFill>
                </a:rPr>
                <a:t>x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0</a:t>
              </a:r>
              <a:endParaRPr lang="en-IN" dirty="0"/>
            </a:p>
          </p:txBody>
        </p:sp>
        <p:cxnSp>
          <p:nvCxnSpPr>
            <p:cNvPr id="28" name="Connector: Curved 27">
              <a:extLst>
                <a:ext uri="{FF2B5EF4-FFF2-40B4-BE49-F238E27FC236}">
                  <a16:creationId xmlns:a16="http://schemas.microsoft.com/office/drawing/2014/main" id="{72848F95-EBBF-41BE-BA6C-6145C44E6C8D}"/>
                </a:ext>
              </a:extLst>
            </p:cNvPr>
            <p:cNvCxnSpPr>
              <a:cxnSpLocks/>
              <a:stCxn id="167051" idx="2"/>
            </p:cNvCxnSpPr>
            <p:nvPr/>
          </p:nvCxnSpPr>
          <p:spPr bwMode="auto">
            <a:xfrm rot="16200000" flipH="1">
              <a:off x="6953960" y="6334945"/>
              <a:ext cx="285560" cy="153678"/>
            </a:xfrm>
            <a:prstGeom prst="curvedConnector3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9" name="Connector: Curved 198">
              <a:extLst>
                <a:ext uri="{FF2B5EF4-FFF2-40B4-BE49-F238E27FC236}">
                  <a16:creationId xmlns:a16="http://schemas.microsoft.com/office/drawing/2014/main" id="{01F91EAD-E17C-4BDC-8351-BF80C004F629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6273197" y="6384163"/>
              <a:ext cx="312548" cy="149323"/>
            </a:xfrm>
            <a:prstGeom prst="curvedConnector3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1" name="Connector: Curved 200">
              <a:extLst>
                <a:ext uri="{FF2B5EF4-FFF2-40B4-BE49-F238E27FC236}">
                  <a16:creationId xmlns:a16="http://schemas.microsoft.com/office/drawing/2014/main" id="{1024EDB2-DEC3-4B8C-B9D7-2CD444A16487}"/>
                </a:ext>
              </a:extLst>
            </p:cNvPr>
            <p:cNvCxnSpPr>
              <a:cxnSpLocks/>
              <a:stCxn id="167056" idx="1"/>
            </p:cNvCxnSpPr>
            <p:nvPr/>
          </p:nvCxnSpPr>
          <p:spPr bwMode="auto">
            <a:xfrm rot="10800000" flipV="1">
              <a:off x="5489582" y="6243604"/>
              <a:ext cx="738157" cy="349708"/>
            </a:xfrm>
            <a:prstGeom prst="curvedConnector3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4" name="Connector: Curved 203">
              <a:extLst>
                <a:ext uri="{FF2B5EF4-FFF2-40B4-BE49-F238E27FC236}">
                  <a16:creationId xmlns:a16="http://schemas.microsoft.com/office/drawing/2014/main" id="{8B3CD5B4-81D3-4C2D-861A-6D6A98AC4F20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4977154" y="5829287"/>
              <a:ext cx="395321" cy="1162816"/>
            </a:xfrm>
            <a:prstGeom prst="curvedConnector2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11" name="TextBox 7">
            <a:extLst>
              <a:ext uri="{FF2B5EF4-FFF2-40B4-BE49-F238E27FC236}">
                <a16:creationId xmlns:a16="http://schemas.microsoft.com/office/drawing/2014/main" id="{D95238E1-4961-4361-B5DB-64D90E658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7825" y="3381483"/>
            <a:ext cx="2380763" cy="1200329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dirty="0">
                <a:solidFill>
                  <a:schemeClr val="bg1"/>
                </a:solidFill>
                <a:cs typeface="Arial" charset="0"/>
              </a:rPr>
              <a:t>d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elay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 =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O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(log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n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); </a:t>
            </a:r>
          </a:p>
          <a:p>
            <a:pPr lvl="0" eaLnBrk="1" hangingPunct="1"/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cost = </a:t>
            </a:r>
            <a:r>
              <a:rPr lang="en-IN" i="1" dirty="0">
                <a:solidFill>
                  <a:schemeClr val="bg1"/>
                </a:solidFill>
                <a:cs typeface="Arial" charset="0"/>
              </a:rPr>
              <a:t>O</a:t>
            </a:r>
            <a:r>
              <a:rPr lang="en-IN" dirty="0">
                <a:solidFill>
                  <a:schemeClr val="bg1"/>
                </a:solidFill>
                <a:cs typeface="Arial" charset="0"/>
              </a:rPr>
              <a:t>(</a:t>
            </a:r>
            <a:r>
              <a:rPr lang="en-IN" i="1" dirty="0" err="1">
                <a:solidFill>
                  <a:schemeClr val="bg1"/>
                </a:solidFill>
                <a:cs typeface="Arial" charset="0"/>
              </a:rPr>
              <a:t>n</a:t>
            </a:r>
            <a:r>
              <a:rPr lang="en-IN" dirty="0" err="1">
                <a:solidFill>
                  <a:schemeClr val="bg1"/>
                </a:solidFill>
                <a:cs typeface="Arial" charset="0"/>
              </a:rPr>
              <a:t>log</a:t>
            </a:r>
            <a:r>
              <a:rPr lang="en-IN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IN" i="1" dirty="0">
                <a:solidFill>
                  <a:schemeClr val="bg1"/>
                </a:solidFill>
                <a:cs typeface="Arial" charset="0"/>
              </a:rPr>
              <a:t>n</a:t>
            </a:r>
            <a:r>
              <a:rPr lang="en-IN" dirty="0">
                <a:solidFill>
                  <a:schemeClr val="bg1"/>
                </a:solidFill>
                <a:cs typeface="Arial" charset="0"/>
              </a:rPr>
              <a:t>);</a:t>
            </a:r>
          </a:p>
          <a:p>
            <a:pPr lvl="0" eaLnBrk="1" hangingPunct="1"/>
            <a:r>
              <a:rPr lang="en-IN" dirty="0">
                <a:solidFill>
                  <a:schemeClr val="bg1"/>
                </a:solidFill>
                <a:cs typeface="Arial" charset="0"/>
              </a:rPr>
              <a:t>fanout </a:t>
            </a:r>
            <a:r>
              <a:rPr lang="en-IN" i="1" dirty="0">
                <a:solidFill>
                  <a:schemeClr val="bg1"/>
                </a:solidFill>
                <a:cs typeface="Arial" charset="0"/>
              </a:rPr>
              <a:t>O</a:t>
            </a:r>
            <a:r>
              <a:rPr lang="en-IN" dirty="0">
                <a:solidFill>
                  <a:schemeClr val="bg1"/>
                </a:solidFill>
                <a:cs typeface="Arial" charset="0"/>
              </a:rPr>
              <a:t>(</a:t>
            </a:r>
            <a:r>
              <a:rPr lang="en-IN" i="1" dirty="0">
                <a:solidFill>
                  <a:schemeClr val="bg1"/>
                </a:solidFill>
                <a:cs typeface="Arial" charset="0"/>
              </a:rPr>
              <a:t>n</a:t>
            </a:r>
            <a:r>
              <a:rPr lang="en-IN" dirty="0">
                <a:solidFill>
                  <a:schemeClr val="bg1"/>
                </a:solidFill>
                <a:cs typeface="Arial" charset="0"/>
              </a:rPr>
              <a:t>); 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309077EC-A62E-4DD4-817C-85017436E880}"/>
              </a:ext>
            </a:extLst>
          </p:cNvPr>
          <p:cNvSpPr/>
          <p:nvPr/>
        </p:nvSpPr>
        <p:spPr bwMode="auto">
          <a:xfrm>
            <a:off x="3636963" y="1459721"/>
            <a:ext cx="3457225" cy="2258820"/>
          </a:xfrm>
          <a:prstGeom prst="ellips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DB871117-9D25-4D8F-8311-1A1B6B1309E2}"/>
              </a:ext>
            </a:extLst>
          </p:cNvPr>
          <p:cNvSpPr/>
          <p:nvPr/>
        </p:nvSpPr>
        <p:spPr bwMode="auto">
          <a:xfrm>
            <a:off x="304916" y="1365853"/>
            <a:ext cx="3443091" cy="2155815"/>
          </a:xfrm>
          <a:prstGeom prst="ellips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CABC1C9-0B4E-4C4D-8AA5-8F29EB08341E}"/>
              </a:ext>
            </a:extLst>
          </p:cNvPr>
          <p:cNvSpPr/>
          <p:nvPr/>
        </p:nvSpPr>
        <p:spPr bwMode="auto">
          <a:xfrm>
            <a:off x="1773386" y="2328862"/>
            <a:ext cx="128439" cy="134119"/>
          </a:xfrm>
          <a:prstGeom prst="ellipse">
            <a:avLst/>
          </a:prstGeom>
          <a:solidFill>
            <a:schemeClr val="tx2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B006D24-59B3-4982-B00F-3867B1344758}"/>
              </a:ext>
            </a:extLst>
          </p:cNvPr>
          <p:cNvSpPr/>
          <p:nvPr/>
        </p:nvSpPr>
        <p:spPr bwMode="auto">
          <a:xfrm>
            <a:off x="3313314" y="2283033"/>
            <a:ext cx="128439" cy="134119"/>
          </a:xfrm>
          <a:prstGeom prst="ellipse">
            <a:avLst/>
          </a:prstGeom>
          <a:solidFill>
            <a:schemeClr val="tx2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636B10A-59AF-4D0C-9744-68B88C731699}"/>
              </a:ext>
            </a:extLst>
          </p:cNvPr>
          <p:cNvSpPr/>
          <p:nvPr/>
        </p:nvSpPr>
        <p:spPr bwMode="auto">
          <a:xfrm>
            <a:off x="2522071" y="2838858"/>
            <a:ext cx="128439" cy="134119"/>
          </a:xfrm>
          <a:prstGeom prst="ellipse">
            <a:avLst/>
          </a:prstGeom>
          <a:solidFill>
            <a:schemeClr val="tx2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439172F-4ADC-476E-8D81-31CD99B55446}"/>
              </a:ext>
            </a:extLst>
          </p:cNvPr>
          <p:cNvSpPr/>
          <p:nvPr/>
        </p:nvSpPr>
        <p:spPr bwMode="auto">
          <a:xfrm>
            <a:off x="4902449" y="2368754"/>
            <a:ext cx="128439" cy="134119"/>
          </a:xfrm>
          <a:prstGeom prst="ellipse">
            <a:avLst/>
          </a:prstGeom>
          <a:solidFill>
            <a:schemeClr val="tx2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A754AE4-6E41-4629-952C-DC879A143346}"/>
              </a:ext>
            </a:extLst>
          </p:cNvPr>
          <p:cNvSpPr/>
          <p:nvPr/>
        </p:nvSpPr>
        <p:spPr bwMode="auto">
          <a:xfrm>
            <a:off x="5719550" y="2897547"/>
            <a:ext cx="128439" cy="134119"/>
          </a:xfrm>
          <a:prstGeom prst="ellipse">
            <a:avLst/>
          </a:prstGeom>
          <a:solidFill>
            <a:schemeClr val="tx2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8350837-E8D0-425B-9374-08D9F8256403}"/>
              </a:ext>
            </a:extLst>
          </p:cNvPr>
          <p:cNvSpPr/>
          <p:nvPr/>
        </p:nvSpPr>
        <p:spPr bwMode="auto">
          <a:xfrm>
            <a:off x="3337432" y="5181343"/>
            <a:ext cx="128439" cy="134119"/>
          </a:xfrm>
          <a:prstGeom prst="ellipse">
            <a:avLst/>
          </a:prstGeom>
          <a:solidFill>
            <a:schemeClr val="tx2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AD1A7EA-B617-452B-90FA-E1060AAFE7CB}"/>
              </a:ext>
            </a:extLst>
          </p:cNvPr>
          <p:cNvSpPr/>
          <p:nvPr/>
        </p:nvSpPr>
        <p:spPr bwMode="auto">
          <a:xfrm>
            <a:off x="4902448" y="5170920"/>
            <a:ext cx="128439" cy="134119"/>
          </a:xfrm>
          <a:prstGeom prst="ellipse">
            <a:avLst/>
          </a:prstGeom>
          <a:solidFill>
            <a:schemeClr val="tx2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18D146C-EF5A-4809-8703-BE11658EAE08}"/>
              </a:ext>
            </a:extLst>
          </p:cNvPr>
          <p:cNvSpPr/>
          <p:nvPr/>
        </p:nvSpPr>
        <p:spPr bwMode="auto">
          <a:xfrm>
            <a:off x="6500426" y="2305871"/>
            <a:ext cx="128439" cy="134119"/>
          </a:xfrm>
          <a:prstGeom prst="ellipse">
            <a:avLst/>
          </a:prstGeom>
          <a:solidFill>
            <a:schemeClr val="tx2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2DC301C-59D2-4130-8F41-DC6CB500CD6A}"/>
              </a:ext>
            </a:extLst>
          </p:cNvPr>
          <p:cNvSpPr/>
          <p:nvPr/>
        </p:nvSpPr>
        <p:spPr bwMode="auto">
          <a:xfrm>
            <a:off x="1770062" y="5329646"/>
            <a:ext cx="128439" cy="134119"/>
          </a:xfrm>
          <a:prstGeom prst="ellipse">
            <a:avLst/>
          </a:prstGeom>
          <a:solidFill>
            <a:schemeClr val="tx2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183" name="TextBox 7">
            <a:extLst>
              <a:ext uri="{FF2B5EF4-FFF2-40B4-BE49-F238E27FC236}">
                <a16:creationId xmlns:a16="http://schemas.microsoft.com/office/drawing/2014/main" id="{DE6F749F-BDAC-44FE-AEED-FD88B3E15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0" y="4654550"/>
            <a:ext cx="2441087" cy="46166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eaLnBrk="1" hangingPunct="1"/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cost = </a:t>
            </a:r>
            <a:r>
              <a:rPr lang="en-IN" i="1" dirty="0">
                <a:solidFill>
                  <a:schemeClr val="bg1"/>
                </a:solidFill>
                <a:cs typeface="Arial" charset="0"/>
              </a:rPr>
              <a:t>O</a:t>
            </a:r>
            <a:r>
              <a:rPr lang="en-IN" dirty="0">
                <a:solidFill>
                  <a:schemeClr val="bg1"/>
                </a:solidFill>
                <a:cs typeface="Arial" charset="0"/>
              </a:rPr>
              <a:t>(</a:t>
            </a:r>
            <a:r>
              <a:rPr lang="en-IN" i="1" dirty="0">
                <a:solidFill>
                  <a:schemeClr val="bg1"/>
                </a:solidFill>
                <a:cs typeface="Arial" charset="0"/>
              </a:rPr>
              <a:t>n</a:t>
            </a:r>
            <a:r>
              <a:rPr lang="en-IN" baseline="30000" dirty="0">
                <a:solidFill>
                  <a:schemeClr val="bg1"/>
                </a:solidFill>
                <a:cs typeface="Arial" charset="0"/>
              </a:rPr>
              <a:t>2</a:t>
            </a:r>
            <a:r>
              <a:rPr lang="en-IN" dirty="0">
                <a:solidFill>
                  <a:schemeClr val="bg1"/>
                </a:solidFill>
                <a:cs typeface="Arial" charset="0"/>
              </a:rPr>
              <a:t>log </a:t>
            </a:r>
            <a:r>
              <a:rPr lang="en-IN" i="1" dirty="0">
                <a:solidFill>
                  <a:schemeClr val="bg1"/>
                </a:solidFill>
                <a:cs typeface="Arial" charset="0"/>
              </a:rPr>
              <a:t>n</a:t>
            </a:r>
            <a:r>
              <a:rPr lang="en-IN" dirty="0">
                <a:solidFill>
                  <a:schemeClr val="bg1"/>
                </a:solidFill>
                <a:cs typeface="Arial" charset="0"/>
              </a:rPr>
              <a:t>)?</a:t>
            </a:r>
          </a:p>
        </p:txBody>
      </p:sp>
    </p:spTree>
    <p:extLst>
      <p:ext uri="{BB962C8B-B14F-4D97-AF65-F5344CB8AC3E}">
        <p14:creationId xmlns:p14="http://schemas.microsoft.com/office/powerpoint/2010/main" val="215926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" grpId="0" animBg="1"/>
      <p:bldP spid="212" grpId="0" animBg="1"/>
      <p:bldP spid="213" grpId="0" animBg="1"/>
      <p:bldP spid="18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711200" y="266700"/>
            <a:ext cx="7605216" cy="353988"/>
          </a:xfrm>
          <a:noFill/>
          <a:ln/>
        </p:spPr>
        <p:txBody>
          <a:bodyPr/>
          <a:lstStyle/>
          <a:p>
            <a:r>
              <a:rPr lang="en-US" dirty="0"/>
              <a:t>Execution Cycle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933450" y="1003300"/>
            <a:ext cx="7753350" cy="785813"/>
            <a:chOff x="588" y="632"/>
            <a:chExt cx="4884" cy="495"/>
          </a:xfrm>
        </p:grpSpPr>
        <p:sp>
          <p:nvSpPr>
            <p:cNvPr id="81923" name="Rectangle 3"/>
            <p:cNvSpPr>
              <a:spLocks noChangeArrowheads="1"/>
            </p:cNvSpPr>
            <p:nvPr/>
          </p:nvSpPr>
          <p:spPr bwMode="auto">
            <a:xfrm>
              <a:off x="588" y="720"/>
              <a:ext cx="992" cy="40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63500" tIns="25400" rIns="63500" bIns="25400">
              <a:spAutoFit/>
            </a:bodyPr>
            <a:lstStyle/>
            <a:p>
              <a:pPr marL="342900" indent="-342900" algn="ctr">
                <a:lnSpc>
                  <a:spcPct val="86000"/>
                </a:lnSpc>
                <a:spcBef>
                  <a:spcPct val="40000"/>
                </a:spcBef>
              </a:pPr>
              <a:r>
                <a:rPr lang="en-US" sz="1800" b="1" i="1">
                  <a:latin typeface="Arial" charset="0"/>
                </a:rPr>
                <a:t>Instruction</a:t>
              </a:r>
            </a:p>
            <a:p>
              <a:pPr marL="342900" indent="-342900" algn="ctr">
                <a:lnSpc>
                  <a:spcPct val="86000"/>
                </a:lnSpc>
                <a:spcBef>
                  <a:spcPct val="40000"/>
                </a:spcBef>
              </a:pPr>
              <a:r>
                <a:rPr lang="en-US" sz="1800" b="1" i="1">
                  <a:latin typeface="Arial" charset="0"/>
                </a:rPr>
                <a:t>Fetch</a:t>
              </a:r>
            </a:p>
          </p:txBody>
        </p:sp>
        <p:sp>
          <p:nvSpPr>
            <p:cNvPr id="81940" name="Rectangle 20"/>
            <p:cNvSpPr>
              <a:spLocks noChangeArrowheads="1"/>
            </p:cNvSpPr>
            <p:nvPr/>
          </p:nvSpPr>
          <p:spPr bwMode="auto">
            <a:xfrm>
              <a:off x="1976" y="632"/>
              <a:ext cx="3496" cy="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63500" tIns="25400" rIns="63500" bIns="25400">
              <a:spAutoFit/>
            </a:bodyPr>
            <a:lstStyle/>
            <a:p>
              <a:pPr marL="342900" indent="-342900" algn="just">
                <a:lnSpc>
                  <a:spcPct val="97000"/>
                </a:lnSpc>
                <a:spcBef>
                  <a:spcPct val="49000"/>
                </a:spcBef>
              </a:pPr>
              <a:r>
                <a:rPr lang="en-US" sz="1800" b="1">
                  <a:latin typeface="Arial" charset="0"/>
                </a:rPr>
                <a:t>Obtain instruction from memory</a:t>
              </a:r>
            </a:p>
          </p:txBody>
        </p: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933450" y="1778000"/>
            <a:ext cx="7677150" cy="950913"/>
            <a:chOff x="588" y="1120"/>
            <a:chExt cx="4836" cy="599"/>
          </a:xfrm>
        </p:grpSpPr>
        <p:sp>
          <p:nvSpPr>
            <p:cNvPr id="81924" name="Rectangle 4"/>
            <p:cNvSpPr>
              <a:spLocks noChangeArrowheads="1"/>
            </p:cNvSpPr>
            <p:nvPr/>
          </p:nvSpPr>
          <p:spPr bwMode="auto">
            <a:xfrm>
              <a:off x="588" y="1312"/>
              <a:ext cx="992" cy="40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63500" tIns="25400" rIns="63500" bIns="25400">
              <a:spAutoFit/>
            </a:bodyPr>
            <a:lstStyle/>
            <a:p>
              <a:pPr marL="342900" indent="-342900" algn="ctr">
                <a:lnSpc>
                  <a:spcPct val="86000"/>
                </a:lnSpc>
                <a:spcBef>
                  <a:spcPct val="40000"/>
                </a:spcBef>
              </a:pPr>
              <a:r>
                <a:rPr lang="en-US" sz="1800" b="1" i="1">
                  <a:latin typeface="Arial" charset="0"/>
                </a:rPr>
                <a:t>Instruction</a:t>
              </a:r>
            </a:p>
            <a:p>
              <a:pPr marL="342900" indent="-342900" algn="ctr">
                <a:lnSpc>
                  <a:spcPct val="86000"/>
                </a:lnSpc>
                <a:spcBef>
                  <a:spcPct val="40000"/>
                </a:spcBef>
              </a:pPr>
              <a:r>
                <a:rPr lang="en-US" sz="1800" b="1" i="1">
                  <a:latin typeface="Arial" charset="0"/>
                </a:rPr>
                <a:t>Decode</a:t>
              </a:r>
            </a:p>
          </p:txBody>
        </p:sp>
        <p:sp>
          <p:nvSpPr>
            <p:cNvPr id="81929" name="Line 9"/>
            <p:cNvSpPr>
              <a:spLocks noChangeShapeType="1"/>
            </p:cNvSpPr>
            <p:nvPr/>
          </p:nvSpPr>
          <p:spPr bwMode="auto">
            <a:xfrm>
              <a:off x="1056" y="1120"/>
              <a:ext cx="0" cy="182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81941" name="Rectangle 21"/>
            <p:cNvSpPr>
              <a:spLocks noChangeArrowheads="1"/>
            </p:cNvSpPr>
            <p:nvPr/>
          </p:nvSpPr>
          <p:spPr bwMode="auto">
            <a:xfrm>
              <a:off x="1976" y="1256"/>
              <a:ext cx="3448" cy="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63500" tIns="25400" rIns="63500" bIns="25400">
              <a:spAutoFit/>
            </a:bodyPr>
            <a:lstStyle/>
            <a:p>
              <a:pPr marL="342900" indent="-342900" algn="just">
                <a:lnSpc>
                  <a:spcPct val="97000"/>
                </a:lnSpc>
                <a:spcBef>
                  <a:spcPct val="49000"/>
                </a:spcBef>
              </a:pPr>
              <a:r>
                <a:rPr lang="en-US" sz="1800" b="1">
                  <a:latin typeface="Arial" charset="0"/>
                </a:rPr>
                <a:t>Determine required actions and instruction size</a:t>
              </a:r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933450" y="2714625"/>
            <a:ext cx="7524750" cy="950913"/>
            <a:chOff x="588" y="1710"/>
            <a:chExt cx="4740" cy="599"/>
          </a:xfrm>
        </p:grpSpPr>
        <p:sp>
          <p:nvSpPr>
            <p:cNvPr id="81925" name="Rectangle 5"/>
            <p:cNvSpPr>
              <a:spLocks noChangeArrowheads="1"/>
            </p:cNvSpPr>
            <p:nvPr/>
          </p:nvSpPr>
          <p:spPr bwMode="auto">
            <a:xfrm>
              <a:off x="588" y="1902"/>
              <a:ext cx="992" cy="40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63500" tIns="25400" rIns="63500" bIns="25400">
              <a:spAutoFit/>
            </a:bodyPr>
            <a:lstStyle/>
            <a:p>
              <a:pPr marL="342900" indent="-342900" algn="ctr">
                <a:lnSpc>
                  <a:spcPct val="86000"/>
                </a:lnSpc>
                <a:spcBef>
                  <a:spcPct val="40000"/>
                </a:spcBef>
              </a:pPr>
              <a:r>
                <a:rPr lang="en-US" sz="1800" b="1" i="1">
                  <a:latin typeface="Arial" charset="0"/>
                </a:rPr>
                <a:t>Operand</a:t>
              </a:r>
            </a:p>
            <a:p>
              <a:pPr marL="342900" indent="-342900" algn="ctr">
                <a:lnSpc>
                  <a:spcPct val="86000"/>
                </a:lnSpc>
                <a:spcBef>
                  <a:spcPct val="40000"/>
                </a:spcBef>
              </a:pPr>
              <a:r>
                <a:rPr lang="en-US" sz="1800" b="1" i="1">
                  <a:latin typeface="Arial" charset="0"/>
                </a:rPr>
                <a:t>Fetch</a:t>
              </a:r>
            </a:p>
          </p:txBody>
        </p:sp>
        <p:sp>
          <p:nvSpPr>
            <p:cNvPr id="81931" name="Line 11"/>
            <p:cNvSpPr>
              <a:spLocks noChangeShapeType="1"/>
            </p:cNvSpPr>
            <p:nvPr/>
          </p:nvSpPr>
          <p:spPr bwMode="auto">
            <a:xfrm>
              <a:off x="1056" y="1710"/>
              <a:ext cx="0" cy="182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81942" name="Rectangle 22"/>
            <p:cNvSpPr>
              <a:spLocks noChangeArrowheads="1"/>
            </p:cNvSpPr>
            <p:nvPr/>
          </p:nvSpPr>
          <p:spPr bwMode="auto">
            <a:xfrm>
              <a:off x="1976" y="1880"/>
              <a:ext cx="3352" cy="3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63500" tIns="25400" rIns="63500" bIns="25400">
              <a:spAutoFit/>
            </a:bodyPr>
            <a:lstStyle/>
            <a:p>
              <a:pPr marL="342900" indent="-342900" algn="just">
                <a:lnSpc>
                  <a:spcPct val="97000"/>
                </a:lnSpc>
                <a:spcBef>
                  <a:spcPct val="49000"/>
                </a:spcBef>
              </a:pPr>
              <a:r>
                <a:rPr lang="en-US" sz="1800" b="1">
                  <a:latin typeface="Arial" charset="0"/>
                </a:rPr>
                <a:t>Locate and obtain operand data from memory/register</a:t>
              </a:r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933450" y="3654425"/>
            <a:ext cx="7524750" cy="609600"/>
            <a:chOff x="588" y="2302"/>
            <a:chExt cx="4740" cy="384"/>
          </a:xfrm>
        </p:grpSpPr>
        <p:sp>
          <p:nvSpPr>
            <p:cNvPr id="81926" name="Rectangle 6"/>
            <p:cNvSpPr>
              <a:spLocks noChangeArrowheads="1"/>
            </p:cNvSpPr>
            <p:nvPr/>
          </p:nvSpPr>
          <p:spPr bwMode="auto">
            <a:xfrm>
              <a:off x="588" y="2494"/>
              <a:ext cx="99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63500" tIns="25400" rIns="63500" bIns="25400">
              <a:spAutoFit/>
            </a:bodyPr>
            <a:lstStyle/>
            <a:p>
              <a:pPr marL="342900" indent="-342900" algn="ctr">
                <a:lnSpc>
                  <a:spcPct val="88000"/>
                </a:lnSpc>
                <a:spcBef>
                  <a:spcPct val="43000"/>
                </a:spcBef>
              </a:pPr>
              <a:r>
                <a:rPr lang="en-US" sz="1800" b="1" i="1">
                  <a:latin typeface="Arial" charset="0"/>
                </a:rPr>
                <a:t>Execute</a:t>
              </a:r>
            </a:p>
          </p:txBody>
        </p:sp>
        <p:sp>
          <p:nvSpPr>
            <p:cNvPr id="81930" name="Line 10"/>
            <p:cNvSpPr>
              <a:spLocks noChangeShapeType="1"/>
            </p:cNvSpPr>
            <p:nvPr/>
          </p:nvSpPr>
          <p:spPr bwMode="auto">
            <a:xfrm>
              <a:off x="1056" y="2302"/>
              <a:ext cx="0" cy="182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81943" name="Rectangle 23"/>
            <p:cNvSpPr>
              <a:spLocks noChangeArrowheads="1"/>
            </p:cNvSpPr>
            <p:nvPr/>
          </p:nvSpPr>
          <p:spPr bwMode="auto">
            <a:xfrm>
              <a:off x="1976" y="2456"/>
              <a:ext cx="3352" cy="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63500" tIns="25400" rIns="63500" bIns="25400">
              <a:spAutoFit/>
            </a:bodyPr>
            <a:lstStyle/>
            <a:p>
              <a:pPr marL="342900" indent="-342900" algn="just">
                <a:lnSpc>
                  <a:spcPct val="97000"/>
                </a:lnSpc>
                <a:spcBef>
                  <a:spcPct val="49000"/>
                </a:spcBef>
              </a:pPr>
              <a:r>
                <a:rPr lang="en-US" sz="1800" b="1">
                  <a:latin typeface="Arial" charset="0"/>
                </a:rPr>
                <a:t>Compute result value or status</a:t>
              </a:r>
            </a:p>
          </p:txBody>
        </p:sp>
      </p:grp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933450" y="4232275"/>
            <a:ext cx="7448550" cy="1298575"/>
            <a:chOff x="588" y="2666"/>
            <a:chExt cx="4692" cy="818"/>
          </a:xfrm>
        </p:grpSpPr>
        <p:sp>
          <p:nvSpPr>
            <p:cNvPr id="81932" name="Line 12"/>
            <p:cNvSpPr>
              <a:spLocks noChangeShapeType="1"/>
            </p:cNvSpPr>
            <p:nvPr/>
          </p:nvSpPr>
          <p:spPr bwMode="auto">
            <a:xfrm>
              <a:off x="1056" y="3302"/>
              <a:ext cx="0" cy="182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grpSp>
          <p:nvGrpSpPr>
            <p:cNvPr id="7" name="Group 30"/>
            <p:cNvGrpSpPr>
              <a:grpSpLocks/>
            </p:cNvGrpSpPr>
            <p:nvPr/>
          </p:nvGrpSpPr>
          <p:grpSpPr bwMode="auto">
            <a:xfrm>
              <a:off x="588" y="2666"/>
              <a:ext cx="4692" cy="643"/>
              <a:chOff x="588" y="2666"/>
              <a:chExt cx="4692" cy="643"/>
            </a:xfrm>
          </p:grpSpPr>
          <p:sp>
            <p:nvSpPr>
              <p:cNvPr id="81927" name="Rectangle 7"/>
              <p:cNvSpPr>
                <a:spLocks noChangeArrowheads="1"/>
              </p:cNvSpPr>
              <p:nvPr/>
            </p:nvSpPr>
            <p:spPr bwMode="auto">
              <a:xfrm>
                <a:off x="588" y="2902"/>
                <a:ext cx="992" cy="40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63500" tIns="25400" rIns="63500" bIns="25400">
                <a:spAutoFit/>
              </a:bodyPr>
              <a:lstStyle/>
              <a:p>
                <a:pPr marL="342900" indent="-342900" algn="ctr">
                  <a:lnSpc>
                    <a:spcPct val="86000"/>
                  </a:lnSpc>
                  <a:spcBef>
                    <a:spcPct val="40000"/>
                  </a:spcBef>
                </a:pPr>
                <a:r>
                  <a:rPr lang="en-US" sz="1800" b="1" i="1">
                    <a:latin typeface="Arial" charset="0"/>
                  </a:rPr>
                  <a:t>Result</a:t>
                </a:r>
              </a:p>
              <a:p>
                <a:pPr marL="342900" indent="-342900" algn="ctr">
                  <a:lnSpc>
                    <a:spcPct val="86000"/>
                  </a:lnSpc>
                  <a:spcBef>
                    <a:spcPct val="40000"/>
                  </a:spcBef>
                </a:pPr>
                <a:r>
                  <a:rPr lang="en-US" sz="1800" b="1" i="1">
                    <a:latin typeface="Arial" charset="0"/>
                  </a:rPr>
                  <a:t>Store</a:t>
                </a:r>
              </a:p>
            </p:txBody>
          </p:sp>
          <p:sp>
            <p:nvSpPr>
              <p:cNvPr id="81933" name="Line 13"/>
              <p:cNvSpPr>
                <a:spLocks noChangeShapeType="1"/>
              </p:cNvSpPr>
              <p:nvPr/>
            </p:nvSpPr>
            <p:spPr bwMode="auto">
              <a:xfrm>
                <a:off x="1056" y="2666"/>
                <a:ext cx="0" cy="226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1944" name="Rectangle 24"/>
              <p:cNvSpPr>
                <a:spLocks noChangeArrowheads="1"/>
              </p:cNvSpPr>
              <p:nvPr/>
            </p:nvSpPr>
            <p:spPr bwMode="auto">
              <a:xfrm>
                <a:off x="1976" y="2936"/>
                <a:ext cx="3304" cy="36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63500" tIns="25400" rIns="63500" bIns="25400">
                <a:spAutoFit/>
              </a:bodyPr>
              <a:lstStyle/>
              <a:p>
                <a:pPr marL="342900" indent="-342900" algn="just">
                  <a:lnSpc>
                    <a:spcPct val="97000"/>
                  </a:lnSpc>
                  <a:spcBef>
                    <a:spcPct val="49000"/>
                  </a:spcBef>
                </a:pPr>
                <a:r>
                  <a:rPr lang="en-US" sz="1800" b="1">
                    <a:latin typeface="Arial" charset="0"/>
                  </a:rPr>
                  <a:t>Deposit results in register/memory for later use</a:t>
                </a:r>
              </a:p>
            </p:txBody>
          </p:sp>
        </p:grpSp>
      </p:grp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609600" y="980728"/>
            <a:ext cx="7696200" cy="5343872"/>
            <a:chOff x="384" y="528"/>
            <a:chExt cx="4848" cy="3456"/>
          </a:xfrm>
        </p:grpSpPr>
        <p:sp>
          <p:nvSpPr>
            <p:cNvPr id="81928" name="Rectangle 8"/>
            <p:cNvSpPr>
              <a:spLocks noChangeArrowheads="1"/>
            </p:cNvSpPr>
            <p:nvPr/>
          </p:nvSpPr>
          <p:spPr bwMode="auto">
            <a:xfrm>
              <a:off x="588" y="3494"/>
              <a:ext cx="992" cy="40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63500" tIns="25400" rIns="63500" bIns="25400">
              <a:spAutoFit/>
            </a:bodyPr>
            <a:lstStyle/>
            <a:p>
              <a:pPr marL="342900" indent="-342900" algn="ctr">
                <a:lnSpc>
                  <a:spcPct val="86000"/>
                </a:lnSpc>
                <a:spcBef>
                  <a:spcPct val="40000"/>
                </a:spcBef>
              </a:pPr>
              <a:r>
                <a:rPr lang="en-US" sz="1800" b="1" i="1">
                  <a:latin typeface="Arial" charset="0"/>
                </a:rPr>
                <a:t>Next</a:t>
              </a:r>
            </a:p>
            <a:p>
              <a:pPr marL="342900" indent="-342900" algn="ctr">
                <a:lnSpc>
                  <a:spcPct val="86000"/>
                </a:lnSpc>
                <a:spcBef>
                  <a:spcPct val="40000"/>
                </a:spcBef>
              </a:pPr>
              <a:r>
                <a:rPr lang="en-US" sz="1800" b="1" i="1">
                  <a:latin typeface="Arial" charset="0"/>
                </a:rPr>
                <a:t>Instruction</a:t>
              </a:r>
            </a:p>
          </p:txBody>
        </p:sp>
        <p:sp>
          <p:nvSpPr>
            <p:cNvPr id="81934" name="Line 14"/>
            <p:cNvSpPr>
              <a:spLocks noChangeShapeType="1"/>
            </p:cNvSpPr>
            <p:nvPr/>
          </p:nvSpPr>
          <p:spPr bwMode="auto">
            <a:xfrm>
              <a:off x="1056" y="3894"/>
              <a:ext cx="0" cy="9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81935" name="Line 15"/>
            <p:cNvSpPr>
              <a:spLocks noChangeShapeType="1"/>
            </p:cNvSpPr>
            <p:nvPr/>
          </p:nvSpPr>
          <p:spPr bwMode="auto">
            <a:xfrm flipH="1">
              <a:off x="384" y="3984"/>
              <a:ext cx="672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81936" name="Line 16"/>
            <p:cNvSpPr>
              <a:spLocks noChangeShapeType="1"/>
            </p:cNvSpPr>
            <p:nvPr/>
          </p:nvSpPr>
          <p:spPr bwMode="auto">
            <a:xfrm flipV="1">
              <a:off x="384" y="528"/>
              <a:ext cx="0" cy="3456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81937" name="Line 17"/>
            <p:cNvSpPr>
              <a:spLocks noChangeShapeType="1"/>
            </p:cNvSpPr>
            <p:nvPr/>
          </p:nvSpPr>
          <p:spPr bwMode="auto">
            <a:xfrm>
              <a:off x="384" y="528"/>
              <a:ext cx="672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81938" name="Line 18"/>
            <p:cNvSpPr>
              <a:spLocks noChangeShapeType="1"/>
            </p:cNvSpPr>
            <p:nvPr/>
          </p:nvSpPr>
          <p:spPr bwMode="auto">
            <a:xfrm>
              <a:off x="1056" y="528"/>
              <a:ext cx="0" cy="182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81945" name="Rectangle 25"/>
            <p:cNvSpPr>
              <a:spLocks noChangeArrowheads="1"/>
            </p:cNvSpPr>
            <p:nvPr/>
          </p:nvSpPr>
          <p:spPr bwMode="auto">
            <a:xfrm>
              <a:off x="1976" y="3560"/>
              <a:ext cx="3256" cy="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63500" tIns="25400" rIns="63500" bIns="25400">
              <a:spAutoFit/>
            </a:bodyPr>
            <a:lstStyle/>
            <a:p>
              <a:pPr marL="342900" indent="-342900" algn="just">
                <a:lnSpc>
                  <a:spcPct val="97000"/>
                </a:lnSpc>
                <a:spcBef>
                  <a:spcPct val="49000"/>
                </a:spcBef>
              </a:pPr>
              <a:r>
                <a:rPr lang="en-US" sz="1800" b="1">
                  <a:latin typeface="Arial" charset="0"/>
                </a:rPr>
                <a:t>Determine successor instruction</a:t>
              </a:r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BD0110E7-300B-4B91-A5E6-3A6DBBC3CE7E}"/>
              </a:ext>
            </a:extLst>
          </p:cNvPr>
          <p:cNvSpPr/>
          <p:nvPr/>
        </p:nvSpPr>
        <p:spPr bwMode="auto">
          <a:xfrm>
            <a:off x="467544" y="3789040"/>
            <a:ext cx="2669345" cy="689541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411284-980A-407C-80A6-330F1A25B791}"/>
              </a:ext>
            </a:extLst>
          </p:cNvPr>
          <p:cNvSpPr txBox="1"/>
          <p:nvPr/>
        </p:nvSpPr>
        <p:spPr>
          <a:xfrm>
            <a:off x="3629745" y="6196261"/>
            <a:ext cx="5118719" cy="46166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computer</a:t>
            </a:r>
            <a:r>
              <a:rPr lang="en-IN" dirty="0"/>
              <a:t> </a:t>
            </a:r>
            <a:r>
              <a:rPr lang="en-IN" dirty="0">
                <a:solidFill>
                  <a:schemeClr val="bg1"/>
                </a:solidFill>
              </a:rPr>
              <a:t>arithmetic, ALU design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3AE22F72-169D-499E-B579-DAAEFDE6C866}"/>
              </a:ext>
            </a:extLst>
          </p:cNvPr>
          <p:cNvCxnSpPr/>
          <p:nvPr/>
        </p:nvCxnSpPr>
        <p:spPr bwMode="auto">
          <a:xfrm rot="16200000" flipH="1">
            <a:off x="2473702" y="4519186"/>
            <a:ext cx="1820333" cy="1512168"/>
          </a:xfrm>
          <a:prstGeom prst="curvedConnector3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B1A0205-264F-4A85-B2DC-745BED2213D8}"/>
              </a:ext>
            </a:extLst>
          </p:cNvPr>
          <p:cNvSpPr/>
          <p:nvPr/>
        </p:nvSpPr>
        <p:spPr bwMode="auto">
          <a:xfrm>
            <a:off x="467543" y="2052291"/>
            <a:ext cx="2669345" cy="784312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FD72D4F3-BBC7-46E1-9422-4FDC3F6E79BB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2718124" y="2896446"/>
            <a:ext cx="3486686" cy="3091298"/>
          </a:xfrm>
          <a:prstGeom prst="curvedConnector3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CE71258-FB9E-4B5C-AE5D-025A0EF4E0B2}"/>
              </a:ext>
            </a:extLst>
          </p:cNvPr>
          <p:cNvSpPr txBox="1"/>
          <p:nvPr/>
        </p:nvSpPr>
        <p:spPr>
          <a:xfrm>
            <a:off x="5945233" y="4963815"/>
            <a:ext cx="2376264" cy="76944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1"/>
                </a:solidFill>
              </a:rPr>
              <a:t>operand-address computation 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36" grpId="0" animBg="1"/>
      <p:bldP spid="1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938" name="Picture 2" descr="Solved: Implement In Verilog A 16-bit Brent Kung Adder. Us... | Chegg.com">
            <a:extLst>
              <a:ext uri="{FF2B5EF4-FFF2-40B4-BE49-F238E27FC236}">
                <a16:creationId xmlns:a16="http://schemas.microsoft.com/office/drawing/2014/main" id="{6D6012AC-E004-47E2-9422-2E9134AE5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32" y="668114"/>
            <a:ext cx="8368259" cy="559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95181C-257F-4949-B11B-D97578512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7" y="654968"/>
            <a:ext cx="8784976" cy="685800"/>
          </a:xfrm>
          <a:solidFill>
            <a:schemeClr val="bg1"/>
          </a:solidFill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Brent-Kung Parallel-Prefix Adder (log-delay)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92D4C8-B585-4156-9551-534451FD95DF}"/>
              </a:ext>
            </a:extLst>
          </p:cNvPr>
          <p:cNvSpPr/>
          <p:nvPr/>
        </p:nvSpPr>
        <p:spPr bwMode="auto">
          <a:xfrm>
            <a:off x="8054569" y="1472381"/>
            <a:ext cx="261847" cy="4404891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944F3C-C18A-49DF-9AC3-23B08890D3A5}"/>
              </a:ext>
            </a:extLst>
          </p:cNvPr>
          <p:cNvSpPr/>
          <p:nvPr/>
        </p:nvSpPr>
        <p:spPr bwMode="auto">
          <a:xfrm>
            <a:off x="7658927" y="2132856"/>
            <a:ext cx="225441" cy="3600400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17477D-906B-400C-927D-BD0133F6CBCC}"/>
              </a:ext>
            </a:extLst>
          </p:cNvPr>
          <p:cNvSpPr/>
          <p:nvPr/>
        </p:nvSpPr>
        <p:spPr bwMode="auto">
          <a:xfrm>
            <a:off x="7596336" y="1472381"/>
            <a:ext cx="360039" cy="4044851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C50745-DB9C-470A-AC02-39BDD4D74F4B}"/>
              </a:ext>
            </a:extLst>
          </p:cNvPr>
          <p:cNvSpPr/>
          <p:nvPr/>
        </p:nvSpPr>
        <p:spPr bwMode="auto">
          <a:xfrm rot="16200000">
            <a:off x="4433344" y="2566598"/>
            <a:ext cx="202931" cy="6562432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C92B320-7B81-46A9-9FBB-BFDA2D8F9BAE}"/>
              </a:ext>
            </a:extLst>
          </p:cNvPr>
          <p:cNvSpPr/>
          <p:nvPr/>
        </p:nvSpPr>
        <p:spPr bwMode="auto">
          <a:xfrm>
            <a:off x="7236296" y="2211512"/>
            <a:ext cx="360040" cy="329377"/>
          </a:xfrm>
          <a:prstGeom prst="ellipse">
            <a:avLst/>
          </a:prstGeom>
          <a:solidFill>
            <a:srgbClr val="92D05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C30FE1-0396-4666-B7D0-306C9E3A7609}"/>
              </a:ext>
            </a:extLst>
          </p:cNvPr>
          <p:cNvSpPr/>
          <p:nvPr/>
        </p:nvSpPr>
        <p:spPr bwMode="auto">
          <a:xfrm>
            <a:off x="1557496" y="4911672"/>
            <a:ext cx="360040" cy="329377"/>
          </a:xfrm>
          <a:prstGeom prst="ellipse">
            <a:avLst/>
          </a:prstGeom>
          <a:solidFill>
            <a:srgbClr val="92D05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2A72CDA-D198-4983-A6FF-CF8A8F6D6F79}"/>
              </a:ext>
            </a:extLst>
          </p:cNvPr>
          <p:cNvSpPr/>
          <p:nvPr/>
        </p:nvSpPr>
        <p:spPr bwMode="auto">
          <a:xfrm>
            <a:off x="3175369" y="4909689"/>
            <a:ext cx="360040" cy="329377"/>
          </a:xfrm>
          <a:prstGeom prst="ellipse">
            <a:avLst/>
          </a:prstGeom>
          <a:solidFill>
            <a:srgbClr val="92D05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BF6997-182D-4B3C-9CE2-C5F94DEC5D82}"/>
              </a:ext>
            </a:extLst>
          </p:cNvPr>
          <p:cNvSpPr/>
          <p:nvPr/>
        </p:nvSpPr>
        <p:spPr bwMode="auto">
          <a:xfrm>
            <a:off x="2366432" y="4915526"/>
            <a:ext cx="360040" cy="329377"/>
          </a:xfrm>
          <a:prstGeom prst="ellipse">
            <a:avLst/>
          </a:prstGeom>
          <a:solidFill>
            <a:srgbClr val="92D05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75A6CD3-D448-4954-B5C0-426A34017191}"/>
              </a:ext>
            </a:extLst>
          </p:cNvPr>
          <p:cNvSpPr/>
          <p:nvPr/>
        </p:nvSpPr>
        <p:spPr bwMode="auto">
          <a:xfrm>
            <a:off x="4785123" y="4909687"/>
            <a:ext cx="360040" cy="329377"/>
          </a:xfrm>
          <a:prstGeom prst="ellipse">
            <a:avLst/>
          </a:prstGeom>
          <a:solidFill>
            <a:srgbClr val="92D05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BA931CA-766B-4C05-BC2B-CC34F5966A3D}"/>
              </a:ext>
            </a:extLst>
          </p:cNvPr>
          <p:cNvSpPr/>
          <p:nvPr/>
        </p:nvSpPr>
        <p:spPr bwMode="auto">
          <a:xfrm>
            <a:off x="5608271" y="4909686"/>
            <a:ext cx="360040" cy="329377"/>
          </a:xfrm>
          <a:prstGeom prst="ellipse">
            <a:avLst/>
          </a:prstGeom>
          <a:solidFill>
            <a:srgbClr val="92D05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DC24100-ACC0-4885-A7FF-4F3C162DF5C0}"/>
              </a:ext>
            </a:extLst>
          </p:cNvPr>
          <p:cNvSpPr/>
          <p:nvPr/>
        </p:nvSpPr>
        <p:spPr bwMode="auto">
          <a:xfrm>
            <a:off x="3980246" y="4909688"/>
            <a:ext cx="360040" cy="329377"/>
          </a:xfrm>
          <a:prstGeom prst="ellipse">
            <a:avLst/>
          </a:prstGeom>
          <a:solidFill>
            <a:srgbClr val="92D05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B05DAC4-1C62-4CBE-9939-D8D45FAD34C4}"/>
              </a:ext>
            </a:extLst>
          </p:cNvPr>
          <p:cNvSpPr/>
          <p:nvPr/>
        </p:nvSpPr>
        <p:spPr bwMode="auto">
          <a:xfrm>
            <a:off x="3596945" y="4387268"/>
            <a:ext cx="360040" cy="329377"/>
          </a:xfrm>
          <a:prstGeom prst="ellipse">
            <a:avLst/>
          </a:prstGeom>
          <a:solidFill>
            <a:srgbClr val="92D05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24E9001-A457-4B81-855C-63D57945E934}"/>
              </a:ext>
            </a:extLst>
          </p:cNvPr>
          <p:cNvSpPr/>
          <p:nvPr/>
        </p:nvSpPr>
        <p:spPr bwMode="auto">
          <a:xfrm>
            <a:off x="5196001" y="4377519"/>
            <a:ext cx="360040" cy="329377"/>
          </a:xfrm>
          <a:prstGeom prst="ellipse">
            <a:avLst/>
          </a:prstGeom>
          <a:solidFill>
            <a:srgbClr val="92D05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9055B7A-C8B8-4FDB-9E5F-49955181C067}"/>
              </a:ext>
            </a:extLst>
          </p:cNvPr>
          <p:cNvSpPr/>
          <p:nvPr/>
        </p:nvSpPr>
        <p:spPr bwMode="auto">
          <a:xfrm>
            <a:off x="6411755" y="4910160"/>
            <a:ext cx="360040" cy="329377"/>
          </a:xfrm>
          <a:prstGeom prst="ellipse">
            <a:avLst/>
          </a:prstGeom>
          <a:solidFill>
            <a:srgbClr val="92D05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F3AAF88-A350-4CF0-BEDD-3FA67E019CA7}"/>
              </a:ext>
            </a:extLst>
          </p:cNvPr>
          <p:cNvSpPr/>
          <p:nvPr/>
        </p:nvSpPr>
        <p:spPr bwMode="auto">
          <a:xfrm>
            <a:off x="4391980" y="3295502"/>
            <a:ext cx="360040" cy="329377"/>
          </a:xfrm>
          <a:prstGeom prst="ellipse">
            <a:avLst/>
          </a:prstGeom>
          <a:solidFill>
            <a:srgbClr val="92D05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2881E20-ED15-4572-8F0A-3C559639E375}"/>
              </a:ext>
            </a:extLst>
          </p:cNvPr>
          <p:cNvSpPr/>
          <p:nvPr/>
        </p:nvSpPr>
        <p:spPr bwMode="auto">
          <a:xfrm>
            <a:off x="2767178" y="3843737"/>
            <a:ext cx="360040" cy="329377"/>
          </a:xfrm>
          <a:prstGeom prst="ellipse">
            <a:avLst/>
          </a:prstGeom>
          <a:solidFill>
            <a:srgbClr val="92D05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C5EC8CC-7B67-43A1-BB1B-49365250B296}"/>
              </a:ext>
            </a:extLst>
          </p:cNvPr>
          <p:cNvSpPr/>
          <p:nvPr/>
        </p:nvSpPr>
        <p:spPr bwMode="auto">
          <a:xfrm>
            <a:off x="1958086" y="4387267"/>
            <a:ext cx="360040" cy="329377"/>
          </a:xfrm>
          <a:prstGeom prst="ellipse">
            <a:avLst/>
          </a:prstGeom>
          <a:solidFill>
            <a:srgbClr val="92D05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C3AFE7A-757A-481B-9CD5-FC2F08F8E6D6}"/>
              </a:ext>
            </a:extLst>
          </p:cNvPr>
          <p:cNvSpPr/>
          <p:nvPr/>
        </p:nvSpPr>
        <p:spPr bwMode="auto">
          <a:xfrm>
            <a:off x="1162818" y="3295501"/>
            <a:ext cx="360040" cy="329377"/>
          </a:xfrm>
          <a:prstGeom prst="ellipse">
            <a:avLst/>
          </a:prstGeom>
          <a:solidFill>
            <a:srgbClr val="92D05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4581529-76BA-44FD-90CC-0857219FFA7A}"/>
              </a:ext>
            </a:extLst>
          </p:cNvPr>
          <p:cNvSpPr/>
          <p:nvPr/>
        </p:nvSpPr>
        <p:spPr bwMode="auto">
          <a:xfrm>
            <a:off x="1162818" y="2747265"/>
            <a:ext cx="360040" cy="329377"/>
          </a:xfrm>
          <a:prstGeom prst="ellipse">
            <a:avLst/>
          </a:prstGeom>
          <a:solidFill>
            <a:srgbClr val="92D05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8199F9D-46BE-4BED-861E-4ACEC0311260}"/>
              </a:ext>
            </a:extLst>
          </p:cNvPr>
          <p:cNvSpPr/>
          <p:nvPr/>
        </p:nvSpPr>
        <p:spPr bwMode="auto">
          <a:xfrm>
            <a:off x="1155168" y="3833905"/>
            <a:ext cx="360040" cy="329377"/>
          </a:xfrm>
          <a:prstGeom prst="ellipse">
            <a:avLst/>
          </a:prstGeom>
          <a:solidFill>
            <a:srgbClr val="92D05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84FC09C-54CA-41E5-82CF-CAC1F3BAEB8B}"/>
              </a:ext>
            </a:extLst>
          </p:cNvPr>
          <p:cNvSpPr/>
          <p:nvPr/>
        </p:nvSpPr>
        <p:spPr bwMode="auto">
          <a:xfrm>
            <a:off x="2777010" y="2747407"/>
            <a:ext cx="360040" cy="329377"/>
          </a:xfrm>
          <a:prstGeom prst="ellipse">
            <a:avLst/>
          </a:prstGeom>
          <a:solidFill>
            <a:srgbClr val="92D05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3C5C17C-8782-41F2-89F2-A7A04A35C24A}"/>
              </a:ext>
            </a:extLst>
          </p:cNvPr>
          <p:cNvSpPr/>
          <p:nvPr/>
        </p:nvSpPr>
        <p:spPr bwMode="auto">
          <a:xfrm>
            <a:off x="1956044" y="2195975"/>
            <a:ext cx="360040" cy="329377"/>
          </a:xfrm>
          <a:prstGeom prst="ellipse">
            <a:avLst/>
          </a:prstGeom>
          <a:solidFill>
            <a:srgbClr val="92D05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47979BE-B093-46C2-BA5B-9A3AA41EB186}"/>
              </a:ext>
            </a:extLst>
          </p:cNvPr>
          <p:cNvSpPr/>
          <p:nvPr/>
        </p:nvSpPr>
        <p:spPr bwMode="auto">
          <a:xfrm>
            <a:off x="1141335" y="2205808"/>
            <a:ext cx="360040" cy="329377"/>
          </a:xfrm>
          <a:prstGeom prst="ellipse">
            <a:avLst/>
          </a:prstGeom>
          <a:solidFill>
            <a:srgbClr val="92D05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7908A85-E37D-4712-99B7-DCED614F7551}"/>
              </a:ext>
            </a:extLst>
          </p:cNvPr>
          <p:cNvSpPr/>
          <p:nvPr/>
        </p:nvSpPr>
        <p:spPr bwMode="auto">
          <a:xfrm>
            <a:off x="6811157" y="2198392"/>
            <a:ext cx="360040" cy="329377"/>
          </a:xfrm>
          <a:prstGeom prst="ellipse">
            <a:avLst/>
          </a:prstGeom>
          <a:solidFill>
            <a:srgbClr val="92D05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22CB2C2-533E-4435-BF8F-1C453347F18B}"/>
              </a:ext>
            </a:extLst>
          </p:cNvPr>
          <p:cNvSpPr/>
          <p:nvPr/>
        </p:nvSpPr>
        <p:spPr bwMode="auto">
          <a:xfrm>
            <a:off x="6010710" y="2747265"/>
            <a:ext cx="360040" cy="329377"/>
          </a:xfrm>
          <a:prstGeom prst="ellipse">
            <a:avLst/>
          </a:prstGeom>
          <a:solidFill>
            <a:srgbClr val="92D05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A52957D-75DA-4311-9B5E-236992660CE5}"/>
              </a:ext>
            </a:extLst>
          </p:cNvPr>
          <p:cNvSpPr/>
          <p:nvPr/>
        </p:nvSpPr>
        <p:spPr bwMode="auto">
          <a:xfrm>
            <a:off x="4391980" y="2755126"/>
            <a:ext cx="360040" cy="329377"/>
          </a:xfrm>
          <a:prstGeom prst="ellipse">
            <a:avLst/>
          </a:prstGeom>
          <a:solidFill>
            <a:srgbClr val="92D05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4CA6F43-7667-4893-8B82-D8FA61290FBB}"/>
              </a:ext>
            </a:extLst>
          </p:cNvPr>
          <p:cNvSpPr/>
          <p:nvPr/>
        </p:nvSpPr>
        <p:spPr bwMode="auto">
          <a:xfrm>
            <a:off x="5207650" y="2226172"/>
            <a:ext cx="327309" cy="299434"/>
          </a:xfrm>
          <a:prstGeom prst="ellipse">
            <a:avLst/>
          </a:prstGeom>
          <a:solidFill>
            <a:srgbClr val="92D05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C8B0FBB-BDA7-4994-BDD8-4180B15596DC}"/>
              </a:ext>
            </a:extLst>
          </p:cNvPr>
          <p:cNvSpPr/>
          <p:nvPr/>
        </p:nvSpPr>
        <p:spPr bwMode="auto">
          <a:xfrm>
            <a:off x="4354493" y="2195043"/>
            <a:ext cx="396044" cy="362315"/>
          </a:xfrm>
          <a:prstGeom prst="ellipse">
            <a:avLst/>
          </a:prstGeom>
          <a:solidFill>
            <a:srgbClr val="92D05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F84A34E-E311-4E65-8103-FF678D57B7E7}"/>
              </a:ext>
            </a:extLst>
          </p:cNvPr>
          <p:cNvSpPr/>
          <p:nvPr/>
        </p:nvSpPr>
        <p:spPr bwMode="auto">
          <a:xfrm>
            <a:off x="6000878" y="2206281"/>
            <a:ext cx="360040" cy="329377"/>
          </a:xfrm>
          <a:prstGeom prst="ellipse">
            <a:avLst/>
          </a:prstGeom>
          <a:solidFill>
            <a:srgbClr val="92D05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E7A8D4F-6094-451F-8A82-BAB5DD83E82F}"/>
              </a:ext>
            </a:extLst>
          </p:cNvPr>
          <p:cNvSpPr/>
          <p:nvPr/>
        </p:nvSpPr>
        <p:spPr bwMode="auto">
          <a:xfrm>
            <a:off x="2762295" y="2207809"/>
            <a:ext cx="360040" cy="329377"/>
          </a:xfrm>
          <a:prstGeom prst="ellipse">
            <a:avLst/>
          </a:prstGeom>
          <a:solidFill>
            <a:srgbClr val="92D05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BF56B04-55AD-403E-AD25-601A558F95E9}"/>
              </a:ext>
            </a:extLst>
          </p:cNvPr>
          <p:cNvSpPr/>
          <p:nvPr/>
        </p:nvSpPr>
        <p:spPr bwMode="auto">
          <a:xfrm>
            <a:off x="3573664" y="2204426"/>
            <a:ext cx="360040" cy="329377"/>
          </a:xfrm>
          <a:prstGeom prst="ellipse">
            <a:avLst/>
          </a:prstGeom>
          <a:solidFill>
            <a:srgbClr val="92D05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37" name="Text Box 11">
            <a:extLst>
              <a:ext uri="{FF2B5EF4-FFF2-40B4-BE49-F238E27FC236}">
                <a16:creationId xmlns:a16="http://schemas.microsoft.com/office/drawing/2014/main" id="{837EAFA5-3C65-4FA5-8565-DC1F78EB6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4765" y="5934431"/>
            <a:ext cx="283443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c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i+1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</a:t>
            </a:r>
            <a:r>
              <a:rPr kumimoji="0" lang="en-US" sz="32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32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27A9505-CA23-4B1F-B3EE-06AA1FC702D4}"/>
              </a:ext>
            </a:extLst>
          </p:cNvPr>
          <p:cNvSpPr/>
          <p:nvPr/>
        </p:nvSpPr>
        <p:spPr bwMode="auto">
          <a:xfrm>
            <a:off x="2942315" y="6149278"/>
            <a:ext cx="360040" cy="329377"/>
          </a:xfrm>
          <a:prstGeom prst="ellipse">
            <a:avLst/>
          </a:prstGeom>
          <a:solidFill>
            <a:srgbClr val="92D05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41" name="TextBox 7">
            <a:extLst>
              <a:ext uri="{FF2B5EF4-FFF2-40B4-BE49-F238E27FC236}">
                <a16:creationId xmlns:a16="http://schemas.microsoft.com/office/drawing/2014/main" id="{D0EEF5EC-CC45-4C98-977A-C42DF4F55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5934" y="3114618"/>
            <a:ext cx="2719069" cy="1200329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dirty="0">
                <a:solidFill>
                  <a:schemeClr val="bg1"/>
                </a:solidFill>
                <a:cs typeface="Arial" charset="0"/>
              </a:rPr>
              <a:t>d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elay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 =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O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(log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n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); </a:t>
            </a:r>
          </a:p>
          <a:p>
            <a:pPr lvl="0" eaLnBrk="1" hangingPunct="1"/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cost = </a:t>
            </a:r>
            <a:r>
              <a:rPr lang="en-IN" i="1" dirty="0">
                <a:solidFill>
                  <a:schemeClr val="bg1"/>
                </a:solidFill>
                <a:cs typeface="Arial" charset="0"/>
              </a:rPr>
              <a:t>O</a:t>
            </a:r>
            <a:r>
              <a:rPr lang="en-IN" dirty="0">
                <a:solidFill>
                  <a:schemeClr val="bg1"/>
                </a:solidFill>
                <a:cs typeface="Arial" charset="0"/>
              </a:rPr>
              <a:t>(</a:t>
            </a:r>
            <a:r>
              <a:rPr lang="en-IN" i="1" dirty="0" err="1">
                <a:solidFill>
                  <a:schemeClr val="bg1"/>
                </a:solidFill>
                <a:cs typeface="Arial" charset="0"/>
              </a:rPr>
              <a:t>n</a:t>
            </a:r>
            <a:r>
              <a:rPr lang="en-IN" dirty="0" err="1">
                <a:solidFill>
                  <a:schemeClr val="bg1"/>
                </a:solidFill>
                <a:cs typeface="Arial" charset="0"/>
              </a:rPr>
              <a:t>log</a:t>
            </a:r>
            <a:r>
              <a:rPr lang="en-IN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IN" i="1" dirty="0">
                <a:solidFill>
                  <a:schemeClr val="bg1"/>
                </a:solidFill>
                <a:cs typeface="Arial" charset="0"/>
              </a:rPr>
              <a:t>n</a:t>
            </a:r>
            <a:r>
              <a:rPr lang="en-IN" dirty="0">
                <a:solidFill>
                  <a:schemeClr val="bg1"/>
                </a:solidFill>
                <a:cs typeface="Arial" charset="0"/>
              </a:rPr>
              <a:t>);</a:t>
            </a:r>
          </a:p>
          <a:p>
            <a:pPr lvl="0" eaLnBrk="1" hangingPunct="1"/>
            <a:r>
              <a:rPr lang="en-IN" dirty="0">
                <a:solidFill>
                  <a:schemeClr val="bg1"/>
                </a:solidFill>
                <a:cs typeface="Arial" charset="0"/>
              </a:rPr>
              <a:t>fanout </a:t>
            </a:r>
            <a:r>
              <a:rPr lang="en-IN" i="1" dirty="0">
                <a:solidFill>
                  <a:schemeClr val="bg1"/>
                </a:solidFill>
                <a:cs typeface="Arial" charset="0"/>
              </a:rPr>
              <a:t>O</a:t>
            </a:r>
            <a:r>
              <a:rPr lang="en-IN" dirty="0">
                <a:solidFill>
                  <a:schemeClr val="bg1"/>
                </a:solidFill>
                <a:cs typeface="Arial" charset="0"/>
              </a:rPr>
              <a:t>(</a:t>
            </a:r>
            <a:r>
              <a:rPr lang="en-IN" i="1" dirty="0">
                <a:solidFill>
                  <a:schemeClr val="bg1"/>
                </a:solidFill>
                <a:cs typeface="Arial" charset="0"/>
              </a:rPr>
              <a:t>n</a:t>
            </a:r>
            <a:r>
              <a:rPr lang="en-IN" dirty="0">
                <a:solidFill>
                  <a:schemeClr val="bg1"/>
                </a:solidFill>
                <a:cs typeface="Arial" charset="0"/>
              </a:rPr>
              <a:t>); 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0761620D-B03D-49E0-ABB5-48812042BFDA}"/>
              </a:ext>
            </a:extLst>
          </p:cNvPr>
          <p:cNvSpPr/>
          <p:nvPr/>
        </p:nvSpPr>
        <p:spPr bwMode="auto">
          <a:xfrm>
            <a:off x="8389763" y="3734904"/>
            <a:ext cx="534697" cy="527377"/>
          </a:xfrm>
          <a:prstGeom prst="smileyFac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Unicode" pitchFamily="34" charset="0"/>
            </a:endParaRPr>
          </a:p>
        </p:txBody>
      </p:sp>
      <p:sp>
        <p:nvSpPr>
          <p:cNvPr id="43" name="TextBox 7">
            <a:extLst>
              <a:ext uri="{FF2B5EF4-FFF2-40B4-BE49-F238E27FC236}">
                <a16:creationId xmlns:a16="http://schemas.microsoft.com/office/drawing/2014/main" id="{790E4F1B-1324-4BD3-8CBD-A5B44B3B8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2208" y="5989542"/>
            <a:ext cx="2441087" cy="46166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eaLnBrk="1" hangingPunct="1"/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cost = </a:t>
            </a:r>
            <a:r>
              <a:rPr lang="en-IN" i="1" dirty="0">
                <a:solidFill>
                  <a:schemeClr val="bg1"/>
                </a:solidFill>
                <a:cs typeface="Arial" charset="0"/>
              </a:rPr>
              <a:t>O</a:t>
            </a:r>
            <a:r>
              <a:rPr lang="en-IN" dirty="0">
                <a:solidFill>
                  <a:schemeClr val="bg1"/>
                </a:solidFill>
                <a:cs typeface="Arial" charset="0"/>
              </a:rPr>
              <a:t>(</a:t>
            </a:r>
            <a:r>
              <a:rPr lang="en-IN" i="1" dirty="0">
                <a:solidFill>
                  <a:schemeClr val="bg1"/>
                </a:solidFill>
                <a:cs typeface="Arial" charset="0"/>
              </a:rPr>
              <a:t>n</a:t>
            </a:r>
            <a:r>
              <a:rPr lang="en-IN" baseline="30000" dirty="0">
                <a:solidFill>
                  <a:schemeClr val="bg1"/>
                </a:solidFill>
                <a:cs typeface="Arial" charset="0"/>
              </a:rPr>
              <a:t>2</a:t>
            </a:r>
            <a:r>
              <a:rPr lang="en-IN" dirty="0">
                <a:solidFill>
                  <a:schemeClr val="bg1"/>
                </a:solidFill>
                <a:cs typeface="Arial" charset="0"/>
              </a:rPr>
              <a:t>log </a:t>
            </a:r>
            <a:r>
              <a:rPr lang="en-IN" i="1" dirty="0">
                <a:solidFill>
                  <a:schemeClr val="bg1"/>
                </a:solidFill>
                <a:cs typeface="Arial" charset="0"/>
              </a:rPr>
              <a:t>n</a:t>
            </a:r>
            <a:r>
              <a:rPr lang="en-IN" dirty="0">
                <a:solidFill>
                  <a:schemeClr val="bg1"/>
                </a:solidFill>
                <a:cs typeface="Arial" charset="0"/>
              </a:rPr>
              <a:t>)?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8BFB9B-2C0B-4CF7-8075-3864F17D67AF}"/>
              </a:ext>
            </a:extLst>
          </p:cNvPr>
          <p:cNvGrpSpPr/>
          <p:nvPr/>
        </p:nvGrpSpPr>
        <p:grpSpPr>
          <a:xfrm>
            <a:off x="7129935" y="5894178"/>
            <a:ext cx="1224136" cy="831505"/>
            <a:chOff x="539552" y="6093296"/>
            <a:chExt cx="714041" cy="35791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0B3E275-EC62-404B-AA9E-4E593883E05F}"/>
                </a:ext>
              </a:extLst>
            </p:cNvPr>
            <p:cNvCxnSpPr/>
            <p:nvPr/>
          </p:nvCxnSpPr>
          <p:spPr bwMode="auto">
            <a:xfrm>
              <a:off x="539552" y="6093296"/>
              <a:ext cx="714041" cy="35791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833FDBE-4439-49DC-BB5A-C99E1F14DA2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9552" y="6093296"/>
              <a:ext cx="714041" cy="31628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25736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" grpId="0" animBg="1"/>
      <p:bldP spid="41" grpId="0" animBg="1"/>
      <p:bldP spid="4" grpId="0" animBg="1"/>
      <p:bldP spid="43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7197B6ED-F742-466C-B231-457901162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425" y="312738"/>
            <a:ext cx="205422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67267" name="AutoShape 3">
            <a:extLst>
              <a:ext uri="{FF2B5EF4-FFF2-40B4-BE49-F238E27FC236}">
                <a16:creationId xmlns:a16="http://schemas.microsoft.com/office/drawing/2014/main" id="{2CDC99D2-876D-45A9-AECA-482C75A0D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447856" cy="5410200"/>
          </a:xfrm>
          <a:noFill/>
          <a:ln/>
        </p:spPr>
        <p:txBody>
          <a:bodyPr/>
          <a:lstStyle/>
          <a:p>
            <a:pPr eaLnBrk="0" hangingPunct="0"/>
            <a:r>
              <a:rPr lang="en-US" altLang="en-US" dirty="0"/>
              <a:t>Consider adding six set of numbers (4 bits each in the example)</a:t>
            </a:r>
          </a:p>
          <a:p>
            <a:pPr eaLnBrk="0" hangingPunct="0"/>
            <a:r>
              <a:rPr lang="en-US" altLang="en-US" dirty="0"/>
              <a:t>The numbers are </a:t>
            </a:r>
            <a:r>
              <a:rPr lang="en-US" altLang="en-US" dirty="0">
                <a:solidFill>
                  <a:srgbClr val="FF0000"/>
                </a:solidFill>
              </a:rPr>
              <a:t>1001, 0110, 1111, 0111, 1010, 0110 </a:t>
            </a:r>
            <a:r>
              <a:rPr lang="en-US" altLang="en-US" dirty="0"/>
              <a:t>(all unsigned +</a:t>
            </a:r>
            <a:r>
              <a:rPr lang="en-US" altLang="en-US" dirty="0" err="1"/>
              <a:t>ve</a:t>
            </a:r>
            <a:r>
              <a:rPr lang="en-US" altLang="en-US" dirty="0"/>
              <a:t>)</a:t>
            </a:r>
          </a:p>
          <a:p>
            <a:pPr eaLnBrk="0" hangingPunct="0"/>
            <a:r>
              <a:rPr lang="en-US" altLang="en-US" dirty="0"/>
              <a:t>One way is to add them pair wise, getting three results, and then adding them again</a:t>
            </a:r>
          </a:p>
          <a:p>
            <a:pPr eaLnBrk="0" hangingPunct="0">
              <a:buFontTx/>
              <a:buChar char=" "/>
            </a:pPr>
            <a:r>
              <a:rPr lang="en-US" altLang="en-US" dirty="0"/>
              <a:t>   </a:t>
            </a:r>
            <a:r>
              <a:rPr lang="en-US" altLang="en-US" dirty="0">
                <a:solidFill>
                  <a:srgbClr val="FF0000"/>
                </a:solidFill>
              </a:rPr>
              <a:t>1001          1111        1010        </a:t>
            </a:r>
            <a:r>
              <a:rPr lang="en-US" altLang="en-US" dirty="0">
                <a:solidFill>
                  <a:srgbClr val="00B0F0"/>
                </a:solidFill>
              </a:rPr>
              <a:t>01111 </a:t>
            </a:r>
            <a:r>
              <a:rPr lang="en-US" altLang="en-US" dirty="0">
                <a:solidFill>
                  <a:srgbClr val="FF0000"/>
                </a:solidFill>
              </a:rPr>
              <a:t>       </a:t>
            </a:r>
            <a:r>
              <a:rPr lang="en-US" altLang="en-US" dirty="0"/>
              <a:t>100101</a:t>
            </a:r>
          </a:p>
          <a:p>
            <a:pPr eaLnBrk="0" hangingPunct="0">
              <a:buFontTx/>
              <a:buChar char=" "/>
            </a:pPr>
            <a:r>
              <a:rPr lang="en-US" altLang="en-US" dirty="0">
                <a:solidFill>
                  <a:srgbClr val="FF0000"/>
                </a:solidFill>
              </a:rPr>
              <a:t>   0110          0111        0110        </a:t>
            </a:r>
            <a:r>
              <a:rPr lang="en-US" altLang="en-US" dirty="0">
                <a:solidFill>
                  <a:srgbClr val="00B0F0"/>
                </a:solidFill>
              </a:rPr>
              <a:t>10110</a:t>
            </a:r>
            <a:r>
              <a:rPr lang="en-US" altLang="en-US" dirty="0">
                <a:solidFill>
                  <a:srgbClr val="FF0000"/>
                </a:solidFill>
              </a:rPr>
              <a:t>          </a:t>
            </a:r>
            <a:r>
              <a:rPr lang="en-US" altLang="en-US" dirty="0">
                <a:solidFill>
                  <a:srgbClr val="00B0F0"/>
                </a:solidFill>
              </a:rPr>
              <a:t>10000</a:t>
            </a:r>
          </a:p>
          <a:p>
            <a:pPr eaLnBrk="0" hangingPunct="0">
              <a:buFontTx/>
              <a:buChar char=" "/>
            </a:pPr>
            <a:r>
              <a:rPr lang="en-US" altLang="en-US" dirty="0"/>
              <a:t> </a:t>
            </a:r>
            <a:r>
              <a:rPr lang="en-US" altLang="en-US" dirty="0">
                <a:solidFill>
                  <a:srgbClr val="00B0F0"/>
                </a:solidFill>
              </a:rPr>
              <a:t>01111        10110      10000      </a:t>
            </a:r>
            <a:r>
              <a:rPr lang="en-US" altLang="en-US" dirty="0"/>
              <a:t>100101        </a:t>
            </a:r>
            <a:r>
              <a:rPr lang="en-US" altLang="en-US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110101</a:t>
            </a:r>
          </a:p>
          <a:p>
            <a:pPr eaLnBrk="0" hangingPunct="0">
              <a:buFontTx/>
              <a:buChar char=" "/>
            </a:pPr>
            <a:endParaRPr lang="en-US" altLang="en-US" dirty="0"/>
          </a:p>
          <a:p>
            <a:pPr eaLnBrk="0" hangingPunct="0"/>
            <a:r>
              <a:rPr lang="en-US" altLang="en-US" dirty="0"/>
              <a:t>Other method is add them three at a time by saving carry</a:t>
            </a:r>
          </a:p>
          <a:p>
            <a:pPr eaLnBrk="0" hangingPunct="0">
              <a:buFontTx/>
              <a:buChar char=" "/>
            </a:pPr>
            <a:r>
              <a:rPr lang="en-US" altLang="en-US" dirty="0"/>
              <a:t>   </a:t>
            </a:r>
            <a:r>
              <a:rPr lang="en-US" altLang="en-US" dirty="0">
                <a:solidFill>
                  <a:srgbClr val="FF0000"/>
                </a:solidFill>
              </a:rPr>
              <a:t>1001</a:t>
            </a:r>
            <a:r>
              <a:rPr lang="en-US" altLang="en-US" dirty="0"/>
              <a:t>           </a:t>
            </a:r>
            <a:r>
              <a:rPr lang="en-US" altLang="en-US" dirty="0">
                <a:solidFill>
                  <a:srgbClr val="FF0000"/>
                </a:solidFill>
              </a:rPr>
              <a:t>0111</a:t>
            </a:r>
            <a:r>
              <a:rPr lang="en-US" altLang="en-US" dirty="0"/>
              <a:t>       </a:t>
            </a:r>
            <a:r>
              <a:rPr lang="en-US" altLang="en-US" dirty="0">
                <a:solidFill>
                  <a:srgbClr val="00B050"/>
                </a:solidFill>
              </a:rPr>
              <a:t> 00000          </a:t>
            </a:r>
            <a:r>
              <a:rPr lang="en-US" altLang="en-US" dirty="0"/>
              <a:t>010101             </a:t>
            </a:r>
            <a:r>
              <a:rPr lang="en-US" altLang="en-US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001101 </a:t>
            </a:r>
            <a:r>
              <a:rPr lang="en-US" altLang="en-US" dirty="0"/>
              <a:t>                </a:t>
            </a:r>
          </a:p>
          <a:p>
            <a:pPr eaLnBrk="0" hangingPunct="0">
              <a:buFontTx/>
              <a:buChar char=" "/>
            </a:pPr>
            <a:r>
              <a:rPr lang="en-US" altLang="en-US" dirty="0"/>
              <a:t>   </a:t>
            </a:r>
            <a:r>
              <a:rPr lang="en-US" altLang="en-US" dirty="0">
                <a:solidFill>
                  <a:srgbClr val="FF0000"/>
                </a:solidFill>
              </a:rPr>
              <a:t>0110</a:t>
            </a:r>
            <a:r>
              <a:rPr lang="en-US" altLang="en-US" dirty="0"/>
              <a:t>           </a:t>
            </a:r>
            <a:r>
              <a:rPr lang="en-US" altLang="en-US" dirty="0">
                <a:solidFill>
                  <a:srgbClr val="FF0000"/>
                </a:solidFill>
              </a:rPr>
              <a:t>1010</a:t>
            </a:r>
            <a:r>
              <a:rPr lang="en-US" altLang="en-US" dirty="0"/>
              <a:t>        </a:t>
            </a:r>
            <a:r>
              <a:rPr lang="en-US" altLang="en-US" dirty="0">
                <a:solidFill>
                  <a:srgbClr val="00B050"/>
                </a:solidFill>
              </a:rPr>
              <a:t>11110</a:t>
            </a:r>
            <a:r>
              <a:rPr lang="en-US" altLang="en-US" dirty="0"/>
              <a:t>          010100             </a:t>
            </a:r>
            <a:r>
              <a:rPr lang="en-US" altLang="en-US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101000</a:t>
            </a:r>
          </a:p>
          <a:p>
            <a:pPr eaLnBrk="0" hangingPunct="0">
              <a:buFontTx/>
              <a:buChar char=" "/>
            </a:pPr>
            <a:r>
              <a:rPr lang="en-US" altLang="en-US" dirty="0"/>
              <a:t>   </a:t>
            </a:r>
            <a:r>
              <a:rPr lang="en-US" altLang="en-US" dirty="0">
                <a:solidFill>
                  <a:srgbClr val="FF0000"/>
                </a:solidFill>
              </a:rPr>
              <a:t>1111</a:t>
            </a:r>
            <a:r>
              <a:rPr lang="en-US" altLang="en-US" dirty="0"/>
              <a:t>           </a:t>
            </a:r>
            <a:r>
              <a:rPr lang="en-US" altLang="en-US" dirty="0">
                <a:solidFill>
                  <a:srgbClr val="FF0000"/>
                </a:solidFill>
              </a:rPr>
              <a:t>0110</a:t>
            </a:r>
            <a:r>
              <a:rPr lang="en-US" altLang="en-US" dirty="0"/>
              <a:t>        </a:t>
            </a:r>
            <a:r>
              <a:rPr lang="en-US" altLang="en-US" dirty="0">
                <a:solidFill>
                  <a:srgbClr val="00B050"/>
                </a:solidFill>
              </a:rPr>
              <a:t>01011</a:t>
            </a:r>
            <a:r>
              <a:rPr lang="en-US" altLang="en-US" dirty="0"/>
              <a:t>          </a:t>
            </a:r>
            <a:r>
              <a:rPr lang="en-US" altLang="en-US" dirty="0">
                <a:solidFill>
                  <a:srgbClr val="00B050"/>
                </a:solidFill>
              </a:rPr>
              <a:t>001100</a:t>
            </a:r>
            <a:r>
              <a:rPr lang="en-US" altLang="en-US" dirty="0"/>
              <a:t>             </a:t>
            </a:r>
            <a:r>
              <a:rPr lang="en-US" altLang="en-US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110101</a:t>
            </a:r>
          </a:p>
          <a:p>
            <a:pPr eaLnBrk="0" hangingPunct="0">
              <a:buFontTx/>
              <a:buChar char=" "/>
            </a:pPr>
            <a:r>
              <a:rPr lang="en-US" altLang="en-US" dirty="0"/>
              <a:t>  </a:t>
            </a:r>
            <a:r>
              <a:rPr lang="en-US" altLang="en-US" dirty="0">
                <a:solidFill>
                  <a:srgbClr val="00B050"/>
                </a:solidFill>
              </a:rPr>
              <a:t>00000</a:t>
            </a:r>
            <a:r>
              <a:rPr lang="en-US" altLang="en-US" dirty="0"/>
              <a:t>        </a:t>
            </a:r>
            <a:r>
              <a:rPr lang="en-US" altLang="en-US" dirty="0">
                <a:solidFill>
                  <a:srgbClr val="00B050"/>
                </a:solidFill>
              </a:rPr>
              <a:t>01011</a:t>
            </a:r>
            <a:r>
              <a:rPr lang="en-US" altLang="en-US" dirty="0"/>
              <a:t>      010101          </a:t>
            </a:r>
            <a:r>
              <a:rPr lang="en-US" altLang="en-US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001101</a:t>
            </a:r>
            <a:r>
              <a:rPr lang="en-US" altLang="en-US" dirty="0"/>
              <a:t>               SUM  </a:t>
            </a:r>
          </a:p>
          <a:p>
            <a:pPr eaLnBrk="0" hangingPunct="0">
              <a:buFontTx/>
              <a:buChar char=" "/>
            </a:pPr>
            <a:r>
              <a:rPr lang="en-US" altLang="en-US" dirty="0"/>
              <a:t>  </a:t>
            </a:r>
            <a:r>
              <a:rPr lang="en-US" altLang="en-US" dirty="0">
                <a:solidFill>
                  <a:srgbClr val="00B050"/>
                </a:solidFill>
              </a:rPr>
              <a:t>11110</a:t>
            </a:r>
            <a:r>
              <a:rPr lang="en-US" altLang="en-US" dirty="0"/>
              <a:t>        </a:t>
            </a:r>
            <a:r>
              <a:rPr lang="en-US" altLang="en-US" dirty="0">
                <a:solidFill>
                  <a:srgbClr val="00B050"/>
                </a:solidFill>
              </a:rPr>
              <a:t>01100</a:t>
            </a:r>
            <a:r>
              <a:rPr lang="en-US" altLang="en-US" dirty="0"/>
              <a:t>      010100          </a:t>
            </a:r>
            <a:r>
              <a:rPr lang="en-US" altLang="en-US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101000</a:t>
            </a:r>
            <a:r>
              <a:rPr lang="en-US" altLang="en-US" dirty="0"/>
              <a:t>               CARRY</a:t>
            </a:r>
          </a:p>
          <a:p>
            <a:pPr eaLnBrk="0" hangingPunct="0">
              <a:buFontTx/>
              <a:buChar char=" "/>
            </a:pPr>
            <a:endParaRPr lang="en-US" altLang="en-US" dirty="0"/>
          </a:p>
          <a:p>
            <a:pPr eaLnBrk="0" hangingPunct="0">
              <a:buFontTx/>
              <a:buChar char=" "/>
            </a:pPr>
            <a:endParaRPr lang="en-US" altLang="en-US" dirty="0"/>
          </a:p>
          <a:p>
            <a:pPr eaLnBrk="0" hangingPunct="0">
              <a:buFontTx/>
              <a:buChar char=" "/>
            </a:pPr>
            <a:endParaRPr lang="en-US" altLang="en-US" dirty="0"/>
          </a:p>
          <a:p>
            <a:pPr eaLnBrk="0" hangingPunct="0">
              <a:buFontTx/>
              <a:buChar char=" "/>
            </a:pPr>
            <a:endParaRPr lang="en-US" altLang="en-US" dirty="0"/>
          </a:p>
          <a:p>
            <a:pPr eaLnBrk="0" hangingPunct="0">
              <a:buFontTx/>
              <a:buChar char=" "/>
            </a:pPr>
            <a:endParaRPr lang="en-US" altLang="en-US" dirty="0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C6FD45C1-DC95-4BA9-870A-539FBB1295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5672" y="104775"/>
            <a:ext cx="8447856" cy="609600"/>
          </a:xfrm>
          <a:noFill/>
          <a:ln/>
        </p:spPr>
        <p:txBody>
          <a:bodyPr/>
          <a:lstStyle/>
          <a:p>
            <a:pPr eaLnBrk="0" hangingPunct="0"/>
            <a:r>
              <a:rPr lang="en-US" altLang="en-US" dirty="0"/>
              <a:t>Carry-Save Addition: Adding multiple operands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84502E5-3B71-4AA8-8E07-42E7F5A41E43}"/>
              </a:ext>
            </a:extLst>
          </p:cNvPr>
          <p:cNvGrpSpPr/>
          <p:nvPr/>
        </p:nvGrpSpPr>
        <p:grpSpPr>
          <a:xfrm>
            <a:off x="838200" y="3124200"/>
            <a:ext cx="3048000" cy="0"/>
            <a:chOff x="838200" y="3124200"/>
            <a:chExt cx="3048000" cy="0"/>
          </a:xfrm>
        </p:grpSpPr>
        <p:sp>
          <p:nvSpPr>
            <p:cNvPr id="267271" name="Line 7">
              <a:extLst>
                <a:ext uri="{FF2B5EF4-FFF2-40B4-BE49-F238E27FC236}">
                  <a16:creationId xmlns:a16="http://schemas.microsoft.com/office/drawing/2014/main" id="{C17AF088-0C94-4D8E-A815-979B7867D6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3124200"/>
              <a:ext cx="91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67269" name="Line 5">
              <a:extLst>
                <a:ext uri="{FF2B5EF4-FFF2-40B4-BE49-F238E27FC236}">
                  <a16:creationId xmlns:a16="http://schemas.microsoft.com/office/drawing/2014/main" id="{1FEBCC1F-CD24-425C-B15F-20ABF7BDC0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8200" y="3124200"/>
              <a:ext cx="91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67270" name="Line 6">
              <a:extLst>
                <a:ext uri="{FF2B5EF4-FFF2-40B4-BE49-F238E27FC236}">
                  <a16:creationId xmlns:a16="http://schemas.microsoft.com/office/drawing/2014/main" id="{DBA24468-73F5-4FF3-BEB7-80D87311B6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5000" y="3124200"/>
              <a:ext cx="91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59E5F7B-C184-4A01-8CF3-413535F90713}"/>
              </a:ext>
            </a:extLst>
          </p:cNvPr>
          <p:cNvGrpSpPr/>
          <p:nvPr/>
        </p:nvGrpSpPr>
        <p:grpSpPr>
          <a:xfrm>
            <a:off x="1600200" y="2667000"/>
            <a:ext cx="4648200" cy="609600"/>
            <a:chOff x="1600200" y="2667000"/>
            <a:chExt cx="4648200" cy="609600"/>
          </a:xfrm>
        </p:grpSpPr>
        <p:sp>
          <p:nvSpPr>
            <p:cNvPr id="267272" name="Line 8">
              <a:extLst>
                <a:ext uri="{FF2B5EF4-FFF2-40B4-BE49-F238E27FC236}">
                  <a16:creationId xmlns:a16="http://schemas.microsoft.com/office/drawing/2014/main" id="{726225F9-52E5-4820-864E-A81F84CA4E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8600" y="3124200"/>
              <a:ext cx="91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67273" name="Line 9">
              <a:extLst>
                <a:ext uri="{FF2B5EF4-FFF2-40B4-BE49-F238E27FC236}">
                  <a16:creationId xmlns:a16="http://schemas.microsoft.com/office/drawing/2014/main" id="{917B7AAE-A82F-47F9-AB6E-A2F348274B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0" y="3124200"/>
              <a:ext cx="91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67274" name="Line 10">
              <a:extLst>
                <a:ext uri="{FF2B5EF4-FFF2-40B4-BE49-F238E27FC236}">
                  <a16:creationId xmlns:a16="http://schemas.microsoft.com/office/drawing/2014/main" id="{1658FCB4-0AD1-426F-ADD3-F48FF5CC51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00200" y="2667000"/>
              <a:ext cx="259080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67275" name="Line 11">
              <a:extLst>
                <a:ext uri="{FF2B5EF4-FFF2-40B4-BE49-F238E27FC236}">
                  <a16:creationId xmlns:a16="http://schemas.microsoft.com/office/drawing/2014/main" id="{A0E4C4F9-40D6-49D3-A563-00F59BF3CB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3200" y="2971800"/>
              <a:ext cx="144780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67276" name="Line 12">
              <a:extLst>
                <a:ext uri="{FF2B5EF4-FFF2-40B4-BE49-F238E27FC236}">
                  <a16:creationId xmlns:a16="http://schemas.microsoft.com/office/drawing/2014/main" id="{80E2C979-7F5C-46AF-A606-4B586372EA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10000" y="2971800"/>
              <a:ext cx="16764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67277" name="Line 13">
              <a:extLst>
                <a:ext uri="{FF2B5EF4-FFF2-40B4-BE49-F238E27FC236}">
                  <a16:creationId xmlns:a16="http://schemas.microsoft.com/office/drawing/2014/main" id="{A6086A2F-ED26-46EB-BAFF-E5510B44F9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76800" y="2667000"/>
              <a:ext cx="53340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28A867C-DC45-41FE-BD8C-51768DAF42B7}"/>
              </a:ext>
            </a:extLst>
          </p:cNvPr>
          <p:cNvGrpSpPr/>
          <p:nvPr/>
        </p:nvGrpSpPr>
        <p:grpSpPr>
          <a:xfrm>
            <a:off x="838200" y="4343400"/>
            <a:ext cx="6172200" cy="1295400"/>
            <a:chOff x="838200" y="4343400"/>
            <a:chExt cx="6172200" cy="1295400"/>
          </a:xfrm>
        </p:grpSpPr>
        <p:sp>
          <p:nvSpPr>
            <p:cNvPr id="267278" name="Line 14">
              <a:extLst>
                <a:ext uri="{FF2B5EF4-FFF2-40B4-BE49-F238E27FC236}">
                  <a16:creationId xmlns:a16="http://schemas.microsoft.com/office/drawing/2014/main" id="{B077B4D8-3CDC-4437-84FE-2695642EB6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9600" y="5152104"/>
              <a:ext cx="91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67279" name="Line 15">
              <a:extLst>
                <a:ext uri="{FF2B5EF4-FFF2-40B4-BE49-F238E27FC236}">
                  <a16:creationId xmlns:a16="http://schemas.microsoft.com/office/drawing/2014/main" id="{B70AA271-49B5-4F75-AD95-02E07C2954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4200" y="5161936"/>
              <a:ext cx="91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67280" name="Line 16">
              <a:extLst>
                <a:ext uri="{FF2B5EF4-FFF2-40B4-BE49-F238E27FC236}">
                  <a16:creationId xmlns:a16="http://schemas.microsoft.com/office/drawing/2014/main" id="{002C57C9-6A16-493B-9EB7-B96E1AC316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1200" y="5147360"/>
              <a:ext cx="91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67281" name="Line 17">
              <a:extLst>
                <a:ext uri="{FF2B5EF4-FFF2-40B4-BE49-F238E27FC236}">
                  <a16:creationId xmlns:a16="http://schemas.microsoft.com/office/drawing/2014/main" id="{64C59F20-274E-4293-B63F-5DE21014A0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8200" y="5157192"/>
              <a:ext cx="91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67282" name="Line 18">
              <a:extLst>
                <a:ext uri="{FF2B5EF4-FFF2-40B4-BE49-F238E27FC236}">
                  <a16:creationId xmlns:a16="http://schemas.microsoft.com/office/drawing/2014/main" id="{179314DF-F396-46B3-BD41-2EB244AF67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96000" y="4800600"/>
              <a:ext cx="91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67283" name="Line 19">
              <a:extLst>
                <a:ext uri="{FF2B5EF4-FFF2-40B4-BE49-F238E27FC236}">
                  <a16:creationId xmlns:a16="http://schemas.microsoft.com/office/drawing/2014/main" id="{93F5A3B6-C25D-4819-B362-85C5A32D53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76400" y="4343400"/>
              <a:ext cx="1600200" cy="990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67284" name="Line 20">
              <a:extLst>
                <a:ext uri="{FF2B5EF4-FFF2-40B4-BE49-F238E27FC236}">
                  <a16:creationId xmlns:a16="http://schemas.microsoft.com/office/drawing/2014/main" id="{A9D4B972-A3C3-4107-9EAD-4F8C7E5DEC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76400" y="4724400"/>
              <a:ext cx="1600200" cy="914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67285" name="Line 21">
              <a:extLst>
                <a:ext uri="{FF2B5EF4-FFF2-40B4-BE49-F238E27FC236}">
                  <a16:creationId xmlns:a16="http://schemas.microsoft.com/office/drawing/2014/main" id="{DC889A40-F5B8-4AB6-A720-1BF114832E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62400" y="4343400"/>
              <a:ext cx="609600" cy="990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67286" name="Line 22">
              <a:extLst>
                <a:ext uri="{FF2B5EF4-FFF2-40B4-BE49-F238E27FC236}">
                  <a16:creationId xmlns:a16="http://schemas.microsoft.com/office/drawing/2014/main" id="{E50BF158-1245-4963-ABDE-BFF0931C17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8600" y="4724400"/>
              <a:ext cx="533400" cy="914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67287" name="Line 23">
              <a:extLst>
                <a:ext uri="{FF2B5EF4-FFF2-40B4-BE49-F238E27FC236}">
                  <a16:creationId xmlns:a16="http://schemas.microsoft.com/office/drawing/2014/main" id="{6CDEE589-3F1E-4A0D-BB81-52E0A7ACC0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3200" y="5029200"/>
              <a:ext cx="1752600" cy="5333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67288" name="Line 24">
              <a:extLst>
                <a:ext uri="{FF2B5EF4-FFF2-40B4-BE49-F238E27FC236}">
                  <a16:creationId xmlns:a16="http://schemas.microsoft.com/office/drawing/2014/main" id="{94F48513-DC72-453A-9A43-2E9FA8B085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34000" y="4343400"/>
              <a:ext cx="762000" cy="990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67289" name="Line 25">
              <a:extLst>
                <a:ext uri="{FF2B5EF4-FFF2-40B4-BE49-F238E27FC236}">
                  <a16:creationId xmlns:a16="http://schemas.microsoft.com/office/drawing/2014/main" id="{8B9073E2-1B13-4813-BACD-8AFDE38658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10200" y="4648200"/>
              <a:ext cx="762000" cy="914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67290" name="Line 26">
              <a:extLst>
                <a:ext uri="{FF2B5EF4-FFF2-40B4-BE49-F238E27FC236}">
                  <a16:creationId xmlns:a16="http://schemas.microsoft.com/office/drawing/2014/main" id="{19D254FA-7AD1-4A62-B64A-6AFC713C3F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96000" y="5085184"/>
              <a:ext cx="91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sp>
        <p:nvSpPr>
          <p:cNvPr id="267291" name="Line 27">
            <a:extLst>
              <a:ext uri="{FF2B5EF4-FFF2-40B4-BE49-F238E27FC236}">
                <a16:creationId xmlns:a16="http://schemas.microsoft.com/office/drawing/2014/main" id="{B064136A-16DA-4E2B-8D09-BAE3F9AA09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8800" y="56388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67292" name="Line 28">
            <a:extLst>
              <a:ext uri="{FF2B5EF4-FFF2-40B4-BE49-F238E27FC236}">
                <a16:creationId xmlns:a16="http://schemas.microsoft.com/office/drawing/2014/main" id="{A8F2A57E-1002-4E64-8B23-7649A783F6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8800" y="53340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67293" name="Line 29">
            <a:extLst>
              <a:ext uri="{FF2B5EF4-FFF2-40B4-BE49-F238E27FC236}">
                <a16:creationId xmlns:a16="http://schemas.microsoft.com/office/drawing/2014/main" id="{63EA02AC-FB1E-41BC-84F6-32241CF683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5029200"/>
            <a:ext cx="3810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315DF0E-1038-40C1-A16D-3F2650873597}"/>
              </a:ext>
            </a:extLst>
          </p:cNvPr>
          <p:cNvSpPr/>
          <p:nvPr/>
        </p:nvSpPr>
        <p:spPr bwMode="auto">
          <a:xfrm rot="16200000">
            <a:off x="1662511" y="1225921"/>
            <a:ext cx="1253132" cy="3499051"/>
          </a:xfrm>
          <a:prstGeom prst="ellipse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6D7F67-C520-40E4-A684-C0BC9C13CADD}"/>
              </a:ext>
            </a:extLst>
          </p:cNvPr>
          <p:cNvSpPr txBox="1"/>
          <p:nvPr/>
        </p:nvSpPr>
        <p:spPr>
          <a:xfrm>
            <a:off x="7490418" y="3573016"/>
            <a:ext cx="1539280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final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sum</a:t>
            </a: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AFDAC684-D6DB-47D3-B56F-721EFF21A7E6}"/>
              </a:ext>
            </a:extLst>
          </p:cNvPr>
          <p:cNvCxnSpPr/>
          <p:nvPr/>
        </p:nvCxnSpPr>
        <p:spPr bwMode="auto">
          <a:xfrm rot="10800000">
            <a:off x="6096000" y="3253360"/>
            <a:ext cx="1394418" cy="518543"/>
          </a:xfrm>
          <a:prstGeom prst="curvedConnector3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FFAD36F8-1885-486D-86D4-44FB8737604C}"/>
              </a:ext>
            </a:extLst>
          </p:cNvPr>
          <p:cNvCxnSpPr/>
          <p:nvPr/>
        </p:nvCxnSpPr>
        <p:spPr bwMode="auto">
          <a:xfrm rot="5400000">
            <a:off x="6628167" y="4060529"/>
            <a:ext cx="1104896" cy="632423"/>
          </a:xfrm>
          <a:prstGeom prst="curvedConnector3">
            <a:avLst>
              <a:gd name="adj1" fmla="val 103393"/>
            </a:avLst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080BE73E-4E54-4E58-9E98-3D1831D1D783}"/>
              </a:ext>
            </a:extLst>
          </p:cNvPr>
          <p:cNvSpPr/>
          <p:nvPr/>
        </p:nvSpPr>
        <p:spPr bwMode="auto">
          <a:xfrm rot="16200000">
            <a:off x="377183" y="4349453"/>
            <a:ext cx="1842589" cy="1213049"/>
          </a:xfrm>
          <a:prstGeom prst="ellipse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7A9F117-BA1E-4FD2-AA8D-4FFA8D097874}"/>
              </a:ext>
            </a:extLst>
          </p:cNvPr>
          <p:cNvSpPr/>
          <p:nvPr/>
        </p:nvSpPr>
        <p:spPr bwMode="auto">
          <a:xfrm rot="16200000">
            <a:off x="6049209" y="4915942"/>
            <a:ext cx="997638" cy="1213049"/>
          </a:xfrm>
          <a:prstGeom prst="ellipse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8325021"/>
      </p:ext>
    </p:extLst>
  </p:cSld>
  <p:clrMapOvr>
    <a:masterClrMapping/>
  </p:clrMapOvr>
  <p:transition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91" grpId="0" animBg="1"/>
      <p:bldP spid="267292" grpId="0" animBg="1"/>
      <p:bldP spid="267293" grpId="0" animBg="1"/>
      <p:bldP spid="31" grpId="0" animBg="1"/>
      <p:bldP spid="2" grpId="0" animBg="1"/>
      <p:bldP spid="37" grpId="0" animBg="1"/>
      <p:bldP spid="38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807896" cy="609600"/>
          </a:xfrm>
        </p:spPr>
        <p:txBody>
          <a:bodyPr/>
          <a:lstStyle/>
          <a:p>
            <a:r>
              <a:rPr lang="en-US" dirty="0"/>
              <a:t>CARRY-SAVE ADDER </a:t>
            </a:r>
            <a:r>
              <a:rPr lang="en-US" b="0" dirty="0"/>
              <a:t>(addition of multiple operands)</a:t>
            </a:r>
            <a:endParaRPr lang="en-IN" b="0" dirty="0"/>
          </a:p>
        </p:txBody>
      </p:sp>
      <p:pic>
        <p:nvPicPr>
          <p:cNvPr id="3379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95288" y="1052513"/>
            <a:ext cx="8424862" cy="5616575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3C47E5-8961-448F-BFA9-A2FC15E80C45}"/>
              </a:ext>
            </a:extLst>
          </p:cNvPr>
          <p:cNvSpPr txBox="1"/>
          <p:nvPr/>
        </p:nvSpPr>
        <p:spPr>
          <a:xfrm>
            <a:off x="212443" y="743591"/>
            <a:ext cx="4703440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Add four 4-bit integers, A, B, E, 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3FA035-DB1F-48B5-842A-C79BD9F1E35D}"/>
              </a:ext>
            </a:extLst>
          </p:cNvPr>
          <p:cNvSpPr/>
          <p:nvPr/>
        </p:nvSpPr>
        <p:spPr bwMode="auto">
          <a:xfrm>
            <a:off x="827584" y="1231685"/>
            <a:ext cx="5040560" cy="262936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D8B388-91A4-417F-BB7D-BC6EF57853F9}"/>
              </a:ext>
            </a:extLst>
          </p:cNvPr>
          <p:cNvSpPr/>
          <p:nvPr/>
        </p:nvSpPr>
        <p:spPr bwMode="auto">
          <a:xfrm>
            <a:off x="5983422" y="1340768"/>
            <a:ext cx="3053074" cy="237626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4070C5-AE0C-4830-9E0E-C6439157EC27}"/>
              </a:ext>
            </a:extLst>
          </p:cNvPr>
          <p:cNvSpPr/>
          <p:nvPr/>
        </p:nvSpPr>
        <p:spPr bwMode="auto">
          <a:xfrm>
            <a:off x="465032" y="3861049"/>
            <a:ext cx="8067408" cy="26635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A774509D-9101-4A76-8EB5-5AFCF9119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09" y="6293809"/>
            <a:ext cx="8367464" cy="461665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Times New Roman" pitchFamily="18" charset="0"/>
                <a:sym typeface="Wingdings" panose="05000000000000000000" pitchFamily="2" charset="2"/>
              </a:rPr>
              <a:t>        Cost =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Times New Roman" pitchFamily="18" charset="0"/>
                <a:sym typeface="Wingdings" panose="05000000000000000000" pitchFamily="2" charset="2"/>
              </a:rPr>
              <a:t>O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Times New Roman" pitchFamily="18" charset="0"/>
                <a:sym typeface="Wingdings" panose="05000000000000000000" pitchFamily="2" charset="2"/>
              </a:rPr>
              <a:t>(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Times New Roman" pitchFamily="18" charset="0"/>
                <a:sym typeface="Wingdings" panose="05000000000000000000" pitchFamily="2" charset="2"/>
              </a:rPr>
              <a:t>?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Times New Roman" pitchFamily="18" charset="0"/>
                <a:sym typeface="Wingdings" panose="05000000000000000000" pitchFamily="2" charset="2"/>
              </a:rPr>
              <a:t>); delay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Times New Roman" pitchFamily="18" charset="0"/>
                <a:sym typeface="Wingdings" panose="05000000000000000000" pitchFamily="2" charset="2"/>
              </a:rPr>
              <a:t>O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Times New Roman" pitchFamily="18" charset="0"/>
                <a:sym typeface="Wingdings" panose="05000000000000000000" pitchFamily="2" charset="2"/>
              </a:rPr>
              <a:t>(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Times New Roman" pitchFamily="18" charset="0"/>
                <a:sym typeface="Wingdings" panose="05000000000000000000" pitchFamily="2" charset="2"/>
              </a:rPr>
              <a:t>?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Times New Roman" pitchFamily="18" charset="0"/>
                <a:sym typeface="Wingdings" panose="05000000000000000000" pitchFamily="2" charset="2"/>
              </a:rPr>
              <a:t>)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645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591550" cy="609600"/>
          </a:xfrm>
        </p:spPr>
        <p:txBody>
          <a:bodyPr/>
          <a:lstStyle/>
          <a:p>
            <a:r>
              <a:rPr lang="en-US"/>
              <a:t>Adding </a:t>
            </a:r>
            <a:r>
              <a:rPr lang="en-US" i="1"/>
              <a:t>m</a:t>
            </a:r>
            <a:r>
              <a:rPr lang="en-US"/>
              <a:t> </a:t>
            </a:r>
            <a:r>
              <a:rPr lang="en-US" i="1"/>
              <a:t>n</a:t>
            </a:r>
            <a:r>
              <a:rPr lang="en-US"/>
              <a:t>-bit numbers with CSA and log-adder</a:t>
            </a:r>
            <a:endParaRPr lang="en-IN"/>
          </a:p>
        </p:txBody>
      </p:sp>
      <p:pic>
        <p:nvPicPr>
          <p:cNvPr id="3481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1196975"/>
            <a:ext cx="3744913" cy="4867275"/>
          </a:xfrm>
          <a:prstGeom prst="rect">
            <a:avLst/>
          </a:prstGeom>
          <a:noFill/>
        </p:spPr>
      </p:pic>
      <p:pic>
        <p:nvPicPr>
          <p:cNvPr id="3482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3800" y="908050"/>
            <a:ext cx="3671888" cy="489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1" name="TextBox 6"/>
          <p:cNvSpPr txBox="1">
            <a:spLocks noChangeArrowheads="1"/>
          </p:cNvSpPr>
          <p:nvPr/>
        </p:nvSpPr>
        <p:spPr bwMode="auto">
          <a:xfrm>
            <a:off x="4572000" y="5661025"/>
            <a:ext cx="4572000" cy="831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Wallace tree;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Delay =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O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(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log</a:t>
            </a:r>
            <a:r>
              <a:rPr kumimoji="0" lang="en-IN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m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 +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lg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 (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n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 +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log</a:t>
            </a:r>
            <a:r>
              <a:rPr kumimoji="0" lang="en-IN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m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))</a:t>
            </a:r>
          </a:p>
        </p:txBody>
      </p:sp>
      <p:sp>
        <p:nvSpPr>
          <p:cNvPr id="34822" name="TextBox 7"/>
          <p:cNvSpPr txBox="1">
            <a:spLocks noChangeArrowheads="1"/>
          </p:cNvSpPr>
          <p:nvPr/>
        </p:nvSpPr>
        <p:spPr bwMode="auto">
          <a:xfrm>
            <a:off x="250825" y="6027738"/>
            <a:ext cx="4033838" cy="8302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Linear chain;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Delay =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O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(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m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 +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lg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 (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n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 +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m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))</a:t>
            </a:r>
          </a:p>
        </p:txBody>
      </p:sp>
      <p:sp>
        <p:nvSpPr>
          <p:cNvPr id="34823" name="Rectangle 8"/>
          <p:cNvSpPr>
            <a:spLocks noChangeArrowheads="1"/>
          </p:cNvSpPr>
          <p:nvPr/>
        </p:nvSpPr>
        <p:spPr bwMode="auto">
          <a:xfrm>
            <a:off x="6948488" y="4005263"/>
            <a:ext cx="21955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depth = log</a:t>
            </a:r>
            <a:r>
              <a:rPr kumimoji="0" lang="en-IN" sz="2400" b="0" i="0" u="none" strike="noStrike" kern="1200" cap="none" spc="0" normalizeH="0" baseline="-42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3/2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AFFD5-12EA-4210-8911-10C1B2E7ADDF}"/>
              </a:ext>
            </a:extLst>
          </p:cNvPr>
          <p:cNvSpPr/>
          <p:nvPr/>
        </p:nvSpPr>
        <p:spPr bwMode="auto">
          <a:xfrm>
            <a:off x="468312" y="1231684"/>
            <a:ext cx="2807544" cy="479605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59A01A-AB96-40E0-A54C-088B723868A2}"/>
              </a:ext>
            </a:extLst>
          </p:cNvPr>
          <p:cNvSpPr/>
          <p:nvPr/>
        </p:nvSpPr>
        <p:spPr bwMode="auto">
          <a:xfrm>
            <a:off x="5238404" y="1052512"/>
            <a:ext cx="3869084" cy="460851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C32B7E-7173-4E82-BA92-92C9FEC99F31}"/>
              </a:ext>
            </a:extLst>
          </p:cNvPr>
          <p:cNvSpPr txBox="1"/>
          <p:nvPr/>
        </p:nvSpPr>
        <p:spPr>
          <a:xfrm>
            <a:off x="3060080" y="4358102"/>
            <a:ext cx="2448024" cy="120032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LCA: Lookahead carry adder with log-delay (~CLT)</a:t>
            </a:r>
          </a:p>
        </p:txBody>
      </p:sp>
    </p:spTree>
    <p:extLst>
      <p:ext uri="{BB962C8B-B14F-4D97-AF65-F5344CB8AC3E}">
        <p14:creationId xmlns:p14="http://schemas.microsoft.com/office/powerpoint/2010/main" val="333334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1" grpId="0" animBg="1"/>
      <p:bldP spid="34822" grpId="0" animBg="1"/>
      <p:bldP spid="8" grpId="0" animBg="1"/>
      <p:bldP spid="9" grpId="0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07886"/>
          </a:xfrm>
        </p:spPr>
        <p:txBody>
          <a:bodyPr/>
          <a:lstStyle/>
          <a:p>
            <a:pPr eaLnBrk="1" hangingPunct="1"/>
            <a:r>
              <a:rPr lang="en-AU" sz="4000" b="0" dirty="0">
                <a:solidFill>
                  <a:schemeClr val="tx1"/>
                </a:solidFill>
              </a:rPr>
              <a:t>Chapter 3</a:t>
            </a:r>
          </a:p>
        </p:txBody>
      </p:sp>
      <p:sp>
        <p:nvSpPr>
          <p:cNvPr id="6451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AU"/>
              <a:t>Arithmetic for Computers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AA13AE-20C1-408D-BEC1-42EA4B51513D}"/>
              </a:ext>
            </a:extLst>
          </p:cNvPr>
          <p:cNvSpPr txBox="1"/>
          <p:nvPr/>
        </p:nvSpPr>
        <p:spPr>
          <a:xfrm>
            <a:off x="5940152" y="1196752"/>
            <a:ext cx="3096344" cy="52322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Today’s Agenda</a:t>
            </a:r>
          </a:p>
        </p:txBody>
      </p:sp>
    </p:spTree>
    <p:extLst>
      <p:ext uri="{BB962C8B-B14F-4D97-AF65-F5344CB8AC3E}">
        <p14:creationId xmlns:p14="http://schemas.microsoft.com/office/powerpoint/2010/main" val="524768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Chapter 3 — Arithmetic for Computers — </a:t>
            </a:r>
            <a:fld id="{84643941-8A47-461D-8446-F52347058E48}" type="slidenum">
              <a:rPr kumimoji="0" lang="en-AU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AU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6553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/>
              <a:t>Arithmetic for Computers</a:t>
            </a:r>
          </a:p>
        </p:txBody>
      </p:sp>
      <p:sp>
        <p:nvSpPr>
          <p:cNvPr id="6554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dirty="0"/>
              <a:t>Operations on integers</a:t>
            </a:r>
          </a:p>
          <a:p>
            <a:pPr lvl="1" eaLnBrk="1" hangingPunct="1"/>
            <a:r>
              <a:rPr lang="en-AU" dirty="0"/>
              <a:t>Addition and subtraction</a:t>
            </a:r>
          </a:p>
          <a:p>
            <a:pPr lvl="1" eaLnBrk="1" hangingPunct="1"/>
            <a:r>
              <a:rPr lang="en-AU" dirty="0"/>
              <a:t>Multiplication and division</a:t>
            </a:r>
          </a:p>
          <a:p>
            <a:pPr lvl="1" eaLnBrk="1" hangingPunct="1"/>
            <a:r>
              <a:rPr lang="en-AU" dirty="0"/>
              <a:t>Dealing with overflow</a:t>
            </a:r>
          </a:p>
          <a:p>
            <a:pPr lvl="1" eaLnBrk="1" hangingPunct="1"/>
            <a:r>
              <a:rPr lang="en-AU" dirty="0"/>
              <a:t>Hardware implementation of ALU</a:t>
            </a:r>
          </a:p>
          <a:p>
            <a:pPr eaLnBrk="1" hangingPunct="1"/>
            <a:r>
              <a:rPr lang="en-AU" dirty="0"/>
              <a:t>Floating-point real numbers</a:t>
            </a:r>
          </a:p>
          <a:p>
            <a:pPr lvl="1" eaLnBrk="1" hangingPunct="1"/>
            <a:r>
              <a:rPr lang="en-AU" dirty="0"/>
              <a:t>Representation and operations</a:t>
            </a:r>
          </a:p>
          <a:p>
            <a:pPr lvl="1" eaLnBrk="1" hangingPunct="1"/>
            <a:r>
              <a:rPr lang="en-AU" dirty="0"/>
              <a:t>Overflow and underflow</a:t>
            </a:r>
          </a:p>
          <a:p>
            <a:pPr lvl="1" eaLnBrk="1" hangingPunct="1"/>
            <a:r>
              <a:rPr lang="en-AU" dirty="0"/>
              <a:t> Hardware implementation of FP-operations</a:t>
            </a:r>
          </a:p>
        </p:txBody>
      </p:sp>
      <p:sp>
        <p:nvSpPr>
          <p:cNvPr id="7173" name="Text Box 9"/>
          <p:cNvSpPr txBox="1">
            <a:spLocks noChangeArrowheads="1"/>
          </p:cNvSpPr>
          <p:nvPr/>
        </p:nvSpPr>
        <p:spPr bwMode="auto">
          <a:xfrm rot="5400000">
            <a:off x="8017669" y="759619"/>
            <a:ext cx="1885950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ECEAAC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§3.1 Introduction</a:t>
            </a:r>
          </a:p>
        </p:txBody>
      </p:sp>
    </p:spTree>
    <p:extLst>
      <p:ext uri="{BB962C8B-B14F-4D97-AF65-F5344CB8AC3E}">
        <p14:creationId xmlns:p14="http://schemas.microsoft.com/office/powerpoint/2010/main" val="306059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CS3339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553E00"/>
      </a:accent2>
      <a:accent3>
        <a:srgbClr val="FFFFFF"/>
      </a:accent3>
      <a:accent4>
        <a:srgbClr val="000000"/>
      </a:accent4>
      <a:accent5>
        <a:srgbClr val="AAAAAA"/>
      </a:accent5>
      <a:accent6>
        <a:srgbClr val="4C3700"/>
      </a:accent6>
      <a:hlink>
        <a:srgbClr val="3D5500"/>
      </a:hlink>
      <a:folHlink>
        <a:srgbClr val="005528"/>
      </a:folHlink>
    </a:clrScheme>
    <a:fontScheme name="CS333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S3339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3339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339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339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33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33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33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3_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7_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9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0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pattFill prst="narHorz">
            <a:fgClr>
              <a:schemeClr val="tx1"/>
            </a:fgClr>
            <a:bgClr>
              <a:schemeClr val="bg1"/>
            </a:bgClr>
          </a:patt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pattFill prst="narHorz">
            <a:fgClr>
              <a:schemeClr val="tx1"/>
            </a:fgClr>
            <a:bgClr>
              <a:schemeClr val="bg1"/>
            </a:bgClr>
          </a:patt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_cod4e">
  <a:themeElements>
    <a:clrScheme name="1_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1_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3_CS3339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553E00"/>
      </a:accent2>
      <a:accent3>
        <a:srgbClr val="FFFFFF"/>
      </a:accent3>
      <a:accent4>
        <a:srgbClr val="000000"/>
      </a:accent4>
      <a:accent5>
        <a:srgbClr val="AAAAAA"/>
      </a:accent5>
      <a:accent6>
        <a:srgbClr val="4C3700"/>
      </a:accent6>
      <a:hlink>
        <a:srgbClr val="3D5500"/>
      </a:hlink>
      <a:folHlink>
        <a:srgbClr val="005528"/>
      </a:folHlink>
    </a:clrScheme>
    <a:fontScheme name="CS333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CS333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33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333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33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33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33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33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2_cod4e">
  <a:themeElements>
    <a:clrScheme name="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4_CS3339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553E00"/>
      </a:accent2>
      <a:accent3>
        <a:srgbClr val="FFFFFF"/>
      </a:accent3>
      <a:accent4>
        <a:srgbClr val="000000"/>
      </a:accent4>
      <a:accent5>
        <a:srgbClr val="AAAAAA"/>
      </a:accent5>
      <a:accent6>
        <a:srgbClr val="4C3700"/>
      </a:accent6>
      <a:hlink>
        <a:srgbClr val="3D5500"/>
      </a:hlink>
      <a:folHlink>
        <a:srgbClr val="005528"/>
      </a:folHlink>
    </a:clrScheme>
    <a:fontScheme name="CS333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CS333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33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333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33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33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33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33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d4e">
  <a:themeElements>
    <a:clrScheme name="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Default Design">
  <a:themeElements>
    <a:clrScheme name="">
      <a:dk1>
        <a:srgbClr val="000000"/>
      </a:dk1>
      <a:lt1>
        <a:srgbClr val="CCEC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E2F4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Kia-Lectures1">
  <a:themeElements>
    <a:clrScheme name="Kia-Lectures1 4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FFFF66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B8"/>
      </a:accent5>
      <a:accent6>
        <a:srgbClr val="2D2DB9"/>
      </a:accent6>
      <a:hlink>
        <a:srgbClr val="66FFFF"/>
      </a:hlink>
      <a:folHlink>
        <a:srgbClr val="9900CC"/>
      </a:folHlink>
    </a:clrScheme>
    <a:fontScheme name="Kia-Lectures1">
      <a:majorFont>
        <a:latin typeface="Times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 Unicod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 Unicode" pitchFamily="34" charset="0"/>
          </a:defRPr>
        </a:defPPr>
      </a:lstStyle>
    </a:lnDef>
  </a:objectDefaults>
  <a:extraClrSchemeLst>
    <a:extraClrScheme>
      <a:clrScheme name="Kia-Lectures1 1">
        <a:dk1>
          <a:srgbClr val="000000"/>
        </a:dk1>
        <a:lt1>
          <a:srgbClr val="FFFF99"/>
        </a:lt1>
        <a:dk2>
          <a:srgbClr val="FF0000"/>
        </a:dk2>
        <a:lt2>
          <a:srgbClr val="808080"/>
        </a:lt2>
        <a:accent1>
          <a:srgbClr val="FFCCFF"/>
        </a:accent1>
        <a:accent2>
          <a:srgbClr val="3333CC"/>
        </a:accent2>
        <a:accent3>
          <a:srgbClr val="FFFFCA"/>
        </a:accent3>
        <a:accent4>
          <a:srgbClr val="000000"/>
        </a:accent4>
        <a:accent5>
          <a:srgbClr val="FFE2FF"/>
        </a:accent5>
        <a:accent6>
          <a:srgbClr val="2D2DB9"/>
        </a:accent6>
        <a:hlink>
          <a:srgbClr val="CCCCFF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ia-Lectures1 2">
        <a:dk1>
          <a:srgbClr val="808080"/>
        </a:dk1>
        <a:lt1>
          <a:srgbClr val="FFFF00"/>
        </a:lt1>
        <a:dk2>
          <a:srgbClr val="0000CC"/>
        </a:dk2>
        <a:lt2>
          <a:srgbClr val="FF33CC"/>
        </a:lt2>
        <a:accent1>
          <a:srgbClr val="666699"/>
        </a:accent1>
        <a:accent2>
          <a:srgbClr val="FFFFFF"/>
        </a:accent2>
        <a:accent3>
          <a:srgbClr val="AAAAE2"/>
        </a:accent3>
        <a:accent4>
          <a:srgbClr val="DADA00"/>
        </a:accent4>
        <a:accent5>
          <a:srgbClr val="B8B8CA"/>
        </a:accent5>
        <a:accent6>
          <a:srgbClr val="E7E7E7"/>
        </a:accent6>
        <a:hlink>
          <a:srgbClr val="33CC33"/>
        </a:hlink>
        <a:folHlink>
          <a:srgbClr val="00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ia-Lectures1 3">
        <a:dk1>
          <a:srgbClr val="808080"/>
        </a:dk1>
        <a:lt1>
          <a:srgbClr val="FFFFFF"/>
        </a:lt1>
        <a:dk2>
          <a:srgbClr val="000000"/>
        </a:dk2>
        <a:lt2>
          <a:srgbClr val="0099FF"/>
        </a:lt2>
        <a:accent1>
          <a:srgbClr val="000099"/>
        </a:accent1>
        <a:accent2>
          <a:srgbClr val="FFFF00"/>
        </a:accent2>
        <a:accent3>
          <a:srgbClr val="AAAAAA"/>
        </a:accent3>
        <a:accent4>
          <a:srgbClr val="DADADA"/>
        </a:accent4>
        <a:accent5>
          <a:srgbClr val="AAAACA"/>
        </a:accent5>
        <a:accent6>
          <a:srgbClr val="E7E700"/>
        </a:accent6>
        <a:hlink>
          <a:srgbClr val="CC0099"/>
        </a:hlink>
        <a:folHlink>
          <a:srgbClr val="66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ia-Lectures1 4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FFFF66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B8"/>
        </a:accent5>
        <a:accent6>
          <a:srgbClr val="2D2DB9"/>
        </a:accent6>
        <a:hlink>
          <a:srgbClr val="66FFFF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2_CS3339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553E00"/>
      </a:accent2>
      <a:accent3>
        <a:srgbClr val="FFFFFF"/>
      </a:accent3>
      <a:accent4>
        <a:srgbClr val="000000"/>
      </a:accent4>
      <a:accent5>
        <a:srgbClr val="AAAAAA"/>
      </a:accent5>
      <a:accent6>
        <a:srgbClr val="4C3700"/>
      </a:accent6>
      <a:hlink>
        <a:srgbClr val="3D5500"/>
      </a:hlink>
      <a:folHlink>
        <a:srgbClr val="005528"/>
      </a:folHlink>
    </a:clrScheme>
    <a:fontScheme name="CS333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S3339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3339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339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339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33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33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33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Default Design">
  <a:themeElements>
    <a:clrScheme name="">
      <a:dk1>
        <a:srgbClr val="000000"/>
      </a:dk1>
      <a:lt1>
        <a:srgbClr val="CCEC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E2F4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00"/>
    </a:lt1>
    <a:dk2>
      <a:srgbClr val="3333CC"/>
    </a:dk2>
    <a:lt2>
      <a:srgbClr val="FFFF00"/>
    </a:lt2>
    <a:accent1>
      <a:srgbClr val="00CC99"/>
    </a:accent1>
    <a:accent2>
      <a:srgbClr val="3333CC"/>
    </a:accent2>
    <a:accent3>
      <a:srgbClr val="ADADE2"/>
    </a:accent3>
    <a:accent4>
      <a:srgbClr val="DADA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00"/>
    </a:lt1>
    <a:dk2>
      <a:srgbClr val="3333CC"/>
    </a:dk2>
    <a:lt2>
      <a:srgbClr val="FFFF00"/>
    </a:lt2>
    <a:accent1>
      <a:srgbClr val="00CC99"/>
    </a:accent1>
    <a:accent2>
      <a:srgbClr val="3333CC"/>
    </a:accent2>
    <a:accent3>
      <a:srgbClr val="ADADE2"/>
    </a:accent3>
    <a:accent4>
      <a:srgbClr val="DADA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00"/>
    </a:lt1>
    <a:dk2>
      <a:srgbClr val="3333CC"/>
    </a:dk2>
    <a:lt2>
      <a:srgbClr val="FFFF00"/>
    </a:lt2>
    <a:accent1>
      <a:srgbClr val="00CC99"/>
    </a:accent1>
    <a:accent2>
      <a:srgbClr val="3333CC"/>
    </a:accent2>
    <a:accent3>
      <a:srgbClr val="ADADE2"/>
    </a:accent3>
    <a:accent4>
      <a:srgbClr val="DADA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00"/>
    </a:lt1>
    <a:dk2>
      <a:srgbClr val="3333CC"/>
    </a:dk2>
    <a:lt2>
      <a:srgbClr val="FFFF00"/>
    </a:lt2>
    <a:accent1>
      <a:srgbClr val="00CC99"/>
    </a:accent1>
    <a:accent2>
      <a:srgbClr val="3333CC"/>
    </a:accent2>
    <a:accent3>
      <a:srgbClr val="ADADE2"/>
    </a:accent3>
    <a:accent4>
      <a:srgbClr val="DADA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00"/>
    </a:lt1>
    <a:dk2>
      <a:srgbClr val="3333CC"/>
    </a:dk2>
    <a:lt2>
      <a:srgbClr val="FFFF00"/>
    </a:lt2>
    <a:accent1>
      <a:srgbClr val="00CC99"/>
    </a:accent1>
    <a:accent2>
      <a:srgbClr val="3333CC"/>
    </a:accent2>
    <a:accent3>
      <a:srgbClr val="ADADE2"/>
    </a:accent3>
    <a:accent4>
      <a:srgbClr val="DADA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Macintosh HD:Desktop Folder:CS3339</Template>
  <TotalTime>6010</TotalTime>
  <Pages>93</Pages>
  <Words>5619</Words>
  <Application>Microsoft Office PowerPoint</Application>
  <PresentationFormat>On-screen Show (4:3)</PresentationFormat>
  <Paragraphs>1247</Paragraphs>
  <Slides>73</Slides>
  <Notes>32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19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73</vt:i4>
      </vt:variant>
    </vt:vector>
  </HeadingPairs>
  <TitlesOfParts>
    <vt:vector size="109" baseType="lpstr">
      <vt:lpstr>Arial</vt:lpstr>
      <vt:lpstr>Arial Black</vt:lpstr>
      <vt:lpstr>Calibri</vt:lpstr>
      <vt:lpstr>Candara</vt:lpstr>
      <vt:lpstr>Corbel</vt:lpstr>
      <vt:lpstr>Courier New</vt:lpstr>
      <vt:lpstr>Impact</vt:lpstr>
      <vt:lpstr>Lucida Console</vt:lpstr>
      <vt:lpstr>Lucida Sans Unicode</vt:lpstr>
      <vt:lpstr>Symbol</vt:lpstr>
      <vt:lpstr>Tahoma</vt:lpstr>
      <vt:lpstr>Times</vt:lpstr>
      <vt:lpstr>Times New Roman</vt:lpstr>
      <vt:lpstr>Wingdings</vt:lpstr>
      <vt:lpstr>CS3339</vt:lpstr>
      <vt:lpstr>Default Design</vt:lpstr>
      <vt:lpstr>cod4e</vt:lpstr>
      <vt:lpstr>Blank Presentation</vt:lpstr>
      <vt:lpstr>2_Default Design</vt:lpstr>
      <vt:lpstr>Kia-Lectures1</vt:lpstr>
      <vt:lpstr>1_Blank Presentation</vt:lpstr>
      <vt:lpstr>2_CS3339</vt:lpstr>
      <vt:lpstr>8_Default Design</vt:lpstr>
      <vt:lpstr>Soaring</vt:lpstr>
      <vt:lpstr>3_Soaring</vt:lpstr>
      <vt:lpstr>7_Soaring</vt:lpstr>
      <vt:lpstr>9_Default Design</vt:lpstr>
      <vt:lpstr>10_Default Design</vt:lpstr>
      <vt:lpstr>1_cod4e</vt:lpstr>
      <vt:lpstr>Waveform</vt:lpstr>
      <vt:lpstr>3_CS3339</vt:lpstr>
      <vt:lpstr>2_cod4e</vt:lpstr>
      <vt:lpstr>4_CS3339</vt:lpstr>
      <vt:lpstr>MSDraw.Drawing.8.2</vt:lpstr>
      <vt:lpstr>Visio</vt:lpstr>
      <vt:lpstr>VISIO</vt:lpstr>
      <vt:lpstr>CS 31007                         Autumn 2020                  COMPUTER ORGANIZATION AND ARCHITECTURE</vt:lpstr>
      <vt:lpstr>So far covered …</vt:lpstr>
      <vt:lpstr>The Instruction Set: a Critical Interface</vt:lpstr>
      <vt:lpstr>Computer Design Approach</vt:lpstr>
      <vt:lpstr>What determines the execution time of a machine/assembly-level program P when it is run on a machine M? </vt:lpstr>
      <vt:lpstr>Amdahl’s Law</vt:lpstr>
      <vt:lpstr>Execution Cycle</vt:lpstr>
      <vt:lpstr>Chapter 3</vt:lpstr>
      <vt:lpstr>Arithmetic for Computers</vt:lpstr>
      <vt:lpstr>MIPS Example</vt:lpstr>
      <vt:lpstr>PowerPoint Presentation</vt:lpstr>
      <vt:lpstr>PowerPoint Presentation</vt:lpstr>
      <vt:lpstr>Number Dial: Signed-Magnitude Representation</vt:lpstr>
      <vt:lpstr>2’s-Complement Number Dial</vt:lpstr>
      <vt:lpstr>2’s-Complement Number Systems</vt:lpstr>
      <vt:lpstr>PowerPoint Presentation</vt:lpstr>
      <vt:lpstr>PowerPoint Presentation</vt:lpstr>
      <vt:lpstr>Example: MIPS Instruction Hardware needs to perform sign-extension  before executing addition </vt:lpstr>
      <vt:lpstr>PowerPoint Presentation</vt:lpstr>
      <vt:lpstr>Signed-Magnitude vs 2’s-Complement</vt:lpstr>
      <vt:lpstr>PowerPoint Presentation</vt:lpstr>
      <vt:lpstr>PowerPoint Presentation</vt:lpstr>
      <vt:lpstr>PowerPoint Presentation</vt:lpstr>
      <vt:lpstr>CS 31007                         Autumn 2020                  COMPUTER ORGANIZATION AND ARCHITECTURE</vt:lpstr>
      <vt:lpstr>PowerPoint Presentation</vt:lpstr>
      <vt:lpstr>PowerPoint Presentation</vt:lpstr>
      <vt:lpstr>PowerPoint Presentation</vt:lpstr>
      <vt:lpstr>Integer Addition</vt:lpstr>
      <vt:lpstr>Integer Subtraction</vt:lpstr>
      <vt:lpstr>Dealing with Overflow</vt:lpstr>
      <vt:lpstr>Hardware for Arithmetic</vt:lpstr>
      <vt:lpstr>Why Adders?</vt:lpstr>
      <vt:lpstr>Review: 1-bit adder</vt:lpstr>
      <vt:lpstr>One-Bit Full-Adder (FA) Implementation</vt:lpstr>
      <vt:lpstr>n-bit Ripple-Carry Adder (RCA)</vt:lpstr>
      <vt:lpstr>4-bit Ripple-Carry Addition: Example</vt:lpstr>
      <vt:lpstr>Subtraction using 2’s complement</vt:lpstr>
      <vt:lpstr>Multi-Bit Adders</vt:lpstr>
      <vt:lpstr>Ripple-Carry Adder</vt:lpstr>
      <vt:lpstr>PowerPoint Presentation</vt:lpstr>
      <vt:lpstr>Adder</vt:lpstr>
      <vt:lpstr>PowerPoint Presentation</vt:lpstr>
      <vt:lpstr>Carry-Lookahead Adder</vt:lpstr>
      <vt:lpstr>Carry-Lookahead Adder</vt:lpstr>
      <vt:lpstr>Carry-Lookahead Adder</vt:lpstr>
      <vt:lpstr>Carry-Lookahead Adder</vt:lpstr>
      <vt:lpstr>PowerPoint Presentation</vt:lpstr>
      <vt:lpstr>PowerPoint Presentation</vt:lpstr>
      <vt:lpstr>PowerPoint Presentation</vt:lpstr>
      <vt:lpstr>Carry Lookahead Adder</vt:lpstr>
      <vt:lpstr>Carry Generation Logic</vt:lpstr>
      <vt:lpstr>PowerPoint Presentation</vt:lpstr>
      <vt:lpstr>PowerPoint Presentation</vt:lpstr>
      <vt:lpstr>Full Carry Lookahead</vt:lpstr>
      <vt:lpstr>PowerPoint Presentation</vt:lpstr>
      <vt:lpstr>12-Bit Hybrid (CLA + RCA)</vt:lpstr>
      <vt:lpstr>32-bit Hybrid CLA with 4-bit blocks (CLA + RCA)</vt:lpstr>
      <vt:lpstr>CLA principle can be used recursively to build bigger adders =&gt; Carry-lookahead tree (CLT)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CS 31007                         Autumn 2020                  COMPUTER ORGANIZATION AND ARCHITECTURE</vt:lpstr>
      <vt:lpstr>So far covered in computer arithmetic…</vt:lpstr>
      <vt:lpstr>Carry Lookahead Adder</vt:lpstr>
      <vt:lpstr>PowerPoint Presentation</vt:lpstr>
      <vt:lpstr>Brent-Kung’s Prefix Tree: Logarithmic-Delay</vt:lpstr>
      <vt:lpstr>Brent-Kung Parallel-Prefix Adder (log-delay)</vt:lpstr>
      <vt:lpstr>Carry-Save Addition: Adding multiple operands</vt:lpstr>
      <vt:lpstr>CARRY-SAVE ADDER (addition of multiple operands)</vt:lpstr>
      <vt:lpstr>Adding m n-bit numbers with CSA and log-adder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Lectures for 2nd Edition</dc:title>
  <dc:creator>Tod Amon</dc:creator>
  <cp:lastModifiedBy>Bhargab Bhatta</cp:lastModifiedBy>
  <cp:revision>148</cp:revision>
  <cp:lastPrinted>1997-08-28T16:06:06Z</cp:lastPrinted>
  <dcterms:created xsi:type="dcterms:W3CDTF">1997-08-27T20:06:46Z</dcterms:created>
  <dcterms:modified xsi:type="dcterms:W3CDTF">2020-10-01T04:55:17Z</dcterms:modified>
</cp:coreProperties>
</file>