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8"/>
  </p:notesMasterIdLst>
  <p:sldIdLst>
    <p:sldId id="367" r:id="rId5"/>
    <p:sldId id="368" r:id="rId6"/>
    <p:sldId id="369" r:id="rId7"/>
    <p:sldId id="370" r:id="rId8"/>
    <p:sldId id="372" r:id="rId9"/>
    <p:sldId id="373" r:id="rId10"/>
    <p:sldId id="375" r:id="rId11"/>
    <p:sldId id="379" r:id="rId12"/>
    <p:sldId id="382" r:id="rId13"/>
    <p:sldId id="376" r:id="rId14"/>
    <p:sldId id="377" r:id="rId15"/>
    <p:sldId id="384" r:id="rId16"/>
    <p:sldId id="348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1"/>
    <a:srgbClr val="223366"/>
    <a:srgbClr val="0000A8"/>
    <a:srgbClr val="0000FF"/>
    <a:srgbClr val="213163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92" d="100"/>
          <a:sy n="92" d="100"/>
        </p:scale>
        <p:origin x="-756" y="-13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51" Type="http://schemas.openxmlformats.org/officeDocument/2006/relationships/tableStyles" Target="tableStyles.xml" /><Relationship Id="rId3" Type="http://schemas.openxmlformats.org/officeDocument/2006/relationships/customXml" Target="../customXml/item3.xml" /><Relationship Id="rId47" Type="http://customschemas.google.com/relationships/presentationmetadata" Target="metadata" /><Relationship Id="rId50" Type="http://schemas.openxmlformats.org/officeDocument/2006/relationships/theme" Target="theme/theme1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49" Type="http://schemas.openxmlformats.org/officeDocument/2006/relationships/viewProps" Target="viewProps.xml" /><Relationship Id="rId10" Type="http://schemas.openxmlformats.org/officeDocument/2006/relationships/slide" Target="slides/slide6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4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Slides</a:t>
            </a:r>
            <a:r>
              <a:rPr lang="en-US" dirty="0"/>
              <a:t>: Prepare a short slide deck (10-12 slides) summarizing the project objectives, methodology, and key results.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IN" sz="2000" b="0" spc="-1"/>
              <a:t>thank you very much for joining</a:t>
            </a:r>
            <a:r>
              <a:rPr lang="en-IN" b="0"/>
              <a:t> this </a:t>
            </a:r>
            <a:r>
              <a:rPr lang="en-IN"/>
              <a:t>PPT</a:t>
            </a:r>
            <a:r>
              <a:rPr lang="en-IN" b="0"/>
              <a:t>, keep learning.</a:t>
            </a: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pPr algn="r">
                <a:lnSpc>
                  <a:spcPct val="100000"/>
                </a:lnSpc>
              </a:p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pPr/>
              <a:t>25-02-2025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/>
              <a:t>Project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3" r:id="rId2"/>
    <p:sldLayoutId id="2147483654" r:id="rId3"/>
    <p:sldLayoutId id="2147483668" r:id="rId4"/>
    <p:sldLayoutId id="2147483669" r:id="rId5"/>
    <p:sldLayoutId id="2147483670" r:id="rId6"/>
    <p:sldLayoutId id="2147483656" r:id="rId7"/>
    <p:sldLayoutId id="2147483657" r:id="rId8"/>
    <p:sldLayoutId id="2147483674" r:id="rId9"/>
    <p:sldLayoutId id="214748368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7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0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mit1965/Anime_EDA-Insight" TargetMode="External" /><Relationship Id="rId2" Type="http://schemas.openxmlformats.org/officeDocument/2006/relationships/hyperlink" Target="https://www.kaggle.com/datasets/samikshadalvi/100-most-watched-anime-in-the-world" TargetMode="Externa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0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FECF01-5B37-F500-F5BF-94F4716E2D91}"/>
              </a:ext>
            </a:extLst>
          </p:cNvPr>
          <p:cNvSpPr/>
          <p:nvPr/>
        </p:nvSpPr>
        <p:spPr>
          <a:xfrm>
            <a:off x="1122744" y="1001693"/>
            <a:ext cx="6898511" cy="3102015"/>
          </a:xfrm>
          <a:prstGeom prst="roundRect">
            <a:avLst>
              <a:gd name="adj" fmla="val 8142"/>
            </a:avLst>
          </a:prstGeom>
          <a:solidFill>
            <a:srgbClr val="E5EEFF"/>
          </a:solidFill>
          <a:ln>
            <a:solidFill>
              <a:srgbClr val="9BDB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67263" y="1495382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2312364"/>
            <a:ext cx="65200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Performing EDA ON Anime Dataset</a:t>
            </a:r>
            <a:endParaRPr lang="en-US" dirty="0"/>
          </a:p>
          <a:p>
            <a:endParaRPr lang="en-US" sz="1400" dirty="0"/>
          </a:p>
          <a:p>
            <a:r>
              <a:rPr lang="en-US" sz="1400" dirty="0"/>
              <a:t>Team :  Sumit.Suryavanshi		   Guide: Mr.Mario Thokcham</a:t>
            </a:r>
          </a:p>
          <a:p>
            <a:r>
              <a:rPr lang="en-US" dirty="0"/>
              <a:t>Email Id: sumitsuryavanshi2005@gmail.com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255" y="1246910"/>
            <a:ext cx="88218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1800" b="1" dirty="0"/>
              <a:t>Industry Applications:</a:t>
            </a:r>
            <a:endParaRPr lang="en-US" sz="1800" dirty="0"/>
          </a:p>
          <a:p>
            <a:endParaRPr lang="en-US" b="1" dirty="0"/>
          </a:p>
          <a:p>
            <a:pPr>
              <a:buFont typeface="Courier New" pitchFamily="49" charset="0"/>
              <a:buChar char="o"/>
            </a:pPr>
            <a:r>
              <a:rPr lang="en-US" sz="1600" b="1" dirty="0"/>
              <a:t> </a:t>
            </a:r>
            <a:r>
              <a:rPr lang="en-US" sz="1600" dirty="0"/>
              <a:t>Streaming Platforms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/>
              <a:t>Use genre and rating trends to suggest anime to users.</a:t>
            </a:r>
          </a:p>
          <a:p>
            <a:pPr lvl="1">
              <a:buFont typeface="Courier New" pitchFamily="49" charset="0"/>
              <a:buChar char="o"/>
            </a:pPr>
            <a:endParaRPr lang="en-US" b="1" dirty="0"/>
          </a:p>
          <a:p>
            <a:pPr lvl="1">
              <a:buFont typeface="Courier New" pitchFamily="49" charset="0"/>
              <a:buChar char="o"/>
            </a:pPr>
            <a:r>
              <a:rPr lang="en-US" b="1" dirty="0"/>
              <a:t> </a:t>
            </a:r>
            <a:r>
              <a:rPr lang="en-US" sz="1600" dirty="0"/>
              <a:t>Content Creators &amp; Reviewers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/>
              <a:t>Helps in understanding audience preferences for better      		                     recommendations</a:t>
            </a:r>
            <a:r>
              <a:rPr lang="en-US" dirty="0"/>
              <a:t>.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sz="1600" dirty="0"/>
              <a:t>Compare rating trends across different decades to find shifts in audience preferences.</a:t>
            </a:r>
          </a:p>
          <a:p>
            <a:pPr lvl="1">
              <a:buFont typeface="Courier New" pitchFamily="49" charset="0"/>
              <a:buChar char="o"/>
            </a:pP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421082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0491" y="1444336"/>
            <a:ext cx="7242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Arial heading"/>
              </a:rPr>
              <a:t>Total anime analyzed: 100 Animes </a:t>
            </a:r>
          </a:p>
          <a:p>
            <a:endParaRPr lang="en-US" sz="1800" dirty="0">
              <a:latin typeface="Arial heading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Arial heading"/>
              </a:rPr>
              <a:t>Highest rated anime: </a:t>
            </a:r>
            <a:r>
              <a:rPr lang="en-US" sz="1800" dirty="0" err="1">
                <a:latin typeface="Arial heading"/>
              </a:rPr>
              <a:t>FullMetal</a:t>
            </a:r>
            <a:r>
              <a:rPr lang="en-US" sz="1800" dirty="0">
                <a:latin typeface="Arial heading"/>
              </a:rPr>
              <a:t> Alchemist</a:t>
            </a:r>
          </a:p>
          <a:p>
            <a:r>
              <a:rPr lang="en-US" sz="1800" dirty="0">
                <a:latin typeface="Arial heading"/>
              </a:rPr>
              <a:t>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Arial heading"/>
              </a:rPr>
              <a:t>Most common release year: 1994 </a:t>
            </a:r>
          </a:p>
          <a:p>
            <a:endParaRPr lang="en-US" sz="1800" dirty="0">
              <a:latin typeface="Arial heading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Arial heading"/>
              </a:rPr>
              <a:t>Average episode duration: 39.89 minutes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13264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213264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991" y="1527463"/>
            <a:ext cx="876992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Dataset of Anime : </a:t>
            </a:r>
            <a:r>
              <a:rPr lang="en-US" sz="1600" dirty="0"/>
              <a:t>Kaggle.com Link: </a:t>
            </a:r>
          </a:p>
          <a:p>
            <a:r>
              <a:rPr lang="en-US" sz="1600" dirty="0"/>
              <a:t>              </a:t>
            </a:r>
            <a:r>
              <a:rPr lang="en-US" sz="1600" dirty="0">
                <a:hlinkClick r:id="rId2"/>
              </a:rPr>
              <a:t>https://www.kaggle.com/datasets/samikshadalvi/100-most-watched-anime-in-the-world</a:t>
            </a:r>
            <a:endParaRPr lang="en-US" sz="1600" dirty="0"/>
          </a:p>
          <a:p>
            <a:endParaRPr lang="en-US" sz="1600" b="1" dirty="0"/>
          </a:p>
          <a:p>
            <a:r>
              <a:rPr lang="en-US" sz="1600" b="1" dirty="0"/>
              <a:t>Project </a:t>
            </a:r>
            <a:r>
              <a:rPr lang="en-US" sz="1600" b="1" dirty="0" err="1"/>
              <a:t>Github</a:t>
            </a:r>
            <a:r>
              <a:rPr lang="en-US" sz="1600" b="1" dirty="0"/>
              <a:t> Link:  </a:t>
            </a:r>
            <a:r>
              <a:rPr lang="en-US" sz="1600" b="1" dirty="0">
                <a:hlinkClick r:id="rId3"/>
              </a:rPr>
              <a:t>https://github.com/sumit1965/Anime_EDA-Insight</a:t>
            </a:r>
            <a:endParaRPr lang="en-US" sz="1600" b="1" dirty="0"/>
          </a:p>
          <a:p>
            <a:endParaRPr lang="en-US" sz="1600" b="1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358736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9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33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Problem Statement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Proposed Solution</a:t>
            </a:r>
            <a:endParaRPr lang="en-US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+mn-lt"/>
              </a:rPr>
              <a:t>System Architecture</a:t>
            </a:r>
            <a:endParaRPr lang="en-US" sz="1800" dirty="0">
              <a:latin typeface="+mj-lt"/>
              <a:ea typeface="+mn-lt"/>
              <a:cs typeface="Calibri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Live Demo of 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Embedded</a:t>
            </a:r>
            <a:r>
              <a:rPr lang="en-US" sz="1800" dirty="0">
                <a:latin typeface="+mj-lt"/>
                <a:ea typeface="+mn-lt"/>
              </a:rPr>
              <a:t> Video of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>
                <a:latin typeface="+mj-lt"/>
                <a:ea typeface="+mn-lt"/>
                <a:cs typeface="Arial"/>
              </a:rPr>
              <a:t>Conclusion</a:t>
            </a:r>
            <a:endParaRPr lang="en-IN" sz="1800" dirty="0">
              <a:latin typeface="+mj-lt"/>
              <a:ea typeface="+mn-lt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+mj-lt"/>
                <a:ea typeface="+mn-lt"/>
                <a:cs typeface="Arial"/>
              </a:rPr>
              <a:t>Future Scope</a:t>
            </a:r>
          </a:p>
        </p:txBody>
      </p:sp>
      <p:sp>
        <p:nvSpPr>
          <p:cNvPr id="5" name="Rectangle 4"/>
          <p:cNvSpPr/>
          <p:nvPr/>
        </p:nvSpPr>
        <p:spPr>
          <a:xfrm>
            <a:off x="-1" y="0"/>
            <a:ext cx="1776845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C07A1-CA30-FE0C-06D0-8E5B0AC8D1A8}"/>
              </a:ext>
            </a:extLst>
          </p:cNvPr>
          <p:cNvSpPr txBox="1"/>
          <p:nvPr/>
        </p:nvSpPr>
        <p:spPr>
          <a:xfrm>
            <a:off x="3648529" y="160292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2673" y="945572"/>
            <a:ext cx="816725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pPr>
              <a:buFont typeface="Wingdings" pitchFamily="2" charset="2"/>
              <a:buChar char="q"/>
            </a:pPr>
            <a:r>
              <a:rPr lang="en-US" sz="1600" dirty="0">
                <a:latin typeface="Arial heading"/>
              </a:rPr>
              <a:t> </a:t>
            </a:r>
            <a:r>
              <a:rPr lang="en-US" sz="1800" b="1" dirty="0">
                <a:latin typeface="Arial heading"/>
              </a:rPr>
              <a:t>Objective</a:t>
            </a:r>
            <a:r>
              <a:rPr lang="en-US" sz="2000" dirty="0">
                <a:latin typeface="Arial heading"/>
              </a:rPr>
              <a:t> </a:t>
            </a:r>
            <a:r>
              <a:rPr lang="en-US" sz="2000" b="1" dirty="0"/>
              <a:t>:</a:t>
            </a:r>
            <a:r>
              <a:rPr lang="en-US" sz="2000" dirty="0"/>
              <a:t>  </a:t>
            </a:r>
            <a:r>
              <a:rPr lang="en-US" sz="1600" dirty="0">
                <a:solidFill>
                  <a:schemeClr val="tx1"/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Understand trends in anime popularity, ratings, genres, and  release  	           years.</a:t>
            </a:r>
            <a:r>
              <a:rPr lang="en-US" sz="1600" b="1" dirty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</a:p>
          <a:p>
            <a:pPr>
              <a:buFont typeface="Wingdings" pitchFamily="2" charset="2"/>
              <a:buChar char="q"/>
            </a:pPr>
            <a:endParaRPr lang="en-US" b="1" dirty="0">
              <a:solidFill>
                <a:srgbClr val="3B4E4E"/>
              </a:solidFill>
              <a:latin typeface="Syne Bold" pitchFamily="34" charset="0"/>
              <a:ea typeface="Syne Bold" pitchFamily="34" charset="-122"/>
              <a:cs typeface="Syne Bold" pitchFamily="34" charset="-120"/>
            </a:endParaRPr>
          </a:p>
          <a:p>
            <a:endParaRPr lang="en-US" b="1" dirty="0">
              <a:solidFill>
                <a:srgbClr val="3B4E4E"/>
              </a:solidFill>
              <a:latin typeface="Syne Bold" pitchFamily="34" charset="0"/>
              <a:ea typeface="Syne Bold" pitchFamily="34" charset="-122"/>
              <a:cs typeface="Syne Bold" pitchFamily="34" charset="-120"/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Dataset</a:t>
            </a:r>
            <a:r>
              <a:rPr lang="en-US" sz="1800" dirty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900" b="1" dirty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:</a:t>
            </a:r>
            <a:r>
              <a:rPr lang="en-US" sz="1900" dirty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  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Kaggle anime dataset with 100 entries.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heading"/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Methods</a:t>
            </a:r>
            <a:r>
              <a:rPr lang="en-US" sz="1800" dirty="0">
                <a:solidFill>
                  <a:schemeClr val="tx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1800" b="1" dirty="0">
                <a:solidFill>
                  <a:srgbClr val="3B4E4E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:</a:t>
            </a:r>
            <a:r>
              <a:rPr lang="en-US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 heading"/>
                <a:ea typeface="Overpass Light" pitchFamily="34" charset="-122"/>
                <a:cs typeface="Overpass Light" pitchFamily="34" charset="-120"/>
              </a:rPr>
              <a:t>Data cleaning, statistical analysis, and visualization.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 heading"/>
            </a:endParaRPr>
          </a:p>
          <a:p>
            <a:pPr>
              <a:buFont typeface="Wingdings" pitchFamily="2" charset="2"/>
              <a:buChar char="q"/>
            </a:pPr>
            <a:endParaRPr lang="en-US" dirty="0"/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4" name="Text 10"/>
          <p:cNvSpPr/>
          <p:nvPr/>
        </p:nvSpPr>
        <p:spPr>
          <a:xfrm>
            <a:off x="409943" y="3481409"/>
            <a:ext cx="2181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6" name="Text 12"/>
          <p:cNvSpPr/>
          <p:nvPr/>
        </p:nvSpPr>
        <p:spPr>
          <a:xfrm>
            <a:off x="1323088" y="38452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1818409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1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5152" y="22640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578795" y="28452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29610" y="1244008"/>
            <a:ext cx="742152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Anime lacks direct viewership data, making it difficult to measure popularity and trends accurately.</a:t>
            </a:r>
          </a:p>
          <a:p>
            <a:endParaRPr lang="en-US" sz="1600" b="1" dirty="0">
              <a:latin typeface="+mj-lt"/>
            </a:endParaRPr>
          </a:p>
          <a:p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Why this Analysis?</a:t>
            </a:r>
            <a:endParaRPr lang="en-US" sz="1600" dirty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+mj-lt"/>
              </a:rPr>
              <a:t>No direct dataset on most-watched anime.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+mj-lt"/>
              </a:rPr>
              <a:t>Need to estimate popularity based on ratings, genres, and episode durations.</a:t>
            </a:r>
          </a:p>
          <a:p>
            <a:endParaRPr lang="en-US" sz="1600" b="1" dirty="0">
              <a:latin typeface="+mj-lt"/>
            </a:endParaRPr>
          </a:p>
          <a:p>
            <a:r>
              <a:rPr lang="en-US" sz="1600" b="1" dirty="0">
                <a:latin typeface="+mj-lt"/>
              </a:rPr>
              <a:t>Challenges Faced:</a:t>
            </a:r>
            <a:endParaRPr lang="en-US" sz="1600" dirty="0">
              <a:latin typeface="+mj-lt"/>
            </a:endParaRP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+mj-lt"/>
              </a:rPr>
              <a:t>No direct ‘watch count’ column for viewership insights.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>
                <a:latin typeface="+mj-lt"/>
              </a:rPr>
              <a:t>Missing values in some columns.</a:t>
            </a:r>
          </a:p>
          <a:p>
            <a:pPr>
              <a:buFont typeface="Arial" pitchFamily="34" charset="0"/>
              <a:buChar char="•"/>
            </a:pPr>
            <a:endParaRPr lang="en-US" sz="1600" dirty="0">
              <a:latin typeface="+mj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243470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IN" sz="24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335871" y="2021317"/>
            <a:ext cx="30630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100" dirty="0"/>
          </a:p>
        </p:txBody>
      </p:sp>
      <p:sp>
        <p:nvSpPr>
          <p:cNvPr id="11" name="Text 11"/>
          <p:cNvSpPr/>
          <p:nvPr/>
        </p:nvSpPr>
        <p:spPr>
          <a:xfrm>
            <a:off x="2356593" y="52617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1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Insights</a:t>
            </a:r>
            <a:endParaRPr lang="en-US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311700" y="1431563"/>
            <a:ext cx="67430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113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Data Preprocessing includes data cleaning process</a:t>
            </a:r>
          </a:p>
          <a:p>
            <a:pPr>
              <a:buFont typeface="Wingdings" pitchFamily="2" charset="2"/>
              <a:buChar char="Ø"/>
            </a:pPr>
            <a:endParaRPr lang="en-US" sz="1800" b="1" dirty="0">
              <a:solidFill>
                <a:srgbClr val="3B4E4E"/>
              </a:solidFill>
              <a:latin typeface="Arial heading"/>
              <a:ea typeface="Syne Bold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solidFill>
                <a:srgbClr val="3B4E4E"/>
              </a:solidFill>
              <a:latin typeface="Arial heading"/>
              <a:ea typeface="Syne Bold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113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Exploratory Data Analysis </a:t>
            </a:r>
          </a:p>
          <a:p>
            <a:pPr>
              <a:buFont typeface="Wingdings" pitchFamily="2" charset="2"/>
              <a:buChar char="Ø"/>
            </a:pPr>
            <a:endParaRPr lang="en-US" sz="1800" b="1" dirty="0">
              <a:solidFill>
                <a:srgbClr val="001131"/>
              </a:solidFill>
              <a:latin typeface="Arial heading"/>
              <a:ea typeface="Syne Bold" pitchFamily="34" charset="-122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>
              <a:solidFill>
                <a:srgbClr val="001131"/>
              </a:solidFill>
              <a:latin typeface="Arial heading"/>
              <a:ea typeface="Syne Bold" pitchFamily="34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solidFill>
                  <a:srgbClr val="001131"/>
                </a:solidFill>
                <a:latin typeface="Arial heading"/>
                <a:ea typeface="Syne Bold" pitchFamily="34" charset="-122"/>
                <a:cs typeface="Syne Bold" pitchFamily="34" charset="-120"/>
              </a:rPr>
              <a:t>Visualization using bar charts, piechart , heatmaps for insights</a:t>
            </a:r>
            <a:endParaRPr lang="en-US" sz="1800" b="1" dirty="0">
              <a:solidFill>
                <a:srgbClr val="001131"/>
              </a:solidFill>
              <a:latin typeface="Arial heading"/>
            </a:endParaRPr>
          </a:p>
          <a:p>
            <a:endParaRPr lang="en-US" sz="1800" dirty="0">
              <a:latin typeface="Arial heading"/>
            </a:endParaRPr>
          </a:p>
          <a:p>
            <a:endParaRPr lang="en-US" sz="1800" dirty="0">
              <a:latin typeface="Arial heading"/>
            </a:endParaRPr>
          </a:p>
          <a:p>
            <a:endParaRPr lang="en-US" sz="1800" dirty="0">
              <a:latin typeface="Arial heading"/>
            </a:endParaRPr>
          </a:p>
          <a:p>
            <a:endParaRPr lang="en-US" sz="1800" dirty="0">
              <a:latin typeface="Arial heading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30136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Architecture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726" y="1111827"/>
            <a:ext cx="803217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b="1" dirty="0"/>
              <a:t>Dataset:</a:t>
            </a:r>
            <a:r>
              <a:rPr lang="en-US" sz="1800" dirty="0"/>
              <a:t> </a:t>
            </a:r>
            <a:r>
              <a:rPr lang="en-US" sz="1600" dirty="0"/>
              <a:t>Kaggle Anime Dataset (CSV)</a:t>
            </a:r>
          </a:p>
          <a:p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Tools:</a:t>
            </a:r>
            <a:r>
              <a:rPr lang="en-US" sz="1800" dirty="0"/>
              <a:t> </a:t>
            </a:r>
            <a:r>
              <a:rPr lang="en-US" sz="1600" dirty="0"/>
              <a:t>Python, Pandas, NumPy, Matplotlib, Seaborn </a:t>
            </a:r>
          </a:p>
          <a:p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Processing:</a:t>
            </a:r>
            <a:r>
              <a:rPr lang="en-US" sz="1800" dirty="0"/>
              <a:t> </a:t>
            </a:r>
            <a:r>
              <a:rPr lang="en-US" sz="1600" dirty="0"/>
              <a:t>Cleaned missing values, converted data types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Analysis:</a:t>
            </a:r>
            <a:r>
              <a:rPr lang="en-US" sz="1800" dirty="0"/>
              <a:t> </a:t>
            </a:r>
            <a:r>
              <a:rPr lang="en-US" sz="1600" dirty="0"/>
              <a:t>Found top-rated anime, genre trends, release year insights</a:t>
            </a:r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US" sz="1800" b="1" dirty="0"/>
              <a:t>Visualization:</a:t>
            </a:r>
            <a:r>
              <a:rPr lang="en-US" sz="1800" dirty="0"/>
              <a:t> </a:t>
            </a:r>
            <a:r>
              <a:rPr lang="en-US" sz="1600" dirty="0">
                <a:latin typeface="+mj-lt"/>
              </a:rPr>
              <a:t>Bar</a:t>
            </a:r>
            <a:r>
              <a:rPr lang="en-US" sz="1600" dirty="0"/>
              <a:t> </a:t>
            </a:r>
            <a:r>
              <a:rPr lang="en-US" sz="1600" dirty="0">
                <a:latin typeface="+mj-lt"/>
              </a:rPr>
              <a:t>charts</a:t>
            </a:r>
            <a:r>
              <a:rPr lang="en-US" sz="1600" dirty="0"/>
              <a:t>, pie charts, Heatmaps for insights</a:t>
            </a:r>
            <a:endParaRPr lang="en-US" sz="1600" b="1" dirty="0">
              <a:solidFill>
                <a:srgbClr val="3B4E4E"/>
              </a:solidFill>
              <a:ea typeface="Overpass Light" pitchFamily="34" charset="-122"/>
              <a:cs typeface="Overpass Light" pitchFamily="34" charset="-120"/>
            </a:endParaRPr>
          </a:p>
          <a:p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   </a:t>
            </a:r>
            <a:br>
              <a:rPr lang="en-US" sz="1800" dirty="0"/>
            </a:br>
            <a:r>
              <a:rPr lang="en-US" sz="1800" dirty="0"/>
              <a:t>   </a:t>
            </a:r>
            <a:br>
              <a:rPr lang="en-US" sz="1800" dirty="0"/>
            </a:br>
            <a:r>
              <a:rPr lang="en-US" sz="1800" dirty="0"/>
              <a:t>   </a:t>
            </a:r>
            <a:br>
              <a:rPr lang="en-US" sz="1800" dirty="0"/>
            </a:br>
            <a:endParaRPr lang="en-US" sz="1800" b="1" dirty="0">
              <a:solidFill>
                <a:srgbClr val="3B4E4E"/>
              </a:solidFill>
              <a:latin typeface="+mj-lt"/>
              <a:ea typeface="Overpass Light" pitchFamily="34" charset="-122"/>
            </a:endParaRPr>
          </a:p>
          <a:p>
            <a:endParaRPr lang="en-US" sz="1800" b="1" dirty="0">
              <a:solidFill>
                <a:srgbClr val="3B4E4E"/>
              </a:solidFill>
              <a:latin typeface="+mj-lt"/>
              <a:ea typeface="Overpass Light" pitchFamily="34" charset="-122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" y="0"/>
            <a:ext cx="2026227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7" y="1236518"/>
            <a:ext cx="3616038" cy="2773755"/>
          </a:xfrm>
          <a:prstGeom prst="rect">
            <a:avLst/>
          </a:prstGeom>
        </p:spPr>
      </p:pic>
      <p:pic>
        <p:nvPicPr>
          <p:cNvPr id="6" name="Picture 5" descr="ba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927" y="976746"/>
            <a:ext cx="4672161" cy="3200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773" y="4416137"/>
            <a:ext cx="588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Top Rated Animes in-terms of Ratings and Genre</a:t>
            </a:r>
            <a:r>
              <a:rPr lang="en-US" dirty="0"/>
              <a:t>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24891" cy="32211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23366"/>
                </a:solidFill>
              </a:rPr>
              <a:t>DATA VISUALIZATION</a:t>
            </a:r>
          </a:p>
        </p:txBody>
      </p:sp>
      <p:pic>
        <p:nvPicPr>
          <p:cNvPr id="4" name="Picture 3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81" y="883844"/>
            <a:ext cx="7845137" cy="3562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02773" y="4572000"/>
            <a:ext cx="5609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 heading"/>
              </a:rPr>
              <a:t>Anime Release has been decreasing from Year 2010</a:t>
            </a:r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1880755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223366"/>
                </a:solidFill>
              </a:rPr>
              <a:t>DATA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9936" y="4073237"/>
            <a:ext cx="7180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/>
              <a:t> Budget impacts ratings slightly but isn't the only factor.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Number of episodes and budget are weakly related.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/>
              <a:t> No strong correlation between release year, episode duration, and ratings.</a:t>
            </a:r>
            <a:endParaRPr lang="en-US" sz="1600" dirty="0">
              <a:latin typeface="Arial heading"/>
            </a:endParaRPr>
          </a:p>
        </p:txBody>
      </p:sp>
      <p:pic>
        <p:nvPicPr>
          <p:cNvPr id="6" name="Picture 5" descr="me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7" y="987136"/>
            <a:ext cx="5752608" cy="30237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" y="0"/>
            <a:ext cx="2109355" cy="36368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Anime EDA Insight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schemas.microsoft.com/office/2006/metadata/properties"/>
    <ds:schemaRef ds:uri="http://www.w3.org/2000/xmlns/"/>
    <ds:schemaRef ds:uri="94eeb56d-118c-48c3-937f-7f05817f7373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4eeb56d-118c-48c3-937f-7f05817f7373"/>
    <ds:schemaRef ds:uri="fe56e3b0-34a1-4d6f-a501-a0b2b7006a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400</Words>
  <Application>Microsoft Office PowerPoint</Application>
  <PresentationFormat>On-screen Show (16:9)</PresentationFormat>
  <Paragraphs>130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PowerPoint Presentation</vt:lpstr>
      <vt:lpstr>PowerPoint Presentation</vt:lpstr>
      <vt:lpstr>Abstract</vt:lpstr>
      <vt:lpstr>Problem Statement</vt:lpstr>
      <vt:lpstr>Proposed Solution</vt:lpstr>
      <vt:lpstr>System Architecture</vt:lpstr>
      <vt:lpstr>DATA VISUALIZATION</vt:lpstr>
      <vt:lpstr>DATA VISUALIZATION</vt:lpstr>
      <vt:lpstr>DATA VISUALIZATION</vt:lpstr>
      <vt:lpstr>Future Scope</vt:lpstr>
      <vt:lpstr>Conclusion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sumit suryavanshi</cp:lastModifiedBy>
  <cp:revision>29</cp:revision>
  <dcterms:modified xsi:type="dcterms:W3CDTF">2025-02-25T02:05:09Z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