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7"/>
  </p:notesMasterIdLst>
  <p:sldIdLst>
    <p:sldId id="367" r:id="rId5"/>
    <p:sldId id="368" r:id="rId6"/>
    <p:sldId id="369" r:id="rId7"/>
    <p:sldId id="370" r:id="rId8"/>
    <p:sldId id="372" r:id="rId9"/>
    <p:sldId id="373" r:id="rId10"/>
    <p:sldId id="375" r:id="rId11"/>
    <p:sldId id="379" r:id="rId12"/>
    <p:sldId id="382" r:id="rId13"/>
    <p:sldId id="376" r:id="rId14"/>
    <p:sldId id="377" r:id="rId15"/>
    <p:sldId id="34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3366"/>
    <a:srgbClr val="0000A8"/>
    <a:srgbClr val="0000FF"/>
    <a:srgbClr val="213163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033" autoAdjust="0"/>
  </p:normalViewPr>
  <p:slideViewPr>
    <p:cSldViewPr snapToGrid="0">
      <p:cViewPr varScale="1">
        <p:scale>
          <a:sx n="92" d="100"/>
          <a:sy n="92" d="100"/>
        </p:scale>
        <p:origin x="-756" y="-108"/>
      </p:cViewPr>
      <p:guideLst>
        <p:guide orient="horz" pos="588"/>
        <p:guide orient="horz" pos="85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pPr/>
              <a:t>24-02-2025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54" r:id="rId3"/>
    <p:sldLayoutId id="2147483668" r:id="rId4"/>
    <p:sldLayoutId id="2147483669" r:id="rId5"/>
    <p:sldLayoutId id="2147483670" r:id="rId6"/>
    <p:sldLayoutId id="2147483656" r:id="rId7"/>
    <p:sldLayoutId id="2147483657" r:id="rId8"/>
    <p:sldLayoutId id="2147483674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xmlns="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Performing EDA ON Anime Dataset</a:t>
            </a:r>
            <a:endParaRPr lang="en-US" dirty="0"/>
          </a:p>
          <a:p>
            <a:endParaRPr lang="en-US" sz="1400" dirty="0"/>
          </a:p>
          <a:p>
            <a:r>
              <a:rPr lang="en-US" sz="1400" dirty="0" smtClean="0"/>
              <a:t>Team :  Sumit.Suryavanshi</a:t>
            </a:r>
            <a:r>
              <a:rPr lang="en-US" sz="1400" dirty="0"/>
              <a:t>		</a:t>
            </a:r>
            <a:r>
              <a:rPr lang="en-US" sz="1400" dirty="0" smtClean="0"/>
              <a:t>   Guide: Mr.Mario Thokcham</a:t>
            </a:r>
          </a:p>
          <a:p>
            <a:r>
              <a:rPr lang="en-US" dirty="0" smtClean="0"/>
              <a:t>Email Id: sumitsuryavanshi2005@gmail.com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55" y="1246910"/>
            <a:ext cx="8821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Industry Applications:</a:t>
            </a:r>
            <a:endParaRPr lang="en-US" sz="1800" dirty="0" smtClean="0"/>
          </a:p>
          <a:p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sz="1600" b="1" dirty="0" smtClean="0"/>
              <a:t> </a:t>
            </a:r>
            <a:r>
              <a:rPr lang="en-US" sz="1600" dirty="0" smtClean="0"/>
              <a:t>Streaming </a:t>
            </a:r>
            <a:r>
              <a:rPr lang="en-US" sz="1600" dirty="0" smtClean="0"/>
              <a:t>Platforms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1600" dirty="0" smtClean="0"/>
              <a:t>Use genre and rating trends to suggest anime to users.</a:t>
            </a:r>
          </a:p>
          <a:p>
            <a:pPr lvl="1">
              <a:buFont typeface="Courier New" pitchFamily="49" charset="0"/>
              <a:buChar char="o"/>
            </a:pP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 </a:t>
            </a:r>
            <a:r>
              <a:rPr lang="en-US" sz="1600" dirty="0" smtClean="0"/>
              <a:t>Content </a:t>
            </a:r>
            <a:r>
              <a:rPr lang="en-US" sz="1600" dirty="0" smtClean="0"/>
              <a:t>Creators &amp; Reviewers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1600" dirty="0" smtClean="0"/>
              <a:t>Helps in understanding audience preferences for better </a:t>
            </a:r>
            <a:r>
              <a:rPr lang="en-US" sz="1600" dirty="0" smtClean="0"/>
              <a:t>     		</a:t>
            </a:r>
            <a:r>
              <a:rPr lang="en-US" sz="1600" dirty="0" smtClean="0"/>
              <a:t> </a:t>
            </a:r>
            <a:r>
              <a:rPr lang="en-US" sz="1600" dirty="0" smtClean="0"/>
              <a:t>                    recommendations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Compare rating trends across different decades to find shifts in audience preferences.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421082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478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0491" y="1444336"/>
            <a:ext cx="7242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 heading"/>
              </a:rPr>
              <a:t>Total anime analyzed: 100 </a:t>
            </a:r>
            <a:r>
              <a:rPr lang="en-US" sz="1800" dirty="0" smtClean="0">
                <a:latin typeface="Arial heading"/>
              </a:rPr>
              <a:t>A</a:t>
            </a:r>
            <a:r>
              <a:rPr lang="en-US" sz="1800" dirty="0" smtClean="0">
                <a:latin typeface="Arial heading"/>
              </a:rPr>
              <a:t>nimes </a:t>
            </a:r>
          </a:p>
          <a:p>
            <a:endParaRPr lang="en-US" sz="1800" dirty="0" smtClean="0">
              <a:latin typeface="Arial heading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 heading"/>
              </a:rPr>
              <a:t>Highest </a:t>
            </a:r>
            <a:r>
              <a:rPr lang="en-US" sz="1800" dirty="0" smtClean="0">
                <a:latin typeface="Arial heading"/>
              </a:rPr>
              <a:t>rated </a:t>
            </a:r>
            <a:r>
              <a:rPr lang="en-US" sz="1800" dirty="0" smtClean="0">
                <a:latin typeface="Arial heading"/>
              </a:rPr>
              <a:t>anime: </a:t>
            </a:r>
            <a:r>
              <a:rPr lang="en-US" sz="1800" dirty="0" err="1" smtClean="0">
                <a:latin typeface="Arial heading"/>
              </a:rPr>
              <a:t>FullMetal</a:t>
            </a:r>
            <a:r>
              <a:rPr lang="en-US" sz="1800" dirty="0" smtClean="0">
                <a:latin typeface="Arial heading"/>
              </a:rPr>
              <a:t> Alchemist</a:t>
            </a:r>
          </a:p>
          <a:p>
            <a:r>
              <a:rPr lang="en-US" sz="1800" dirty="0" smtClean="0">
                <a:latin typeface="Arial heading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 heading"/>
              </a:rPr>
              <a:t>Most </a:t>
            </a:r>
            <a:r>
              <a:rPr lang="en-US" sz="1800" dirty="0" smtClean="0">
                <a:latin typeface="Arial heading"/>
              </a:rPr>
              <a:t>common release year: 1994 </a:t>
            </a:r>
            <a:endParaRPr lang="en-US" sz="1800" dirty="0" smtClean="0">
              <a:latin typeface="Arial heading"/>
            </a:endParaRPr>
          </a:p>
          <a:p>
            <a:endParaRPr lang="en-US" sz="1800" dirty="0" smtClean="0">
              <a:latin typeface="Arial heading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 heading"/>
              </a:rPr>
              <a:t>Average </a:t>
            </a:r>
            <a:r>
              <a:rPr lang="en-US" sz="1800" dirty="0" smtClean="0">
                <a:latin typeface="Arial heading"/>
              </a:rPr>
              <a:t>episode duration: 39.89 minutes</a:t>
            </a:r>
            <a:endParaRPr lang="en-US" sz="1800" dirty="0" smtClean="0">
              <a:latin typeface="Arial heading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13264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0511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xmlns="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8736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</a:p>
        </p:txBody>
      </p:sp>
    </p:spTree>
    <p:extLst>
      <p:ext uri="{BB962C8B-B14F-4D97-AF65-F5344CB8AC3E}">
        <p14:creationId xmlns:p14="http://schemas.microsoft.com/office/powerpoint/2010/main" xmlns="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xmlns="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333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Live Demo of the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Embedded</a:t>
            </a:r>
            <a:r>
              <a:rPr lang="en-US" sz="1800" dirty="0">
                <a:latin typeface="+mj-lt"/>
                <a:ea typeface="+mn-lt"/>
              </a:rPr>
              <a:t> Video of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1776845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673" y="945572"/>
            <a:ext cx="81672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Arial heading"/>
              </a:rPr>
              <a:t> </a:t>
            </a:r>
            <a:r>
              <a:rPr lang="en-US" sz="1800" b="1" dirty="0" smtClean="0">
                <a:latin typeface="Arial heading"/>
              </a:rPr>
              <a:t>Objective</a:t>
            </a:r>
            <a:r>
              <a:rPr lang="en-US" sz="2000" dirty="0" smtClean="0">
                <a:latin typeface="Arial heading"/>
              </a:rPr>
              <a:t> </a:t>
            </a:r>
            <a:r>
              <a:rPr lang="en-US" sz="2000" b="1" dirty="0" smtClean="0"/>
              <a:t>:</a:t>
            </a:r>
            <a:r>
              <a:rPr lang="en-US" sz="2000" dirty="0" smtClean="0"/>
              <a:t>  </a:t>
            </a:r>
            <a:r>
              <a:rPr lang="en-US" sz="1600" dirty="0" smtClean="0">
                <a:solidFill>
                  <a:schemeClr val="tx1"/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Understand trends in anime popularity, ratings, genres, </a:t>
            </a:r>
            <a:r>
              <a:rPr lang="en-US" sz="1600" dirty="0" smtClean="0">
                <a:solidFill>
                  <a:schemeClr val="tx1"/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and </a:t>
            </a:r>
            <a:r>
              <a:rPr lang="en-US" sz="1600" dirty="0" smtClean="0">
                <a:solidFill>
                  <a:schemeClr val="tx1"/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release  	           years</a:t>
            </a:r>
            <a:r>
              <a:rPr lang="en-US" sz="1600" dirty="0" smtClean="0">
                <a:solidFill>
                  <a:schemeClr val="tx1"/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.</a:t>
            </a:r>
            <a:r>
              <a:rPr lang="en-US" sz="1600" b="1" dirty="0" smtClean="0">
                <a:solidFill>
                  <a:srgbClr val="3B4E4E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3B4E4E"/>
              </a:solidFill>
              <a:latin typeface="Syne Bold" pitchFamily="34" charset="0"/>
              <a:ea typeface="Syne Bold" pitchFamily="34" charset="-122"/>
              <a:cs typeface="Syne Bold" pitchFamily="34" charset="-120"/>
            </a:endParaRPr>
          </a:p>
          <a:p>
            <a:endParaRPr lang="en-US" b="1" dirty="0" smtClean="0">
              <a:solidFill>
                <a:srgbClr val="3B4E4E"/>
              </a:solidFill>
              <a:latin typeface="Syne Bold" pitchFamily="34" charset="0"/>
              <a:ea typeface="Syne Bold" pitchFamily="34" charset="-122"/>
              <a:cs typeface="Syne Bold" pitchFamily="34" charset="-12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Dataset</a:t>
            </a:r>
            <a:r>
              <a:rPr lang="en-US" sz="1800" dirty="0" smtClean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1900" b="1" dirty="0" smtClean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:</a:t>
            </a:r>
            <a:r>
              <a:rPr lang="en-US" sz="1900" dirty="0" smtClean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  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Kaggle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anime dataset with 100 entries.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 heading"/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Methods</a:t>
            </a:r>
            <a:r>
              <a:rPr lang="en-US" sz="1800" dirty="0" smtClean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1800" b="1" dirty="0" smtClean="0">
                <a:solidFill>
                  <a:srgbClr val="3B4E4E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:</a:t>
            </a:r>
            <a:r>
              <a:rPr lang="en-US" b="1" dirty="0" smtClean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Data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cleaning, statistical analysis, and visualization.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 heading"/>
            </a:endParaRP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4" name="Text 10"/>
          <p:cNvSpPr/>
          <p:nvPr/>
        </p:nvSpPr>
        <p:spPr>
          <a:xfrm>
            <a:off x="409943" y="3481409"/>
            <a:ext cx="2181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6" name="Text 12"/>
          <p:cNvSpPr/>
          <p:nvPr/>
        </p:nvSpPr>
        <p:spPr>
          <a:xfrm>
            <a:off x="1323088" y="38452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1818409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5152" y="22640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578795" y="28452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29610" y="1244008"/>
            <a:ext cx="74215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Anime lacks direct viewership data, making it difficult to measure popularity and trends accurately.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Why </a:t>
            </a:r>
            <a:r>
              <a:rPr lang="en-US" sz="1600" b="1" dirty="0" smtClean="0"/>
              <a:t>this Analysis</a:t>
            </a:r>
            <a:r>
              <a:rPr lang="en-US" sz="1600" b="1" dirty="0" smtClean="0"/>
              <a:t>?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No direct dataset on most-watched anime.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Need to estimate popularity based on ratings, genres, and episode durations.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Challenges </a:t>
            </a:r>
            <a:r>
              <a:rPr lang="en-US" sz="1600" b="1" dirty="0" smtClean="0"/>
              <a:t>Faced</a:t>
            </a:r>
            <a:r>
              <a:rPr lang="en-US" sz="1600" b="1" dirty="0" smtClean="0"/>
              <a:t>: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No </a:t>
            </a:r>
            <a:r>
              <a:rPr lang="en-US" sz="1600" dirty="0" smtClean="0"/>
              <a:t>direct ‘watch count’ column for viewership insights.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Missing values in some columns.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243470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335871" y="2021317"/>
            <a:ext cx="30630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100" dirty="0"/>
          </a:p>
        </p:txBody>
      </p:sp>
      <p:sp>
        <p:nvSpPr>
          <p:cNvPr id="11" name="Text 11"/>
          <p:cNvSpPr/>
          <p:nvPr/>
        </p:nvSpPr>
        <p:spPr>
          <a:xfrm>
            <a:off x="2356593" y="52617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Insights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02673" y="1579418"/>
            <a:ext cx="72539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3B4E4E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Data </a:t>
            </a:r>
            <a:r>
              <a:rPr lang="en-US" sz="1800" b="1" dirty="0" smtClean="0">
                <a:solidFill>
                  <a:srgbClr val="3B4E4E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Preprocessing includes data cleaning process</a:t>
            </a:r>
          </a:p>
          <a:p>
            <a:pPr>
              <a:buFont typeface="Wingdings" pitchFamily="2" charset="2"/>
              <a:buChar char="Ø"/>
            </a:pPr>
            <a:endParaRPr lang="en-US" sz="1800" b="1" dirty="0" smtClean="0">
              <a:solidFill>
                <a:srgbClr val="3B4E4E"/>
              </a:solidFill>
              <a:latin typeface="Arial heading"/>
              <a:ea typeface="Syne Bold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 smtClean="0">
              <a:solidFill>
                <a:srgbClr val="3B4E4E"/>
              </a:solidFill>
              <a:latin typeface="Arial heading"/>
              <a:ea typeface="Syne Bold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3B4E4E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Exploratory Data </a:t>
            </a:r>
            <a:r>
              <a:rPr lang="en-US" sz="1800" b="1" dirty="0" smtClean="0">
                <a:solidFill>
                  <a:srgbClr val="3B4E4E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Analysis </a:t>
            </a:r>
          </a:p>
          <a:p>
            <a:pPr>
              <a:buFont typeface="Wingdings" pitchFamily="2" charset="2"/>
              <a:buChar char="Ø"/>
            </a:pPr>
            <a:endParaRPr lang="en-US" sz="1800" b="1" dirty="0" smtClean="0">
              <a:solidFill>
                <a:srgbClr val="3B4E4E"/>
              </a:solidFill>
              <a:latin typeface="Arial heading"/>
              <a:ea typeface="Syne Bold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 smtClean="0">
              <a:solidFill>
                <a:srgbClr val="3B4E4E"/>
              </a:solidFill>
              <a:latin typeface="Arial heading"/>
              <a:ea typeface="Syne Bold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3B4E4E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Visualization using bar charts, piechart , heatmaps for insights</a:t>
            </a:r>
            <a:endParaRPr lang="en-US" sz="1800" b="1" dirty="0" smtClean="0">
              <a:latin typeface="Arial heading"/>
            </a:endParaRPr>
          </a:p>
          <a:p>
            <a:endParaRPr lang="en-US" sz="1800" dirty="0" smtClean="0">
              <a:latin typeface="Arial heading"/>
            </a:endParaRPr>
          </a:p>
          <a:p>
            <a:endParaRPr lang="en-US" sz="1800" dirty="0" smtClean="0">
              <a:latin typeface="Arial heading"/>
            </a:endParaRPr>
          </a:p>
          <a:p>
            <a:endParaRPr lang="en-US" sz="1800" dirty="0" smtClean="0">
              <a:latin typeface="Arial heading"/>
            </a:endParaRPr>
          </a:p>
          <a:p>
            <a:endParaRPr lang="en-US" sz="1800" dirty="0">
              <a:latin typeface="Arial heading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30136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44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xmlns="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726" y="1111827"/>
            <a:ext cx="80321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Dataset</a:t>
            </a:r>
            <a:r>
              <a:rPr lang="en-US" sz="1800" b="1" dirty="0" smtClean="0"/>
              <a:t>:</a:t>
            </a:r>
            <a:r>
              <a:rPr lang="en-US" sz="1800" dirty="0" smtClean="0"/>
              <a:t> </a:t>
            </a:r>
            <a:r>
              <a:rPr lang="en-US" sz="1600" dirty="0" smtClean="0"/>
              <a:t>Kaggle Anime Dataset (CSV</a:t>
            </a:r>
            <a:r>
              <a:rPr lang="en-US" sz="1600" dirty="0" smtClean="0"/>
              <a:t>)</a:t>
            </a:r>
          </a:p>
          <a:p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Tools:</a:t>
            </a:r>
            <a:r>
              <a:rPr lang="en-US" sz="1800" dirty="0" smtClean="0"/>
              <a:t> </a:t>
            </a:r>
            <a:r>
              <a:rPr lang="en-US" sz="1600" dirty="0" smtClean="0"/>
              <a:t>Python, Pandas, NumPy, Matplotlib, Seaborn </a:t>
            </a:r>
            <a:endParaRPr lang="en-US" sz="1600" dirty="0" smtClean="0"/>
          </a:p>
          <a:p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Processing:</a:t>
            </a:r>
            <a:r>
              <a:rPr lang="en-US" sz="1800" dirty="0" smtClean="0"/>
              <a:t> </a:t>
            </a:r>
            <a:r>
              <a:rPr lang="en-US" sz="1600" dirty="0" smtClean="0"/>
              <a:t>Cleaned missing values, converted data </a:t>
            </a:r>
            <a:r>
              <a:rPr lang="en-US" sz="1600" dirty="0" smtClean="0"/>
              <a:t>types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Analysis:</a:t>
            </a:r>
            <a:r>
              <a:rPr lang="en-US" sz="1800" dirty="0" smtClean="0"/>
              <a:t> </a:t>
            </a:r>
            <a:r>
              <a:rPr lang="en-US" sz="1600" dirty="0" smtClean="0"/>
              <a:t>Found top-rated anime, genre trends, release year </a:t>
            </a:r>
            <a:r>
              <a:rPr lang="en-US" sz="1600" dirty="0" smtClean="0"/>
              <a:t>insights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Visualization:</a:t>
            </a:r>
            <a:r>
              <a:rPr lang="en-US" sz="1800" dirty="0" smtClean="0"/>
              <a:t> </a:t>
            </a:r>
            <a:r>
              <a:rPr lang="en-US" sz="1600" dirty="0" smtClean="0"/>
              <a:t>Bar charts, pie charts, </a:t>
            </a:r>
            <a:r>
              <a:rPr lang="en-US" sz="1600" dirty="0" smtClean="0"/>
              <a:t>Heatmaps </a:t>
            </a:r>
            <a:r>
              <a:rPr lang="en-US" sz="1600" dirty="0" smtClean="0"/>
              <a:t>for insights</a:t>
            </a:r>
            <a:endParaRPr lang="en-US" sz="1600" b="1" dirty="0" smtClean="0">
              <a:solidFill>
                <a:srgbClr val="3B4E4E"/>
              </a:solidFill>
              <a:ea typeface="Overpass Light" pitchFamily="34" charset="-122"/>
              <a:cs typeface="Overpass Light" pitchFamily="34" charset="-120"/>
            </a:endParaRPr>
          </a:p>
          <a:p>
            <a:r>
              <a:rPr lang="en-US" sz="1800" dirty="0" smtClean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dirty="0" smtClean="0">
              <a:solidFill>
                <a:srgbClr val="3B4E4E"/>
              </a:solidFill>
              <a:latin typeface="+mj-lt"/>
              <a:ea typeface="Overpass Light" pitchFamily="34" charset="-122"/>
            </a:endParaRPr>
          </a:p>
          <a:p>
            <a:endParaRPr lang="en-US" sz="1800" b="1" dirty="0" smtClean="0">
              <a:solidFill>
                <a:srgbClr val="3B4E4E"/>
              </a:solidFill>
              <a:latin typeface="+mj-lt"/>
              <a:ea typeface="Overpass Light" pitchFamily="34" charset="-122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2026227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7" y="1236518"/>
            <a:ext cx="3616038" cy="2773755"/>
          </a:xfrm>
          <a:prstGeom prst="rect">
            <a:avLst/>
          </a:prstGeom>
        </p:spPr>
      </p:pic>
      <p:pic>
        <p:nvPicPr>
          <p:cNvPr id="6" name="Picture 5" descr="ba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27" y="976746"/>
            <a:ext cx="4672161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773" y="4416137"/>
            <a:ext cx="588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Top Rated Animes in-terms of Ratings and Genre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24891" cy="3221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96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223366"/>
                </a:solidFill>
              </a:rPr>
              <a:t>DATA VISUALIZATION</a:t>
            </a:r>
            <a:endParaRPr lang="en-US" sz="2400" b="1" dirty="0">
              <a:solidFill>
                <a:srgbClr val="223366"/>
              </a:solidFill>
            </a:endParaRPr>
          </a:p>
        </p:txBody>
      </p:sp>
      <p:pic>
        <p:nvPicPr>
          <p:cNvPr id="4" name="Picture 3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" y="883844"/>
            <a:ext cx="7845137" cy="3562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773" y="4572000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 heading"/>
              </a:rPr>
              <a:t>Anime Release has been decreasing from Year 2010</a:t>
            </a:r>
            <a:endParaRPr lang="en-US" sz="1800" dirty="0">
              <a:latin typeface="Arial heading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880755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223366"/>
                </a:solidFill>
              </a:rPr>
              <a:t>DATA VISUALIZATION</a:t>
            </a:r>
            <a:endParaRPr lang="en-US" sz="2400" b="1" dirty="0">
              <a:solidFill>
                <a:srgbClr val="2233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936" y="4073237"/>
            <a:ext cx="7180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Budget </a:t>
            </a:r>
            <a:r>
              <a:rPr lang="en-US" sz="1600" dirty="0" smtClean="0"/>
              <a:t>impacts ratings slightly but isn't the only factor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Number </a:t>
            </a:r>
            <a:r>
              <a:rPr lang="en-US" sz="1600" dirty="0" smtClean="0"/>
              <a:t>of episodes and budget are weakly related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No </a:t>
            </a:r>
            <a:r>
              <a:rPr lang="en-US" sz="1600" dirty="0" smtClean="0"/>
              <a:t>strong correlation between release year, episode duration, and ratings.</a:t>
            </a:r>
            <a:endParaRPr lang="en-US" sz="1600" dirty="0">
              <a:latin typeface="Arial heading"/>
            </a:endParaRPr>
          </a:p>
        </p:txBody>
      </p:sp>
      <p:pic>
        <p:nvPicPr>
          <p:cNvPr id="6" name="Picture 5" descr="me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7" y="987136"/>
            <a:ext cx="5752608" cy="30237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2109355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Anime EDA Insight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Props1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378</Words>
  <Application>Microsoft Office PowerPoint</Application>
  <PresentationFormat>On-screen Show (16:9)</PresentationFormat>
  <Paragraphs>118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Slide 1</vt:lpstr>
      <vt:lpstr>Slide 2</vt:lpstr>
      <vt:lpstr>Abstract</vt:lpstr>
      <vt:lpstr>Problem Statement</vt:lpstr>
      <vt:lpstr>Proposed Solution</vt:lpstr>
      <vt:lpstr>System Architecture</vt:lpstr>
      <vt:lpstr>DATA VISUALIZATION</vt:lpstr>
      <vt:lpstr>DATA VISUALIZATION</vt:lpstr>
      <vt:lpstr>DATA VISUALIZATION</vt:lpstr>
      <vt:lpstr>Future Scope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Dell</cp:lastModifiedBy>
  <cp:revision>27</cp:revision>
  <dcterms:modified xsi:type="dcterms:W3CDTF">2025-02-24T18:46:49Z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