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381" r:id="rId4"/>
    <p:sldId id="382" r:id="rId5"/>
    <p:sldId id="383" r:id="rId6"/>
    <p:sldId id="384" r:id="rId7"/>
    <p:sldId id="386" r:id="rId8"/>
    <p:sldId id="385" r:id="rId9"/>
    <p:sldId id="387" r:id="rId10"/>
    <p:sldId id="389" r:id="rId11"/>
    <p:sldId id="391" r:id="rId12"/>
    <p:sldId id="390" r:id="rId13"/>
    <p:sldId id="388" r:id="rId14"/>
    <p:sldId id="392" r:id="rId15"/>
    <p:sldId id="393" r:id="rId16"/>
    <p:sldId id="3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3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0514-5AD3-43B0-8349-A88A2A14C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D1B32-EAAD-484C-87A2-34B0394BE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A950-9263-4CD9-BD1A-C49F69F0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9CA5-5A3B-43D3-9401-02C9B8131C5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6DF54-DAA2-4BA4-BFF6-526A44A1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DB35-6EF7-43FA-9E0F-761B3DE9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7B8-6D25-4E3E-A9A3-344A9AE1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4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7F8F-FCD3-450B-A1C9-8C1EC9CC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94CC-AEF5-451A-ACA7-11E4C14A9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89DF-4307-4B38-A498-D0788880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9CA5-5A3B-43D3-9401-02C9B8131C5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0E86-985A-45A6-AC84-FA3A3095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D2C24-E301-4FFD-8ED1-CB95D051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7B8-6D25-4E3E-A9A3-344A9AE1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B035B-80BB-462D-9E14-A5694A273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1FBCC-6328-45C2-8233-87F619D4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B571-CE3A-47BD-AC8A-1057D304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9CA5-5A3B-43D3-9401-02C9B8131C5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6529A-1A84-4489-BBCE-63CBDABD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A10E-5250-45D6-B881-365E3671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7B8-6D25-4E3E-A9A3-344A9AE1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23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3PG_Globe_10%Black.eps"/>
          <p:cNvPicPr>
            <a:picLocks noChangeAspect="1"/>
          </p:cNvPicPr>
          <p:nvPr userDrawn="1"/>
        </p:nvPicPr>
        <p:blipFill>
          <a:blip r:embed="rId2"/>
          <a:srcRect t="22565" r="51775" b="16653"/>
          <a:stretch>
            <a:fillRect/>
          </a:stretch>
        </p:blipFill>
        <p:spPr>
          <a:xfrm>
            <a:off x="4995896" y="5038"/>
            <a:ext cx="7196104" cy="6852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84" y="3648274"/>
            <a:ext cx="9454560" cy="860949"/>
          </a:xfrm>
        </p:spPr>
        <p:txBody>
          <a:bodyPr>
            <a:normAutofit/>
          </a:bodyPr>
          <a:lstStyle>
            <a:lvl1pPr algn="l">
              <a:defRPr sz="3000" b="1" cap="all" spc="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3PG_LogoColor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860" y="867146"/>
            <a:ext cx="3663445" cy="961654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2082800" y="5195455"/>
            <a:ext cx="9455151" cy="1212272"/>
          </a:xfr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Descriptive 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082800" y="4791364"/>
            <a:ext cx="945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spc="300" dirty="0">
                <a:solidFill>
                  <a:schemeClr val="accent1"/>
                </a:solidFill>
                <a:latin typeface="Trebuchet MS Bold Italic"/>
                <a:cs typeface="Trebuchet MS Bold Italic"/>
              </a:rPr>
              <a:t>DISCIPLINED INNOVATION</a:t>
            </a:r>
          </a:p>
        </p:txBody>
      </p:sp>
    </p:spTree>
    <p:extLst>
      <p:ext uri="{BB962C8B-B14F-4D97-AF65-F5344CB8AC3E}">
        <p14:creationId xmlns:p14="http://schemas.microsoft.com/office/powerpoint/2010/main" val="88757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3PG_Globe_10%Black.eps"/>
          <p:cNvPicPr>
            <a:picLocks noChangeAspect="1"/>
          </p:cNvPicPr>
          <p:nvPr userDrawn="1"/>
        </p:nvPicPr>
        <p:blipFill>
          <a:blip r:embed="rId2"/>
          <a:srcRect t="22565" r="51775" b="16653"/>
          <a:stretch>
            <a:fillRect/>
          </a:stretch>
        </p:blipFill>
        <p:spPr>
          <a:xfrm>
            <a:off x="4995896" y="5038"/>
            <a:ext cx="7196104" cy="6852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84" y="3648274"/>
            <a:ext cx="9454560" cy="860949"/>
          </a:xfrm>
        </p:spPr>
        <p:txBody>
          <a:bodyPr>
            <a:normAutofit/>
          </a:bodyPr>
          <a:lstStyle>
            <a:lvl1pPr algn="l">
              <a:defRPr sz="3000" b="1" cap="all" spc="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3PG_LogoColor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860" y="867146"/>
            <a:ext cx="3663445" cy="961654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2082800" y="5195455"/>
            <a:ext cx="9455151" cy="1212272"/>
          </a:xfr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Descriptive 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082800" y="4791364"/>
            <a:ext cx="945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spc="300" dirty="0">
                <a:solidFill>
                  <a:schemeClr val="accent1"/>
                </a:solidFill>
                <a:latin typeface="Trebuchet MS Bold Italic"/>
                <a:cs typeface="Trebuchet MS Bold Italic"/>
              </a:rPr>
              <a:t>DISCIPLINED INNOVATION</a:t>
            </a:r>
          </a:p>
        </p:txBody>
      </p:sp>
    </p:spTree>
    <p:extLst>
      <p:ext uri="{BB962C8B-B14F-4D97-AF65-F5344CB8AC3E}">
        <p14:creationId xmlns:p14="http://schemas.microsoft.com/office/powerpoint/2010/main" val="2379636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736" y="2130426"/>
            <a:ext cx="10033864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36" y="3886200"/>
            <a:ext cx="91194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Copyright 2012  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3PILLAR GLOBAL  </a:t>
            </a:r>
            <a:r>
              <a:rPr lang="en-US" dirty="0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461818"/>
            <a:ext cx="1089803" cy="548640"/>
            <a:chOff x="0" y="461818"/>
            <a:chExt cx="817352" cy="54864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81892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735" y="4406901"/>
            <a:ext cx="100825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735" y="2906713"/>
            <a:ext cx="1008254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3735" y="4017818"/>
            <a:ext cx="4944628" cy="21083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4017817"/>
            <a:ext cx="4978400" cy="21083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61818"/>
            <a:ext cx="1089803" cy="548640"/>
            <a:chOff x="0" y="461818"/>
            <a:chExt cx="817352" cy="54864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244600" y="1812925"/>
            <a:ext cx="10337800" cy="20201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76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3734" y="1724746"/>
            <a:ext cx="4944628" cy="21083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999" y="1724745"/>
            <a:ext cx="4978400" cy="21083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7"/>
          <p:cNvGrpSpPr/>
          <p:nvPr userDrawn="1"/>
        </p:nvGrpSpPr>
        <p:grpSpPr>
          <a:xfrm>
            <a:off x="0" y="461818"/>
            <a:ext cx="1089803" cy="548640"/>
            <a:chOff x="0" y="461818"/>
            <a:chExt cx="817352" cy="54864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244600" y="4144819"/>
            <a:ext cx="10337800" cy="19858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774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3735" y="1600201"/>
            <a:ext cx="71613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37600" y="1600201"/>
            <a:ext cx="2844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 marL="0" indent="0">
              <a:buNone/>
              <a:defRPr sz="1400" b="1"/>
            </a:lvl4pPr>
            <a:lvl5pPr marL="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3"/>
            <a:r>
              <a:rPr lang="en-US" dirty="0"/>
              <a:t>Heading:</a:t>
            </a:r>
          </a:p>
          <a:p>
            <a:pPr lvl="4"/>
            <a:r>
              <a:rPr lang="en-US" dirty="0"/>
              <a:t>List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7"/>
          <p:cNvGrpSpPr/>
          <p:nvPr userDrawn="1"/>
        </p:nvGrpSpPr>
        <p:grpSpPr>
          <a:xfrm>
            <a:off x="0" y="461818"/>
            <a:ext cx="1089803" cy="548640"/>
            <a:chOff x="0" y="461818"/>
            <a:chExt cx="817352" cy="54864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 rot="5400000">
            <a:off x="6296044" y="3862916"/>
            <a:ext cx="4525963" cy="2117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0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A46F-3340-44F1-8054-265D85A8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3FDD-3196-4524-8799-778BA8FC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E819-FBCA-4AC5-AAF5-B1705909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9CA5-5A3B-43D3-9401-02C9B8131C5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4256-594E-4F5D-829C-D8188321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C194-E685-4DF5-9E5D-39B153BF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7B8-6D25-4E3E-A9A3-344A9AE1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2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PG_Globe_10%Black.eps"/>
          <p:cNvPicPr>
            <a:picLocks noChangeAspect="1"/>
          </p:cNvPicPr>
          <p:nvPr userDrawn="1"/>
        </p:nvPicPr>
        <p:blipFill>
          <a:blip r:embed="rId2"/>
          <a:srcRect t="6754" r="48794" b="-1696"/>
          <a:stretch>
            <a:fillRect/>
          </a:stretch>
        </p:blipFill>
        <p:spPr>
          <a:xfrm>
            <a:off x="7296741" y="0"/>
            <a:ext cx="489526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3735" y="1600201"/>
            <a:ext cx="71613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067030" y="2505364"/>
            <a:ext cx="2515369" cy="36207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 marL="0" indent="0" algn="ctr">
              <a:spcAft>
                <a:spcPts val="600"/>
              </a:spcAft>
              <a:buNone/>
              <a:defRPr sz="1400" b="1">
                <a:solidFill>
                  <a:srgbClr val="FF7900"/>
                </a:solidFill>
              </a:defRPr>
            </a:lvl4pPr>
            <a:lvl5pPr marL="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3"/>
            <a:r>
              <a:rPr lang="en-US" dirty="0"/>
              <a:t>“QUOTE OR </a:t>
            </a:r>
            <a:br>
              <a:rPr lang="en-US" dirty="0"/>
            </a:br>
            <a:r>
              <a:rPr lang="en-US" dirty="0"/>
              <a:t>CALL OUT </a:t>
            </a:r>
            <a:br>
              <a:rPr lang="en-US" dirty="0"/>
            </a:br>
            <a:r>
              <a:rPr lang="en-US" dirty="0"/>
              <a:t>HERE </a:t>
            </a:r>
            <a:br>
              <a:rPr lang="en-US" dirty="0"/>
            </a:br>
            <a:r>
              <a:rPr lang="en-US" dirty="0"/>
              <a:t>QUOTE OR </a:t>
            </a:r>
            <a:br>
              <a:rPr lang="en-US" dirty="0"/>
            </a:br>
            <a:r>
              <a:rPr lang="en-US" dirty="0"/>
              <a:t>CALL OUT HERE”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7"/>
          <p:cNvGrpSpPr/>
          <p:nvPr userDrawn="1"/>
        </p:nvGrpSpPr>
        <p:grpSpPr>
          <a:xfrm>
            <a:off x="0" y="461818"/>
            <a:ext cx="1089803" cy="548640"/>
            <a:chOff x="0" y="461818"/>
            <a:chExt cx="817352" cy="54864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275710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734" y="1535113"/>
            <a:ext cx="47527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3735" y="2174875"/>
            <a:ext cx="49496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243" y="1535113"/>
            <a:ext cx="5086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6243" y="2174875"/>
            <a:ext cx="5086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61818"/>
            <a:ext cx="1089803" cy="548640"/>
            <a:chOff x="0" y="461818"/>
            <a:chExt cx="817352" cy="5486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93142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61818"/>
            <a:ext cx="1089803" cy="548640"/>
            <a:chOff x="0" y="461818"/>
            <a:chExt cx="817352" cy="54864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81602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736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736" y="273050"/>
            <a:ext cx="388244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0243" y="273051"/>
            <a:ext cx="610215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3736" y="1435101"/>
            <a:ext cx="388244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61818"/>
            <a:ext cx="1089803" cy="548640"/>
            <a:chOff x="0" y="461818"/>
            <a:chExt cx="817352" cy="54864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00020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736" y="4800600"/>
            <a:ext cx="1033866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43736" y="612775"/>
            <a:ext cx="10338664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3736" y="5367338"/>
            <a:ext cx="1033866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9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61818"/>
            <a:ext cx="1089803" cy="548640"/>
            <a:chOff x="0" y="461818"/>
            <a:chExt cx="817352" cy="54864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7388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16184" y="461818"/>
              <a:ext cx="201168" cy="54864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0923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3736" y="274639"/>
            <a:ext cx="739226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6577-B78F-4CBF-80AC-8B2424A9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235B0-5C53-4377-94D3-0EBF3103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2190-3EEC-4468-8198-179AF8A0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9CA5-5A3B-43D3-9401-02C9B8131C5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5745F-263F-491D-AD05-9255019D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B70B-E819-45AE-98EB-49392107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7B8-6D25-4E3E-A9A3-344A9AE1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7121-088D-4269-BF2D-DFF0C5A8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69D7-E172-446F-B28E-57A582B60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D6FA1-8086-4C33-9CB4-315E0E32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A07CD-B1DA-4198-AA37-E8304E67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9CA5-5A3B-43D3-9401-02C9B8131C5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9E40-46D1-4DB4-9AB9-D9D04F50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AA9B-C1B4-40C6-94ED-6E5DEA0F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7B8-6D25-4E3E-A9A3-344A9AE1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2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64C3-BA59-40AA-A3F9-1978B7F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EDAF0-87A2-420C-BAB4-1945F2A26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9F6DF-E52F-4892-BE16-190152C4E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1CB2F-1F91-41B4-8D28-1CBFEB69D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DE0DE-1D22-4E86-81B9-7DBF1F945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3480D-65AE-44CF-B70A-D27A864A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9CA5-5A3B-43D3-9401-02C9B8131C5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724AA-EDF4-476E-9A09-53A53A5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1FA73-98A5-4FD9-B804-FFF2F436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7B8-6D25-4E3E-A9A3-344A9AE1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9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A520-1F1D-4BEC-BF82-3ED6DFDC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DF735-0369-4C31-8A14-AB2CBDCE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9CA5-5A3B-43D3-9401-02C9B8131C5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CA100-3D3B-4F40-9943-0D5ABB0B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C2E75-B669-45D6-856F-36394947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7B8-6D25-4E3E-A9A3-344A9AE1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07D88-5E6C-4E78-B979-C4D47183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9CA5-5A3B-43D3-9401-02C9B8131C5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CA5BD-AE76-479C-A94F-D746F9C5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2FD70-C43C-41AB-8E9B-9F88C8A3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7B8-6D25-4E3E-A9A3-344A9AE1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1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494C-8D5E-4BCF-89BA-69BD4BEF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71ED-8F60-4370-850E-5A984BADD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BD5B0-4CFC-4F46-AEC6-D17650365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99EAC-09C5-468C-8DA5-E6341489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9CA5-5A3B-43D3-9401-02C9B8131C5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5F80-77A4-4191-9B5B-9A225F6A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ABAAF-23CC-45C5-B2ED-99A1820B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7B8-6D25-4E3E-A9A3-344A9AE1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4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8791-63AA-4A39-BC20-4A3A8E9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493E6-D719-4D2E-9432-2D5E65212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6373E-4AA5-4F76-B9D1-B812A93CF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DCE23-E3FC-4F8C-A296-CA18E216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9CA5-5A3B-43D3-9401-02C9B8131C5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A1D1-67AC-4DD3-A2FE-0EB72807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CBD6C-32D8-4051-B0A7-79D08DD7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87B8-6D25-4E3E-A9A3-344A9AE1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8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6CB38-26B7-4C12-809C-3B019E6D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98DEA-AE19-400D-AE04-FD42A2A21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CACE-C81C-433C-B857-BE385B6AE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69CA5-5A3B-43D3-9401-02C9B8131C5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E5BD-E26F-4FFE-88D6-C7E05F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B370-655F-475A-B18D-015946107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87B8-6D25-4E3E-A9A3-344A9AE1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3737" y="274638"/>
            <a:ext cx="103386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736" y="1600201"/>
            <a:ext cx="103386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3736" y="6356351"/>
            <a:ext cx="6782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© Copyright 2012  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3PILLAR GLOBAL  </a:t>
            </a:r>
            <a:r>
              <a:rPr lang="en-US" dirty="0">
                <a:solidFill>
                  <a:schemeClr val="bg2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7900"/>
                </a:solidFill>
                <a:latin typeface="Arial"/>
              </a:defRPr>
            </a:lvl1pPr>
          </a:lstStyle>
          <a:p>
            <a:fld id="{8C3F30E4-165E-5D48-94E1-285BDED805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 cap="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sumit1khandelwal/serverless-thumbnail-creation/blob/master/v1/Thumbnail.zi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25" y="2508672"/>
            <a:ext cx="10026156" cy="1370237"/>
          </a:xfrm>
        </p:spPr>
        <p:txBody>
          <a:bodyPr>
            <a:normAutofit/>
          </a:bodyPr>
          <a:lstStyle/>
          <a:p>
            <a:r>
              <a:rPr lang="en-US" dirty="0"/>
              <a:t>Creating Image Thumbnails</a:t>
            </a:r>
            <a:br>
              <a:rPr lang="en-US" dirty="0"/>
            </a:br>
            <a:r>
              <a:rPr lang="en-US" dirty="0"/>
              <a:t>with AWS Lambda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38563" y="5752730"/>
            <a:ext cx="8684148" cy="83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cap="all" spc="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Sumit Khandelwal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3F3FC-1486-4D10-8DD3-D3751A0A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2822C-8F45-45A6-8126-1B9A6607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BA75F-CC11-43B3-ADDE-38BF824E1D37}"/>
              </a:ext>
            </a:extLst>
          </p:cNvPr>
          <p:cNvSpPr txBox="1"/>
          <p:nvPr/>
        </p:nvSpPr>
        <p:spPr>
          <a:xfrm>
            <a:off x="1243736" y="1229653"/>
            <a:ext cx="5956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folder name as ‘</a:t>
            </a:r>
            <a:r>
              <a:rPr lang="en-US" i="1" dirty="0"/>
              <a:t>lambda-photos-</a:t>
            </a:r>
            <a:r>
              <a:rPr lang="en-US" i="1" dirty="0" err="1"/>
              <a:t>poc</a:t>
            </a:r>
            <a:r>
              <a:rPr lang="en-US" i="1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necessary permissions (Read/Write) to your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bucket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E6E74-B824-4E67-A848-E0C89512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662" y="1062892"/>
            <a:ext cx="4957232" cy="5293459"/>
          </a:xfrm>
          <a:prstGeom prst="rect">
            <a:avLst/>
          </a:prstGeom>
        </p:spPr>
      </p:pic>
      <p:pic>
        <p:nvPicPr>
          <p:cNvPr id="8" name="Picture 4" descr="C https://s3.console.aws.amazon.com/s3/home?region=us-east-1# &#10;Equinox Free AWS-SOLUTIO... &#10;Asp.Net l?) Business &#10;• Serving web fonts v... &#10;TUPPERWARE &#10;Create bucket &#10;Exception handling &#10;Set permissions &#10;When Should You &#10;Migrating from ASP... &#10;Sumit Khandelwal &#10;Review &#10;Cancel &#10;Global &#10;Other bookmarks &#10;Support v &#10;aws &#10;Amazon S3 &#10;I Buckets &#10;Public access &#10;settings for this &#10;account &#10;Feature spotlight O &#10;Resource Groups &#10;and region &#10;Name and region &#10;Bucket &#10;lambda- holos- oc &#10;US East (N. Virginia) &#10;Copy settings from an existing bucket &#10;Select bucket (optiona/)3 Buckets &#10;Create &#10;2 &#10;Configure options &#10;3 &#10;4 &#10;Documentation &#10;ver the console &#10;gians &#10;8 3:52:52 PM &#10;1 7 AM &#10;Feedback &#10;English (us) &#10;- 2019. &#10;Amazon Internet Services Private Ltd or its affiliates, All riqhts reserved, &#10;privacy Policy &#10;Terms of Use ">
            <a:extLst>
              <a:ext uri="{FF2B5EF4-FFF2-40B4-BE49-F238E27FC236}">
                <a16:creationId xmlns:a16="http://schemas.microsoft.com/office/drawing/2014/main" id="{5EA9346B-3427-419C-ABA7-751583F7A0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36" y="3184803"/>
            <a:ext cx="5344699" cy="317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42214D2-3B42-43A1-92EF-64227F6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37" y="274638"/>
            <a:ext cx="10338663" cy="1143000"/>
          </a:xfrm>
        </p:spPr>
        <p:txBody>
          <a:bodyPr/>
          <a:lstStyle/>
          <a:p>
            <a:r>
              <a:rPr lang="en-US" dirty="0"/>
              <a:t> Create Bucket in S3</a:t>
            </a:r>
          </a:p>
        </p:txBody>
      </p:sp>
    </p:spTree>
    <p:extLst>
      <p:ext uri="{BB962C8B-B14F-4D97-AF65-F5344CB8AC3E}">
        <p14:creationId xmlns:p14="http://schemas.microsoft.com/office/powerpoint/2010/main" val="47760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992B8-F1F9-4E0C-901D-5DF50C01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EEF81-DD15-4AE4-B152-7D0A6BED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C4C6C-1933-4E0E-AAC8-ABFA16C8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2" y="2049780"/>
            <a:ext cx="5762782" cy="421774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D0C1C0A-0515-40F1-ABE5-7A8EFFC5D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51" y="2711319"/>
            <a:ext cx="5102963" cy="355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1A7BC1-1F43-4829-8E63-087450AA59C3}"/>
              </a:ext>
            </a:extLst>
          </p:cNvPr>
          <p:cNvSpPr txBox="1"/>
          <p:nvPr/>
        </p:nvSpPr>
        <p:spPr>
          <a:xfrm>
            <a:off x="247402" y="1244965"/>
            <a:ext cx="62602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Upload Thumbnail.zip file</a:t>
            </a:r>
          </a:p>
          <a:p>
            <a:r>
              <a:rPr lang="en-US" sz="1100" b="1" dirty="0">
                <a:hlinkClick r:id="rId4"/>
              </a:rPr>
              <a:t>https://github.com/sumit1khandelwal/serverless-thumbnail-creation/blob/master/v1/Thumbnail.zip</a:t>
            </a:r>
            <a:endParaRPr lang="en-US" sz="1100" b="1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1010D-0E5A-4CA4-8A36-A20B0CE51077}"/>
              </a:ext>
            </a:extLst>
          </p:cNvPr>
          <p:cNvSpPr txBox="1"/>
          <p:nvPr/>
        </p:nvSpPr>
        <p:spPr>
          <a:xfrm>
            <a:off x="6608287" y="1152632"/>
            <a:ext cx="4974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Now we select our source bucket where original files are created</a:t>
            </a:r>
          </a:p>
          <a:p>
            <a:pPr fontAlgn="base"/>
            <a:endParaRPr lang="en-US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400" dirty="0"/>
              <a:t>Select Event Type as Object Created (All)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400" dirty="0"/>
              <a:t>Prefix and Suffix are not mandatory here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400" dirty="0"/>
              <a:t>Check Enable Trigger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9CD939-7C39-4C9B-A1DE-191CBAD3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37" y="274638"/>
            <a:ext cx="10338663" cy="1143000"/>
          </a:xfrm>
        </p:spPr>
        <p:txBody>
          <a:bodyPr/>
          <a:lstStyle/>
          <a:p>
            <a:r>
              <a:rPr lang="en-US" dirty="0"/>
              <a:t> Configure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239850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9AB6D-9A63-4C53-92D9-BE4A289E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6D33E-6375-4BFA-B45E-BA7893E3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F0373-F1C9-4DFD-AE75-610EC780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7638"/>
            <a:ext cx="4818447" cy="3770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D6AE7-024D-4FA4-A8A1-A10941C884ED}"/>
              </a:ext>
            </a:extLst>
          </p:cNvPr>
          <p:cNvSpPr txBox="1"/>
          <p:nvPr/>
        </p:nvSpPr>
        <p:spPr>
          <a:xfrm>
            <a:off x="1243737" y="1464816"/>
            <a:ext cx="4524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photos from your code or directly drag and drop into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is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resizing code triggered and generate multiple size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Headshots &amp; Thumbnails are automatically created with their respective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C6BE7EA-F5ED-4F27-9115-268A801C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37" y="274638"/>
            <a:ext cx="10338663" cy="1143000"/>
          </a:xfrm>
        </p:spPr>
        <p:txBody>
          <a:bodyPr/>
          <a:lstStyle/>
          <a:p>
            <a:r>
              <a:rPr lang="en-US" dirty="0"/>
              <a:t>Upload Photos to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2A022-28D3-4729-AE55-FC6B84023AE0}"/>
              </a:ext>
            </a:extLst>
          </p:cNvPr>
          <p:cNvSpPr txBox="1"/>
          <p:nvPr/>
        </p:nvSpPr>
        <p:spPr>
          <a:xfrm>
            <a:off x="1243736" y="5372100"/>
            <a:ext cx="96707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Thumbnails:  https://s3.amazonaws.com/lambda-photos-poc/WaterFalls/thumbnails/75*75/Niagara.JPG</a:t>
            </a:r>
          </a:p>
          <a:p>
            <a:r>
              <a:rPr lang="en-US" sz="1400" dirty="0"/>
              <a:t>Headshot: https://s3.amazonaws.com/lambda-photos-poc/WaterFalls/headshots/375*500/Niagara.JPG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2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97EC-A50C-4220-A2E1-DBCEDE6F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Cloudwatch</a:t>
            </a:r>
            <a:r>
              <a:rPr lang="en-US" dirty="0"/>
              <a:t> logs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8EFB1-9D0A-4D11-B8C1-4D44FF6EC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30837"/>
            <a:ext cx="5773861" cy="391509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AF5AC-C137-4A7F-BF2D-FD77BB76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EA7D6-5B4E-413E-BCA6-7C220C19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975FF-13B2-4786-A149-754453E7C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9" y="1630838"/>
            <a:ext cx="5094614" cy="39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5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5E5A1-482D-4AD6-A152-8C592EF2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2288E-CD44-4ABB-9945-2E83B539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746CD-9803-4893-88FF-8A0C2CE774F4}"/>
              </a:ext>
            </a:extLst>
          </p:cNvPr>
          <p:cNvSpPr txBox="1"/>
          <p:nvPr/>
        </p:nvSpPr>
        <p:spPr>
          <a:xfrm>
            <a:off x="4989195" y="2667000"/>
            <a:ext cx="254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4523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5E5A1-482D-4AD6-A152-8C592EF2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2288E-CD44-4ABB-9945-2E83B539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746CD-9803-4893-88FF-8A0C2CE774F4}"/>
              </a:ext>
            </a:extLst>
          </p:cNvPr>
          <p:cNvSpPr txBox="1"/>
          <p:nvPr/>
        </p:nvSpPr>
        <p:spPr>
          <a:xfrm>
            <a:off x="4989195" y="2667000"/>
            <a:ext cx="254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3156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AWS Lambda?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C3F30E4-165E-5D48-94E1-285BDED80538}" type="slidenum">
              <a:rPr lang="en-US"/>
              <a:pPr defTabSz="457200"/>
              <a:t>2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39192" y="1600201"/>
            <a:ext cx="9436963" cy="4525963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AWS Lambda lets you run code without provisioning or managing servers. </a:t>
            </a:r>
          </a:p>
          <a:p>
            <a:pPr fontAlgn="base"/>
            <a:r>
              <a:rPr lang="en-US" dirty="0"/>
              <a:t>You pay only for the compute time you consume - there is no charge when your code is not running. </a:t>
            </a:r>
          </a:p>
          <a:p>
            <a:pPr fontAlgn="base"/>
            <a:r>
              <a:rPr lang="en-US" dirty="0"/>
              <a:t>Just upload your code and Lambda takes care of everything required to run and scale your code with high availability. </a:t>
            </a:r>
          </a:p>
          <a:p>
            <a:pPr fontAlgn="base"/>
            <a:r>
              <a:rPr lang="en-US" dirty="0"/>
              <a:t>Node.js, Java, C# and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Where to use Lambda?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C3F30E4-165E-5D48-94E1-285BDED80538}" type="slidenum">
              <a:rPr lang="en-US"/>
              <a:pPr defTabSz="457200"/>
              <a:t>3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39192" y="1600201"/>
            <a:ext cx="9436963" cy="4525963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With Lambda, you can run code for virtually any type of application or backend service - all with zero administration. </a:t>
            </a:r>
          </a:p>
          <a:p>
            <a:pPr fontAlgn="base"/>
            <a:r>
              <a:rPr lang="en-US" dirty="0"/>
              <a:t>You can set up your code to automatically trigger from other AWS services or call it directly from any web or mobile app.</a:t>
            </a:r>
          </a:p>
          <a:p>
            <a:pPr fontAlgn="base"/>
            <a:r>
              <a:rPr lang="en-US" dirty="0"/>
              <a:t>Serverless microservices.</a:t>
            </a:r>
          </a:p>
          <a:p>
            <a:pPr fontAlgn="base"/>
            <a:r>
              <a:rPr lang="en-US" dirty="0"/>
              <a:t>Not where you want </a:t>
            </a:r>
            <a:r>
              <a:rPr lang="en-US" dirty="0" err="1"/>
              <a:t>os</a:t>
            </a:r>
            <a:r>
              <a:rPr lang="en-US" dirty="0"/>
              <a:t> customization.</a:t>
            </a:r>
          </a:p>
        </p:txBody>
      </p:sp>
    </p:spTree>
    <p:extLst>
      <p:ext uri="{BB962C8B-B14F-4D97-AF65-F5344CB8AC3E}">
        <p14:creationId xmlns:p14="http://schemas.microsoft.com/office/powerpoint/2010/main" val="9758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Use case: Thumbnails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C3F30E4-165E-5D48-94E1-285BDED80538}" type="slidenum">
              <a:rPr lang="en-US"/>
              <a:pPr defTabSz="457200"/>
              <a:t>4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39192" y="1600201"/>
            <a:ext cx="9436963" cy="4525963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Main Components in use case: </a:t>
            </a:r>
            <a:br>
              <a:rPr lang="en-US" dirty="0"/>
            </a:br>
            <a:r>
              <a:rPr lang="en-US" dirty="0"/>
              <a:t>- Amazon S3</a:t>
            </a:r>
            <a:br>
              <a:rPr lang="en-US" dirty="0"/>
            </a:br>
            <a:r>
              <a:rPr lang="en-US" dirty="0"/>
              <a:t>- Amazon CloudWatch</a:t>
            </a:r>
            <a:br>
              <a:rPr lang="en-US" dirty="0"/>
            </a:br>
            <a:r>
              <a:rPr lang="en-US" dirty="0"/>
              <a:t>- AWS Lambda</a:t>
            </a:r>
          </a:p>
          <a:p>
            <a:pPr fontAlgn="base"/>
            <a:r>
              <a:rPr lang="en-US" dirty="0"/>
              <a:t>Problem Statement:</a:t>
            </a:r>
            <a:br>
              <a:rPr lang="en-US" dirty="0"/>
            </a:br>
            <a:r>
              <a:rPr lang="en-US" dirty="0"/>
              <a:t>- You are uploading full sized images to Amazon S3.</a:t>
            </a:r>
            <a:br>
              <a:rPr lang="en-US" dirty="0"/>
            </a:br>
            <a:r>
              <a:rPr lang="en-US" dirty="0"/>
              <a:t>- You require thumbnail of these images.</a:t>
            </a:r>
          </a:p>
        </p:txBody>
      </p:sp>
    </p:spTree>
    <p:extLst>
      <p:ext uri="{BB962C8B-B14F-4D97-AF65-F5344CB8AC3E}">
        <p14:creationId xmlns:p14="http://schemas.microsoft.com/office/powerpoint/2010/main" val="402975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How it works?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 dirty="0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C3F30E4-165E-5D48-94E1-285BDED80538}" type="slidenum">
              <a:rPr lang="en-US"/>
              <a:pPr defTabSz="457200"/>
              <a:t>5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39192" y="1600201"/>
            <a:ext cx="9436963" cy="4525963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Lambda Function and Trigger</a:t>
            </a:r>
          </a:p>
          <a:p>
            <a:pPr fontAlgn="base"/>
            <a:r>
              <a:rPr lang="en-US" sz="2400" dirty="0"/>
              <a:t>Set up code to trigger from other AWS services, HTTP endpoints, or in-app activity.</a:t>
            </a:r>
          </a:p>
          <a:p>
            <a:pPr fontAlgn="base"/>
            <a:r>
              <a:rPr lang="en-US" sz="2400" dirty="0"/>
              <a:t>Container (execution environment) is launched.</a:t>
            </a:r>
          </a:p>
          <a:p>
            <a:pPr fontAlgn="base"/>
            <a:r>
              <a:rPr lang="en-US" sz="2400" dirty="0"/>
              <a:t>Declarations in Lambda function code remains initialized.</a:t>
            </a:r>
          </a:p>
          <a:p>
            <a:pPr fontAlgn="base"/>
            <a:r>
              <a:rPr lang="en-US" sz="2400" dirty="0"/>
              <a:t>Container provides some disk space in the /</a:t>
            </a:r>
            <a:r>
              <a:rPr lang="en-US" sz="2400" dirty="0" err="1"/>
              <a:t>tmp</a:t>
            </a:r>
            <a:r>
              <a:rPr lang="en-US" sz="2400" dirty="0"/>
              <a:t> directory .</a:t>
            </a:r>
          </a:p>
          <a:p>
            <a:pPr fontAlgn="base"/>
            <a:r>
              <a:rPr lang="en-US" sz="2400" dirty="0"/>
              <a:t>Node &gt; 4.3</a:t>
            </a:r>
          </a:p>
        </p:txBody>
      </p:sp>
    </p:spTree>
    <p:extLst>
      <p:ext uri="{BB962C8B-B14F-4D97-AF65-F5344CB8AC3E}">
        <p14:creationId xmlns:p14="http://schemas.microsoft.com/office/powerpoint/2010/main" val="416961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B245-D907-4541-B52B-581E5A7E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Image Resizing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A6F9A-AF3A-43F2-B369-B93E79F1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9954-3BD6-40C9-A592-16D6D314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https://d0.awsstatic.com/Test%20Images/MasonTests/Lambda/Lambda_FileProcessing.png">
            <a:extLst>
              <a:ext uri="{FF2B5EF4-FFF2-40B4-BE49-F238E27FC236}">
                <a16:creationId xmlns:a16="http://schemas.microsoft.com/office/drawing/2014/main" id="{7CC62B5C-CEEB-4BB4-8000-A727A5FA61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94" y="2001188"/>
            <a:ext cx="9847868" cy="310181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2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F82C-F076-4CB7-9D6B-E1D226E6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Resizing 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F91B6-9A04-4283-BD1E-DC5B4C96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DE6C7-D346-4BF3-8D37-E40E55B7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s://cloudonaut.io/images/2015/12/lambda_resize.png">
            <a:extLst>
              <a:ext uri="{FF2B5EF4-FFF2-40B4-BE49-F238E27FC236}">
                <a16:creationId xmlns:a16="http://schemas.microsoft.com/office/drawing/2014/main" id="{31D8674D-AE77-4FC7-95FA-B658C2236E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35" y="1662398"/>
            <a:ext cx="10338663" cy="384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53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E4A5-35CA-4A7C-905A-5B5EAFAB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F092-282A-4878-86B0-64FE0460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35" y="1245851"/>
            <a:ext cx="9704527" cy="475545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Create Lambda Function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12545-FF3B-468B-96C8-68E00DA4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A6186-3E09-4579-8CFF-D2E02299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8" name="Picture 6" descr="aws &#10;AWS Lambda &#10;Dashboard &#10;Applications &#10;Functions &#10;Resource Groups &#10;x &#10;Resources for US East (N. Virginia) &#10;Lambda function(s) &#10;Full account concurrency &#10;1000 &#10;Create function &#10;Account-level metrics &#10;The charts below show metrics across all your Lambda functions in this AWS Region. &#10;Sumit Khandelwal &#10;N. Virginia &#10;Support &#10;Code storage &#10;O bytes of 75.0 GB) &#10;Unreserved account concurrency &#10;1000 &#10;lh 3h 12h &#10;Invocations &#10;3d &#10;lw custom &#10;Errors, Availability (%) &#10;Throttles ">
            <a:extLst>
              <a:ext uri="{FF2B5EF4-FFF2-40B4-BE49-F238E27FC236}">
                <a16:creationId xmlns:a16="http://schemas.microsoft.com/office/drawing/2014/main" id="{576071F7-EFFF-4931-9D58-F7841DD34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10" y="1863481"/>
            <a:ext cx="8784455" cy="351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33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FB0C23-88E5-4E32-A35E-D999DCCA6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466" y="901084"/>
            <a:ext cx="4500116" cy="279424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88501-F3E8-4E46-B3A4-0EEF8192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Copyright 2012   </a:t>
            </a:r>
            <a:r>
              <a:rPr lang="en-US" b="1">
                <a:solidFill>
                  <a:srgbClr val="212492"/>
                </a:solidFill>
                <a:latin typeface="Trebuchet MS"/>
              </a:rPr>
              <a:t>3PILLAR GLOBAL  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1BD40-FBA7-4AD0-8B96-9F8089D9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30E4-165E-5D48-94E1-285BDED805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23342-BC1D-49DF-A0E1-2AD3B91F6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466" y="3845637"/>
            <a:ext cx="4643023" cy="2360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6B4B78-A1BA-46B1-9B49-40C9511E0AB2}"/>
              </a:ext>
            </a:extLst>
          </p:cNvPr>
          <p:cNvSpPr txBox="1"/>
          <p:nvPr/>
        </p:nvSpPr>
        <p:spPr>
          <a:xfrm>
            <a:off x="1473693" y="1118586"/>
            <a:ext cx="5299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Here we are creating function with Node.js from scratch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your function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Role for execution of Thumbnail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EC3C7-E18A-4B06-9CD6-89144CCE1CEC}"/>
              </a:ext>
            </a:extLst>
          </p:cNvPr>
          <p:cNvSpPr txBox="1"/>
          <p:nvPr/>
        </p:nvSpPr>
        <p:spPr>
          <a:xfrm>
            <a:off x="1611296" y="3845637"/>
            <a:ext cx="5024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Now create custom role for thumbnail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create a new IAM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Role Name [Note:- Any text you can enter]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“Allow”</a:t>
            </a:r>
          </a:p>
        </p:txBody>
      </p:sp>
    </p:spTree>
    <p:extLst>
      <p:ext uri="{BB962C8B-B14F-4D97-AF65-F5344CB8AC3E}">
        <p14:creationId xmlns:p14="http://schemas.microsoft.com/office/powerpoint/2010/main" val="46668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PillarPresentation_Final_1347884250_ver_1">
  <a:themeElements>
    <a:clrScheme name="3Pillar">
      <a:dk1>
        <a:sysClr val="windowText" lastClr="000000"/>
      </a:dk1>
      <a:lt1>
        <a:sysClr val="window" lastClr="FFFFFF"/>
      </a:lt1>
      <a:dk2>
        <a:srgbClr val="212492"/>
      </a:dk2>
      <a:lt2>
        <a:srgbClr val="747678"/>
      </a:lt2>
      <a:accent1>
        <a:srgbClr val="FF7900"/>
      </a:accent1>
      <a:accent2>
        <a:srgbClr val="A22B38"/>
      </a:accent2>
      <a:accent3>
        <a:srgbClr val="557630"/>
      </a:accent3>
      <a:accent4>
        <a:srgbClr val="0098DB"/>
      </a:accent4>
      <a:accent5>
        <a:srgbClr val="175E54"/>
      </a:accent5>
      <a:accent6>
        <a:srgbClr val="EAAB00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559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Trebuchet MS</vt:lpstr>
      <vt:lpstr>Trebuchet MS Bold Italic</vt:lpstr>
      <vt:lpstr>Office Theme</vt:lpstr>
      <vt:lpstr>3PillarPresentation_Final_1347884250_ver_1</vt:lpstr>
      <vt:lpstr>Creating Image Thumbnails with AWS Lambda</vt:lpstr>
      <vt:lpstr>What is AWS Lambda?</vt:lpstr>
      <vt:lpstr>Where to use Lambda?</vt:lpstr>
      <vt:lpstr>Use case: Thumbnails</vt:lpstr>
      <vt:lpstr>How it works?</vt:lpstr>
      <vt:lpstr>ServerLess Image Resizing</vt:lpstr>
      <vt:lpstr>Image Resizing Flow</vt:lpstr>
      <vt:lpstr>Setup Lambda function</vt:lpstr>
      <vt:lpstr>PowerPoint Presentation</vt:lpstr>
      <vt:lpstr> Create Bucket in S3</vt:lpstr>
      <vt:lpstr> Configure Lambda function</vt:lpstr>
      <vt:lpstr>Upload Photos to s3</vt:lpstr>
      <vt:lpstr>Cloudwatch logs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Image Thumbnails with AWS Lambda</dc:title>
  <dc:creator>Sumit Khandelwal</dc:creator>
  <cp:lastModifiedBy>Sumit Khandelwal</cp:lastModifiedBy>
  <cp:revision>25</cp:revision>
  <dcterms:created xsi:type="dcterms:W3CDTF">2019-02-16T07:10:31Z</dcterms:created>
  <dcterms:modified xsi:type="dcterms:W3CDTF">2019-02-17T18:04:49Z</dcterms:modified>
</cp:coreProperties>
</file>