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19" y="110489"/>
            <a:ext cx="13167362"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19" y="1920239"/>
            <a:ext cx="13167362"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4"/>
            <a:ext cx="3413761" cy="43815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0" advTm="0"/>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0" name="Techniques Used"/>
          <p:cNvSpPr txBox="1"/>
          <p:nvPr>
            <p:ph type="title" idx="4294967295"/>
          </p:nvPr>
        </p:nvSpPr>
        <p:spPr>
          <a:xfrm>
            <a:off x="-136168" y="-216499"/>
            <a:ext cx="5743285" cy="1809751"/>
          </a:xfrm>
          <a:prstGeom prst="rect">
            <a:avLst/>
          </a:prstGeom>
        </p:spPr>
        <p:txBody>
          <a:bodyPr/>
          <a:lstStyle>
            <a:lvl1pPr>
              <a:defRPr sz="5700" u="sng">
                <a:latin typeface="Big Caslon Medium"/>
                <a:ea typeface="Big Caslon Medium"/>
                <a:cs typeface="Big Caslon Medium"/>
                <a:sym typeface="Big Caslon Medium"/>
              </a:defRPr>
            </a:lvl1pPr>
          </a:lstStyle>
          <a:p>
            <a:pPr/>
            <a:r>
              <a:t>Techniques Used </a:t>
            </a:r>
          </a:p>
        </p:txBody>
      </p:sp>
      <p:sp>
        <p:nvSpPr>
          <p:cNvPr id="61" name="Long Short Term Memory (LSTM)…"/>
          <p:cNvSpPr txBox="1"/>
          <p:nvPr>
            <p:ph type="body" idx="4294967295"/>
          </p:nvPr>
        </p:nvSpPr>
        <p:spPr>
          <a:xfrm>
            <a:off x="94476" y="1465959"/>
            <a:ext cx="9074786" cy="6309361"/>
          </a:xfrm>
          <a:prstGeom prst="rect">
            <a:avLst/>
          </a:prstGeom>
        </p:spPr>
        <p:txBody>
          <a:bodyPr/>
          <a:lstStyle/>
          <a:p>
            <a:pPr marL="0" indent="0" defTabSz="355600">
              <a:spcBef>
                <a:spcPts val="0"/>
              </a:spcBef>
              <a:buSzTx/>
              <a:buFontTx/>
              <a:buNone/>
              <a:defRPr b="1" sz="2650">
                <a:uFill>
                  <a:solidFill>
                    <a:srgbClr val="000000"/>
                  </a:solidFill>
                </a:uFill>
                <a:latin typeface="+mj-lt"/>
                <a:ea typeface="+mj-ea"/>
                <a:cs typeface="+mj-cs"/>
                <a:sym typeface="Helvetica"/>
              </a:defRPr>
            </a:pPr>
            <a:r>
              <a:t>Long Short Term Memory (LSTM)</a:t>
            </a:r>
          </a:p>
          <a:p>
            <a:pPr marL="0" indent="0" defTabSz="355600">
              <a:spcBef>
                <a:spcPts val="0"/>
              </a:spcBef>
              <a:buSzTx/>
              <a:buFontTx/>
              <a:buNone/>
              <a:defRPr sz="2050">
                <a:uFill>
                  <a:solidFill>
                    <a:srgbClr val="000000"/>
                  </a:solidFill>
                </a:uFill>
                <a:latin typeface="+mj-lt"/>
                <a:ea typeface="+mj-ea"/>
                <a:cs typeface="+mj-cs"/>
                <a:sym typeface="Helvetica"/>
              </a:defRPr>
            </a:pPr>
            <a:r>
              <a:t>LSTMs are widely used for sequence prediction problems and have proven to be extremely effective. The reason they work so well is because LSTM is able to store past information that is important, and forget the information that is not. </a:t>
            </a:r>
          </a:p>
          <a:p>
            <a:pPr marL="0" indent="0" defTabSz="355600">
              <a:spcBef>
                <a:spcPts val="0"/>
              </a:spcBef>
              <a:buSzTx/>
              <a:buFontTx/>
              <a:buNone/>
              <a:defRPr sz="2050">
                <a:uFill>
                  <a:solidFill>
                    <a:srgbClr val="000000"/>
                  </a:solidFill>
                </a:uFill>
                <a:latin typeface="+mj-lt"/>
                <a:ea typeface="+mj-ea"/>
                <a:cs typeface="+mj-cs"/>
                <a:sym typeface="Helvetica"/>
              </a:defRPr>
            </a:pPr>
            <a:r>
              <a:t>LSTM has three gates:</a:t>
            </a:r>
          </a:p>
          <a:p>
            <a:pPr marL="228600" indent="-228600" defTabSz="355600">
              <a:spcBef>
                <a:spcPts val="0"/>
              </a:spcBef>
              <a:buFontTx/>
              <a:defRPr sz="2050">
                <a:uFill>
                  <a:solidFill>
                    <a:srgbClr val="000000"/>
                  </a:solidFill>
                </a:uFill>
                <a:latin typeface="+mj-lt"/>
                <a:ea typeface="+mj-ea"/>
                <a:cs typeface="+mj-cs"/>
                <a:sym typeface="Helvetica"/>
              </a:defRPr>
            </a:pPr>
            <a:r>
              <a:t>The input gate: The input gate adds information to the cell state</a:t>
            </a:r>
          </a:p>
          <a:p>
            <a:pPr marL="228600" indent="-228600" defTabSz="355600">
              <a:spcBef>
                <a:spcPts val="0"/>
              </a:spcBef>
              <a:buFontTx/>
              <a:defRPr sz="2050">
                <a:uFill>
                  <a:solidFill>
                    <a:srgbClr val="000000"/>
                  </a:solidFill>
                </a:uFill>
                <a:latin typeface="+mj-lt"/>
                <a:ea typeface="+mj-ea"/>
                <a:cs typeface="+mj-cs"/>
                <a:sym typeface="Helvetica"/>
              </a:defRPr>
            </a:pPr>
            <a:r>
              <a:t>The forget gate: It removes the information that is no longer required by the model</a:t>
            </a:r>
          </a:p>
          <a:p>
            <a:pPr marL="228600" indent="-228600" defTabSz="355600">
              <a:spcBef>
                <a:spcPts val="0"/>
              </a:spcBef>
              <a:buFontTx/>
              <a:defRPr sz="2050">
                <a:uFill>
                  <a:solidFill>
                    <a:srgbClr val="000000"/>
                  </a:solidFill>
                </a:uFill>
                <a:latin typeface="+mj-lt"/>
                <a:ea typeface="+mj-ea"/>
                <a:cs typeface="+mj-cs"/>
                <a:sym typeface="Helvetica"/>
              </a:defRPr>
            </a:pPr>
            <a:r>
              <a:t>The output gate: Output Gate at LSTM selects the information to be shown as   output</a:t>
            </a:r>
          </a:p>
          <a:p>
            <a:pPr marL="0" indent="0" algn="just"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p>
          <a:p>
            <a:pPr marL="0" indent="0" algn="just"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p>
          <a:p>
            <a:pPr marL="0" indent="0" algn="just"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rPr sz="2050"/>
              <a:t>This is a special kind of RNN that is capable of learning long-term dependencies. This is specially designed to avoid long-term dependency problems and memorize information for long period of time. LSTM can process entire sequence of datasets and uses a supervised learning process</a:t>
            </a:r>
            <a:r>
              <a:t>.</a:t>
            </a:r>
          </a:p>
        </p:txBody>
      </p:sp>
      <p:pic>
        <p:nvPicPr>
          <p:cNvPr id="62" name="Screenshot 2024-03-12 at 1.18.06 AM.png" descr="Screenshot 2024-03-12 at 1.18.06 AM.png"/>
          <p:cNvPicPr>
            <a:picLocks noChangeAspect="1"/>
          </p:cNvPicPr>
          <p:nvPr/>
        </p:nvPicPr>
        <p:blipFill>
          <a:blip r:embed="rId2">
            <a:extLst/>
          </a:blip>
          <a:stretch>
            <a:fillRect/>
          </a:stretch>
        </p:blipFill>
        <p:spPr>
          <a:xfrm>
            <a:off x="9304516" y="2807570"/>
            <a:ext cx="5309994" cy="24648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4" name="Software and Hardware Requirements"/>
          <p:cNvSpPr txBox="1"/>
          <p:nvPr>
            <p:ph type="title" idx="4294967295"/>
          </p:nvPr>
        </p:nvSpPr>
        <p:spPr>
          <a:xfrm>
            <a:off x="255051" y="-29648"/>
            <a:ext cx="13167361" cy="1809751"/>
          </a:xfrm>
          <a:prstGeom prst="rect">
            <a:avLst/>
          </a:prstGeom>
        </p:spPr>
        <p:txBody>
          <a:bodyPr/>
          <a:lstStyle>
            <a:lvl1pPr algn="l" defTabSz="457200">
              <a:defRPr b="1" sz="5200">
                <a:latin typeface="Times New Roman"/>
                <a:ea typeface="Times New Roman"/>
                <a:cs typeface="Times New Roman"/>
                <a:sym typeface="Times New Roman"/>
              </a:defRPr>
            </a:lvl1pPr>
          </a:lstStyle>
          <a:p>
            <a:pPr/>
            <a:r>
              <a:t>Software and Hardware Requirements</a:t>
            </a:r>
          </a:p>
        </p:txBody>
      </p:sp>
      <p:sp>
        <p:nvSpPr>
          <p:cNvPr id="65" name="Hardware Requirement :…"/>
          <p:cNvSpPr txBox="1"/>
          <p:nvPr>
            <p:ph type="body" idx="4294967295"/>
          </p:nvPr>
        </p:nvSpPr>
        <p:spPr>
          <a:xfrm>
            <a:off x="367161" y="1625950"/>
            <a:ext cx="13167362" cy="6309361"/>
          </a:xfrm>
          <a:prstGeom prst="rect">
            <a:avLst/>
          </a:prstGeom>
        </p:spPr>
        <p:txBody>
          <a:bodyPr/>
          <a:lstStyle/>
          <a:p>
            <a:pPr marL="0" indent="0" defTabSz="457200">
              <a:spcBef>
                <a:spcPts val="0"/>
              </a:spcBef>
              <a:buSzTx/>
              <a:buFontTx/>
              <a:buNone/>
              <a:defRPr sz="2500">
                <a:latin typeface="Times Roman"/>
                <a:ea typeface="Times Roman"/>
                <a:cs typeface="Times Roman"/>
                <a:sym typeface="Times Roman"/>
              </a:defRPr>
            </a:pPr>
            <a:r>
              <a:t>Hardware Requirement :</a:t>
            </a:r>
          </a:p>
          <a:p>
            <a:pPr marL="0" indent="0" defTabSz="457200">
              <a:spcBef>
                <a:spcPts val="0"/>
              </a:spcBef>
              <a:buSzTx/>
              <a:buFontTx/>
              <a:buNone/>
              <a:defRPr sz="2500">
                <a:latin typeface="Times Roman"/>
                <a:ea typeface="Times Roman"/>
                <a:cs typeface="Times Roman"/>
                <a:sym typeface="Times Roman"/>
              </a:defRPr>
            </a:pPr>
            <a:r>
              <a:t>-Windows 7 or Higher </a:t>
            </a:r>
          </a:p>
          <a:p>
            <a:pPr marL="0" indent="0" defTabSz="457200">
              <a:spcBef>
                <a:spcPts val="0"/>
              </a:spcBef>
              <a:buSzTx/>
              <a:buFontTx/>
              <a:buNone/>
              <a:defRPr sz="2500">
                <a:latin typeface="Times Roman"/>
                <a:ea typeface="Times Roman"/>
                <a:cs typeface="Times Roman"/>
                <a:sym typeface="Times Roman"/>
              </a:defRPr>
            </a:pPr>
            <a:r>
              <a:t>-Mac OS X 10.11 or higher , 64-bit </a:t>
            </a:r>
          </a:p>
          <a:p>
            <a:pPr marL="0" indent="0" defTabSz="457200">
              <a:spcBef>
                <a:spcPts val="0"/>
              </a:spcBef>
              <a:buSzTx/>
              <a:buFontTx/>
              <a:buNone/>
              <a:defRPr sz="2500">
                <a:latin typeface="Times Roman"/>
                <a:ea typeface="Times Roman"/>
                <a:cs typeface="Times Roman"/>
                <a:sym typeface="Times Roman"/>
              </a:defRPr>
            </a:pPr>
            <a:r>
              <a:t>-Linux : RHEL 6/7, 64-bit (almost all libraries also work in Ubuntu) </a:t>
            </a:r>
          </a:p>
          <a:p>
            <a:pPr marL="0" indent="0" defTabSz="457200">
              <a:spcBef>
                <a:spcPts val="0"/>
              </a:spcBef>
              <a:buSzTx/>
              <a:buFontTx/>
              <a:buNone/>
              <a:defRPr sz="2500">
                <a:latin typeface="Times Roman"/>
                <a:ea typeface="Times Roman"/>
                <a:cs typeface="Times Roman"/>
                <a:sym typeface="Times Roman"/>
              </a:defRPr>
            </a:pPr>
            <a:r>
              <a:t>-Ram: 4 GB </a:t>
            </a:r>
          </a:p>
          <a:p>
            <a:pPr marL="0" indent="0" defTabSz="457200">
              <a:spcBef>
                <a:spcPts val="0"/>
              </a:spcBef>
              <a:buSzTx/>
              <a:buFontTx/>
              <a:buNone/>
              <a:defRPr sz="2500">
                <a:latin typeface="Times Roman"/>
                <a:ea typeface="Times Roman"/>
                <a:cs typeface="Times Roman"/>
                <a:sym typeface="Times Roman"/>
              </a:defRPr>
            </a:pPr>
            <a:r>
              <a:t>-Disk Space requirement: 100 MB</a:t>
            </a:r>
          </a:p>
          <a:p>
            <a:pPr marL="0" indent="0" defTabSz="457200">
              <a:spcBef>
                <a:spcPts val="0"/>
              </a:spcBef>
              <a:buSzTx/>
              <a:buFontTx/>
              <a:buNone/>
              <a:defRPr sz="2500">
                <a:latin typeface="Times Roman"/>
                <a:ea typeface="Times Roman"/>
                <a:cs typeface="Times Roman"/>
                <a:sym typeface="Times Roman"/>
              </a:defRPr>
            </a:pPr>
          </a:p>
          <a:p>
            <a:pPr marL="0" indent="0" defTabSz="457200">
              <a:spcBef>
                <a:spcPts val="0"/>
              </a:spcBef>
              <a:buSzTx/>
              <a:buFontTx/>
              <a:buNone/>
              <a:defRPr sz="2500">
                <a:latin typeface="Times Roman"/>
                <a:ea typeface="Times Roman"/>
                <a:cs typeface="Times Roman"/>
                <a:sym typeface="Times Roman"/>
              </a:defRPr>
            </a:pPr>
          </a:p>
          <a:p>
            <a:pPr marL="0" indent="0" defTabSz="457200">
              <a:spcBef>
                <a:spcPts val="0"/>
              </a:spcBef>
              <a:buSzTx/>
              <a:buFontTx/>
              <a:buNone/>
              <a:defRPr sz="2500">
                <a:latin typeface="Times Roman"/>
                <a:ea typeface="Times Roman"/>
                <a:cs typeface="Times Roman"/>
                <a:sym typeface="Times Roman"/>
              </a:defRPr>
            </a:pPr>
          </a:p>
          <a:p>
            <a:pPr marL="0" indent="0" defTabSz="457200">
              <a:spcBef>
                <a:spcPts val="0"/>
              </a:spcBef>
              <a:buSzTx/>
              <a:buFontTx/>
              <a:buNone/>
              <a:defRPr sz="2500">
                <a:latin typeface="Times Roman"/>
                <a:ea typeface="Times Roman"/>
                <a:cs typeface="Times Roman"/>
                <a:sym typeface="Times Roman"/>
              </a:defRPr>
            </a:pPr>
            <a:r>
              <a:t>Software Requirement :</a:t>
            </a:r>
          </a:p>
          <a:p>
            <a:pPr marL="0" indent="0" defTabSz="457200">
              <a:spcBef>
                <a:spcPts val="0"/>
              </a:spcBef>
              <a:buSzTx/>
              <a:buFontTx/>
              <a:buNone/>
              <a:defRPr sz="2500">
                <a:latin typeface="Times Roman"/>
                <a:ea typeface="Times Roman"/>
                <a:cs typeface="Times Roman"/>
                <a:sym typeface="Times Roman"/>
              </a:defRPr>
            </a:pPr>
            <a:r>
              <a:t>-Compiler: Python compiler 3.8.5 </a:t>
            </a:r>
          </a:p>
          <a:p>
            <a:pPr marL="0" indent="0" defTabSz="457200">
              <a:spcBef>
                <a:spcPts val="0"/>
              </a:spcBef>
              <a:buSzTx/>
              <a:buFontTx/>
              <a:buNone/>
              <a:defRPr sz="2500">
                <a:latin typeface="Times Roman"/>
                <a:ea typeface="Times Roman"/>
                <a:cs typeface="Times Roman"/>
                <a:sym typeface="Times Roman"/>
              </a:defRPr>
            </a:pPr>
            <a:r>
              <a:t>-Software used: Visual studio code , Jupyter Notebook </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67" name="Results"/>
          <p:cNvSpPr txBox="1"/>
          <p:nvPr>
            <p:ph type="title" idx="4294967295"/>
          </p:nvPr>
        </p:nvSpPr>
        <p:spPr>
          <a:xfrm>
            <a:off x="-543736" y="-394007"/>
            <a:ext cx="3960573" cy="1809751"/>
          </a:xfrm>
          <a:prstGeom prst="rect">
            <a:avLst/>
          </a:prstGeom>
        </p:spPr>
        <p:txBody>
          <a:bodyPr/>
          <a:lstStyle>
            <a:lvl1pPr>
              <a:defRPr sz="5800">
                <a:latin typeface="Big Caslon Medium"/>
                <a:ea typeface="Big Caslon Medium"/>
                <a:cs typeface="Big Caslon Medium"/>
                <a:sym typeface="Big Caslon Medium"/>
              </a:defRPr>
            </a:lvl1pPr>
          </a:lstStyle>
          <a:p>
            <a:pPr/>
            <a:r>
              <a:t>Results</a:t>
            </a:r>
          </a:p>
        </p:txBody>
      </p:sp>
      <p:sp>
        <p:nvSpPr>
          <p:cNvPr id="68" name="After training the result of the prediction we need to…"/>
          <p:cNvSpPr txBox="1"/>
          <p:nvPr>
            <p:ph type="body" idx="4294967295"/>
          </p:nvPr>
        </p:nvSpPr>
        <p:spPr>
          <a:xfrm>
            <a:off x="50756" y="886011"/>
            <a:ext cx="7338368" cy="7294048"/>
          </a:xfrm>
          <a:prstGeom prst="rect">
            <a:avLst/>
          </a:prstGeom>
        </p:spPr>
        <p:txBody>
          <a:bodyPr/>
          <a:lstStyle/>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After training the result of the prediction we need to</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show the result. The most effective way to show the result</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in a concise view is through a Graph. In Graph we</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can show the comparison between the result of both</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actual values and prediction value using the data</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that were collected and processed.</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In these graph, the blue line is showing the Original Price, the red line (Prediction) is the graph for predicted data. We</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can see actual and predicted values are going in</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similar direction. In the graph we see that both</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lines are very close to each other.</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Any model cannot predict stock value accurately</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for many reasons such as if there is any positive or</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negative news come from that company the stock</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prices will have an impact. Furthermore, if some</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sudden changes in market happens, we cannot</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predict that beforehand. There could be multiple</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reasons the stock price can fluctuate aberrant. In this</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project, We are trying to feed the pattern of the stock</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price for a particular company and based on that we are</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creating a model that will be trained with the historical data and based on the pattern it will apply an algorithm and will predict the future value.</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we cannot be completely sure in predicting the stock</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price. The analysis shows that to predict the value of</a:t>
            </a:r>
          </a:p>
          <a:p>
            <a:pPr lvl="1" marL="0" indent="22860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50">
                <a:latin typeface="+mj-lt"/>
                <a:ea typeface="+mj-ea"/>
                <a:cs typeface="+mj-cs"/>
                <a:sym typeface="Helvetica"/>
              </a:defRPr>
            </a:pPr>
            <a:r>
              <a:t>such kind of activity is not a straight task because</a:t>
            </a:r>
          </a:p>
        </p:txBody>
      </p:sp>
      <p:pic>
        <p:nvPicPr>
          <p:cNvPr id="69" name="FullSizeRender.jpg" descr="FullSizeRender.jpg"/>
          <p:cNvPicPr>
            <a:picLocks noChangeAspect="1"/>
          </p:cNvPicPr>
          <p:nvPr/>
        </p:nvPicPr>
        <p:blipFill>
          <a:blip r:embed="rId2">
            <a:extLst/>
          </a:blip>
          <a:stretch>
            <a:fillRect/>
          </a:stretch>
        </p:blipFill>
        <p:spPr>
          <a:xfrm>
            <a:off x="7534369" y="1588535"/>
            <a:ext cx="7045026" cy="36826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69"/>
                                        </p:tgtEl>
                                        <p:attrNameLst>
                                          <p:attrName>style.visibility</p:attrName>
                                        </p:attrNameLst>
                                      </p:cBhvr>
                                      <p:to>
                                        <p:strVal val="visible"/>
                                      </p:to>
                                    </p:set>
                                    <p:anim calcmode="lin" valueType="num">
                                      <p:cBhvr>
                                        <p:cTn id="7" dur="2250" fill="hold"/>
                                        <p:tgtEl>
                                          <p:spTgt spid="69"/>
                                        </p:tgtEl>
                                        <p:attrNameLst>
                                          <p:attrName>ppt_w</p:attrName>
                                        </p:attrNameLst>
                                      </p:cBhvr>
                                      <p:tavLst>
                                        <p:tav tm="0">
                                          <p:val>
                                            <p:fltVal val="0"/>
                                          </p:val>
                                        </p:tav>
                                        <p:tav tm="100000">
                                          <p:val>
                                            <p:strVal val="#ppt_w"/>
                                          </p:val>
                                        </p:tav>
                                      </p:tavLst>
                                    </p:anim>
                                    <p:anim calcmode="lin" valueType="num">
                                      <p:cBhvr>
                                        <p:cTn id="8" dur="2250" fill="hold"/>
                                        <p:tgtEl>
                                          <p:spTgt spid="6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9"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1" name="Conclusion"/>
          <p:cNvSpPr txBox="1"/>
          <p:nvPr>
            <p:ph type="title" idx="4294967295"/>
          </p:nvPr>
        </p:nvSpPr>
        <p:spPr>
          <a:xfrm>
            <a:off x="-95294" y="-15635"/>
            <a:ext cx="4355422" cy="1357150"/>
          </a:xfrm>
          <a:prstGeom prst="rect">
            <a:avLst/>
          </a:prstGeom>
        </p:spPr>
        <p:txBody>
          <a:bodyPr/>
          <a:lstStyle>
            <a:lvl1pPr>
              <a:defRPr sz="5800">
                <a:latin typeface="Big Caslon Medium"/>
                <a:ea typeface="Big Caslon Medium"/>
                <a:cs typeface="Big Caslon Medium"/>
                <a:sym typeface="Big Caslon Medium"/>
              </a:defRPr>
            </a:lvl1pPr>
          </a:lstStyle>
          <a:p>
            <a:pPr/>
            <a:r>
              <a:t>Conclusion</a:t>
            </a:r>
          </a:p>
        </p:txBody>
      </p:sp>
      <p:sp>
        <p:nvSpPr>
          <p:cNvPr id="72" name="In conclusion we can say that the popularity of stock…"/>
          <p:cNvSpPr txBox="1"/>
          <p:nvPr>
            <p:ph type="body" sz="half" idx="4294967295"/>
          </p:nvPr>
        </p:nvSpPr>
        <p:spPr>
          <a:xfrm>
            <a:off x="325119" y="1303633"/>
            <a:ext cx="5819043" cy="6765466"/>
          </a:xfrm>
          <a:prstGeom prst="rect">
            <a:avLst/>
          </a:prstGeom>
        </p:spPr>
        <p:txBody>
          <a:bodyPr/>
          <a:lstStyle/>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In conclusion we can say that the popularity of stock</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market trading is growing rapidly which is encouraging researchers to find out new methods for</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the prediction using new techniques.</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The forecasting techniques is not only helpful to</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researchers, but it also helps investors or any person</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dealing with the stock market. To help predict stock</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indices or forecasting model with good accuracy is</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required.</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Overall, we conclude that Stock prediction using</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Machine learning can increase the prediction</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accuracy. Through historical data we can find the</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pattern of the stock and how the stocks movement</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has been over years and learn through them. A</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model can learn the trends with huge amount of data</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provided and train themselves to predict the</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movement of the stock price. However, it is also</a:t>
            </a:r>
          </a:p>
          <a:p>
            <a: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92">
                <a:latin typeface="+mj-lt"/>
                <a:ea typeface="+mj-ea"/>
                <a:cs typeface="+mj-cs"/>
                <a:sym typeface="Helvetica"/>
              </a:defRPr>
            </a:pPr>
            <a:r>
              <a:t>important to understand the parameters that influence the prediction in order to develop an efficient product with accuracy of results.</a:t>
            </a:r>
          </a:p>
        </p:txBody>
      </p:sp>
      <p:sp>
        <p:nvSpPr>
          <p:cNvPr id="73" name="We can conclude that historical data can be used as powerful tool that allows us to forecast the movement more accurately. However, our method might not generate the accurate result in this case for the number of reasons mentioned such as any negative or"/>
          <p:cNvSpPr txBox="1"/>
          <p:nvPr/>
        </p:nvSpPr>
        <p:spPr>
          <a:xfrm>
            <a:off x="7798248" y="1305538"/>
            <a:ext cx="6043920" cy="4254151"/>
          </a:xfrm>
          <a:prstGeom prst="rect">
            <a:avLst/>
          </a:prstGeom>
          <a:ln w="12700">
            <a:miter lim="400000"/>
          </a:ln>
          <a:extLst>
            <a:ext uri="{C572A759-6A51-4108-AA02-DFA0A04FC94B}">
              <ma14:wrappingTextBoxFlag xmlns:ma14="http://schemas.microsoft.com/office/mac/drawingml/2011/main" val="1"/>
            </a:ext>
          </a:extLst>
        </p:spPr>
        <p:txBody>
          <a:bodyPr lIns="45719" rIns="45719"/>
          <a:lstStyle>
            <a:lvl1pPr>
              <a:spcBef>
                <a:spcPts val="700"/>
              </a:spcBef>
              <a:buFont typeface="Arial"/>
              <a:defRPr sz="1892">
                <a:latin typeface="+mj-lt"/>
                <a:ea typeface="+mj-ea"/>
                <a:cs typeface="+mj-cs"/>
                <a:sym typeface="Helvetica"/>
              </a:defRPr>
            </a:lvl1pPr>
          </a:lstStyle>
          <a:p>
            <a:pPr/>
            <a:r>
              <a:t>We can conclude that historical data can be used as powerful tool that allows us to forecast the movement more accurately. However, our method might not generate the accurate result in this case for the number of reasons mentioned such as any negative or positive news or sudden change in market etc. Machine learning is the best way to recognize patterns and predict results rather than apply the analysis manually on large sets of data. There are some drawbacks that need to consider while applying the algorithm to predict the result. Nobody should blindly rely on these models and invest since there are number of reasons that the prediction can go in other direction.</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5" name="Future Enhancements"/>
          <p:cNvSpPr txBox="1"/>
          <p:nvPr>
            <p:ph type="title" idx="4294967295"/>
          </p:nvPr>
        </p:nvSpPr>
        <p:spPr>
          <a:xfrm>
            <a:off x="-2632271" y="-108257"/>
            <a:ext cx="13167362" cy="1687240"/>
          </a:xfrm>
          <a:prstGeom prst="rect">
            <a:avLst/>
          </a:prstGeom>
        </p:spPr>
        <p:txBody>
          <a:bodyPr/>
          <a:lstStyle>
            <a:lvl1pPr>
              <a:defRPr sz="5700">
                <a:latin typeface="Big Caslon Medium"/>
                <a:ea typeface="Big Caslon Medium"/>
                <a:cs typeface="Big Caslon Medium"/>
                <a:sym typeface="Big Caslon Medium"/>
              </a:defRPr>
            </a:lvl1pPr>
          </a:lstStyle>
          <a:p>
            <a:pPr/>
            <a:r>
              <a:t>Future Enhancements </a:t>
            </a:r>
          </a:p>
        </p:txBody>
      </p:sp>
      <p:sp>
        <p:nvSpPr>
          <p:cNvPr id="76" name="The proposed model does not predict well for sudden changes in the trend of stock data.This occurs due to external factors and real-world changes affecting the stock market. We can overcome this by implementing Sentiment Analysis and Neural Networks to e"/>
          <p:cNvSpPr txBox="1"/>
          <p:nvPr>
            <p:ph type="body" sz="half" idx="4294967295"/>
          </p:nvPr>
        </p:nvSpPr>
        <p:spPr>
          <a:xfrm>
            <a:off x="670674" y="1448412"/>
            <a:ext cx="6017561" cy="6309362"/>
          </a:xfrm>
          <a:prstGeom prst="rect">
            <a:avLst/>
          </a:prstGeom>
        </p:spPr>
        <p:txBody>
          <a:bodyPr/>
          <a:lstStyle>
            <a:lvl1pPr marL="0" indent="0"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900">
                <a:latin typeface="+mj-lt"/>
                <a:ea typeface="+mj-ea"/>
                <a:cs typeface="+mj-cs"/>
                <a:sym typeface="Helvetica"/>
              </a:defRPr>
            </a:lvl1pPr>
          </a:lstStyle>
          <a:p>
            <a:pPr/>
            <a:r>
              <a:t>The proposed model does not predict well for sudden changes in the trend of stock data.This occurs due to external factors and real-world changes affecting the stock market. We can overcome this by implementing Sentiment Analysis and Neural Networks to enhance the proposed model. We can modify the same system to an online-learning system that adapts in real-time. </a:t>
            </a:r>
          </a:p>
        </p:txBody>
      </p:sp>
      <p:pic>
        <p:nvPicPr>
          <p:cNvPr id="77" name="Image 0" descr="Image 0"/>
          <p:cNvPicPr>
            <a:picLocks noChangeAspect="1"/>
          </p:cNvPicPr>
          <p:nvPr/>
        </p:nvPicPr>
        <p:blipFill>
          <a:blip r:embed="rId2">
            <a:extLst/>
          </a:blip>
          <a:stretch>
            <a:fillRect/>
          </a:stretch>
        </p:blipFill>
        <p:spPr>
          <a:xfrm>
            <a:off x="10972800" y="-596"/>
            <a:ext cx="3657600" cy="82307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79" name="References"/>
          <p:cNvSpPr txBox="1"/>
          <p:nvPr>
            <p:ph type="title" idx="4294967295"/>
          </p:nvPr>
        </p:nvSpPr>
        <p:spPr>
          <a:xfrm>
            <a:off x="731519" y="110489"/>
            <a:ext cx="13167362" cy="1397451"/>
          </a:xfrm>
          <a:prstGeom prst="rect">
            <a:avLst/>
          </a:prstGeom>
        </p:spPr>
        <p:txBody>
          <a:bodyPr/>
          <a:lstStyle>
            <a:lvl1pPr>
              <a:defRPr sz="6000">
                <a:latin typeface="Big Caslon Medium"/>
                <a:ea typeface="Big Caslon Medium"/>
                <a:cs typeface="Big Caslon Medium"/>
                <a:sym typeface="Big Caslon Medium"/>
              </a:defRPr>
            </a:lvl1pPr>
          </a:lstStyle>
          <a:p>
            <a:pPr/>
            <a:r>
              <a:t>References</a:t>
            </a:r>
          </a:p>
        </p:txBody>
      </p:sp>
      <p:sp>
        <p:nvSpPr>
          <p:cNvPr id="80" name="1. “Share Price Prediction using Machine Learning Technique” , B Jeevan , IEEE  2019…"/>
          <p:cNvSpPr txBox="1"/>
          <p:nvPr>
            <p:ph type="body" idx="4294967295"/>
          </p:nvPr>
        </p:nvSpPr>
        <p:spPr>
          <a:xfrm>
            <a:off x="731519" y="1289159"/>
            <a:ext cx="13167362" cy="6426749"/>
          </a:xfrm>
          <a:prstGeom prst="rect">
            <a:avLst/>
          </a:prstGeom>
        </p:spPr>
        <p:txBody>
          <a:bodyPr/>
          <a:lstStyle/>
          <a:p>
            <a:pPr marL="0" indent="0">
              <a:spcBef>
                <a:spcPts val="0"/>
              </a:spcBef>
              <a:buSzTx/>
              <a:buFontTx/>
              <a:buNone/>
              <a:defRPr sz="2100" u="sng">
                <a:latin typeface="Big Caslon Medium"/>
                <a:ea typeface="Big Caslon Medium"/>
                <a:cs typeface="Big Caslon Medium"/>
                <a:sym typeface="Big Caslon Medium"/>
              </a:defRPr>
            </a:pPr>
          </a:p>
          <a:p>
            <a:pPr marL="0" indent="0">
              <a:spcBef>
                <a:spcPts val="0"/>
              </a:spcBef>
              <a:buSzTx/>
              <a:buFontTx/>
              <a:buNone/>
              <a:defRPr sz="2100" u="sng">
                <a:latin typeface="Big Caslon Medium"/>
                <a:ea typeface="Big Caslon Medium"/>
                <a:cs typeface="Big Caslon Medium"/>
                <a:sym typeface="Big Caslon Medium"/>
              </a:defRPr>
            </a:pPr>
          </a:p>
          <a:p>
            <a:pPr marL="0" indent="0">
              <a:spcBef>
                <a:spcPts val="0"/>
              </a:spcBef>
              <a:buSzTx/>
              <a:buFontTx/>
              <a:buNone/>
              <a:defRPr sz="2500" u="sng">
                <a:latin typeface="Big Caslon Medium"/>
                <a:ea typeface="Big Caslon Medium"/>
                <a:cs typeface="Big Caslon Medium"/>
                <a:sym typeface="Big Caslon Medium"/>
              </a:defRPr>
            </a:pPr>
            <a:r>
              <a:rPr>
                <a:latin typeface="Times New Roman"/>
                <a:ea typeface="Times New Roman"/>
                <a:cs typeface="Times New Roman"/>
                <a:sym typeface="Times New Roman"/>
              </a:rPr>
              <a:t>1</a:t>
            </a:r>
            <a:r>
              <a:rPr u="none"/>
              <a:t>. “Share Price Prediction using Machine Learning Technique” , B Jeevan , IEEE  </a:t>
            </a:r>
            <a:r>
              <a:rPr u="none">
                <a:latin typeface="Times New Roman"/>
                <a:ea typeface="Times New Roman"/>
                <a:cs typeface="Times New Roman"/>
                <a:sym typeface="Times New Roman"/>
              </a:rPr>
              <a:t>2019 </a:t>
            </a: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r>
              <a:rPr u="none">
                <a:latin typeface="Times New Roman"/>
                <a:ea typeface="Times New Roman"/>
                <a:cs typeface="Times New Roman"/>
                <a:sym typeface="Times New Roman"/>
              </a:rPr>
              <a:t>2. </a:t>
            </a:r>
            <a:r>
              <a:rPr u="none"/>
              <a:t>“An LSTM-Method for Bit-coin Price Prediction: A Case Study Yahoo Finance Stock Market” , Ferdiansyah ,      IEEE </a:t>
            </a:r>
            <a:r>
              <a:rPr u="none">
                <a:latin typeface="Times New Roman"/>
                <a:ea typeface="Times New Roman"/>
                <a:cs typeface="Times New Roman"/>
                <a:sym typeface="Times New Roman"/>
              </a:rPr>
              <a:t>2019</a:t>
            </a: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r>
              <a:rPr u="none">
                <a:latin typeface="Times New Roman"/>
                <a:ea typeface="Times New Roman"/>
                <a:cs typeface="Times New Roman"/>
                <a:sym typeface="Times New Roman"/>
              </a:rPr>
              <a:t>3. “Prediction of Trends in Stock Market using Moving Averages and Machine Learning” , Shoban Dinesh; Nithin Rao R ,  2021 6th International Conference for Convergence in Technology (I2CT) , IEEE </a:t>
            </a:r>
            <a:endParaRPr u="none">
              <a:latin typeface="Times New Roman"/>
              <a:ea typeface="Times New Roman"/>
              <a:cs typeface="Times New Roman"/>
              <a:sym typeface="Times New Roman"/>
            </a:endParaRPr>
          </a:p>
          <a:p>
            <a:pPr marL="0" indent="0">
              <a:spcBef>
                <a:spcPts val="0"/>
              </a:spcBef>
              <a:buSzTx/>
              <a:buFontTx/>
              <a:buNone/>
              <a:defRPr sz="2500" u="sng">
                <a:latin typeface="Big Caslon Medium"/>
                <a:ea typeface="Big Caslon Medium"/>
                <a:cs typeface="Big Caslon Medium"/>
                <a:sym typeface="Big Caslon Medium"/>
              </a:defRPr>
            </a:pPr>
            <a:endParaRPr u="none">
              <a:latin typeface="Times New Roman"/>
              <a:ea typeface="Times New Roman"/>
              <a:cs typeface="Times New Roman"/>
              <a:sym typeface="Times New Roman"/>
            </a:endParaRPr>
          </a:p>
        </p:txBody>
      </p:sp>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82" name="THANK  YOU"/>
          <p:cNvSpPr txBox="1"/>
          <p:nvPr>
            <p:ph type="title" idx="4294967295"/>
          </p:nvPr>
        </p:nvSpPr>
        <p:spPr>
          <a:xfrm>
            <a:off x="447140" y="2452326"/>
            <a:ext cx="13736120" cy="2720604"/>
          </a:xfrm>
          <a:prstGeom prst="rect">
            <a:avLst/>
          </a:prstGeom>
        </p:spPr>
        <p:txBody>
          <a:bodyPr/>
          <a:lstStyle>
            <a:lvl1pPr>
              <a:defRPr sz="7900">
                <a:latin typeface="Big Caslon Medium"/>
                <a:ea typeface="Big Caslon Medium"/>
                <a:cs typeface="Big Caslon Medium"/>
                <a:sym typeface="Big Caslon Medium"/>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82"/>
                                        </p:tgtEl>
                                        <p:attrNameLst>
                                          <p:attrName>style.visibility</p:attrName>
                                        </p:attrNameLst>
                                      </p:cBhvr>
                                      <p:to>
                                        <p:strVal val="visible"/>
                                      </p:to>
                                    </p:set>
                                    <p:animEffect filter="dissolve" transition="in">
                                      <p:cBhvr>
                                        <p:cTn id="7" dur="9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2"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 name="Title 1"/>
          <p:cNvSpPr txBox="1"/>
          <p:nvPr/>
        </p:nvSpPr>
        <p:spPr>
          <a:xfrm>
            <a:off x="1366677" y="2240617"/>
            <a:ext cx="12017227" cy="2544066"/>
          </a:xfrm>
          <a:prstGeom prst="rect">
            <a:avLst/>
          </a:prstGeom>
          <a:ln w="12700">
            <a:miter lim="400000"/>
          </a:ln>
          <a:extLst>
            <a:ext uri="{C572A759-6A51-4108-AA02-DFA0A04FC94B}">
              <ma14:wrappingTextBoxFlag xmlns:ma14="http://schemas.microsoft.com/office/mac/drawingml/2011/main" val="1"/>
            </a:ext>
          </a:extLst>
        </p:spPr>
        <p:txBody>
          <a:bodyPr lIns="55291" tIns="55291" rIns="55291" bIns="55291" anchor="ctr">
            <a:normAutofit fontScale="100000" lnSpcReduction="0"/>
          </a:bodyPr>
          <a:lstStyle/>
          <a:p>
            <a:pPr algn="ctr" defTabSz="1097280">
              <a:lnSpc>
                <a:spcPct val="90000"/>
              </a:lnSpc>
              <a:defRPr sz="2600">
                <a:solidFill>
                  <a:srgbClr val="0066CC"/>
                </a:solidFill>
                <a:effectLst>
                  <a:outerShdw sx="100000" sy="100000" kx="0" ky="0" algn="b" rotWithShape="0" blurRad="0" dist="17962" dir="2700000">
                    <a:srgbClr val="000000"/>
                  </a:outerShdw>
                </a:effectLst>
                <a:latin typeface="Times New Roman"/>
                <a:ea typeface="Times New Roman"/>
                <a:cs typeface="Times New Roman"/>
                <a:sym typeface="Times New Roman"/>
              </a:defRPr>
            </a:pPr>
            <a:r>
              <a:t>A  PBL  Presentation</a:t>
            </a:r>
            <a:br/>
            <a:r>
              <a:t>on</a:t>
            </a:r>
            <a:br/>
            <a:br/>
            <a:r>
              <a:t>       </a:t>
            </a:r>
            <a:r>
              <a:rPr b="1" sz="3200" u="sng">
                <a:solidFill>
                  <a:srgbClr val="000000"/>
                </a:solidFill>
                <a:latin typeface="Arial Narrow"/>
                <a:ea typeface="Arial Narrow"/>
                <a:cs typeface="Arial Narrow"/>
                <a:sym typeface="Arial Narrow"/>
              </a:rPr>
              <a:t>STOCK TREND PREDICTION USING MACHINE LEARNING</a:t>
            </a:r>
          </a:p>
        </p:txBody>
      </p:sp>
      <p:sp>
        <p:nvSpPr>
          <p:cNvPr id="22" name="Subtitle 2"/>
          <p:cNvSpPr txBox="1"/>
          <p:nvPr/>
        </p:nvSpPr>
        <p:spPr>
          <a:xfrm>
            <a:off x="823998" y="5433521"/>
            <a:ext cx="5445975" cy="1004922"/>
          </a:xfrm>
          <a:prstGeom prst="rect">
            <a:avLst/>
          </a:prstGeom>
          <a:ln w="12700">
            <a:miter lim="400000"/>
          </a:ln>
          <a:extLst>
            <a:ext uri="{C572A759-6A51-4108-AA02-DFA0A04FC94B}">
              <ma14:wrappingTextBoxFlag xmlns:ma14="http://schemas.microsoft.com/office/mac/drawingml/2011/main" val="1"/>
            </a:ext>
          </a:extLst>
        </p:spPr>
        <p:txBody>
          <a:bodyPr lIns="56157" tIns="56157" rIns="56157" bIns="56157">
            <a:spAutoFit/>
          </a:bodyPr>
          <a:lstStyle/>
          <a:p>
            <a:pPr defTabSz="1097280">
              <a:spcBef>
                <a:spcPts val="700"/>
              </a:spcBef>
              <a:tabLst>
                <a:tab pos="1092200" algn="l"/>
                <a:tab pos="2184400" algn="l"/>
                <a:tab pos="3289300" algn="l"/>
                <a:tab pos="4381500" algn="l"/>
                <a:tab pos="5486400" algn="l"/>
                <a:tab pos="6578600" algn="l"/>
                <a:tab pos="7670800" algn="l"/>
                <a:tab pos="8775700" algn="l"/>
                <a:tab pos="9867900" algn="l"/>
                <a:tab pos="10972800" algn="l"/>
                <a:tab pos="12065000" algn="l"/>
              </a:tabLst>
              <a:defRPr b="1" sz="2800">
                <a:solidFill>
                  <a:srgbClr val="44546A"/>
                </a:solidFill>
                <a:latin typeface="Times New Roman"/>
                <a:ea typeface="Times New Roman"/>
                <a:cs typeface="Times New Roman"/>
                <a:sym typeface="Times New Roman"/>
              </a:defRPr>
            </a:pPr>
            <a:r>
              <a:t>Guided by:</a:t>
            </a:r>
          </a:p>
          <a:p>
            <a:pPr defTabSz="1097280">
              <a:spcBef>
                <a:spcPts val="700"/>
              </a:spcBef>
              <a:tabLst>
                <a:tab pos="1092200" algn="l"/>
                <a:tab pos="2184400" algn="l"/>
                <a:tab pos="3289300" algn="l"/>
                <a:tab pos="4381500" algn="l"/>
                <a:tab pos="5486400" algn="l"/>
                <a:tab pos="6578600" algn="l"/>
                <a:tab pos="7670800" algn="l"/>
                <a:tab pos="8775700" algn="l"/>
                <a:tab pos="9867900" algn="l"/>
                <a:tab pos="10972800" algn="l"/>
                <a:tab pos="12065000" algn="l"/>
              </a:tabLst>
              <a:defRPr b="1" sz="2800">
                <a:solidFill>
                  <a:srgbClr val="009999"/>
                </a:solidFill>
                <a:latin typeface="Arial"/>
                <a:ea typeface="Arial"/>
                <a:cs typeface="Arial"/>
                <a:sym typeface="Arial"/>
              </a:defRPr>
            </a:pPr>
            <a:r>
              <a:t>Prof.Pooja Mohbansi</a:t>
            </a:r>
          </a:p>
        </p:txBody>
      </p:sp>
      <p:sp>
        <p:nvSpPr>
          <p:cNvPr id="23" name="Subtitle 2"/>
          <p:cNvSpPr txBox="1"/>
          <p:nvPr/>
        </p:nvSpPr>
        <p:spPr>
          <a:xfrm>
            <a:off x="9453781" y="5298579"/>
            <a:ext cx="4519089" cy="1499290"/>
          </a:xfrm>
          <a:prstGeom prst="rect">
            <a:avLst/>
          </a:prstGeom>
          <a:ln w="12700">
            <a:miter lim="400000"/>
          </a:ln>
          <a:extLst>
            <a:ext uri="{C572A759-6A51-4108-AA02-DFA0A04FC94B}">
              <ma14:wrappingTextBoxFlag xmlns:ma14="http://schemas.microsoft.com/office/mac/drawingml/2011/main" val="1"/>
            </a:ext>
          </a:extLst>
        </p:spPr>
        <p:txBody>
          <a:bodyPr lIns="56157" tIns="56157" rIns="56157" bIns="56157">
            <a:spAutoFit/>
          </a:bodyPr>
          <a:lstStyle/>
          <a:p>
            <a:pPr defTabSz="1097280">
              <a:spcBef>
                <a:spcPts val="700"/>
              </a:spcBef>
              <a:tabLst>
                <a:tab pos="1092200" algn="l"/>
                <a:tab pos="2184400" algn="l"/>
                <a:tab pos="3289300" algn="l"/>
                <a:tab pos="4381500" algn="l"/>
                <a:tab pos="5486400" algn="l"/>
                <a:tab pos="6578600" algn="l"/>
                <a:tab pos="7670800" algn="l"/>
                <a:tab pos="8775700" algn="l"/>
                <a:tab pos="9867900" algn="l"/>
                <a:tab pos="10972800" algn="l"/>
                <a:tab pos="12065000" algn="l"/>
              </a:tabLst>
              <a:defRPr b="1" sz="2800">
                <a:solidFill>
                  <a:srgbClr val="44546A"/>
                </a:solidFill>
                <a:latin typeface="Times New Roman"/>
                <a:ea typeface="Times New Roman"/>
                <a:cs typeface="Times New Roman"/>
                <a:sym typeface="Times New Roman"/>
              </a:defRPr>
            </a:pPr>
            <a:r>
              <a:t>Presented by</a:t>
            </a:r>
          </a:p>
          <a:p>
            <a:pPr defTabSz="1097280">
              <a:spcBef>
                <a:spcPts val="700"/>
              </a:spcBef>
              <a:tabLst>
                <a:tab pos="1092200" algn="l"/>
                <a:tab pos="2184400" algn="l"/>
                <a:tab pos="3289300" algn="l"/>
                <a:tab pos="4381500" algn="l"/>
                <a:tab pos="5486400" algn="l"/>
                <a:tab pos="6578600" algn="l"/>
                <a:tab pos="7670800" algn="l"/>
                <a:tab pos="8775700" algn="l"/>
                <a:tab pos="9867900" algn="l"/>
                <a:tab pos="10972800" algn="l"/>
                <a:tab pos="12065000" algn="l"/>
              </a:tabLst>
              <a:defRPr b="1" sz="2800">
                <a:solidFill>
                  <a:srgbClr val="44546A"/>
                </a:solidFill>
                <a:latin typeface="Times New Roman"/>
                <a:ea typeface="Times New Roman"/>
                <a:cs typeface="Times New Roman"/>
                <a:sym typeface="Times New Roman"/>
              </a:defRPr>
            </a:pPr>
            <a:r>
              <a:t>Name : Sushant Dhakane</a:t>
            </a:r>
          </a:p>
          <a:p>
            <a:pPr defTabSz="1097280">
              <a:spcBef>
                <a:spcPts val="700"/>
              </a:spcBef>
              <a:tabLst>
                <a:tab pos="1092200" algn="l"/>
                <a:tab pos="2184400" algn="l"/>
                <a:tab pos="3289300" algn="l"/>
                <a:tab pos="4381500" algn="l"/>
                <a:tab pos="5486400" algn="l"/>
                <a:tab pos="6578600" algn="l"/>
                <a:tab pos="7670800" algn="l"/>
                <a:tab pos="8775700" algn="l"/>
                <a:tab pos="9867900" algn="l"/>
                <a:tab pos="10972800" algn="l"/>
                <a:tab pos="12065000" algn="l"/>
              </a:tabLst>
              <a:defRPr b="1" sz="2800">
                <a:solidFill>
                  <a:srgbClr val="44546A"/>
                </a:solidFill>
                <a:latin typeface="Times New Roman"/>
                <a:ea typeface="Times New Roman"/>
                <a:cs typeface="Times New Roman"/>
                <a:sym typeface="Times New Roman"/>
              </a:defRPr>
            </a:pPr>
            <a:r>
              <a:t>Roll No. : 51</a:t>
            </a:r>
          </a:p>
        </p:txBody>
      </p:sp>
      <p:pic>
        <p:nvPicPr>
          <p:cNvPr id="24" name="Picture 5" descr="Picture 5"/>
          <p:cNvPicPr>
            <a:picLocks noChangeAspect="1"/>
          </p:cNvPicPr>
          <p:nvPr/>
        </p:nvPicPr>
        <p:blipFill>
          <a:blip r:embed="rId2">
            <a:extLst/>
          </a:blip>
          <a:stretch>
            <a:fillRect/>
          </a:stretch>
        </p:blipFill>
        <p:spPr>
          <a:xfrm>
            <a:off x="402431" y="139958"/>
            <a:ext cx="1817886" cy="1886576"/>
          </a:xfrm>
          <a:prstGeom prst="rect">
            <a:avLst/>
          </a:prstGeom>
          <a:ln w="12700">
            <a:miter lim="400000"/>
          </a:ln>
        </p:spPr>
      </p:pic>
      <p:sp>
        <p:nvSpPr>
          <p:cNvPr id="25" name="Rectangle 7"/>
          <p:cNvSpPr txBox="1"/>
          <p:nvPr/>
        </p:nvSpPr>
        <p:spPr>
          <a:xfrm>
            <a:off x="1363220" y="255753"/>
            <a:ext cx="12024140" cy="1470968"/>
          </a:xfrm>
          <a:prstGeom prst="rect">
            <a:avLst/>
          </a:prstGeom>
          <a:ln w="12700">
            <a:miter lim="400000"/>
          </a:ln>
          <a:extLst>
            <a:ext uri="{C572A759-6A51-4108-AA02-DFA0A04FC94B}">
              <ma14:wrappingTextBoxFlag xmlns:ma14="http://schemas.microsoft.com/office/mac/drawingml/2011/main" val="1"/>
            </a:ext>
          </a:extLst>
        </p:spPr>
        <p:txBody>
          <a:bodyPr lIns="56157" tIns="56157" rIns="56157" bIns="56157">
            <a:spAutoFit/>
          </a:bodyPr>
          <a:lstStyle/>
          <a:p>
            <a:pPr algn="ctr" defTabSz="1097280">
              <a:tabLst>
                <a:tab pos="1092200" algn="l"/>
                <a:tab pos="2184400" algn="l"/>
                <a:tab pos="3289300" algn="l"/>
                <a:tab pos="4381500" algn="l"/>
                <a:tab pos="5486400" algn="l"/>
                <a:tab pos="6578600" algn="l"/>
                <a:tab pos="7670800" algn="l"/>
                <a:tab pos="8775700" algn="l"/>
                <a:tab pos="9867900" algn="l"/>
                <a:tab pos="10972800" algn="l"/>
                <a:tab pos="12065000" algn="l"/>
              </a:tabLst>
              <a:defRPr b="1" sz="2400">
                <a:solidFill>
                  <a:srgbClr val="44546A"/>
                </a:solidFill>
                <a:latin typeface="Times New Roman"/>
                <a:ea typeface="Times New Roman"/>
                <a:cs typeface="Times New Roman"/>
                <a:sym typeface="Times New Roman"/>
              </a:defRPr>
            </a:pPr>
            <a:r>
              <a:t>AJEENKYA D Y Patil School of Engineering &amp; Technology,</a:t>
            </a:r>
          </a:p>
          <a:p>
            <a:pPr algn="ctr" defTabSz="1097280">
              <a:tabLst>
                <a:tab pos="1092200" algn="l"/>
                <a:tab pos="2184400" algn="l"/>
                <a:tab pos="3289300" algn="l"/>
                <a:tab pos="4381500" algn="l"/>
                <a:tab pos="5486400" algn="l"/>
                <a:tab pos="6578600" algn="l"/>
                <a:tab pos="7670800" algn="l"/>
                <a:tab pos="8775700" algn="l"/>
                <a:tab pos="9867900" algn="l"/>
                <a:tab pos="10972800" algn="l"/>
                <a:tab pos="12065000" algn="l"/>
              </a:tabLst>
              <a:defRPr b="1" sz="2400">
                <a:solidFill>
                  <a:srgbClr val="44546A"/>
                </a:solidFill>
                <a:latin typeface="Times New Roman"/>
                <a:ea typeface="Times New Roman"/>
                <a:cs typeface="Times New Roman"/>
                <a:sym typeface="Times New Roman"/>
              </a:defRPr>
            </a:pPr>
            <a:r>
              <a:t>Lohegaon, Pune</a:t>
            </a:r>
          </a:p>
          <a:p>
            <a:pPr algn="ctr" defTabSz="1097280">
              <a:tabLst>
                <a:tab pos="1092200" algn="l"/>
                <a:tab pos="2184400" algn="l"/>
                <a:tab pos="3289300" algn="l"/>
                <a:tab pos="4381500" algn="l"/>
                <a:tab pos="5486400" algn="l"/>
                <a:tab pos="6578600" algn="l"/>
                <a:tab pos="7670800" algn="l"/>
                <a:tab pos="8775700" algn="l"/>
                <a:tab pos="9867900" algn="l"/>
                <a:tab pos="10972800" algn="l"/>
                <a:tab pos="12065000" algn="l"/>
              </a:tabLst>
              <a:defRPr b="1" sz="2400">
                <a:solidFill>
                  <a:srgbClr val="C00000"/>
                </a:solidFill>
                <a:latin typeface="Times New Roman"/>
                <a:ea typeface="Times New Roman"/>
                <a:cs typeface="Times New Roman"/>
                <a:sym typeface="Times New Roman"/>
              </a:defRPr>
            </a:pPr>
            <a:r>
              <a:t>Department of Computer Engineering</a:t>
            </a:r>
          </a:p>
          <a:p>
            <a:pPr algn="ctr" defTabSz="1097280">
              <a:tabLst>
                <a:tab pos="1092200" algn="l"/>
                <a:tab pos="2184400" algn="l"/>
                <a:tab pos="3289300" algn="l"/>
                <a:tab pos="4381500" algn="l"/>
                <a:tab pos="5486400" algn="l"/>
                <a:tab pos="6578600" algn="l"/>
                <a:tab pos="7670800" algn="l"/>
                <a:tab pos="8775700" algn="l"/>
                <a:tab pos="9867900" algn="l"/>
                <a:tab pos="10972800" algn="l"/>
                <a:tab pos="12065000" algn="l"/>
              </a:tabLst>
              <a:defRPr b="1" sz="2400">
                <a:solidFill>
                  <a:srgbClr val="C00000"/>
                </a:solidFill>
                <a:latin typeface="Times New Roman"/>
                <a:ea typeface="Times New Roman"/>
                <a:cs typeface="Times New Roman"/>
                <a:sym typeface="Times New Roman"/>
              </a:defRPr>
            </a:pPr>
            <a:r>
              <a:t>SE SEM-II</a:t>
            </a:r>
          </a:p>
        </p:txBody>
      </p:sp>
      <p:sp>
        <p:nvSpPr>
          <p:cNvPr id="26" name="Slide Number Placeholder 9"/>
          <p:cNvSpPr txBox="1"/>
          <p:nvPr>
            <p:ph type="sldNum" sz="quarter" idx="4294967295"/>
          </p:nvPr>
        </p:nvSpPr>
        <p:spPr>
          <a:xfrm>
            <a:off x="14064836" y="7576845"/>
            <a:ext cx="212544" cy="299088"/>
          </a:xfrm>
          <a:prstGeom prst="rect">
            <a:avLst/>
          </a:prstGeom>
          <a:extLst>
            <a:ext uri="{C572A759-6A51-4108-AA02-DFA0A04FC94B}">
              <ma14:wrappingTextBoxFlag xmlns:ma14="http://schemas.microsoft.com/office/mac/drawingml/2011/main" val="1"/>
            </a:ext>
          </a:extLst>
        </p:spPr>
        <p:txBody>
          <a:bodyPr lIns="54863" tIns="54863" rIns="54863" bIns="54863"/>
          <a:lstStyle>
            <a:lvl1pPr defTabSz="1097280">
              <a:defRPr sz="1400">
                <a:solidFill>
                  <a:srgbClr val="888888"/>
                </a:solidFill>
              </a:defRPr>
            </a:lvl1p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 name="Shape 0"/>
          <p:cNvSpPr/>
          <p:nvPr/>
        </p:nvSpPr>
        <p:spPr>
          <a:xfrm>
            <a:off x="0" y="0"/>
            <a:ext cx="14630400" cy="8229600"/>
          </a:xfrm>
          <a:prstGeom prst="rect">
            <a:avLst/>
          </a:prstGeom>
          <a:solidFill>
            <a:srgbClr val="0C0C0E"/>
          </a:solidFill>
          <a:ln w="12700">
            <a:miter lim="400000"/>
          </a:ln>
        </p:spPr>
        <p:txBody>
          <a:bodyPr lIns="45719" rIns="45719"/>
          <a:lstStyle/>
          <a:p>
            <a:pPr/>
          </a:p>
        </p:txBody>
      </p:sp>
      <p:sp>
        <p:nvSpPr>
          <p:cNvPr id="29" name="Shape 1"/>
          <p:cNvSpPr/>
          <p:nvPr/>
        </p:nvSpPr>
        <p:spPr>
          <a:xfrm>
            <a:off x="0" y="0"/>
            <a:ext cx="14630400" cy="8229600"/>
          </a:xfrm>
          <a:prstGeom prst="rect">
            <a:avLst/>
          </a:prstGeom>
          <a:solidFill>
            <a:srgbClr val="F3F3F7"/>
          </a:solidFill>
          <a:ln w="12700">
            <a:miter lim="400000"/>
          </a:ln>
        </p:spPr>
        <p:txBody>
          <a:bodyPr lIns="45719" rIns="45719"/>
          <a:lstStyle/>
          <a:p>
            <a:pPr/>
          </a:p>
        </p:txBody>
      </p:sp>
      <p:pic>
        <p:nvPicPr>
          <p:cNvPr id="30" name="Image 0" descr="Image 0"/>
          <p:cNvPicPr>
            <a:picLocks noChangeAspect="1"/>
          </p:cNvPicPr>
          <p:nvPr/>
        </p:nvPicPr>
        <p:blipFill>
          <a:blip r:embed="rId2">
            <a:extLst/>
          </a:blip>
          <a:stretch>
            <a:fillRect/>
          </a:stretch>
        </p:blipFill>
        <p:spPr>
          <a:xfrm>
            <a:off x="10986813" y="-1"/>
            <a:ext cx="3657601" cy="8229601"/>
          </a:xfrm>
          <a:prstGeom prst="rect">
            <a:avLst/>
          </a:prstGeom>
          <a:ln w="12700">
            <a:miter lim="400000"/>
          </a:ln>
        </p:spPr>
      </p:pic>
      <p:sp>
        <p:nvSpPr>
          <p:cNvPr id="31" name="Text 2"/>
          <p:cNvSpPr txBox="1"/>
          <p:nvPr/>
        </p:nvSpPr>
        <p:spPr>
          <a:xfrm>
            <a:off x="654698" y="479800"/>
            <a:ext cx="9214962" cy="175359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6500"/>
              </a:lnSpc>
              <a:defRPr sz="5400">
                <a:solidFill>
                  <a:srgbClr val="101014"/>
                </a:solidFill>
                <a:latin typeface="Big Caslon Medium"/>
                <a:ea typeface="Big Caslon Medium"/>
                <a:cs typeface="Big Caslon Medium"/>
                <a:sym typeface="Big Caslon Medium"/>
              </a:defRPr>
            </a:lvl1pPr>
          </a:lstStyle>
          <a:p>
            <a:pPr/>
            <a:r>
              <a:t>Introduction to Stock Trend Prediction</a:t>
            </a:r>
          </a:p>
        </p:txBody>
      </p:sp>
      <p:sp>
        <p:nvSpPr>
          <p:cNvPr id="32" name="Text 3"/>
          <p:cNvSpPr txBox="1"/>
          <p:nvPr/>
        </p:nvSpPr>
        <p:spPr>
          <a:xfrm>
            <a:off x="654698" y="2423400"/>
            <a:ext cx="9214962" cy="588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8600" indent="-228600" algn="just" defTabSz="457200">
              <a:spcBef>
                <a:spcPts val="1200"/>
              </a:spcBef>
              <a:buSzPct val="100000"/>
              <a:buChar char="•"/>
              <a:defRPr sz="2200">
                <a:latin typeface="Times Roman"/>
                <a:ea typeface="Times Roman"/>
                <a:cs typeface="Times Roman"/>
                <a:sym typeface="Times Roman"/>
              </a:defRPr>
            </a:pPr>
            <a:r>
              <a:t>Understanding and predicting stock trends is crucial for investors and traders. By analyzing historical data and using machine learning models, we aim to identify market patterns and make informed predictions about future trends. This can help investors make better decisions about when to buy or sell stocks, and can ultimately lead to higher returns on investment.</a:t>
            </a:r>
          </a:p>
          <a:p>
            <a:pPr marL="228600" indent="-228600" algn="just" defTabSz="457200">
              <a:spcBef>
                <a:spcPts val="1200"/>
              </a:spcBef>
              <a:buSzPct val="100000"/>
              <a:buChar char="•"/>
              <a:defRPr sz="2200">
                <a:latin typeface="Times Roman"/>
                <a:ea typeface="Times Roman"/>
                <a:cs typeface="Times Roman"/>
                <a:sym typeface="Times Roman"/>
              </a:defRPr>
            </a:pPr>
            <a:r>
              <a:t>However, accurately predicting stock trends is a complex and challenging task. There are many factors that can affect the stock market, including economic conditions, global events, and company news. Furthermore, stock prices can be volatile and unpredictable, making it difficult to make accurate predictions.</a:t>
            </a:r>
          </a:p>
          <a:p>
            <a:pPr marL="228600" indent="-228600" algn="just" defTabSz="457200">
              <a:spcBef>
                <a:spcPts val="1200"/>
              </a:spcBef>
              <a:buSzPct val="100000"/>
              <a:buChar char="•"/>
              <a:defRPr sz="2200">
                <a:latin typeface="Times Roman"/>
                <a:ea typeface="Times Roman"/>
                <a:cs typeface="Times Roman"/>
                <a:sym typeface="Times Roman"/>
              </a:defRPr>
            </a:pPr>
            <a:r>
              <a:t>Despite these challenges, machine learning models have shown promise in predicting stock trends. By using algorithms to analyze large amounts of data, these models can identify patterns and trends that may not be immediately apparent to human analysts. However, it's important to note that no model is perfect, and there is always a risk of error or miscalculation.</a:t>
            </a:r>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 name="Aim &amp; Objective :…"/>
          <p:cNvSpPr txBox="1"/>
          <p:nvPr>
            <p:ph type="body" idx="4294967295"/>
          </p:nvPr>
        </p:nvSpPr>
        <p:spPr>
          <a:xfrm>
            <a:off x="493285" y="630971"/>
            <a:ext cx="13749339" cy="6969612"/>
          </a:xfrm>
          <a:prstGeom prst="rect">
            <a:avLst/>
          </a:prstGeom>
          <a:solidFill>
            <a:srgbClr val="DDDDDD"/>
          </a:solidFill>
          <a:ln w="9525">
            <a:round/>
          </a:ln>
          <a:effectLst>
            <a:outerShdw sx="100000" sy="100000" kx="0" ky="0" algn="b" rotWithShape="0" blurRad="190500" dist="12700" dir="5400000">
              <a:srgbClr val="000000"/>
            </a:outerShdw>
          </a:effectLst>
        </p:spPr>
        <p:txBody>
          <a:bodyPr/>
          <a:lstStyle/>
          <a:p>
            <a:pPr marL="0" indent="0" algn="just">
              <a:spcBef>
                <a:spcPts val="0"/>
              </a:spcBef>
              <a:buSzTx/>
              <a:buFontTx/>
              <a:buNone/>
              <a:defRPr sz="1800"/>
            </a:pPr>
          </a:p>
          <a:p>
            <a:pPr marL="0" indent="0" algn="just">
              <a:spcBef>
                <a:spcPts val="0"/>
              </a:spcBef>
              <a:buSzTx/>
              <a:buFontTx/>
              <a:buNone/>
              <a:defRPr sz="1800"/>
            </a:pPr>
            <a:r>
              <a:rPr sz="4800">
                <a:latin typeface="Big Caslon Medium"/>
                <a:ea typeface="Big Caslon Medium"/>
                <a:cs typeface="Big Caslon Medium"/>
                <a:sym typeface="Big Caslon Medium"/>
              </a:rPr>
              <a:t>Aim &amp; Objective :</a:t>
            </a:r>
            <a:r>
              <a:t> </a:t>
            </a:r>
          </a:p>
          <a:p>
            <a:pPr marL="0" indent="0" algn="just">
              <a:spcBef>
                <a:spcPts val="0"/>
              </a:spcBef>
              <a:buSzTx/>
              <a:buFontTx/>
              <a:buNone/>
              <a:defRPr sz="1800"/>
            </a:pPr>
          </a:p>
          <a:p>
            <a:pPr marL="0" indent="0" algn="just">
              <a:spcBef>
                <a:spcPts val="0"/>
              </a:spcBef>
              <a:buSzTx/>
              <a:buFontTx/>
              <a:buNone/>
              <a:defRPr sz="3100">
                <a:latin typeface="Big Caslon Medium"/>
                <a:ea typeface="Big Caslon Medium"/>
                <a:cs typeface="Big Caslon Medium"/>
                <a:sym typeface="Big Caslon Medium"/>
              </a:defRPr>
            </a:pPr>
            <a:r>
              <a:t>The primary aim of this project is to create a practical machine learning model capable of predicting stock trends with accuracy. To achieve this, the project objectives entail gathering and processing historical stock market data, selecting appropriate machine learning algorithms, building and training predictive models, assessing model performance, refining the models for improved accuracy, deploying the model into a user-friendly interface, conducting comprehensive testing and validation, and documenting the entire project journey for educational and future reference purposes.</a:t>
            </a:r>
          </a:p>
        </p:txBody>
      </p:sp>
    </p:spTree>
  </p:cSld>
  <p:clrMapOvr>
    <a:masterClrMapping/>
  </p:clrMapOvr>
  <mc:AlternateContent xmlns:mc="http://schemas.openxmlformats.org/markup-compatibility/2006">
    <mc:Choice xmlns:p14="http://schemas.microsoft.com/office/powerpoint/2010/main" Requires="p14">
      <p:transition spd="slow" advClick="1" p14:dur="1750">
        <p:pull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0C0C0E"/>
          </a:solidFill>
          <a:ln w="12700">
            <a:miter lim="400000"/>
          </a:ln>
        </p:spPr>
        <p:txBody>
          <a:bodyPr lIns="45719" rIns="45719"/>
          <a:lstStyle/>
          <a:p>
            <a:pPr/>
          </a:p>
        </p:txBody>
      </p:sp>
      <p:sp>
        <p:nvSpPr>
          <p:cNvPr id="37" name="Shape 1"/>
          <p:cNvSpPr/>
          <p:nvPr/>
        </p:nvSpPr>
        <p:spPr>
          <a:xfrm>
            <a:off x="-1" y="155985"/>
            <a:ext cx="14630401" cy="8229601"/>
          </a:xfrm>
          <a:prstGeom prst="rect">
            <a:avLst/>
          </a:prstGeom>
          <a:solidFill>
            <a:srgbClr val="FFFFFF"/>
          </a:solidFill>
          <a:ln w="12700">
            <a:solidFill>
              <a:schemeClr val="accent1"/>
            </a:solidFill>
            <a:miter/>
          </a:ln>
        </p:spPr>
        <p:txBody>
          <a:bodyPr lIns="45719" rIns="45719"/>
          <a:lstStyle/>
          <a:p>
            <a:pPr/>
          </a:p>
        </p:txBody>
      </p:sp>
      <p:sp>
        <p:nvSpPr>
          <p:cNvPr id="38" name="Text 2"/>
          <p:cNvSpPr txBox="1"/>
          <p:nvPr/>
        </p:nvSpPr>
        <p:spPr>
          <a:xfrm>
            <a:off x="1623056" y="430636"/>
            <a:ext cx="10462975" cy="145147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ts val="5400"/>
              </a:lnSpc>
              <a:defRPr b="1" sz="4300">
                <a:solidFill>
                  <a:srgbClr val="101014"/>
                </a:solidFill>
                <a:latin typeface="Playfair Display"/>
                <a:ea typeface="Playfair Display"/>
                <a:cs typeface="Playfair Display"/>
                <a:sym typeface="Playfair Display"/>
              </a:defRPr>
            </a:lvl1pPr>
          </a:lstStyle>
          <a:p>
            <a:pPr/>
            <a:r>
              <a:t>Importance of Machine Learning in Stock Market Analysis</a:t>
            </a:r>
          </a:p>
        </p:txBody>
      </p:sp>
      <p:sp>
        <p:nvSpPr>
          <p:cNvPr id="39" name="Text 3"/>
          <p:cNvSpPr txBox="1"/>
          <p:nvPr/>
        </p:nvSpPr>
        <p:spPr>
          <a:xfrm>
            <a:off x="1901533" y="2830209"/>
            <a:ext cx="2947794" cy="439797"/>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z="2100">
                <a:solidFill>
                  <a:srgbClr val="101014"/>
                </a:solidFill>
                <a:latin typeface="Playfair Display"/>
                <a:ea typeface="Playfair Display"/>
                <a:cs typeface="Playfair Display"/>
                <a:sym typeface="Playfair Display"/>
              </a:defRPr>
            </a:lvl1pPr>
          </a:lstStyle>
          <a:p>
            <a:pPr/>
            <a:r>
              <a:t>Data-Driven Decisions</a:t>
            </a:r>
          </a:p>
        </p:txBody>
      </p:sp>
      <p:sp>
        <p:nvSpPr>
          <p:cNvPr id="40" name="Text 4"/>
          <p:cNvSpPr txBox="1"/>
          <p:nvPr/>
        </p:nvSpPr>
        <p:spPr>
          <a:xfrm>
            <a:off x="1842976" y="3493768"/>
            <a:ext cx="3064908" cy="1799714"/>
          </a:xfrm>
          <a:prstGeom prst="rect">
            <a:avLst/>
          </a:prstGeom>
          <a:ln w="12700">
            <a:solidFill>
              <a:srgbClr val="A7A7A7"/>
            </a:solidFill>
            <a:miter/>
          </a:ln>
          <a:extLst>
            <a:ext uri="{C572A759-6A51-4108-AA02-DFA0A04FC94B}">
              <ma14:wrappingTextBoxFlag xmlns:ma14="http://schemas.microsoft.com/office/mac/drawingml/2011/main" val="1"/>
            </a:ext>
          </a:extLst>
        </p:spPr>
        <p:txBody>
          <a:bodyPr lIns="45719" rIns="45719">
            <a:spAutoFit/>
          </a:bodyPr>
          <a:lstStyle>
            <a:lvl1pPr>
              <a:lnSpc>
                <a:spcPts val="2700"/>
              </a:lnSpc>
              <a:defRPr sz="1700">
                <a:solidFill>
                  <a:srgbClr val="39393C"/>
                </a:solidFill>
                <a:latin typeface="Open Sans"/>
                <a:ea typeface="Open Sans"/>
                <a:cs typeface="Open Sans"/>
                <a:sym typeface="Open Sans"/>
              </a:defRPr>
            </a:lvl1pPr>
          </a:lstStyle>
          <a:p>
            <a:pPr/>
            <a:r>
              <a:t>Machine learning provides the ability to analyze vast amounts of data, allowing us to leverage patterns and insights for informed decision-making.</a:t>
            </a:r>
          </a:p>
        </p:txBody>
      </p:sp>
      <p:sp>
        <p:nvSpPr>
          <p:cNvPr id="41" name="Text 5"/>
          <p:cNvSpPr txBox="1"/>
          <p:nvPr/>
        </p:nvSpPr>
        <p:spPr>
          <a:xfrm>
            <a:off x="6243958" y="2830209"/>
            <a:ext cx="2142484" cy="439797"/>
          </a:xfrm>
          <a:prstGeom prst="rect">
            <a:avLst/>
          </a:prstGeom>
          <a:ln w="12700">
            <a:solidFill>
              <a:schemeClr val="accent3">
                <a:lumOff val="-12941"/>
              </a:schemeClr>
            </a:solidFill>
            <a:miter/>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z="2100">
                <a:solidFill>
                  <a:srgbClr val="101014"/>
                </a:solidFill>
                <a:latin typeface="Playfair Display"/>
                <a:ea typeface="Playfair Display"/>
                <a:cs typeface="Playfair Display"/>
                <a:sym typeface="Playfair Display"/>
              </a:defRPr>
            </a:lvl1pPr>
          </a:lstStyle>
          <a:p>
            <a:pPr/>
            <a:r>
              <a:t>Market Volatility</a:t>
            </a:r>
          </a:p>
        </p:txBody>
      </p:sp>
      <p:sp>
        <p:nvSpPr>
          <p:cNvPr id="42" name="Text 6"/>
          <p:cNvSpPr txBox="1"/>
          <p:nvPr/>
        </p:nvSpPr>
        <p:spPr>
          <a:xfrm>
            <a:off x="5936641" y="3473405"/>
            <a:ext cx="3064908" cy="2142613"/>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z="1700">
                <a:solidFill>
                  <a:srgbClr val="39393C"/>
                </a:solidFill>
                <a:latin typeface="Open Sans"/>
                <a:ea typeface="Open Sans"/>
                <a:cs typeface="Open Sans"/>
                <a:sym typeface="Open Sans"/>
              </a:defRPr>
            </a:lvl1pPr>
          </a:lstStyle>
          <a:p>
            <a:pPr/>
            <a:r>
              <a:t>The flexibility of machine learning models enables better adaptability to changing market conditions, improving the precision of analysis and predictions.</a:t>
            </a:r>
          </a:p>
        </p:txBody>
      </p:sp>
      <p:sp>
        <p:nvSpPr>
          <p:cNvPr id="43" name="Text 7"/>
          <p:cNvSpPr txBox="1"/>
          <p:nvPr/>
        </p:nvSpPr>
        <p:spPr>
          <a:xfrm>
            <a:off x="10234560" y="2830209"/>
            <a:ext cx="2384442" cy="439797"/>
          </a:xfrm>
          <a:prstGeom prst="rect">
            <a:avLst/>
          </a:prstGeom>
          <a:ln w="12700">
            <a:solidFill>
              <a:srgbClr val="A7A7A7"/>
            </a:solidFill>
            <a:miter/>
          </a:ln>
          <a:extLst>
            <a:ext uri="{C572A759-6A51-4108-AA02-DFA0A04FC94B}">
              <ma14:wrappingTextBoxFlag xmlns:ma14="http://schemas.microsoft.com/office/mac/drawingml/2011/main" val="1"/>
            </a:ext>
          </a:extLst>
        </p:spPr>
        <p:txBody>
          <a:bodyPr wrap="none" lIns="45719" rIns="45719">
            <a:spAutoFit/>
          </a:bodyPr>
          <a:lstStyle>
            <a:lvl1pPr>
              <a:lnSpc>
                <a:spcPts val="2700"/>
              </a:lnSpc>
              <a:defRPr b="1" sz="2100">
                <a:solidFill>
                  <a:srgbClr val="101014"/>
                </a:solidFill>
                <a:latin typeface="Playfair Display"/>
                <a:ea typeface="Playfair Display"/>
                <a:cs typeface="Playfair Display"/>
                <a:sym typeface="Playfair Display"/>
              </a:defRPr>
            </a:lvl1pPr>
          </a:lstStyle>
          <a:p>
            <a:pPr/>
            <a:r>
              <a:t>Risk Management</a:t>
            </a:r>
          </a:p>
        </p:txBody>
      </p:sp>
      <p:sp>
        <p:nvSpPr>
          <p:cNvPr id="44" name="Text 8"/>
          <p:cNvSpPr txBox="1"/>
          <p:nvPr/>
        </p:nvSpPr>
        <p:spPr>
          <a:xfrm>
            <a:off x="10030305" y="3473405"/>
            <a:ext cx="3064908" cy="2142613"/>
          </a:xfrm>
          <a:prstGeom prst="rect">
            <a:avLst/>
          </a:prstGeom>
          <a:ln w="12700">
            <a:solidFill>
              <a:srgbClr val="A7A7A7"/>
            </a:solidFill>
            <a:miter lim="400000"/>
          </a:ln>
          <a:extLst>
            <a:ext uri="{C572A759-6A51-4108-AA02-DFA0A04FC94B}">
              <ma14:wrappingTextBoxFlag xmlns:ma14="http://schemas.microsoft.com/office/mac/drawingml/2011/main" val="1"/>
            </a:ext>
          </a:extLst>
        </p:spPr>
        <p:txBody>
          <a:bodyPr lIns="45719" rIns="45719">
            <a:spAutoFit/>
          </a:bodyPr>
          <a:lstStyle>
            <a:lvl1pPr>
              <a:lnSpc>
                <a:spcPts val="2700"/>
              </a:lnSpc>
              <a:defRPr sz="1700">
                <a:solidFill>
                  <a:srgbClr val="39393C"/>
                </a:solidFill>
                <a:latin typeface="Open Sans"/>
                <a:ea typeface="Open Sans"/>
                <a:cs typeface="Open Sans"/>
                <a:sym typeface="Open Sans"/>
              </a:defRPr>
            </a:lvl1pPr>
          </a:lstStyle>
          <a:p>
            <a:pPr/>
            <a:r>
              <a:t>By incorporating machine learning, we can assess and mitigate risks effectively, ensuring a more strategic approach to stock market analysis.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ageCurlDouble"/>
      </p:transition>
    </mc:Choice>
    <mc:Choice xmlns:p14="http://schemas.microsoft.com/office/powerpoint/2010/main" Requires="p14">
      <p:transition spd="med" advClick="1" p14:dur="1000">
        <p14:prism dir="d"/>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39"/>
                                        </p:tgtEl>
                                        <p:attrNameLst>
                                          <p:attrName>style.visibility</p:attrName>
                                        </p:attrNameLst>
                                      </p:cBhvr>
                                      <p:to>
                                        <p:strVal val="visible"/>
                                      </p:to>
                                    </p:set>
                                    <p:anim calcmode="lin" valueType="num">
                                      <p:cBhvr>
                                        <p:cTn id="7" dur="1250" fill="hold"/>
                                        <p:tgtEl>
                                          <p:spTgt spid="39"/>
                                        </p:tgtEl>
                                        <p:attrNameLst>
                                          <p:attrName>ppt_w</p:attrName>
                                        </p:attrNameLst>
                                      </p:cBhvr>
                                      <p:tavLst>
                                        <p:tav tm="0">
                                          <p:val>
                                            <p:fltVal val="0"/>
                                          </p:val>
                                        </p:tav>
                                        <p:tav tm="100000">
                                          <p:val>
                                            <p:strVal val="#ppt_w"/>
                                          </p:val>
                                        </p:tav>
                                      </p:tavLst>
                                    </p:anim>
                                    <p:anim calcmode="lin" valueType="num">
                                      <p:cBhvr>
                                        <p:cTn id="8" dur="1250" fill="hold"/>
                                        <p:tgtEl>
                                          <p:spTgt spid="39"/>
                                        </p:tgtEl>
                                        <p:attrNameLst>
                                          <p:attrName>ppt_h</p:attrName>
                                        </p:attrNameLst>
                                      </p:cBhvr>
                                      <p:tavLst>
                                        <p:tav tm="0">
                                          <p:val>
                                            <p:fltVal val="0"/>
                                          </p:val>
                                        </p:tav>
                                        <p:tav tm="100000">
                                          <p:val>
                                            <p:strVal val="#ppt_h"/>
                                          </p:val>
                                        </p:tav>
                                      </p:tavLst>
                                    </p:anim>
                                  </p:childTnLst>
                                </p:cTn>
                              </p:par>
                            </p:childTnLst>
                          </p:cTn>
                        </p:par>
                        <p:par>
                          <p:cTn id="9" fill="hold">
                            <p:stCondLst>
                              <p:cond delay="1250"/>
                            </p:stCondLst>
                            <p:childTnLst>
                              <p:par>
                                <p:cTn id="10" presetClass="entr" nodeType="afterEffect" presetSubtype="16" presetID="23" grpId="2" fill="hold">
                                  <p:stCondLst>
                                    <p:cond delay="0"/>
                                  </p:stCondLst>
                                  <p:iterate type="el" backwards="0">
                                    <p:tmAbs val="0"/>
                                  </p:iterate>
                                  <p:childTnLst>
                                    <p:set>
                                      <p:cBhvr>
                                        <p:cTn id="11" fill="hold"/>
                                        <p:tgtEl>
                                          <p:spTgt spid="40"/>
                                        </p:tgtEl>
                                        <p:attrNameLst>
                                          <p:attrName>style.visibility</p:attrName>
                                        </p:attrNameLst>
                                      </p:cBhvr>
                                      <p:to>
                                        <p:strVal val="visible"/>
                                      </p:to>
                                    </p:set>
                                    <p:anim calcmode="lin" valueType="num">
                                      <p:cBhvr>
                                        <p:cTn id="12" dur="2500" fill="hold"/>
                                        <p:tgtEl>
                                          <p:spTgt spid="40"/>
                                        </p:tgtEl>
                                        <p:attrNameLst>
                                          <p:attrName>ppt_w</p:attrName>
                                        </p:attrNameLst>
                                      </p:cBhvr>
                                      <p:tavLst>
                                        <p:tav tm="0">
                                          <p:val>
                                            <p:fltVal val="0"/>
                                          </p:val>
                                        </p:tav>
                                        <p:tav tm="100000">
                                          <p:val>
                                            <p:strVal val="#ppt_w"/>
                                          </p:val>
                                        </p:tav>
                                      </p:tavLst>
                                    </p:anim>
                                    <p:anim calcmode="lin" valueType="num">
                                      <p:cBhvr>
                                        <p:cTn id="13" dur="2500" fill="hold"/>
                                        <p:tgtEl>
                                          <p:spTgt spid="40"/>
                                        </p:tgtEl>
                                        <p:attrNameLst>
                                          <p:attrName>ppt_h</p:attrName>
                                        </p:attrNameLst>
                                      </p:cBhvr>
                                      <p:tavLst>
                                        <p:tav tm="0">
                                          <p:val>
                                            <p:fltVal val="0"/>
                                          </p:val>
                                        </p:tav>
                                        <p:tav tm="100000">
                                          <p:val>
                                            <p:strVal val="#ppt_h"/>
                                          </p:val>
                                        </p:tav>
                                      </p:tavLst>
                                    </p:anim>
                                  </p:childTnLst>
                                </p:cTn>
                              </p:par>
                            </p:childTnLst>
                          </p:cTn>
                        </p:par>
                        <p:par>
                          <p:cTn id="14" fill="hold">
                            <p:stCondLst>
                              <p:cond delay="3750"/>
                            </p:stCondLst>
                            <p:childTnLst>
                              <p:par>
                                <p:cTn id="15" presetClass="entr" nodeType="afterEffect" presetSubtype="16" presetID="23" grpId="3" fill="hold">
                                  <p:stCondLst>
                                    <p:cond delay="0"/>
                                  </p:stCondLst>
                                  <p:iterate type="el" backwards="0">
                                    <p:tmAbs val="0"/>
                                  </p:iterate>
                                  <p:childTnLst>
                                    <p:set>
                                      <p:cBhvr>
                                        <p:cTn id="16" fill="hold"/>
                                        <p:tgtEl>
                                          <p:spTgt spid="41"/>
                                        </p:tgtEl>
                                        <p:attrNameLst>
                                          <p:attrName>style.visibility</p:attrName>
                                        </p:attrNameLst>
                                      </p:cBhvr>
                                      <p:to>
                                        <p:strVal val="visible"/>
                                      </p:to>
                                    </p:set>
                                    <p:anim calcmode="lin" valueType="num">
                                      <p:cBhvr>
                                        <p:cTn id="17" dur="2500" fill="hold"/>
                                        <p:tgtEl>
                                          <p:spTgt spid="41"/>
                                        </p:tgtEl>
                                        <p:attrNameLst>
                                          <p:attrName>ppt_w</p:attrName>
                                        </p:attrNameLst>
                                      </p:cBhvr>
                                      <p:tavLst>
                                        <p:tav tm="0">
                                          <p:val>
                                            <p:fltVal val="0"/>
                                          </p:val>
                                        </p:tav>
                                        <p:tav tm="100000">
                                          <p:val>
                                            <p:strVal val="#ppt_w"/>
                                          </p:val>
                                        </p:tav>
                                      </p:tavLst>
                                    </p:anim>
                                    <p:anim calcmode="lin" valueType="num">
                                      <p:cBhvr>
                                        <p:cTn id="18" dur="2500" fill="hold"/>
                                        <p:tgtEl>
                                          <p:spTgt spid="41"/>
                                        </p:tgtEl>
                                        <p:attrNameLst>
                                          <p:attrName>ppt_h</p:attrName>
                                        </p:attrNameLst>
                                      </p:cBhvr>
                                      <p:tavLst>
                                        <p:tav tm="0">
                                          <p:val>
                                            <p:fltVal val="0"/>
                                          </p:val>
                                        </p:tav>
                                        <p:tav tm="100000">
                                          <p:val>
                                            <p:strVal val="#ppt_h"/>
                                          </p:val>
                                        </p:tav>
                                      </p:tavLst>
                                    </p:anim>
                                  </p:childTnLst>
                                </p:cTn>
                              </p:par>
                            </p:childTnLst>
                          </p:cTn>
                        </p:par>
                        <p:par>
                          <p:cTn id="19" fill="hold">
                            <p:stCondLst>
                              <p:cond delay="6250"/>
                            </p:stCondLst>
                            <p:childTnLst>
                              <p:par>
                                <p:cTn id="20" presetClass="entr" nodeType="afterEffect" presetSubtype="16" presetID="23" grpId="4" fill="hold">
                                  <p:stCondLst>
                                    <p:cond delay="0"/>
                                  </p:stCondLst>
                                  <p:iterate type="el" backwards="0">
                                    <p:tmAbs val="0"/>
                                  </p:iterate>
                                  <p:childTnLst>
                                    <p:set>
                                      <p:cBhvr>
                                        <p:cTn id="21" fill="hold"/>
                                        <p:tgtEl>
                                          <p:spTgt spid="42"/>
                                        </p:tgtEl>
                                        <p:attrNameLst>
                                          <p:attrName>style.visibility</p:attrName>
                                        </p:attrNameLst>
                                      </p:cBhvr>
                                      <p:to>
                                        <p:strVal val="visible"/>
                                      </p:to>
                                    </p:set>
                                    <p:anim calcmode="lin" valueType="num">
                                      <p:cBhvr>
                                        <p:cTn id="22" dur="2500" fill="hold"/>
                                        <p:tgtEl>
                                          <p:spTgt spid="42"/>
                                        </p:tgtEl>
                                        <p:attrNameLst>
                                          <p:attrName>ppt_w</p:attrName>
                                        </p:attrNameLst>
                                      </p:cBhvr>
                                      <p:tavLst>
                                        <p:tav tm="0">
                                          <p:val>
                                            <p:fltVal val="0"/>
                                          </p:val>
                                        </p:tav>
                                        <p:tav tm="100000">
                                          <p:val>
                                            <p:strVal val="#ppt_w"/>
                                          </p:val>
                                        </p:tav>
                                      </p:tavLst>
                                    </p:anim>
                                    <p:anim calcmode="lin" valueType="num">
                                      <p:cBhvr>
                                        <p:cTn id="23" dur="2500" fill="hold"/>
                                        <p:tgtEl>
                                          <p:spTgt spid="42"/>
                                        </p:tgtEl>
                                        <p:attrNameLst>
                                          <p:attrName>ppt_h</p:attrName>
                                        </p:attrNameLst>
                                      </p:cBhvr>
                                      <p:tavLst>
                                        <p:tav tm="0">
                                          <p:val>
                                            <p:fltVal val="0"/>
                                          </p:val>
                                        </p:tav>
                                        <p:tav tm="100000">
                                          <p:val>
                                            <p:strVal val="#ppt_h"/>
                                          </p:val>
                                        </p:tav>
                                      </p:tavLst>
                                    </p:anim>
                                  </p:childTnLst>
                                </p:cTn>
                              </p:par>
                            </p:childTnLst>
                          </p:cTn>
                        </p:par>
                        <p:par>
                          <p:cTn id="24" fill="hold">
                            <p:stCondLst>
                              <p:cond delay="8750"/>
                            </p:stCondLst>
                            <p:childTnLst>
                              <p:par>
                                <p:cTn id="25" presetClass="entr" nodeType="afterEffect" presetSubtype="16" presetID="23" grpId="5" fill="hold">
                                  <p:stCondLst>
                                    <p:cond delay="0"/>
                                  </p:stCondLst>
                                  <p:iterate type="el" backwards="0">
                                    <p:tmAbs val="0"/>
                                  </p:iterate>
                                  <p:childTnLst>
                                    <p:set>
                                      <p:cBhvr>
                                        <p:cTn id="26" fill="hold"/>
                                        <p:tgtEl>
                                          <p:spTgt spid="43"/>
                                        </p:tgtEl>
                                        <p:attrNameLst>
                                          <p:attrName>style.visibility</p:attrName>
                                        </p:attrNameLst>
                                      </p:cBhvr>
                                      <p:to>
                                        <p:strVal val="visible"/>
                                      </p:to>
                                    </p:set>
                                    <p:anim calcmode="lin" valueType="num">
                                      <p:cBhvr>
                                        <p:cTn id="27" dur="2500" fill="hold"/>
                                        <p:tgtEl>
                                          <p:spTgt spid="43"/>
                                        </p:tgtEl>
                                        <p:attrNameLst>
                                          <p:attrName>ppt_w</p:attrName>
                                        </p:attrNameLst>
                                      </p:cBhvr>
                                      <p:tavLst>
                                        <p:tav tm="0">
                                          <p:val>
                                            <p:fltVal val="0"/>
                                          </p:val>
                                        </p:tav>
                                        <p:tav tm="100000">
                                          <p:val>
                                            <p:strVal val="#ppt_w"/>
                                          </p:val>
                                        </p:tav>
                                      </p:tavLst>
                                    </p:anim>
                                    <p:anim calcmode="lin" valueType="num">
                                      <p:cBhvr>
                                        <p:cTn id="28" dur="2500" fill="hold"/>
                                        <p:tgtEl>
                                          <p:spTgt spid="43"/>
                                        </p:tgtEl>
                                        <p:attrNameLst>
                                          <p:attrName>ppt_h</p:attrName>
                                        </p:attrNameLst>
                                      </p:cBhvr>
                                      <p:tavLst>
                                        <p:tav tm="0">
                                          <p:val>
                                            <p:fltVal val="0"/>
                                          </p:val>
                                        </p:tav>
                                        <p:tav tm="100000">
                                          <p:val>
                                            <p:strVal val="#ppt_h"/>
                                          </p:val>
                                        </p:tav>
                                      </p:tavLst>
                                    </p:anim>
                                  </p:childTnLst>
                                </p:cTn>
                              </p:par>
                            </p:childTnLst>
                          </p:cTn>
                        </p:par>
                        <p:par>
                          <p:cTn id="29" fill="hold">
                            <p:stCondLst>
                              <p:cond delay="11250"/>
                            </p:stCondLst>
                            <p:childTnLst>
                              <p:par>
                                <p:cTn id="30" presetClass="entr" nodeType="afterEffect" presetSubtype="16" presetID="23" grpId="6" fill="hold">
                                  <p:stCondLst>
                                    <p:cond delay="100"/>
                                  </p:stCondLst>
                                  <p:iterate type="el" backwards="0">
                                    <p:tmAbs val="0"/>
                                  </p:iterate>
                                  <p:childTnLst>
                                    <p:set>
                                      <p:cBhvr>
                                        <p:cTn id="31" fill="hold"/>
                                        <p:tgtEl>
                                          <p:spTgt spid="44"/>
                                        </p:tgtEl>
                                        <p:attrNameLst>
                                          <p:attrName>style.visibility</p:attrName>
                                        </p:attrNameLst>
                                      </p:cBhvr>
                                      <p:to>
                                        <p:strVal val="visible"/>
                                      </p:to>
                                    </p:set>
                                    <p:anim calcmode="lin" valueType="num">
                                      <p:cBhvr>
                                        <p:cTn id="32" dur="2500" fill="hold"/>
                                        <p:tgtEl>
                                          <p:spTgt spid="44"/>
                                        </p:tgtEl>
                                        <p:attrNameLst>
                                          <p:attrName>ppt_w</p:attrName>
                                        </p:attrNameLst>
                                      </p:cBhvr>
                                      <p:tavLst>
                                        <p:tav tm="0">
                                          <p:val>
                                            <p:fltVal val="0"/>
                                          </p:val>
                                        </p:tav>
                                        <p:tav tm="100000">
                                          <p:val>
                                            <p:strVal val="#ppt_w"/>
                                          </p:val>
                                        </p:tav>
                                      </p:tavLst>
                                    </p:anim>
                                    <p:anim calcmode="lin" valueType="num">
                                      <p:cBhvr>
                                        <p:cTn id="33" dur="2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 grpId="4"/>
      <p:bldP build="whole" bldLvl="1" animBg="1" rev="0" advAuto="0" spid="43" grpId="5"/>
      <p:bldP build="whole" bldLvl="1" animBg="1" rev="0" advAuto="0" spid="39" grpId="1"/>
      <p:bldP build="whole" bldLvl="1" animBg="1" rev="0" advAuto="0" spid="41" grpId="3"/>
      <p:bldP build="whole" bldLvl="1" animBg="1" rev="0" advAuto="0" spid="44" grpId="6"/>
      <p:bldP build="whole" bldLvl="1" animBg="1" rev="0" advAuto="0" spid="40"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46" name="Table 5"/>
          <p:cNvGraphicFramePr/>
          <p:nvPr/>
        </p:nvGraphicFramePr>
        <p:xfrm>
          <a:off x="235377" y="698019"/>
          <a:ext cx="14172346" cy="701962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897206"/>
                <a:gridCol w="3030463"/>
                <a:gridCol w="2139933"/>
                <a:gridCol w="4505820"/>
                <a:gridCol w="3586221"/>
              </a:tblGrid>
              <a:tr h="736024">
                <a:tc>
                  <a:txBody>
                    <a:bodyPr/>
                    <a:lstStyle/>
                    <a:p>
                      <a:pPr algn="ctr">
                        <a:defRPr b="0" sz="1800">
                          <a:solidFill>
                            <a:srgbClr val="000000"/>
                          </a:solidFill>
                        </a:defRPr>
                      </a:pPr>
                      <a:r>
                        <a:rPr b="1"/>
                        <a:t>Sr. No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sz="1600"/>
                        <a:t>Title of the Paper and Author’s  Name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sz="1600"/>
                        <a:t>Publication Details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a:t>Description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a:t>Challenges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r>
              <a:tr h="2784901">
                <a:tc>
                  <a:txBody>
                    <a:bodyPr/>
                    <a:lstStyle/>
                    <a:p>
                      <a:pPr algn="l">
                        <a:defRPr sz="1800"/>
                      </a:pPr>
                      <a:r>
                        <a:rPr sz="1400"/>
                        <a:t>1.</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defTabSz="355600">
                        <a:defRPr sz="2100">
                          <a:latin typeface="Big Caslon Medium"/>
                          <a:ea typeface="Big Caslon Medium"/>
                          <a:cs typeface="Big Caslon Medium"/>
                          <a:sym typeface="Big Caslon Medium"/>
                        </a:defRPr>
                      </a:pPr>
                      <a:r>
                        <a:t>Research on Stock Price Prediction Method Based on Convolutional Neural Network</a:t>
                      </a:r>
                    </a:p>
                    <a:p>
                      <a:pPr algn="l" defTabSz="355600">
                        <a:defRPr sz="2100">
                          <a:latin typeface="Big Caslon Medium"/>
                          <a:ea typeface="Big Caslon Medium"/>
                          <a:cs typeface="Big Caslon Medium"/>
                          <a:sym typeface="Big Caslon Medium"/>
                        </a:defRPr>
                      </a:pPr>
                    </a:p>
                    <a:p>
                      <a:pPr algn="l" defTabSz="355600">
                        <a:defRPr sz="2100">
                          <a:latin typeface="Big Caslon Medium"/>
                          <a:ea typeface="Big Caslon Medium"/>
                          <a:cs typeface="Big Caslon Medium"/>
                          <a:sym typeface="Big Caslon Medium"/>
                        </a:defRPr>
                      </a:pPr>
                    </a:p>
                    <a:p>
                      <a:pPr algn="l" defTabSz="355600">
                        <a:defRPr sz="2100">
                          <a:latin typeface="Big Caslon Medium"/>
                          <a:ea typeface="Big Caslon Medium"/>
                          <a:cs typeface="Big Caslon Medium"/>
                          <a:sym typeface="Big Caslon Medium"/>
                        </a:defRPr>
                      </a:pPr>
                    </a:p>
                    <a:p>
                      <a:pPr algn="l" defTabSz="355600">
                        <a:defRPr i="1" sz="2000" u="sng">
                          <a:latin typeface="Times Roman"/>
                          <a:ea typeface="Times Roman"/>
                          <a:cs typeface="Times Roman"/>
                          <a:sym typeface="Times Roman"/>
                        </a:defRPr>
                      </a:pPr>
                      <a:r>
                        <a:t>-Lounnapha Sayavong</a:t>
                      </a:r>
                    </a:p>
                    <a:p>
                      <a:pPr algn="l" defTabSz="355600">
                        <a:defRPr i="1" sz="2000" u="sng">
                          <a:latin typeface="Times Roman"/>
                          <a:ea typeface="Times Roman"/>
                          <a:cs typeface="Times Roman"/>
                          <a:sym typeface="Times Roman"/>
                        </a:defRPr>
                      </a:pPr>
                      <a:r>
                        <a:t>-Zhongdong Wu</a:t>
                      </a:r>
                    </a:p>
                    <a:p>
                      <a:pPr algn="l" defTabSz="355600">
                        <a:defRPr i="1" sz="2000" u="sng">
                          <a:latin typeface="Times Roman"/>
                          <a:ea typeface="Times Roman"/>
                          <a:cs typeface="Times Roman"/>
                          <a:sym typeface="Times Roman"/>
                        </a:defRPr>
                      </a:pPr>
                      <a:r>
                        <a:t>-Sookasame Chalita</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sz="1800"/>
                      </a:pPr>
                      <a:r>
                        <a:rPr sz="2200">
                          <a:latin typeface="Baskerville"/>
                          <a:ea typeface="Baskerville"/>
                          <a:cs typeface="Baskerville"/>
                          <a:sym typeface="Baskerville"/>
                        </a:rPr>
                        <a:t>IEEE 2019</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sz="1800"/>
                      </a:pPr>
                      <a:r>
                        <a:rPr sz="1700">
                          <a:latin typeface="Baskerville"/>
                          <a:ea typeface="Baskerville"/>
                          <a:cs typeface="Baskerville"/>
                          <a:sym typeface="Baskerville"/>
                        </a:rPr>
                        <a:t>This paper intends for a prediction model for stock price which is centered at the convolutional neural networks, that has exceptional capability of learning on its own. The data set is taught and tested relating the behaviours of both Convolutional Neural Networks and Thai stock market The result shows that the model on grounds of Convolutional Neural Networks can effectually recognize the altering trend in stock market price and envisage it which provides significant allusion for stock price forecast.</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defTabSz="355600">
                        <a:defRPr sz="1300">
                          <a:latin typeface="Helvetica Neue"/>
                          <a:ea typeface="Helvetica Neue"/>
                          <a:cs typeface="Helvetica Neue"/>
                          <a:sym typeface="Helvetica Neue"/>
                        </a:defRPr>
                      </a:pPr>
                      <a:r>
                        <a:rPr b="1"/>
                        <a:t>Data Preprocessing Complexity: </a:t>
                      </a:r>
                      <a:r>
                        <a:t>Preparing raw stock market data for CNN input requires normalization and feature engineering.</a:t>
                      </a:r>
                    </a:p>
                    <a:p>
                      <a:pPr algn="l" defTabSz="355600">
                        <a:defRPr sz="1300">
                          <a:latin typeface="Helvetica Neue"/>
                          <a:ea typeface="Helvetica Neue"/>
                          <a:cs typeface="Helvetica Neue"/>
                          <a:sym typeface="Helvetica Neue"/>
                        </a:defRPr>
                      </a:pPr>
                      <a:r>
                        <a:rPr b="1"/>
                        <a:t>Feature Extraction:</a:t>
                      </a:r>
                      <a:r>
                        <a:t> Identifying informative features crucial for accurate predictions.</a:t>
                      </a:r>
                    </a:p>
                    <a:p>
                      <a:pPr algn="l" defTabSz="355600">
                        <a:defRPr sz="1300">
                          <a:latin typeface="Helvetica Neue"/>
                          <a:ea typeface="Helvetica Neue"/>
                          <a:cs typeface="Helvetica Neue"/>
                          <a:sym typeface="Helvetica Neue"/>
                        </a:defRPr>
                      </a:pPr>
                      <a:r>
                        <a:rPr b="1"/>
                        <a:t>Model Selection: </a:t>
                      </a:r>
                      <a:r>
                        <a:t>Choosing optimal CNN architecture and hyperparameters while preventing overfitting.</a:t>
                      </a:r>
                    </a:p>
                    <a:p>
                      <a:pPr algn="l" defTabSz="355600">
                        <a:defRPr sz="1300">
                          <a:latin typeface="Helvetica Neue"/>
                          <a:ea typeface="Helvetica Neue"/>
                          <a:cs typeface="Helvetica Neue"/>
                          <a:sym typeface="Helvetica Neue"/>
                        </a:defRPr>
                      </a:pPr>
                      <a:r>
                        <a:rPr b="1"/>
                        <a:t>Training Data Quality:</a:t>
                      </a:r>
                      <a:r>
                        <a:t> Ensuring availability of high-quality, sufficient training data to train a robust model.</a:t>
                      </a:r>
                    </a:p>
                    <a:p>
                      <a:pPr algn="l" defTabSz="355600">
                        <a:defRPr sz="1300">
                          <a:latin typeface="Helvetica Neue"/>
                          <a:ea typeface="Helvetica Neue"/>
                          <a:cs typeface="Helvetica Neue"/>
                          <a:sym typeface="Helvetica Neue"/>
                        </a:defRPr>
                      </a:pPr>
                      <a:r>
                        <a:rPr b="1"/>
                        <a:t>Addressing Non-Stationarity:</a:t>
                      </a:r>
                      <a:r>
                        <a:t> Adapting the model to handle non-stationary market behavior.</a:t>
                      </a:r>
                    </a:p>
                    <a:p>
                      <a:pPr algn="l" defTabSz="355600">
                        <a:defRPr sz="1300">
                          <a:latin typeface="Helvetica Neue"/>
                          <a:ea typeface="Helvetica Neue"/>
                          <a:cs typeface="Helvetica Neue"/>
                          <a:sym typeface="Helvetica Neue"/>
                        </a:defRPr>
                      </a:pPr>
                      <a:r>
                        <a:rPr b="1"/>
                        <a:t>Interpretable Results:</a:t>
                      </a:r>
                      <a:r>
                        <a:t> Understanding CNN predictions and factors influencing them.</a:t>
                      </a:r>
                    </a:p>
                    <a:p>
                      <a:pPr algn="l" defTabSz="355600">
                        <a:defRPr sz="1300">
                          <a:latin typeface="Helvetica Neue"/>
                          <a:ea typeface="Helvetica Neue"/>
                          <a:cs typeface="Helvetica Neue"/>
                          <a:sym typeface="Helvetica Neue"/>
                        </a:defRPr>
                      </a:pPr>
                      <a:r>
                        <a:rPr b="1"/>
                        <a:t>Computational Resources:</a:t>
                      </a:r>
                      <a:r>
                        <a:t> Managing hardware requirements for training deep CNN models efficiently.</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r>
              <a:tr h="3486002">
                <a:tc>
                  <a:txBody>
                    <a:bodyPr/>
                    <a:lstStyle/>
                    <a:p>
                      <a:pPr algn="l">
                        <a:defRPr sz="1800"/>
                      </a:pPr>
                      <a:r>
                        <a:rPr sz="1400"/>
                        <a:t>2.</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2200">
                          <a:latin typeface="Big Caslon Medium"/>
                          <a:ea typeface="Big Caslon Medium"/>
                          <a:cs typeface="Big Caslon Medium"/>
                          <a:sym typeface="Big Caslon Medium"/>
                        </a:defRPr>
                      </a:pPr>
                      <a:r>
                        <a:t>Enhancing Profit by Predicting Stock Prices using Deep Neural Networks</a:t>
                      </a:r>
                    </a:p>
                    <a:p>
                      <a:pPr algn="l">
                        <a:defRPr sz="2200">
                          <a:latin typeface="Big Caslon Medium"/>
                          <a:ea typeface="Big Caslon Medium"/>
                          <a:cs typeface="Big Caslon Medium"/>
                          <a:sym typeface="Big Caslon Medium"/>
                        </a:defRPr>
                      </a:pPr>
                    </a:p>
                    <a:p>
                      <a:pPr algn="l">
                        <a:defRPr sz="2200">
                          <a:latin typeface="Big Caslon Medium"/>
                          <a:ea typeface="Big Caslon Medium"/>
                          <a:cs typeface="Big Caslon Medium"/>
                          <a:sym typeface="Big Caslon Medium"/>
                        </a:defRPr>
                      </a:pPr>
                    </a:p>
                    <a:p>
                      <a:pPr algn="l" defTabSz="457200">
                        <a:defRPr>
                          <a:latin typeface="Times Roman"/>
                          <a:ea typeface="Times Roman"/>
                          <a:cs typeface="Times Roman"/>
                          <a:sym typeface="Times Roman"/>
                        </a:defRPr>
                      </a:pPr>
                      <a:r>
                        <a:rPr sz="2500"/>
                        <a:t>-</a:t>
                      </a:r>
                      <a:r>
                        <a:rPr i="1" sz="2000" u="sng"/>
                        <a:t>Soheila Abrishami</a:t>
                      </a:r>
                      <a:endParaRPr i="1"/>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2200">
                          <a:latin typeface="Baskerville"/>
                          <a:ea typeface="Baskerville"/>
                          <a:cs typeface="Baskerville"/>
                          <a:sym typeface="Baskerville"/>
                        </a:rPr>
                        <a:t>IEEE 2019</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1700">
                          <a:latin typeface="Baskerville"/>
                          <a:ea typeface="Baskerville"/>
                          <a:cs typeface="Baskerville"/>
                          <a:sym typeface="Baskerville"/>
                        </a:rPr>
                        <a:t>This paper focuses on presenting a deep learning system, which makes use of a range of facts for a part of the stocks on the NASDAQ exchange to predict the value of the stock. This model has been trained on the smallest of data for a particular stock and accurately estimates the concluding value of that stock for multi-stepahead. It consists of an auto encoder in order to remove noise and makes use of time series data engineering to syndicate the advanced features with the original features.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355600">
                        <a:defRPr sz="1300">
                          <a:latin typeface="Helvetica Neue"/>
                          <a:ea typeface="Helvetica Neue"/>
                          <a:cs typeface="Helvetica Neue"/>
                          <a:sym typeface="Helvetica Neue"/>
                        </a:defRPr>
                      </a:pPr>
                      <a:r>
                        <a:rPr b="1"/>
                        <a:t>Data Quality:</a:t>
                      </a:r>
                      <a:r>
                        <a:t> Ensuring reliable historical stock market data without inconsistencies.</a:t>
                      </a:r>
                    </a:p>
                    <a:p>
                      <a:pPr algn="l" defTabSz="355600">
                        <a:defRPr sz="1300">
                          <a:latin typeface="Helvetica Neue"/>
                          <a:ea typeface="Helvetica Neue"/>
                          <a:cs typeface="Helvetica Neue"/>
                          <a:sym typeface="Helvetica Neue"/>
                        </a:defRPr>
                      </a:pPr>
                      <a:r>
                        <a:rPr b="1"/>
                        <a:t>Feature Selection:</a:t>
                      </a:r>
                      <a:r>
                        <a:t> Identifying relevant predictors to avoid overfitting.</a:t>
                      </a:r>
                    </a:p>
                    <a:p>
                      <a:pPr algn="l" defTabSz="355600">
                        <a:defRPr sz="1300">
                          <a:latin typeface="Helvetica Neue"/>
                          <a:ea typeface="Helvetica Neue"/>
                          <a:cs typeface="Helvetica Neue"/>
                          <a:sym typeface="Helvetica Neue"/>
                        </a:defRPr>
                      </a:pPr>
                      <a:r>
                        <a:rPr b="1"/>
                        <a:t>Model Complexity:</a:t>
                      </a:r>
                      <a:r>
                        <a:t> Optimizing deep neural network architectures for prediction accuracy.</a:t>
                      </a:r>
                    </a:p>
                    <a:p>
                      <a:pPr algn="l" defTabSz="355600">
                        <a:defRPr sz="1300">
                          <a:latin typeface="Helvetica Neue"/>
                          <a:ea typeface="Helvetica Neue"/>
                          <a:cs typeface="Helvetica Neue"/>
                          <a:sym typeface="Helvetica Neue"/>
                        </a:defRPr>
                      </a:pPr>
                      <a:r>
                        <a:rPr b="1"/>
                        <a:t>Computational Resources:</a:t>
                      </a:r>
                      <a:r>
                        <a:t> Managing the demand for computational power during training.</a:t>
                      </a:r>
                    </a:p>
                    <a:p>
                      <a:pPr algn="l" defTabSz="355600">
                        <a:defRPr sz="1300">
                          <a:latin typeface="Helvetica Neue"/>
                          <a:ea typeface="Helvetica Neue"/>
                          <a:cs typeface="Helvetica Neue"/>
                          <a:sym typeface="Helvetica Neue"/>
                        </a:defRPr>
                      </a:pPr>
                      <a:r>
                        <a:rPr b="1"/>
                        <a:t>Overfitting:</a:t>
                      </a:r>
                      <a:r>
                        <a:t> Preventing models from fitting noise in the data.</a:t>
                      </a:r>
                    </a:p>
                    <a:p>
                      <a:pPr algn="l" defTabSz="355600">
                        <a:defRPr sz="1300">
                          <a:latin typeface="Helvetica Neue"/>
                          <a:ea typeface="Helvetica Neue"/>
                          <a:cs typeface="Helvetica Neue"/>
                          <a:sym typeface="Helvetica Neue"/>
                        </a:defRPr>
                      </a:pPr>
                      <a:r>
                        <a:rPr b="1"/>
                        <a:t>Interpretability:</a:t>
                      </a:r>
                      <a:r>
                        <a:t> Balancing model complexity with interpretability.</a:t>
                      </a:r>
                    </a:p>
                    <a:p>
                      <a:pPr algn="l" defTabSz="355600">
                        <a:defRPr sz="1300">
                          <a:latin typeface="Helvetica Neue"/>
                          <a:ea typeface="Helvetica Neue"/>
                          <a:cs typeface="Helvetica Neue"/>
                          <a:sym typeface="Helvetica Neue"/>
                        </a:defRPr>
                      </a:pPr>
                      <a:r>
                        <a:rPr b="1"/>
                        <a:t>Market Volatility:</a:t>
                      </a:r>
                      <a:r>
                        <a:t> Adapting models to sudden changes in market conditions.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sp>
        <p:nvSpPr>
          <p:cNvPr id="47" name="Literature Survey"/>
          <p:cNvSpPr txBox="1"/>
          <p:nvPr>
            <p:ph type="title" idx="4294967295"/>
          </p:nvPr>
        </p:nvSpPr>
        <p:spPr>
          <a:xfrm>
            <a:off x="731519" y="-581814"/>
            <a:ext cx="13167362" cy="1809751"/>
          </a:xfrm>
          <a:prstGeom prst="rect">
            <a:avLst/>
          </a:prstGeom>
        </p:spPr>
        <p:txBody>
          <a:bodyPr/>
          <a:lstStyle>
            <a:lvl1pPr>
              <a:defRPr sz="4700">
                <a:latin typeface="Big Caslon Medium"/>
                <a:ea typeface="Big Caslon Medium"/>
                <a:cs typeface="Big Caslon Medium"/>
                <a:sym typeface="Big Caslon Medium"/>
              </a:defRPr>
            </a:lvl1pPr>
          </a:lstStyle>
          <a:p>
            <a:pPr/>
            <a:r>
              <a:t>Literature Survey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49" name="Table 1"/>
          <p:cNvGraphicFramePr/>
          <p:nvPr/>
        </p:nvGraphicFramePr>
        <p:xfrm>
          <a:off x="37690" y="30939"/>
          <a:ext cx="14567721" cy="8180422"/>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097465"/>
                <a:gridCol w="3452870"/>
                <a:gridCol w="2314531"/>
                <a:gridCol w="3993754"/>
                <a:gridCol w="3696398"/>
              </a:tblGrid>
              <a:tr h="825364">
                <a:tc>
                  <a:txBody>
                    <a:bodyPr/>
                    <a:lstStyle/>
                    <a:p>
                      <a:pPr algn="ctr">
                        <a:defRPr b="0" sz="1800">
                          <a:solidFill>
                            <a:srgbClr val="000000"/>
                          </a:solidFill>
                        </a:defRPr>
                      </a:pPr>
                      <a:r>
                        <a:rPr b="1"/>
                        <a:t>Sr. No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a:t>Title of the Paper and Author’s  Name</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a:t>Publication Details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a:t>Description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c>
                  <a:txBody>
                    <a:bodyPr/>
                    <a:lstStyle/>
                    <a:p>
                      <a:pPr algn="ctr">
                        <a:defRPr b="0" sz="1800">
                          <a:solidFill>
                            <a:srgbClr val="000000"/>
                          </a:solidFill>
                        </a:defRPr>
                      </a:pPr>
                      <a:r>
                        <a:rPr b="1"/>
                        <a:t>Challenges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25400">
                      <a:solidFill>
                        <a:srgbClr val="000000"/>
                      </a:solidFill>
                    </a:lnB>
                    <a:noFill/>
                  </a:tcPr>
                </a:tc>
              </a:tr>
              <a:tr h="3001858">
                <a:tc>
                  <a:txBody>
                    <a:bodyPr/>
                    <a:lstStyle/>
                    <a:p>
                      <a:pPr algn="l">
                        <a:defRPr sz="1800"/>
                      </a:pPr>
                      <a:r>
                        <a:rPr sz="1600"/>
                        <a:t>3.</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sz="2100">
                          <a:latin typeface="Big Caslon Medium"/>
                          <a:ea typeface="Big Caslon Medium"/>
                          <a:cs typeface="Big Caslon Medium"/>
                          <a:sym typeface="Big Caslon Medium"/>
                        </a:defRPr>
                      </a:pPr>
                      <a:r>
                        <a:t>An LSTM-Method for Bit-coin Price Prediction: A Case Study Yahoo Finance Stock Market</a:t>
                      </a:r>
                    </a:p>
                    <a:p>
                      <a:pPr algn="l">
                        <a:defRPr sz="2100">
                          <a:latin typeface="Big Caslon Medium"/>
                          <a:ea typeface="Big Caslon Medium"/>
                          <a:cs typeface="Big Caslon Medium"/>
                          <a:sym typeface="Big Caslon Medium"/>
                        </a:defRPr>
                      </a:pPr>
                    </a:p>
                    <a:p>
                      <a:pPr algn="l">
                        <a:defRPr i="1" sz="2000" u="sng">
                          <a:latin typeface="Times Roman"/>
                          <a:ea typeface="Times Roman"/>
                          <a:cs typeface="Times Roman"/>
                          <a:sym typeface="Times Roman"/>
                        </a:defRPr>
                      </a:pPr>
                      <a:r>
                        <a:t>-Ferdiansyah</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sz="1800"/>
                      </a:pPr>
                      <a:r>
                        <a:rPr sz="2200">
                          <a:latin typeface="Baskerville"/>
                          <a:ea typeface="Baskerville"/>
                          <a:cs typeface="Baskerville"/>
                          <a:sym typeface="Baskerville"/>
                        </a:rPr>
                        <a:t>IEEE 2019</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a:defRPr sz="1800"/>
                      </a:pPr>
                      <a:r>
                        <a:rPr sz="1700">
                          <a:latin typeface="Baskerville"/>
                          <a:ea typeface="Baskerville"/>
                          <a:cs typeface="Baskerville"/>
                          <a:sym typeface="Baskerville"/>
                        </a:rPr>
                        <a:t>This research study studies how to create mode prediction bit-coin stock market prediction using LSTM. Before confirming the results the paper tries to measure the results using RMSE (the Root Mean Square Error).The RMSE will at all times be larger or equal to the MAE. The RMSE metric assesses how well a model can calculate a continuous value</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c>
                  <a:txBody>
                    <a:bodyPr/>
                    <a:lstStyle/>
                    <a:p>
                      <a:pPr algn="l" defTabSz="355600">
                        <a:defRPr>
                          <a:latin typeface="Helvetica Neue"/>
                          <a:ea typeface="Helvetica Neue"/>
                          <a:cs typeface="Helvetica Neue"/>
                          <a:sym typeface="Helvetica Neue"/>
                        </a:defRPr>
                      </a:pPr>
                      <a:r>
                        <a:rPr b="1"/>
                        <a:t>Volatility and Noise:</a:t>
                      </a:r>
                      <a:r>
                        <a:t> Bitcoin's volatile nature and the presence of noise in financial markets can make it difficult to identify meaningful patterns for prediction.</a:t>
                      </a:r>
                    </a:p>
                    <a:p>
                      <a:pPr algn="l" defTabSz="355600">
                        <a:defRPr>
                          <a:latin typeface="Helvetica Neue"/>
                          <a:ea typeface="Helvetica Neue"/>
                          <a:cs typeface="Helvetica Neue"/>
                          <a:sym typeface="Helvetica Neue"/>
                        </a:defRPr>
                      </a:pPr>
                      <a:r>
                        <a:rPr b="1"/>
                        <a:t>Time-Series Dynamics:</a:t>
                      </a:r>
                      <a:r>
                        <a:t> Capturing the intricate dynamics of time-series data, such as seasonality and long-term dependencies, poses challenges in model design and training.</a:t>
                      </a:r>
                    </a:p>
                    <a:p>
                      <a:pPr algn="l" defTabSz="355600">
                        <a:defRPr>
                          <a:latin typeface="Helvetica Neue"/>
                          <a:ea typeface="Helvetica Neue"/>
                          <a:cs typeface="Helvetica Neue"/>
                          <a:sym typeface="Helvetica Neue"/>
                        </a:defRPr>
                      </a:pPr>
                      <a:r>
                        <a:rPr b="1"/>
                        <a:t>Limited Historical Data: </a:t>
                      </a:r>
                      <a:r>
                        <a:t>The availability of limited historical data for training the LSTM model may hinder its ability to capture long-term trends and patterns effectively.</a:t>
                      </a:r>
                    </a:p>
                    <a:p>
                      <a:pPr algn="l" defTabSz="355600">
                        <a:defRPr>
                          <a:latin typeface="Helvetica Neue"/>
                          <a:ea typeface="Helvetica Neue"/>
                          <a:cs typeface="Helvetica Neue"/>
                          <a:sym typeface="Helvetica Neue"/>
                        </a:defRPr>
                      </a:pPr>
                      <a:r>
                        <a:rPr b="1"/>
                        <a:t>Interpretability:</a:t>
                      </a:r>
                      <a:r>
                        <a:t> Understanding and interpreting the LSTM model's predictions and the factors driving Bitcoin price movements can be challenging due to the model's black-box nature.</a:t>
                      </a:r>
                    </a:p>
                  </a:txBody>
                  <a:tcPr marL="45720" marR="45720" marT="45720" marB="45720" anchor="t" anchorCtr="0" horzOverflow="overflow">
                    <a:lnL w="12700">
                      <a:solidFill>
                        <a:srgbClr val="000000"/>
                      </a:solidFill>
                    </a:lnL>
                    <a:lnR w="12700">
                      <a:solidFill>
                        <a:srgbClr val="000000"/>
                      </a:solidFill>
                    </a:lnR>
                    <a:lnT w="25400">
                      <a:solidFill>
                        <a:srgbClr val="000000"/>
                      </a:solidFill>
                    </a:lnT>
                    <a:lnB w="12700">
                      <a:solidFill>
                        <a:srgbClr val="000000"/>
                      </a:solidFill>
                    </a:lnB>
                    <a:solidFill>
                      <a:srgbClr val="000000">
                        <a:alpha val="20000"/>
                      </a:srgbClr>
                    </a:solidFill>
                  </a:tcPr>
                </a:tc>
              </a:tr>
              <a:tr h="2219685">
                <a:tc>
                  <a:txBody>
                    <a:bodyPr/>
                    <a:lstStyle/>
                    <a:p>
                      <a:pPr algn="l">
                        <a:defRPr sz="1800"/>
                      </a:pPr>
                      <a:r>
                        <a:rPr sz="1600"/>
                        <a:t>4</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2100">
                          <a:latin typeface="Big Caslon Medium"/>
                          <a:ea typeface="Big Caslon Medium"/>
                          <a:cs typeface="Big Caslon Medium"/>
                          <a:sym typeface="Big Caslon Medium"/>
                        </a:defRPr>
                      </a:pPr>
                      <a:r>
                        <a:t>Share Price Prediction using Machine Learning Technique</a:t>
                      </a:r>
                    </a:p>
                    <a:p>
                      <a:pPr algn="l">
                        <a:defRPr sz="2100">
                          <a:latin typeface="Big Caslon Medium"/>
                          <a:ea typeface="Big Caslon Medium"/>
                          <a:cs typeface="Big Caslon Medium"/>
                          <a:sym typeface="Big Caslon Medium"/>
                        </a:defRPr>
                      </a:pPr>
                    </a:p>
                    <a:p>
                      <a:pPr algn="l">
                        <a:defRPr i="1" sz="2000" u="sng">
                          <a:latin typeface="Times Roman"/>
                          <a:ea typeface="Times Roman"/>
                          <a:cs typeface="Times Roman"/>
                          <a:sym typeface="Times Roman"/>
                        </a:defRPr>
                      </a:pPr>
                      <a:r>
                        <a:t>-B Jeevan</a:t>
                      </a:r>
                    </a:p>
                    <a:p>
                      <a:pPr algn="l">
                        <a:defRPr i="1" sz="2000" u="sng">
                          <a:latin typeface="Times Roman"/>
                          <a:ea typeface="Times Roman"/>
                          <a:cs typeface="Times Roman"/>
                          <a:sym typeface="Times Roman"/>
                        </a:defRPr>
                      </a:pPr>
                      <a:r>
                        <a:t>-E Naresh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a:defRPr sz="1800"/>
                      </a:pPr>
                      <a:r>
                        <a:rPr sz="2200">
                          <a:latin typeface="Baskerville"/>
                          <a:ea typeface="Baskerville"/>
                          <a:cs typeface="Baskerville"/>
                          <a:sym typeface="Baskerville"/>
                        </a:rPr>
                        <a:t>IEEE 2019</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457200">
                        <a:defRPr sz="1800"/>
                      </a:pPr>
                      <a:r>
                        <a:rPr sz="1700">
                          <a:latin typeface="Baskerville"/>
                          <a:ea typeface="Baskerville"/>
                          <a:cs typeface="Baskerville"/>
                          <a:sym typeface="Baskerville"/>
                        </a:rPr>
                        <a:t>This paper mostly deals with the approach towards predicting stock prices using RNN (Recurrent Neural Network) and LSTM (Long Short Term Memory) on National Stock Exchange using numerous elements such as the present-day market price as well as anonymous events.</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355600">
                        <a:defRPr>
                          <a:uFill>
                            <a:solidFill>
                              <a:srgbClr val="000000"/>
                            </a:solidFill>
                          </a:uFill>
                          <a:latin typeface="Helvetica Neue"/>
                          <a:ea typeface="Helvetica Neue"/>
                          <a:cs typeface="Helvetica Neue"/>
                          <a:sym typeface="Helvetica Neue"/>
                        </a:defRPr>
                      </a:pPr>
                      <a:r>
                        <a:rPr b="1"/>
                        <a:t>Computational Resources:</a:t>
                      </a:r>
                      <a:r>
                        <a:t> Limited computational resources for training complex machine learning models affected the scalability and efficiency of the project.</a:t>
                      </a:r>
                    </a:p>
                    <a:p>
                      <a:pPr algn="l" defTabSz="355600">
                        <a:defRPr>
                          <a:uFill>
                            <a:solidFill>
                              <a:srgbClr val="000000"/>
                            </a:solidFill>
                          </a:uFill>
                          <a:latin typeface="Helvetica Neue"/>
                          <a:ea typeface="Helvetica Neue"/>
                          <a:cs typeface="Helvetica Neue"/>
                          <a:sym typeface="Helvetica Neue"/>
                        </a:defRPr>
                      </a:pPr>
                      <a:r>
                        <a:rPr b="1"/>
                        <a:t>Feature Engineering:</a:t>
                      </a:r>
                      <a:r>
                        <a:t> Extracting relevant features from raw data and engineering them effectively for model input required creative approaches and domain knowledge.</a:t>
                      </a:r>
                    </a:p>
                    <a:p>
                      <a:pPr algn="l" defTabSz="355600">
                        <a:defRPr>
                          <a:uFill>
                            <a:solidFill>
                              <a:srgbClr val="000000"/>
                            </a:solidFill>
                          </a:uFill>
                          <a:latin typeface="Helvetica Neue"/>
                          <a:ea typeface="Helvetica Neue"/>
                          <a:cs typeface="Helvetica Neue"/>
                          <a:sym typeface="Helvetica Neue"/>
                        </a:defRPr>
                      </a:pPr>
                      <a:r>
                        <a:rPr b="1"/>
                        <a:t>Communication:</a:t>
                      </a:r>
                      <a:r>
                        <a:t> Effectively communicating project progress, findings, and challenges to stakeholders, including project supervisors and team members, was essential for collaboration and decision-making.</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2120812">
                <a:tc>
                  <a:txBody>
                    <a:bodyPr/>
                    <a:lstStyle/>
                    <a:p>
                      <a:pPr algn="l">
                        <a:defRPr sz="1800"/>
                      </a:pPr>
                      <a:r>
                        <a:rPr sz="1600"/>
                        <a:t>5.</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0000">
                        <a:alpha val="20000"/>
                      </a:srgbClr>
                    </a:solidFill>
                  </a:tcPr>
                </a:tc>
                <a:tc>
                  <a:txBody>
                    <a:bodyPr/>
                    <a:lstStyle/>
                    <a:p>
                      <a:pPr algn="l">
                        <a:defRPr sz="2100">
                          <a:latin typeface="Big Caslon Medium"/>
                          <a:ea typeface="Big Caslon Medium"/>
                          <a:cs typeface="Big Caslon Medium"/>
                          <a:sym typeface="Big Caslon Medium"/>
                        </a:defRPr>
                      </a:pPr>
                      <a:r>
                        <a:t>Prediction of Trends in Stock Market using Moving Averages and Machine Learning</a:t>
                      </a:r>
                    </a:p>
                    <a:p>
                      <a:pPr algn="l">
                        <a:defRPr sz="2100">
                          <a:latin typeface="Big Caslon Medium"/>
                          <a:ea typeface="Big Caslon Medium"/>
                          <a:cs typeface="Big Caslon Medium"/>
                          <a:sym typeface="Big Caslon Medium"/>
                        </a:defRPr>
                      </a:pPr>
                    </a:p>
                    <a:p>
                      <a:pPr algn="l">
                        <a:defRPr i="1" sz="2000" u="sng">
                          <a:latin typeface="Times Roman"/>
                          <a:ea typeface="Times Roman"/>
                          <a:cs typeface="Times Roman"/>
                          <a:sym typeface="Times Roman"/>
                        </a:defRPr>
                      </a:pPr>
                      <a:r>
                        <a:t>-Shoban Dinesh</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0000">
                        <a:alpha val="20000"/>
                      </a:srgbClr>
                    </a:solidFill>
                  </a:tcPr>
                </a:tc>
                <a:tc>
                  <a:txBody>
                    <a:bodyPr/>
                    <a:lstStyle/>
                    <a:p>
                      <a:pPr algn="l">
                        <a:defRPr sz="1800"/>
                      </a:pPr>
                      <a:r>
                        <a:rPr sz="2200">
                          <a:latin typeface="Baskerville"/>
                          <a:ea typeface="Baskerville"/>
                          <a:cs typeface="Baskerville"/>
                          <a:sym typeface="Baskerville"/>
                        </a:rPr>
                        <a:t>IEEE 2021</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0000">
                        <a:alpha val="20000"/>
                      </a:srgbClr>
                    </a:solidFill>
                  </a:tcPr>
                </a:tc>
                <a:tc>
                  <a:txBody>
                    <a:bodyPr/>
                    <a:lstStyle/>
                    <a:p>
                      <a:pPr algn="l">
                        <a:defRPr sz="1800"/>
                      </a:pPr>
                      <a:r>
                        <a:rPr sz="1700">
                          <a:latin typeface="Baskerville"/>
                          <a:ea typeface="Baskerville"/>
                          <a:cs typeface="Baskerville"/>
                          <a:sym typeface="Baskerville"/>
                        </a:rPr>
                        <a:t>This paper aims at using Machine  Learning  techniques  on  a  Technical  indicator.  The 
proposed  model  will  apply  Regression  on  Moving  averages  to reduce the latency of the trading signal given and thus overcome 
its  drawback.  The  model  can  predict  the  reversal  of  trend  by predicting the trading signal given by the moving averages.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0000">
                        <a:alpha val="20000"/>
                      </a:srgbClr>
                    </a:solidFill>
                  </a:tcPr>
                </a:tc>
                <a:tc>
                  <a:txBody>
                    <a:bodyPr/>
                    <a:lstStyle/>
                    <a:p>
                      <a:pPr algn="l">
                        <a:defRPr sz="1300">
                          <a:latin typeface="+mj-lt"/>
                          <a:ea typeface="+mj-ea"/>
                          <a:cs typeface="+mj-cs"/>
                          <a:sym typeface="Helvetica"/>
                        </a:defRPr>
                      </a:pPr>
                      <a:r>
                        <a:rPr b="1"/>
                        <a:t>Data Complexity:</a:t>
                      </a:r>
                      <a:r>
                        <a:t> Handling diverse stock market data sources demanded thorough preprocessing for quality assurance.</a:t>
                      </a:r>
                    </a:p>
                    <a:p>
                      <a:pPr algn="l">
                        <a:defRPr sz="1300">
                          <a:latin typeface="+mj-lt"/>
                          <a:ea typeface="+mj-ea"/>
                          <a:cs typeface="+mj-cs"/>
                          <a:sym typeface="Helvetica"/>
                        </a:defRPr>
                      </a:pPr>
                      <a:r>
                        <a:rPr b="1"/>
                        <a:t>Algorithm Selection:</a:t>
                      </a:r>
                      <a:r>
                        <a:t> Choosing suitable machine learning algorithms compatible with moving averages posed a key challenge.</a:t>
                      </a:r>
                    </a:p>
                    <a:p>
                      <a:pPr algn="l">
                        <a:defRPr sz="1300">
                          <a:latin typeface="+mj-lt"/>
                          <a:ea typeface="+mj-ea"/>
                          <a:cs typeface="+mj-cs"/>
                          <a:sym typeface="Helvetica"/>
                        </a:defRPr>
                      </a:pPr>
                      <a:r>
                        <a:rPr b="1"/>
                        <a:t>Dynamic Model Training:</a:t>
                      </a:r>
                      <a:r>
                        <a:t> Adapting models to changing market dynamics emanded continuous monitoring and adjustment.</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solidFill>
                      <a:srgbClr val="000000">
                        <a:alpha val="2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51" name="Screenshot 2024-03-11 at 11.40.23 PM.png" descr="Screenshot 2024-03-11 at 11.40.23 PM.png"/>
          <p:cNvPicPr>
            <a:picLocks noChangeAspect="1"/>
          </p:cNvPicPr>
          <p:nvPr/>
        </p:nvPicPr>
        <p:blipFill>
          <a:blip r:embed="rId2">
            <a:extLst/>
          </a:blip>
          <a:srcRect l="3963" t="6819" r="5602" b="3972"/>
          <a:stretch>
            <a:fillRect/>
          </a:stretch>
        </p:blipFill>
        <p:spPr>
          <a:xfrm>
            <a:off x="9843691" y="209062"/>
            <a:ext cx="4358886" cy="3179367"/>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1765" y="0"/>
                </a:moveTo>
                <a:lnTo>
                  <a:pt x="11765" y="1127"/>
                </a:lnTo>
                <a:cubicBezTo>
                  <a:pt x="11765" y="1413"/>
                  <a:pt x="11760" y="1635"/>
                  <a:pt x="11753" y="1812"/>
                </a:cubicBezTo>
                <a:cubicBezTo>
                  <a:pt x="11753" y="1813"/>
                  <a:pt x="11753" y="1818"/>
                  <a:pt x="11753" y="1820"/>
                </a:cubicBezTo>
                <a:cubicBezTo>
                  <a:pt x="11751" y="1867"/>
                  <a:pt x="11748" y="1906"/>
                  <a:pt x="11745" y="1947"/>
                </a:cubicBezTo>
                <a:cubicBezTo>
                  <a:pt x="11743" y="1978"/>
                  <a:pt x="11742" y="2014"/>
                  <a:pt x="11739" y="2041"/>
                </a:cubicBezTo>
                <a:cubicBezTo>
                  <a:pt x="11735" y="2079"/>
                  <a:pt x="11730" y="2110"/>
                  <a:pt x="11725" y="2141"/>
                </a:cubicBezTo>
                <a:cubicBezTo>
                  <a:pt x="11725" y="2141"/>
                  <a:pt x="11725" y="2143"/>
                  <a:pt x="11725" y="2143"/>
                </a:cubicBezTo>
                <a:cubicBezTo>
                  <a:pt x="11722" y="2163"/>
                  <a:pt x="11719" y="2183"/>
                  <a:pt x="11716" y="2200"/>
                </a:cubicBezTo>
                <a:cubicBezTo>
                  <a:pt x="11715" y="2201"/>
                  <a:pt x="11714" y="2202"/>
                  <a:pt x="11714" y="2203"/>
                </a:cubicBezTo>
                <a:cubicBezTo>
                  <a:pt x="11708" y="2230"/>
                  <a:pt x="11701" y="2253"/>
                  <a:pt x="11694" y="2273"/>
                </a:cubicBezTo>
                <a:cubicBezTo>
                  <a:pt x="11689" y="2285"/>
                  <a:pt x="11683" y="2296"/>
                  <a:pt x="11678" y="2305"/>
                </a:cubicBezTo>
                <a:cubicBezTo>
                  <a:pt x="11669" y="2322"/>
                  <a:pt x="11658" y="2338"/>
                  <a:pt x="11647" y="2348"/>
                </a:cubicBezTo>
                <a:cubicBezTo>
                  <a:pt x="11645" y="2350"/>
                  <a:pt x="11644" y="2350"/>
                  <a:pt x="11643" y="2351"/>
                </a:cubicBezTo>
                <a:cubicBezTo>
                  <a:pt x="11638" y="2354"/>
                  <a:pt x="11633" y="2357"/>
                  <a:pt x="11629" y="2359"/>
                </a:cubicBezTo>
                <a:cubicBezTo>
                  <a:pt x="11616" y="2366"/>
                  <a:pt x="11603" y="2372"/>
                  <a:pt x="11588" y="2373"/>
                </a:cubicBezTo>
                <a:cubicBezTo>
                  <a:pt x="11582" y="2373"/>
                  <a:pt x="11576" y="2371"/>
                  <a:pt x="11570" y="2370"/>
                </a:cubicBezTo>
                <a:cubicBezTo>
                  <a:pt x="11551" y="2368"/>
                  <a:pt x="11531" y="2363"/>
                  <a:pt x="11509" y="2354"/>
                </a:cubicBezTo>
                <a:cubicBezTo>
                  <a:pt x="11502" y="2355"/>
                  <a:pt x="11494" y="2362"/>
                  <a:pt x="11487" y="2362"/>
                </a:cubicBezTo>
                <a:cubicBezTo>
                  <a:pt x="11480" y="2362"/>
                  <a:pt x="11473" y="2361"/>
                  <a:pt x="11466" y="2359"/>
                </a:cubicBezTo>
                <a:cubicBezTo>
                  <a:pt x="11462" y="2358"/>
                  <a:pt x="11457" y="2356"/>
                  <a:pt x="11454" y="2354"/>
                </a:cubicBezTo>
                <a:cubicBezTo>
                  <a:pt x="11443" y="2348"/>
                  <a:pt x="11435" y="2341"/>
                  <a:pt x="11428" y="2327"/>
                </a:cubicBezTo>
                <a:cubicBezTo>
                  <a:pt x="11426" y="2321"/>
                  <a:pt x="11416" y="2316"/>
                  <a:pt x="11411" y="2311"/>
                </a:cubicBezTo>
                <a:cubicBezTo>
                  <a:pt x="11376" y="2293"/>
                  <a:pt x="11333" y="2279"/>
                  <a:pt x="11285" y="2268"/>
                </a:cubicBezTo>
                <a:cubicBezTo>
                  <a:pt x="11237" y="2256"/>
                  <a:pt x="11183" y="2247"/>
                  <a:pt x="11127" y="2241"/>
                </a:cubicBezTo>
                <a:cubicBezTo>
                  <a:pt x="11093" y="2240"/>
                  <a:pt x="11059" y="2240"/>
                  <a:pt x="11023" y="2243"/>
                </a:cubicBezTo>
                <a:cubicBezTo>
                  <a:pt x="10899" y="2254"/>
                  <a:pt x="10803" y="2261"/>
                  <a:pt x="10695" y="2270"/>
                </a:cubicBezTo>
                <a:cubicBezTo>
                  <a:pt x="10695" y="2270"/>
                  <a:pt x="10693" y="2270"/>
                  <a:pt x="10693" y="2270"/>
                </a:cubicBezTo>
                <a:cubicBezTo>
                  <a:pt x="10687" y="2275"/>
                  <a:pt x="10678" y="2278"/>
                  <a:pt x="10675" y="2284"/>
                </a:cubicBezTo>
                <a:cubicBezTo>
                  <a:pt x="10654" y="2330"/>
                  <a:pt x="10580" y="2367"/>
                  <a:pt x="10508" y="2367"/>
                </a:cubicBezTo>
                <a:cubicBezTo>
                  <a:pt x="10470" y="2367"/>
                  <a:pt x="10437" y="2380"/>
                  <a:pt x="10410" y="2394"/>
                </a:cubicBezTo>
                <a:cubicBezTo>
                  <a:pt x="10391" y="2404"/>
                  <a:pt x="10373" y="2414"/>
                  <a:pt x="10360" y="2429"/>
                </a:cubicBezTo>
                <a:cubicBezTo>
                  <a:pt x="10360" y="2430"/>
                  <a:pt x="10359" y="2429"/>
                  <a:pt x="10359" y="2429"/>
                </a:cubicBezTo>
                <a:cubicBezTo>
                  <a:pt x="10352" y="2455"/>
                  <a:pt x="10349" y="2483"/>
                  <a:pt x="10349" y="2513"/>
                </a:cubicBezTo>
                <a:cubicBezTo>
                  <a:pt x="10348" y="2545"/>
                  <a:pt x="10351" y="2580"/>
                  <a:pt x="10357" y="2615"/>
                </a:cubicBezTo>
                <a:cubicBezTo>
                  <a:pt x="10362" y="2647"/>
                  <a:pt x="10370" y="2679"/>
                  <a:pt x="10380" y="2712"/>
                </a:cubicBezTo>
                <a:cubicBezTo>
                  <a:pt x="10397" y="2733"/>
                  <a:pt x="10421" y="2752"/>
                  <a:pt x="10455" y="2766"/>
                </a:cubicBezTo>
                <a:cubicBezTo>
                  <a:pt x="10488" y="2781"/>
                  <a:pt x="10531" y="2792"/>
                  <a:pt x="10583" y="2801"/>
                </a:cubicBezTo>
                <a:cubicBezTo>
                  <a:pt x="10584" y="2802"/>
                  <a:pt x="10587" y="2801"/>
                  <a:pt x="10589" y="2801"/>
                </a:cubicBezTo>
                <a:cubicBezTo>
                  <a:pt x="10592" y="2802"/>
                  <a:pt x="10596" y="2801"/>
                  <a:pt x="10598" y="2801"/>
                </a:cubicBezTo>
                <a:cubicBezTo>
                  <a:pt x="10649" y="2810"/>
                  <a:pt x="10705" y="2817"/>
                  <a:pt x="10775" y="2820"/>
                </a:cubicBezTo>
                <a:cubicBezTo>
                  <a:pt x="10851" y="2824"/>
                  <a:pt x="10939" y="2827"/>
                  <a:pt x="11039" y="2826"/>
                </a:cubicBezTo>
                <a:cubicBezTo>
                  <a:pt x="11189" y="2824"/>
                  <a:pt x="11320" y="2833"/>
                  <a:pt x="11436" y="2847"/>
                </a:cubicBezTo>
                <a:cubicBezTo>
                  <a:pt x="11512" y="2856"/>
                  <a:pt x="11583" y="2866"/>
                  <a:pt x="11629" y="2880"/>
                </a:cubicBezTo>
                <a:cubicBezTo>
                  <a:pt x="11668" y="2891"/>
                  <a:pt x="11694" y="2904"/>
                  <a:pt x="11704" y="2917"/>
                </a:cubicBezTo>
                <a:cubicBezTo>
                  <a:pt x="11716" y="2934"/>
                  <a:pt x="11724" y="2959"/>
                  <a:pt x="11731" y="2990"/>
                </a:cubicBezTo>
                <a:cubicBezTo>
                  <a:pt x="11741" y="3028"/>
                  <a:pt x="11746" y="3078"/>
                  <a:pt x="11749" y="3130"/>
                </a:cubicBezTo>
                <a:cubicBezTo>
                  <a:pt x="11754" y="3208"/>
                  <a:pt x="11755" y="3291"/>
                  <a:pt x="11749" y="3378"/>
                </a:cubicBezTo>
                <a:cubicBezTo>
                  <a:pt x="11743" y="3467"/>
                  <a:pt x="11729" y="3548"/>
                  <a:pt x="11714" y="3618"/>
                </a:cubicBezTo>
                <a:cubicBezTo>
                  <a:pt x="11703" y="3664"/>
                  <a:pt x="11694" y="3706"/>
                  <a:pt x="11680" y="3734"/>
                </a:cubicBezTo>
                <a:cubicBezTo>
                  <a:pt x="11669" y="3758"/>
                  <a:pt x="11656" y="3774"/>
                  <a:pt x="11643" y="3780"/>
                </a:cubicBezTo>
                <a:cubicBezTo>
                  <a:pt x="11619" y="3791"/>
                  <a:pt x="11590" y="3775"/>
                  <a:pt x="11562" y="3740"/>
                </a:cubicBezTo>
                <a:cubicBezTo>
                  <a:pt x="11535" y="3705"/>
                  <a:pt x="11509" y="3650"/>
                  <a:pt x="11491" y="3586"/>
                </a:cubicBezTo>
                <a:cubicBezTo>
                  <a:pt x="11424" y="3343"/>
                  <a:pt x="11097" y="3184"/>
                  <a:pt x="10891" y="3292"/>
                </a:cubicBezTo>
                <a:cubicBezTo>
                  <a:pt x="10877" y="3300"/>
                  <a:pt x="10860" y="3304"/>
                  <a:pt x="10842" y="3306"/>
                </a:cubicBezTo>
                <a:cubicBezTo>
                  <a:pt x="10807" y="3308"/>
                  <a:pt x="10769" y="3298"/>
                  <a:pt x="10736" y="3279"/>
                </a:cubicBezTo>
                <a:cubicBezTo>
                  <a:pt x="10720" y="3269"/>
                  <a:pt x="10704" y="3255"/>
                  <a:pt x="10691" y="3241"/>
                </a:cubicBezTo>
                <a:cubicBezTo>
                  <a:pt x="10675" y="3223"/>
                  <a:pt x="10659" y="3217"/>
                  <a:pt x="10640" y="3214"/>
                </a:cubicBezTo>
                <a:cubicBezTo>
                  <a:pt x="10635" y="3213"/>
                  <a:pt x="10629" y="3211"/>
                  <a:pt x="10624" y="3211"/>
                </a:cubicBezTo>
                <a:cubicBezTo>
                  <a:pt x="10624" y="3211"/>
                  <a:pt x="10623" y="3211"/>
                  <a:pt x="10622" y="3211"/>
                </a:cubicBezTo>
                <a:cubicBezTo>
                  <a:pt x="10612" y="3212"/>
                  <a:pt x="10601" y="3216"/>
                  <a:pt x="10591" y="3219"/>
                </a:cubicBezTo>
                <a:cubicBezTo>
                  <a:pt x="10564" y="3228"/>
                  <a:pt x="10536" y="3247"/>
                  <a:pt x="10510" y="3271"/>
                </a:cubicBezTo>
                <a:cubicBezTo>
                  <a:pt x="10509" y="3271"/>
                  <a:pt x="10509" y="3270"/>
                  <a:pt x="10508" y="3271"/>
                </a:cubicBezTo>
                <a:cubicBezTo>
                  <a:pt x="10505" y="3273"/>
                  <a:pt x="10501" y="3273"/>
                  <a:pt x="10498" y="3276"/>
                </a:cubicBezTo>
                <a:cubicBezTo>
                  <a:pt x="10498" y="3277"/>
                  <a:pt x="10497" y="3278"/>
                  <a:pt x="10496" y="3279"/>
                </a:cubicBezTo>
                <a:cubicBezTo>
                  <a:pt x="10496" y="3279"/>
                  <a:pt x="10497" y="3281"/>
                  <a:pt x="10496" y="3281"/>
                </a:cubicBezTo>
                <a:cubicBezTo>
                  <a:pt x="10467" y="3311"/>
                  <a:pt x="10440" y="3348"/>
                  <a:pt x="10416" y="3389"/>
                </a:cubicBezTo>
                <a:cubicBezTo>
                  <a:pt x="10415" y="3390"/>
                  <a:pt x="10414" y="3389"/>
                  <a:pt x="10414" y="3389"/>
                </a:cubicBezTo>
                <a:cubicBezTo>
                  <a:pt x="10410" y="3395"/>
                  <a:pt x="10409" y="3402"/>
                  <a:pt x="10406" y="3408"/>
                </a:cubicBezTo>
                <a:cubicBezTo>
                  <a:pt x="10382" y="3451"/>
                  <a:pt x="10361" y="3497"/>
                  <a:pt x="10349" y="3543"/>
                </a:cubicBezTo>
                <a:cubicBezTo>
                  <a:pt x="10348" y="3544"/>
                  <a:pt x="10347" y="3545"/>
                  <a:pt x="10347" y="3546"/>
                </a:cubicBezTo>
                <a:cubicBezTo>
                  <a:pt x="10345" y="3559"/>
                  <a:pt x="10343" y="3572"/>
                  <a:pt x="10343" y="3586"/>
                </a:cubicBezTo>
                <a:cubicBezTo>
                  <a:pt x="10343" y="3786"/>
                  <a:pt x="10418" y="3826"/>
                  <a:pt x="10813" y="3829"/>
                </a:cubicBezTo>
                <a:cubicBezTo>
                  <a:pt x="10814" y="3828"/>
                  <a:pt x="10814" y="3826"/>
                  <a:pt x="10815" y="3826"/>
                </a:cubicBezTo>
                <a:cubicBezTo>
                  <a:pt x="10847" y="3813"/>
                  <a:pt x="10879" y="3799"/>
                  <a:pt x="10903" y="3777"/>
                </a:cubicBezTo>
                <a:cubicBezTo>
                  <a:pt x="10919" y="3764"/>
                  <a:pt x="10936" y="3757"/>
                  <a:pt x="10952" y="3756"/>
                </a:cubicBezTo>
                <a:cubicBezTo>
                  <a:pt x="10956" y="3756"/>
                  <a:pt x="10959" y="3756"/>
                  <a:pt x="10962" y="3756"/>
                </a:cubicBezTo>
                <a:cubicBezTo>
                  <a:pt x="10979" y="3757"/>
                  <a:pt x="10994" y="3763"/>
                  <a:pt x="11008" y="3775"/>
                </a:cubicBezTo>
                <a:cubicBezTo>
                  <a:pt x="11017" y="3783"/>
                  <a:pt x="11027" y="3793"/>
                  <a:pt x="11033" y="3807"/>
                </a:cubicBezTo>
                <a:cubicBezTo>
                  <a:pt x="11038" y="3819"/>
                  <a:pt x="11048" y="3830"/>
                  <a:pt x="11059" y="3839"/>
                </a:cubicBezTo>
                <a:cubicBezTo>
                  <a:pt x="11158" y="3849"/>
                  <a:pt x="11240" y="3865"/>
                  <a:pt x="11303" y="3885"/>
                </a:cubicBezTo>
                <a:cubicBezTo>
                  <a:pt x="11361" y="3885"/>
                  <a:pt x="11415" y="3897"/>
                  <a:pt x="11442" y="3926"/>
                </a:cubicBezTo>
                <a:cubicBezTo>
                  <a:pt x="11442" y="3926"/>
                  <a:pt x="11444" y="3926"/>
                  <a:pt x="11444" y="3926"/>
                </a:cubicBezTo>
                <a:cubicBezTo>
                  <a:pt x="11454" y="3935"/>
                  <a:pt x="11461" y="3946"/>
                  <a:pt x="11464" y="3958"/>
                </a:cubicBezTo>
                <a:cubicBezTo>
                  <a:pt x="11503" y="4118"/>
                  <a:pt x="10237" y="5669"/>
                  <a:pt x="10195" y="5511"/>
                </a:cubicBezTo>
                <a:cubicBezTo>
                  <a:pt x="10177" y="5440"/>
                  <a:pt x="10153" y="5059"/>
                  <a:pt x="10142" y="4664"/>
                </a:cubicBezTo>
                <a:lnTo>
                  <a:pt x="10123" y="3955"/>
                </a:lnTo>
                <a:lnTo>
                  <a:pt x="7823" y="3955"/>
                </a:lnTo>
                <a:lnTo>
                  <a:pt x="5513" y="3955"/>
                </a:lnTo>
                <a:lnTo>
                  <a:pt x="5495" y="5635"/>
                </a:lnTo>
                <a:cubicBezTo>
                  <a:pt x="5491" y="6017"/>
                  <a:pt x="5486" y="6292"/>
                  <a:pt x="5481" y="6522"/>
                </a:cubicBezTo>
                <a:cubicBezTo>
                  <a:pt x="5481" y="6533"/>
                  <a:pt x="5481" y="6552"/>
                  <a:pt x="5481" y="6563"/>
                </a:cubicBezTo>
                <a:cubicBezTo>
                  <a:pt x="5481" y="6569"/>
                  <a:pt x="5481" y="6578"/>
                  <a:pt x="5481" y="6584"/>
                </a:cubicBezTo>
                <a:cubicBezTo>
                  <a:pt x="5481" y="6593"/>
                  <a:pt x="5481" y="6604"/>
                  <a:pt x="5481" y="6614"/>
                </a:cubicBezTo>
                <a:cubicBezTo>
                  <a:pt x="5480" y="6664"/>
                  <a:pt x="5479" y="6720"/>
                  <a:pt x="5477" y="6762"/>
                </a:cubicBezTo>
                <a:cubicBezTo>
                  <a:pt x="5477" y="6763"/>
                  <a:pt x="5477" y="6766"/>
                  <a:pt x="5477" y="6767"/>
                </a:cubicBezTo>
                <a:cubicBezTo>
                  <a:pt x="5475" y="6810"/>
                  <a:pt x="5472" y="6848"/>
                  <a:pt x="5469" y="6886"/>
                </a:cubicBezTo>
                <a:cubicBezTo>
                  <a:pt x="5469" y="6888"/>
                  <a:pt x="5470" y="6890"/>
                  <a:pt x="5469" y="6892"/>
                </a:cubicBezTo>
                <a:cubicBezTo>
                  <a:pt x="5469" y="6896"/>
                  <a:pt x="5468" y="6898"/>
                  <a:pt x="5467" y="6902"/>
                </a:cubicBezTo>
                <a:cubicBezTo>
                  <a:pt x="5467" y="6903"/>
                  <a:pt x="5467" y="6904"/>
                  <a:pt x="5467" y="6905"/>
                </a:cubicBezTo>
                <a:cubicBezTo>
                  <a:pt x="5467" y="6905"/>
                  <a:pt x="5467" y="6907"/>
                  <a:pt x="5467" y="6908"/>
                </a:cubicBezTo>
                <a:cubicBezTo>
                  <a:pt x="5458" y="7093"/>
                  <a:pt x="5444" y="7241"/>
                  <a:pt x="5420" y="7312"/>
                </a:cubicBezTo>
                <a:cubicBezTo>
                  <a:pt x="5412" y="7337"/>
                  <a:pt x="5403" y="7359"/>
                  <a:pt x="5393" y="7377"/>
                </a:cubicBezTo>
                <a:cubicBezTo>
                  <a:pt x="5392" y="7377"/>
                  <a:pt x="5393" y="7379"/>
                  <a:pt x="5393" y="7380"/>
                </a:cubicBezTo>
                <a:cubicBezTo>
                  <a:pt x="5376" y="7425"/>
                  <a:pt x="5357" y="7467"/>
                  <a:pt x="5336" y="7498"/>
                </a:cubicBezTo>
                <a:cubicBezTo>
                  <a:pt x="5320" y="7521"/>
                  <a:pt x="5303" y="7538"/>
                  <a:pt x="5285" y="7555"/>
                </a:cubicBezTo>
                <a:cubicBezTo>
                  <a:pt x="5277" y="7561"/>
                  <a:pt x="5269" y="7565"/>
                  <a:pt x="5261" y="7571"/>
                </a:cubicBezTo>
                <a:cubicBezTo>
                  <a:pt x="5250" y="7579"/>
                  <a:pt x="5238" y="7586"/>
                  <a:pt x="5226" y="7593"/>
                </a:cubicBezTo>
                <a:cubicBezTo>
                  <a:pt x="5192" y="7610"/>
                  <a:pt x="5153" y="7623"/>
                  <a:pt x="5111" y="7630"/>
                </a:cubicBezTo>
                <a:cubicBezTo>
                  <a:pt x="5111" y="7630"/>
                  <a:pt x="5110" y="7630"/>
                  <a:pt x="5109" y="7630"/>
                </a:cubicBezTo>
                <a:cubicBezTo>
                  <a:pt x="5096" y="7633"/>
                  <a:pt x="5081" y="7631"/>
                  <a:pt x="5066" y="7633"/>
                </a:cubicBezTo>
                <a:cubicBezTo>
                  <a:pt x="5041" y="7635"/>
                  <a:pt x="5015" y="7638"/>
                  <a:pt x="4988" y="7638"/>
                </a:cubicBezTo>
                <a:cubicBezTo>
                  <a:pt x="4963" y="7639"/>
                  <a:pt x="4941" y="7645"/>
                  <a:pt x="4915" y="7644"/>
                </a:cubicBezTo>
                <a:cubicBezTo>
                  <a:pt x="4842" y="7642"/>
                  <a:pt x="4763" y="7636"/>
                  <a:pt x="4671" y="7628"/>
                </a:cubicBezTo>
                <a:lnTo>
                  <a:pt x="4232" y="7587"/>
                </a:lnTo>
                <a:lnTo>
                  <a:pt x="4232" y="7584"/>
                </a:lnTo>
                <a:lnTo>
                  <a:pt x="4187" y="7584"/>
                </a:lnTo>
                <a:lnTo>
                  <a:pt x="4152" y="6808"/>
                </a:lnTo>
                <a:cubicBezTo>
                  <a:pt x="4143" y="6614"/>
                  <a:pt x="4124" y="6430"/>
                  <a:pt x="4105" y="6271"/>
                </a:cubicBezTo>
                <a:cubicBezTo>
                  <a:pt x="4092" y="6171"/>
                  <a:pt x="4080" y="6070"/>
                  <a:pt x="4065" y="6004"/>
                </a:cubicBezTo>
                <a:cubicBezTo>
                  <a:pt x="4053" y="5947"/>
                  <a:pt x="4040" y="5906"/>
                  <a:pt x="4028" y="5886"/>
                </a:cubicBezTo>
                <a:cubicBezTo>
                  <a:pt x="4015" y="5864"/>
                  <a:pt x="3992" y="5840"/>
                  <a:pt x="3969" y="5816"/>
                </a:cubicBezTo>
                <a:lnTo>
                  <a:pt x="3672" y="5611"/>
                </a:lnTo>
                <a:cubicBezTo>
                  <a:pt x="3566" y="5539"/>
                  <a:pt x="3477" y="5484"/>
                  <a:pt x="3387" y="5441"/>
                </a:cubicBezTo>
                <a:cubicBezTo>
                  <a:pt x="3318" y="5408"/>
                  <a:pt x="3245" y="5383"/>
                  <a:pt x="3166" y="5363"/>
                </a:cubicBezTo>
                <a:cubicBezTo>
                  <a:pt x="3166" y="5363"/>
                  <a:pt x="3165" y="5363"/>
                  <a:pt x="3164" y="5363"/>
                </a:cubicBezTo>
                <a:cubicBezTo>
                  <a:pt x="3136" y="5359"/>
                  <a:pt x="3113" y="5359"/>
                  <a:pt x="3096" y="5365"/>
                </a:cubicBezTo>
                <a:cubicBezTo>
                  <a:pt x="3061" y="5378"/>
                  <a:pt x="3024" y="5380"/>
                  <a:pt x="2993" y="5374"/>
                </a:cubicBezTo>
                <a:cubicBezTo>
                  <a:pt x="2978" y="5370"/>
                  <a:pt x="2965" y="5365"/>
                  <a:pt x="2954" y="5357"/>
                </a:cubicBezTo>
                <a:cubicBezTo>
                  <a:pt x="2942" y="5350"/>
                  <a:pt x="2934" y="5339"/>
                  <a:pt x="2928" y="5328"/>
                </a:cubicBezTo>
                <a:cubicBezTo>
                  <a:pt x="2928" y="5327"/>
                  <a:pt x="2927" y="5328"/>
                  <a:pt x="2926" y="5328"/>
                </a:cubicBezTo>
                <a:cubicBezTo>
                  <a:pt x="2849" y="5319"/>
                  <a:pt x="2782" y="5308"/>
                  <a:pt x="2681" y="5303"/>
                </a:cubicBezTo>
                <a:cubicBezTo>
                  <a:pt x="2511" y="5296"/>
                  <a:pt x="2304" y="5295"/>
                  <a:pt x="2040" y="5295"/>
                </a:cubicBezTo>
                <a:cubicBezTo>
                  <a:pt x="1707" y="5295"/>
                  <a:pt x="1483" y="5300"/>
                  <a:pt x="1296" y="5312"/>
                </a:cubicBezTo>
                <a:cubicBezTo>
                  <a:pt x="1283" y="5318"/>
                  <a:pt x="1258" y="5323"/>
                  <a:pt x="1255" y="5330"/>
                </a:cubicBezTo>
                <a:cubicBezTo>
                  <a:pt x="1243" y="5356"/>
                  <a:pt x="1222" y="5372"/>
                  <a:pt x="1196" y="5379"/>
                </a:cubicBezTo>
                <a:cubicBezTo>
                  <a:pt x="1170" y="5386"/>
                  <a:pt x="1140" y="5383"/>
                  <a:pt x="1111" y="5368"/>
                </a:cubicBezTo>
                <a:cubicBezTo>
                  <a:pt x="1097" y="5361"/>
                  <a:pt x="1081" y="5356"/>
                  <a:pt x="1064" y="5355"/>
                </a:cubicBezTo>
                <a:cubicBezTo>
                  <a:pt x="1039" y="5353"/>
                  <a:pt x="1013" y="5361"/>
                  <a:pt x="987" y="5371"/>
                </a:cubicBezTo>
                <a:cubicBezTo>
                  <a:pt x="987" y="5371"/>
                  <a:pt x="984" y="5371"/>
                  <a:pt x="983" y="5371"/>
                </a:cubicBezTo>
                <a:cubicBezTo>
                  <a:pt x="958" y="5382"/>
                  <a:pt x="933" y="5398"/>
                  <a:pt x="915" y="5419"/>
                </a:cubicBezTo>
                <a:cubicBezTo>
                  <a:pt x="891" y="5446"/>
                  <a:pt x="866" y="5463"/>
                  <a:pt x="844" y="5473"/>
                </a:cubicBezTo>
                <a:cubicBezTo>
                  <a:pt x="829" y="5480"/>
                  <a:pt x="817" y="5485"/>
                  <a:pt x="806" y="5484"/>
                </a:cubicBezTo>
                <a:cubicBezTo>
                  <a:pt x="797" y="5483"/>
                  <a:pt x="788" y="5478"/>
                  <a:pt x="783" y="5471"/>
                </a:cubicBezTo>
                <a:cubicBezTo>
                  <a:pt x="776" y="5461"/>
                  <a:pt x="760" y="5462"/>
                  <a:pt x="740" y="5465"/>
                </a:cubicBezTo>
                <a:cubicBezTo>
                  <a:pt x="722" y="5468"/>
                  <a:pt x="703" y="5474"/>
                  <a:pt x="679" y="5484"/>
                </a:cubicBezTo>
                <a:cubicBezTo>
                  <a:pt x="626" y="5507"/>
                  <a:pt x="559" y="5546"/>
                  <a:pt x="492" y="5589"/>
                </a:cubicBezTo>
                <a:cubicBezTo>
                  <a:pt x="478" y="5600"/>
                  <a:pt x="467" y="5602"/>
                  <a:pt x="452" y="5614"/>
                </a:cubicBezTo>
                <a:lnTo>
                  <a:pt x="234" y="5781"/>
                </a:lnTo>
                <a:cubicBezTo>
                  <a:pt x="229" y="5786"/>
                  <a:pt x="220" y="5792"/>
                  <a:pt x="214" y="5797"/>
                </a:cubicBezTo>
                <a:cubicBezTo>
                  <a:pt x="161" y="5850"/>
                  <a:pt x="129" y="5897"/>
                  <a:pt x="140" y="5921"/>
                </a:cubicBezTo>
                <a:cubicBezTo>
                  <a:pt x="145" y="5933"/>
                  <a:pt x="148" y="5945"/>
                  <a:pt x="148" y="5959"/>
                </a:cubicBezTo>
                <a:cubicBezTo>
                  <a:pt x="147" y="5972"/>
                  <a:pt x="142" y="5984"/>
                  <a:pt x="136" y="5996"/>
                </a:cubicBezTo>
                <a:cubicBezTo>
                  <a:pt x="123" y="6023"/>
                  <a:pt x="101" y="6048"/>
                  <a:pt x="71" y="6064"/>
                </a:cubicBezTo>
                <a:cubicBezTo>
                  <a:pt x="56" y="6072"/>
                  <a:pt x="43" y="6091"/>
                  <a:pt x="32" y="6118"/>
                </a:cubicBezTo>
                <a:lnTo>
                  <a:pt x="8" y="8277"/>
                </a:lnTo>
                <a:cubicBezTo>
                  <a:pt x="3" y="8694"/>
                  <a:pt x="1" y="9010"/>
                  <a:pt x="0" y="9307"/>
                </a:cubicBezTo>
                <a:cubicBezTo>
                  <a:pt x="0" y="9340"/>
                  <a:pt x="0" y="9365"/>
                  <a:pt x="0" y="9396"/>
                </a:cubicBezTo>
                <a:cubicBezTo>
                  <a:pt x="0" y="9517"/>
                  <a:pt x="1" y="9639"/>
                  <a:pt x="2" y="9741"/>
                </a:cubicBezTo>
                <a:cubicBezTo>
                  <a:pt x="2" y="9750"/>
                  <a:pt x="2" y="9757"/>
                  <a:pt x="2" y="9766"/>
                </a:cubicBezTo>
                <a:cubicBezTo>
                  <a:pt x="3" y="9799"/>
                  <a:pt x="3" y="9832"/>
                  <a:pt x="4" y="9863"/>
                </a:cubicBezTo>
                <a:cubicBezTo>
                  <a:pt x="8" y="10035"/>
                  <a:pt x="15" y="10190"/>
                  <a:pt x="26" y="10316"/>
                </a:cubicBezTo>
                <a:cubicBezTo>
                  <a:pt x="37" y="10439"/>
                  <a:pt x="53" y="10538"/>
                  <a:pt x="73" y="10626"/>
                </a:cubicBezTo>
                <a:cubicBezTo>
                  <a:pt x="73" y="10627"/>
                  <a:pt x="73" y="10628"/>
                  <a:pt x="73" y="10628"/>
                </a:cubicBezTo>
                <a:cubicBezTo>
                  <a:pt x="86" y="10685"/>
                  <a:pt x="99" y="10740"/>
                  <a:pt x="116" y="10785"/>
                </a:cubicBezTo>
                <a:cubicBezTo>
                  <a:pt x="134" y="10830"/>
                  <a:pt x="154" y="10865"/>
                  <a:pt x="177" y="10901"/>
                </a:cubicBezTo>
                <a:cubicBezTo>
                  <a:pt x="177" y="10901"/>
                  <a:pt x="179" y="10903"/>
                  <a:pt x="179" y="10903"/>
                </a:cubicBezTo>
                <a:cubicBezTo>
                  <a:pt x="180" y="10904"/>
                  <a:pt x="182" y="10905"/>
                  <a:pt x="183" y="10906"/>
                </a:cubicBezTo>
                <a:cubicBezTo>
                  <a:pt x="242" y="10966"/>
                  <a:pt x="314" y="11025"/>
                  <a:pt x="397" y="11081"/>
                </a:cubicBezTo>
                <a:cubicBezTo>
                  <a:pt x="462" y="11126"/>
                  <a:pt x="537" y="11164"/>
                  <a:pt x="610" y="11203"/>
                </a:cubicBezTo>
                <a:cubicBezTo>
                  <a:pt x="652" y="11225"/>
                  <a:pt x="694" y="11243"/>
                  <a:pt x="738" y="11262"/>
                </a:cubicBezTo>
                <a:cubicBezTo>
                  <a:pt x="767" y="11275"/>
                  <a:pt x="795" y="11291"/>
                  <a:pt x="824" y="11303"/>
                </a:cubicBezTo>
                <a:cubicBezTo>
                  <a:pt x="826" y="11303"/>
                  <a:pt x="828" y="11304"/>
                  <a:pt x="830" y="11305"/>
                </a:cubicBezTo>
                <a:cubicBezTo>
                  <a:pt x="868" y="11320"/>
                  <a:pt x="905" y="11336"/>
                  <a:pt x="942" y="11348"/>
                </a:cubicBezTo>
                <a:cubicBezTo>
                  <a:pt x="943" y="11349"/>
                  <a:pt x="945" y="11348"/>
                  <a:pt x="946" y="11348"/>
                </a:cubicBezTo>
                <a:cubicBezTo>
                  <a:pt x="962" y="11353"/>
                  <a:pt x="976" y="11357"/>
                  <a:pt x="991" y="11362"/>
                </a:cubicBezTo>
                <a:cubicBezTo>
                  <a:pt x="1077" y="11387"/>
                  <a:pt x="1161" y="11407"/>
                  <a:pt x="1235" y="11410"/>
                </a:cubicBezTo>
                <a:cubicBezTo>
                  <a:pt x="1338" y="11416"/>
                  <a:pt x="1433" y="11431"/>
                  <a:pt x="1505" y="11448"/>
                </a:cubicBezTo>
                <a:cubicBezTo>
                  <a:pt x="1506" y="11448"/>
                  <a:pt x="1507" y="11448"/>
                  <a:pt x="1509" y="11448"/>
                </a:cubicBezTo>
                <a:cubicBezTo>
                  <a:pt x="1749" y="11470"/>
                  <a:pt x="2009" y="11478"/>
                  <a:pt x="2262" y="11470"/>
                </a:cubicBezTo>
                <a:cubicBezTo>
                  <a:pt x="2377" y="11466"/>
                  <a:pt x="2486" y="11458"/>
                  <a:pt x="2594" y="11448"/>
                </a:cubicBezTo>
                <a:cubicBezTo>
                  <a:pt x="2609" y="11434"/>
                  <a:pt x="2631" y="11427"/>
                  <a:pt x="2657" y="11424"/>
                </a:cubicBezTo>
                <a:cubicBezTo>
                  <a:pt x="2682" y="11420"/>
                  <a:pt x="2709" y="11424"/>
                  <a:pt x="2738" y="11432"/>
                </a:cubicBezTo>
                <a:cubicBezTo>
                  <a:pt x="2744" y="11434"/>
                  <a:pt x="2749" y="11430"/>
                  <a:pt x="2755" y="11432"/>
                </a:cubicBezTo>
                <a:cubicBezTo>
                  <a:pt x="2843" y="11421"/>
                  <a:pt x="2931" y="11409"/>
                  <a:pt x="3009" y="11394"/>
                </a:cubicBezTo>
                <a:cubicBezTo>
                  <a:pt x="3039" y="11389"/>
                  <a:pt x="3064" y="11382"/>
                  <a:pt x="3092" y="11375"/>
                </a:cubicBezTo>
                <a:cubicBezTo>
                  <a:pt x="3094" y="11375"/>
                  <a:pt x="3097" y="11373"/>
                  <a:pt x="3100" y="11373"/>
                </a:cubicBezTo>
                <a:cubicBezTo>
                  <a:pt x="3230" y="11329"/>
                  <a:pt x="3363" y="11272"/>
                  <a:pt x="3503" y="11200"/>
                </a:cubicBezTo>
                <a:cubicBezTo>
                  <a:pt x="3549" y="11146"/>
                  <a:pt x="3602" y="11101"/>
                  <a:pt x="3650" y="11073"/>
                </a:cubicBezTo>
                <a:cubicBezTo>
                  <a:pt x="3700" y="11045"/>
                  <a:pt x="3745" y="11035"/>
                  <a:pt x="3772" y="11049"/>
                </a:cubicBezTo>
                <a:cubicBezTo>
                  <a:pt x="3773" y="11049"/>
                  <a:pt x="3774" y="11049"/>
                  <a:pt x="3774" y="11049"/>
                </a:cubicBezTo>
                <a:cubicBezTo>
                  <a:pt x="3827" y="11014"/>
                  <a:pt x="3873" y="10978"/>
                  <a:pt x="3912" y="10944"/>
                </a:cubicBezTo>
                <a:cubicBezTo>
                  <a:pt x="3951" y="10910"/>
                  <a:pt x="3984" y="10880"/>
                  <a:pt x="4004" y="10850"/>
                </a:cubicBezTo>
                <a:cubicBezTo>
                  <a:pt x="4032" y="10809"/>
                  <a:pt x="4053" y="10764"/>
                  <a:pt x="4071" y="10715"/>
                </a:cubicBezTo>
                <a:cubicBezTo>
                  <a:pt x="4078" y="10697"/>
                  <a:pt x="4083" y="10676"/>
                  <a:pt x="4089" y="10655"/>
                </a:cubicBezTo>
                <a:cubicBezTo>
                  <a:pt x="4101" y="10613"/>
                  <a:pt x="4110" y="10561"/>
                  <a:pt x="4118" y="10499"/>
                </a:cubicBezTo>
                <a:cubicBezTo>
                  <a:pt x="4122" y="10470"/>
                  <a:pt x="4127" y="10442"/>
                  <a:pt x="4130" y="10407"/>
                </a:cubicBezTo>
                <a:cubicBezTo>
                  <a:pt x="4140" y="10306"/>
                  <a:pt x="4146" y="10188"/>
                  <a:pt x="4152" y="10022"/>
                </a:cubicBezTo>
                <a:cubicBezTo>
                  <a:pt x="4158" y="9835"/>
                  <a:pt x="4163" y="9601"/>
                  <a:pt x="4167" y="9302"/>
                </a:cubicBezTo>
                <a:lnTo>
                  <a:pt x="4187" y="7967"/>
                </a:lnTo>
                <a:lnTo>
                  <a:pt x="4555" y="7946"/>
                </a:lnTo>
                <a:lnTo>
                  <a:pt x="4754" y="7932"/>
                </a:lnTo>
                <a:cubicBezTo>
                  <a:pt x="4771" y="7931"/>
                  <a:pt x="4782" y="7933"/>
                  <a:pt x="4799" y="7932"/>
                </a:cubicBezTo>
                <a:cubicBezTo>
                  <a:pt x="4799" y="7932"/>
                  <a:pt x="4800" y="7932"/>
                  <a:pt x="4801" y="7932"/>
                </a:cubicBezTo>
                <a:cubicBezTo>
                  <a:pt x="4891" y="7925"/>
                  <a:pt x="4971" y="7922"/>
                  <a:pt x="5039" y="7921"/>
                </a:cubicBezTo>
                <a:cubicBezTo>
                  <a:pt x="5044" y="7921"/>
                  <a:pt x="5049" y="7921"/>
                  <a:pt x="5054" y="7921"/>
                </a:cubicBezTo>
                <a:cubicBezTo>
                  <a:pt x="5078" y="7922"/>
                  <a:pt x="5105" y="7922"/>
                  <a:pt x="5125" y="7924"/>
                </a:cubicBezTo>
                <a:cubicBezTo>
                  <a:pt x="5153" y="7927"/>
                  <a:pt x="5182" y="7929"/>
                  <a:pt x="5206" y="7938"/>
                </a:cubicBezTo>
                <a:cubicBezTo>
                  <a:pt x="5238" y="7949"/>
                  <a:pt x="5267" y="7968"/>
                  <a:pt x="5292" y="7992"/>
                </a:cubicBezTo>
                <a:cubicBezTo>
                  <a:pt x="5331" y="8013"/>
                  <a:pt x="5361" y="8038"/>
                  <a:pt x="5381" y="8070"/>
                </a:cubicBezTo>
                <a:cubicBezTo>
                  <a:pt x="5400" y="8101"/>
                  <a:pt x="5417" y="8205"/>
                  <a:pt x="5432" y="8366"/>
                </a:cubicBezTo>
                <a:cubicBezTo>
                  <a:pt x="5447" y="8473"/>
                  <a:pt x="5455" y="8629"/>
                  <a:pt x="5463" y="8790"/>
                </a:cubicBezTo>
                <a:cubicBezTo>
                  <a:pt x="5464" y="8791"/>
                  <a:pt x="5463" y="8792"/>
                  <a:pt x="5463" y="8792"/>
                </a:cubicBezTo>
                <a:cubicBezTo>
                  <a:pt x="5464" y="8799"/>
                  <a:pt x="5463" y="8807"/>
                  <a:pt x="5463" y="8814"/>
                </a:cubicBezTo>
                <a:cubicBezTo>
                  <a:pt x="5465" y="8849"/>
                  <a:pt x="5468" y="8885"/>
                  <a:pt x="5469" y="8922"/>
                </a:cubicBezTo>
                <a:cubicBezTo>
                  <a:pt x="5475" y="9072"/>
                  <a:pt x="5480" y="9289"/>
                  <a:pt x="5483" y="9488"/>
                </a:cubicBezTo>
                <a:cubicBezTo>
                  <a:pt x="5483" y="9493"/>
                  <a:pt x="5483" y="9496"/>
                  <a:pt x="5483" y="9501"/>
                </a:cubicBezTo>
                <a:cubicBezTo>
                  <a:pt x="5483" y="9505"/>
                  <a:pt x="5483" y="9508"/>
                  <a:pt x="5483" y="9512"/>
                </a:cubicBezTo>
                <a:cubicBezTo>
                  <a:pt x="5496" y="10008"/>
                  <a:pt x="5506" y="10590"/>
                  <a:pt x="5513" y="11356"/>
                </a:cubicBezTo>
                <a:lnTo>
                  <a:pt x="5536" y="14379"/>
                </a:lnTo>
                <a:lnTo>
                  <a:pt x="7835" y="14403"/>
                </a:lnTo>
                <a:lnTo>
                  <a:pt x="10111" y="14430"/>
                </a:lnTo>
                <a:lnTo>
                  <a:pt x="10136" y="13387"/>
                </a:lnTo>
                <a:cubicBezTo>
                  <a:pt x="10142" y="13149"/>
                  <a:pt x="10156" y="12944"/>
                  <a:pt x="10170" y="12756"/>
                </a:cubicBezTo>
                <a:cubicBezTo>
                  <a:pt x="10170" y="12754"/>
                  <a:pt x="10170" y="12755"/>
                  <a:pt x="10170" y="12753"/>
                </a:cubicBezTo>
                <a:cubicBezTo>
                  <a:pt x="10170" y="12751"/>
                  <a:pt x="10172" y="12747"/>
                  <a:pt x="10172" y="12745"/>
                </a:cubicBezTo>
                <a:cubicBezTo>
                  <a:pt x="10180" y="12492"/>
                  <a:pt x="10189" y="12272"/>
                  <a:pt x="10205" y="12171"/>
                </a:cubicBezTo>
                <a:cubicBezTo>
                  <a:pt x="10211" y="12124"/>
                  <a:pt x="10219" y="12091"/>
                  <a:pt x="10227" y="12084"/>
                </a:cubicBezTo>
                <a:cubicBezTo>
                  <a:pt x="10246" y="12069"/>
                  <a:pt x="10290" y="12116"/>
                  <a:pt x="10349" y="12206"/>
                </a:cubicBezTo>
                <a:cubicBezTo>
                  <a:pt x="10407" y="12296"/>
                  <a:pt x="10479" y="12428"/>
                  <a:pt x="10549" y="12581"/>
                </a:cubicBezTo>
                <a:cubicBezTo>
                  <a:pt x="10689" y="12886"/>
                  <a:pt x="10905" y="13350"/>
                  <a:pt x="11029" y="13613"/>
                </a:cubicBezTo>
                <a:cubicBezTo>
                  <a:pt x="11153" y="13876"/>
                  <a:pt x="11331" y="14282"/>
                  <a:pt x="11422" y="14514"/>
                </a:cubicBezTo>
                <a:cubicBezTo>
                  <a:pt x="11514" y="14746"/>
                  <a:pt x="11644" y="15015"/>
                  <a:pt x="11712" y="15112"/>
                </a:cubicBezTo>
                <a:cubicBezTo>
                  <a:pt x="11733" y="15143"/>
                  <a:pt x="11750" y="15177"/>
                  <a:pt x="11765" y="15217"/>
                </a:cubicBezTo>
                <a:cubicBezTo>
                  <a:pt x="11770" y="15231"/>
                  <a:pt x="11772" y="15248"/>
                  <a:pt x="11776" y="15263"/>
                </a:cubicBezTo>
                <a:cubicBezTo>
                  <a:pt x="11785" y="15293"/>
                  <a:pt x="11794" y="15326"/>
                  <a:pt x="11800" y="15363"/>
                </a:cubicBezTo>
                <a:cubicBezTo>
                  <a:pt x="11800" y="15365"/>
                  <a:pt x="11800" y="15367"/>
                  <a:pt x="11800" y="15368"/>
                </a:cubicBezTo>
                <a:cubicBezTo>
                  <a:pt x="11804" y="15390"/>
                  <a:pt x="11809" y="15413"/>
                  <a:pt x="11812" y="15439"/>
                </a:cubicBezTo>
                <a:cubicBezTo>
                  <a:pt x="11819" y="15500"/>
                  <a:pt x="11824" y="15568"/>
                  <a:pt x="11828" y="15652"/>
                </a:cubicBezTo>
                <a:cubicBezTo>
                  <a:pt x="11828" y="15655"/>
                  <a:pt x="11827" y="15659"/>
                  <a:pt x="11828" y="15662"/>
                </a:cubicBezTo>
                <a:cubicBezTo>
                  <a:pt x="11828" y="15664"/>
                  <a:pt x="11828" y="15663"/>
                  <a:pt x="11828" y="15665"/>
                </a:cubicBezTo>
                <a:cubicBezTo>
                  <a:pt x="11833" y="15756"/>
                  <a:pt x="11835" y="15864"/>
                  <a:pt x="11835" y="15989"/>
                </a:cubicBezTo>
                <a:cubicBezTo>
                  <a:pt x="11835" y="16005"/>
                  <a:pt x="11834" y="16013"/>
                  <a:pt x="11834" y="16029"/>
                </a:cubicBezTo>
                <a:cubicBezTo>
                  <a:pt x="11834" y="16032"/>
                  <a:pt x="11834" y="16034"/>
                  <a:pt x="11834" y="16037"/>
                </a:cubicBezTo>
                <a:cubicBezTo>
                  <a:pt x="11834" y="16449"/>
                  <a:pt x="11812" y="16816"/>
                  <a:pt x="11786" y="16851"/>
                </a:cubicBezTo>
                <a:cubicBezTo>
                  <a:pt x="11780" y="16859"/>
                  <a:pt x="11773" y="16864"/>
                  <a:pt x="11763" y="16865"/>
                </a:cubicBezTo>
                <a:cubicBezTo>
                  <a:pt x="11753" y="16865"/>
                  <a:pt x="11741" y="16862"/>
                  <a:pt x="11729" y="16857"/>
                </a:cubicBezTo>
                <a:cubicBezTo>
                  <a:pt x="11728" y="16856"/>
                  <a:pt x="11727" y="16855"/>
                  <a:pt x="11725" y="16854"/>
                </a:cubicBezTo>
                <a:cubicBezTo>
                  <a:pt x="11723" y="16853"/>
                  <a:pt x="11722" y="16853"/>
                  <a:pt x="11719" y="16851"/>
                </a:cubicBezTo>
                <a:cubicBezTo>
                  <a:pt x="11719" y="16851"/>
                  <a:pt x="11718" y="16851"/>
                  <a:pt x="11717" y="16851"/>
                </a:cubicBezTo>
                <a:cubicBezTo>
                  <a:pt x="11687" y="16836"/>
                  <a:pt x="11652" y="16806"/>
                  <a:pt x="11619" y="16765"/>
                </a:cubicBezTo>
                <a:cubicBezTo>
                  <a:pt x="11580" y="16716"/>
                  <a:pt x="11545" y="16687"/>
                  <a:pt x="11517" y="16679"/>
                </a:cubicBezTo>
                <a:cubicBezTo>
                  <a:pt x="11489" y="16671"/>
                  <a:pt x="11467" y="16683"/>
                  <a:pt x="11452" y="16717"/>
                </a:cubicBezTo>
                <a:cubicBezTo>
                  <a:pt x="11437" y="16750"/>
                  <a:pt x="11412" y="16762"/>
                  <a:pt x="11377" y="16754"/>
                </a:cubicBezTo>
                <a:cubicBezTo>
                  <a:pt x="11343" y="16747"/>
                  <a:pt x="11299" y="16722"/>
                  <a:pt x="11245" y="16673"/>
                </a:cubicBezTo>
                <a:cubicBezTo>
                  <a:pt x="11127" y="16567"/>
                  <a:pt x="11038" y="16552"/>
                  <a:pt x="10909" y="16619"/>
                </a:cubicBezTo>
                <a:cubicBezTo>
                  <a:pt x="10794" y="16679"/>
                  <a:pt x="10710" y="16676"/>
                  <a:pt x="10663" y="16611"/>
                </a:cubicBezTo>
                <a:cubicBezTo>
                  <a:pt x="10649" y="16592"/>
                  <a:pt x="10628" y="16582"/>
                  <a:pt x="10602" y="16579"/>
                </a:cubicBezTo>
                <a:cubicBezTo>
                  <a:pt x="10600" y="16579"/>
                  <a:pt x="10597" y="16579"/>
                  <a:pt x="10595" y="16579"/>
                </a:cubicBezTo>
                <a:cubicBezTo>
                  <a:pt x="10570" y="16577"/>
                  <a:pt x="10542" y="16581"/>
                  <a:pt x="10512" y="16590"/>
                </a:cubicBezTo>
                <a:cubicBezTo>
                  <a:pt x="10511" y="16590"/>
                  <a:pt x="10510" y="16590"/>
                  <a:pt x="10510" y="16590"/>
                </a:cubicBezTo>
                <a:cubicBezTo>
                  <a:pt x="10484" y="16617"/>
                  <a:pt x="10453" y="16635"/>
                  <a:pt x="10416" y="16636"/>
                </a:cubicBezTo>
                <a:cubicBezTo>
                  <a:pt x="10408" y="16636"/>
                  <a:pt x="10400" y="16640"/>
                  <a:pt x="10392" y="16641"/>
                </a:cubicBezTo>
                <a:cubicBezTo>
                  <a:pt x="10391" y="16641"/>
                  <a:pt x="10391" y="16643"/>
                  <a:pt x="10390" y="16644"/>
                </a:cubicBezTo>
                <a:cubicBezTo>
                  <a:pt x="10355" y="16664"/>
                  <a:pt x="10320" y="16685"/>
                  <a:pt x="10288" y="16711"/>
                </a:cubicBezTo>
                <a:cubicBezTo>
                  <a:pt x="10283" y="16715"/>
                  <a:pt x="10279" y="16721"/>
                  <a:pt x="10274" y="16725"/>
                </a:cubicBezTo>
                <a:cubicBezTo>
                  <a:pt x="10273" y="16726"/>
                  <a:pt x="10271" y="16726"/>
                  <a:pt x="10270" y="16727"/>
                </a:cubicBezTo>
                <a:cubicBezTo>
                  <a:pt x="10245" y="16749"/>
                  <a:pt x="10223" y="16771"/>
                  <a:pt x="10201" y="16795"/>
                </a:cubicBezTo>
                <a:cubicBezTo>
                  <a:pt x="10198" y="16798"/>
                  <a:pt x="10194" y="16802"/>
                  <a:pt x="10191" y="16805"/>
                </a:cubicBezTo>
                <a:cubicBezTo>
                  <a:pt x="10187" y="16810"/>
                  <a:pt x="10183" y="16815"/>
                  <a:pt x="10180" y="16819"/>
                </a:cubicBezTo>
                <a:cubicBezTo>
                  <a:pt x="10179" y="16820"/>
                  <a:pt x="10178" y="16818"/>
                  <a:pt x="10178" y="16819"/>
                </a:cubicBezTo>
                <a:cubicBezTo>
                  <a:pt x="10162" y="16839"/>
                  <a:pt x="10150" y="16859"/>
                  <a:pt x="10138" y="16878"/>
                </a:cubicBezTo>
                <a:cubicBezTo>
                  <a:pt x="10138" y="16879"/>
                  <a:pt x="10137" y="16881"/>
                  <a:pt x="10136" y="16881"/>
                </a:cubicBezTo>
                <a:cubicBezTo>
                  <a:pt x="10130" y="16893"/>
                  <a:pt x="10121" y="16904"/>
                  <a:pt x="10117" y="16916"/>
                </a:cubicBezTo>
                <a:cubicBezTo>
                  <a:pt x="10115" y="16919"/>
                  <a:pt x="10116" y="16923"/>
                  <a:pt x="10115" y="16927"/>
                </a:cubicBezTo>
                <a:cubicBezTo>
                  <a:pt x="10106" y="16952"/>
                  <a:pt x="10100" y="16977"/>
                  <a:pt x="10103" y="17000"/>
                </a:cubicBezTo>
                <a:cubicBezTo>
                  <a:pt x="10106" y="17019"/>
                  <a:pt x="10115" y="17037"/>
                  <a:pt x="10126" y="17054"/>
                </a:cubicBezTo>
                <a:cubicBezTo>
                  <a:pt x="10131" y="17059"/>
                  <a:pt x="10135" y="17064"/>
                  <a:pt x="10140" y="17070"/>
                </a:cubicBezTo>
                <a:cubicBezTo>
                  <a:pt x="10141" y="17070"/>
                  <a:pt x="10142" y="17069"/>
                  <a:pt x="10142" y="17070"/>
                </a:cubicBezTo>
                <a:cubicBezTo>
                  <a:pt x="10149" y="17077"/>
                  <a:pt x="10157" y="17085"/>
                  <a:pt x="10166" y="17091"/>
                </a:cubicBezTo>
                <a:cubicBezTo>
                  <a:pt x="10192" y="17111"/>
                  <a:pt x="10224" y="17130"/>
                  <a:pt x="10260" y="17143"/>
                </a:cubicBezTo>
                <a:cubicBezTo>
                  <a:pt x="10297" y="17155"/>
                  <a:pt x="10338" y="17160"/>
                  <a:pt x="10380" y="17164"/>
                </a:cubicBezTo>
                <a:cubicBezTo>
                  <a:pt x="10425" y="17168"/>
                  <a:pt x="10468" y="17165"/>
                  <a:pt x="10512" y="17159"/>
                </a:cubicBezTo>
                <a:cubicBezTo>
                  <a:pt x="10514" y="17158"/>
                  <a:pt x="10518" y="17159"/>
                  <a:pt x="10520" y="17159"/>
                </a:cubicBezTo>
                <a:cubicBezTo>
                  <a:pt x="10525" y="17158"/>
                  <a:pt x="10532" y="17160"/>
                  <a:pt x="10537" y="17159"/>
                </a:cubicBezTo>
                <a:cubicBezTo>
                  <a:pt x="10547" y="17124"/>
                  <a:pt x="10557" y="17096"/>
                  <a:pt x="10567" y="17048"/>
                </a:cubicBezTo>
                <a:cubicBezTo>
                  <a:pt x="10581" y="16980"/>
                  <a:pt x="10592" y="16930"/>
                  <a:pt x="10602" y="16894"/>
                </a:cubicBezTo>
                <a:cubicBezTo>
                  <a:pt x="10613" y="16859"/>
                  <a:pt x="10623" y="16841"/>
                  <a:pt x="10636" y="16838"/>
                </a:cubicBezTo>
                <a:cubicBezTo>
                  <a:pt x="10648" y="16834"/>
                  <a:pt x="10663" y="16845"/>
                  <a:pt x="10683" y="16873"/>
                </a:cubicBezTo>
                <a:cubicBezTo>
                  <a:pt x="10702" y="16900"/>
                  <a:pt x="10725" y="16942"/>
                  <a:pt x="10756" y="16997"/>
                </a:cubicBezTo>
                <a:cubicBezTo>
                  <a:pt x="10764" y="17011"/>
                  <a:pt x="10775" y="17019"/>
                  <a:pt x="10783" y="17032"/>
                </a:cubicBezTo>
                <a:cubicBezTo>
                  <a:pt x="10784" y="17032"/>
                  <a:pt x="10785" y="17032"/>
                  <a:pt x="10785" y="17032"/>
                </a:cubicBezTo>
                <a:cubicBezTo>
                  <a:pt x="10800" y="17032"/>
                  <a:pt x="10814" y="17036"/>
                  <a:pt x="10829" y="17045"/>
                </a:cubicBezTo>
                <a:cubicBezTo>
                  <a:pt x="10843" y="17056"/>
                  <a:pt x="10857" y="17071"/>
                  <a:pt x="10872" y="17091"/>
                </a:cubicBezTo>
                <a:cubicBezTo>
                  <a:pt x="10884" y="17108"/>
                  <a:pt x="10906" y="17122"/>
                  <a:pt x="10931" y="17134"/>
                </a:cubicBezTo>
                <a:cubicBezTo>
                  <a:pt x="10954" y="17146"/>
                  <a:pt x="10981" y="17156"/>
                  <a:pt x="11011" y="17164"/>
                </a:cubicBezTo>
                <a:cubicBezTo>
                  <a:pt x="11076" y="17181"/>
                  <a:pt x="11155" y="17190"/>
                  <a:pt x="11236" y="17194"/>
                </a:cubicBezTo>
                <a:cubicBezTo>
                  <a:pt x="11270" y="17192"/>
                  <a:pt x="11298" y="17194"/>
                  <a:pt x="11338" y="17191"/>
                </a:cubicBezTo>
                <a:lnTo>
                  <a:pt x="11537" y="17175"/>
                </a:lnTo>
                <a:cubicBezTo>
                  <a:pt x="11567" y="17167"/>
                  <a:pt x="11594" y="17156"/>
                  <a:pt x="11615" y="17145"/>
                </a:cubicBezTo>
                <a:cubicBezTo>
                  <a:pt x="11636" y="17134"/>
                  <a:pt x="11653" y="17120"/>
                  <a:pt x="11660" y="17105"/>
                </a:cubicBezTo>
                <a:cubicBezTo>
                  <a:pt x="11674" y="17074"/>
                  <a:pt x="11688" y="17053"/>
                  <a:pt x="11700" y="17040"/>
                </a:cubicBezTo>
                <a:cubicBezTo>
                  <a:pt x="11701" y="17039"/>
                  <a:pt x="11701" y="17041"/>
                  <a:pt x="11702" y="17040"/>
                </a:cubicBezTo>
                <a:cubicBezTo>
                  <a:pt x="11711" y="17031"/>
                  <a:pt x="11719" y="17028"/>
                  <a:pt x="11727" y="17029"/>
                </a:cubicBezTo>
                <a:cubicBezTo>
                  <a:pt x="11732" y="17030"/>
                  <a:pt x="11737" y="17034"/>
                  <a:pt x="11741" y="17037"/>
                </a:cubicBezTo>
                <a:cubicBezTo>
                  <a:pt x="11745" y="17040"/>
                  <a:pt x="11748" y="17043"/>
                  <a:pt x="11751" y="17048"/>
                </a:cubicBezTo>
                <a:cubicBezTo>
                  <a:pt x="11765" y="17068"/>
                  <a:pt x="11778" y="17102"/>
                  <a:pt x="11788" y="17153"/>
                </a:cubicBezTo>
                <a:lnTo>
                  <a:pt x="11788" y="17159"/>
                </a:lnTo>
                <a:cubicBezTo>
                  <a:pt x="11803" y="17230"/>
                  <a:pt x="11814" y="17329"/>
                  <a:pt x="11822" y="17455"/>
                </a:cubicBezTo>
                <a:cubicBezTo>
                  <a:pt x="11829" y="17580"/>
                  <a:pt x="11834" y="17733"/>
                  <a:pt x="11834" y="17911"/>
                </a:cubicBezTo>
                <a:cubicBezTo>
                  <a:pt x="11834" y="18092"/>
                  <a:pt x="11839" y="18246"/>
                  <a:pt x="11845" y="18388"/>
                </a:cubicBezTo>
                <a:cubicBezTo>
                  <a:pt x="11845" y="18389"/>
                  <a:pt x="11845" y="18390"/>
                  <a:pt x="11845" y="18391"/>
                </a:cubicBezTo>
                <a:cubicBezTo>
                  <a:pt x="11845" y="18391"/>
                  <a:pt x="11845" y="18393"/>
                  <a:pt x="11845" y="18394"/>
                </a:cubicBezTo>
                <a:cubicBezTo>
                  <a:pt x="11858" y="18547"/>
                  <a:pt x="11871" y="18665"/>
                  <a:pt x="11883" y="18709"/>
                </a:cubicBezTo>
                <a:cubicBezTo>
                  <a:pt x="11887" y="18725"/>
                  <a:pt x="11897" y="18737"/>
                  <a:pt x="11914" y="18749"/>
                </a:cubicBezTo>
                <a:cubicBezTo>
                  <a:pt x="11933" y="18763"/>
                  <a:pt x="11969" y="18775"/>
                  <a:pt x="12007" y="18785"/>
                </a:cubicBezTo>
                <a:cubicBezTo>
                  <a:pt x="12124" y="18795"/>
                  <a:pt x="12353" y="18802"/>
                  <a:pt x="12622" y="18806"/>
                </a:cubicBezTo>
                <a:cubicBezTo>
                  <a:pt x="12950" y="18811"/>
                  <a:pt x="13337" y="18812"/>
                  <a:pt x="13784" y="18806"/>
                </a:cubicBezTo>
                <a:lnTo>
                  <a:pt x="15615" y="18782"/>
                </a:lnTo>
                <a:lnTo>
                  <a:pt x="15657" y="16776"/>
                </a:lnTo>
                <a:lnTo>
                  <a:pt x="15657" y="16765"/>
                </a:lnTo>
                <a:lnTo>
                  <a:pt x="15659" y="16746"/>
                </a:lnTo>
                <a:lnTo>
                  <a:pt x="15659" y="16601"/>
                </a:lnTo>
                <a:lnTo>
                  <a:pt x="15678" y="14422"/>
                </a:lnTo>
                <a:lnTo>
                  <a:pt x="15708" y="14357"/>
                </a:lnTo>
                <a:lnTo>
                  <a:pt x="15708" y="14355"/>
                </a:lnTo>
                <a:lnTo>
                  <a:pt x="15708" y="14341"/>
                </a:lnTo>
                <a:lnTo>
                  <a:pt x="16227" y="13195"/>
                </a:lnTo>
                <a:cubicBezTo>
                  <a:pt x="16247" y="13151"/>
                  <a:pt x="16262" y="13122"/>
                  <a:pt x="16282" y="13079"/>
                </a:cubicBezTo>
                <a:cubicBezTo>
                  <a:pt x="16283" y="13078"/>
                  <a:pt x="16284" y="13080"/>
                  <a:pt x="16284" y="13079"/>
                </a:cubicBezTo>
                <a:cubicBezTo>
                  <a:pt x="16287" y="13073"/>
                  <a:pt x="16289" y="13069"/>
                  <a:pt x="16292" y="13063"/>
                </a:cubicBezTo>
                <a:cubicBezTo>
                  <a:pt x="16395" y="12838"/>
                  <a:pt x="16491" y="12632"/>
                  <a:pt x="16575" y="12462"/>
                </a:cubicBezTo>
                <a:cubicBezTo>
                  <a:pt x="16651" y="12311"/>
                  <a:pt x="16720" y="12179"/>
                  <a:pt x="16764" y="12106"/>
                </a:cubicBezTo>
                <a:cubicBezTo>
                  <a:pt x="16797" y="12050"/>
                  <a:pt x="16820" y="12018"/>
                  <a:pt x="16829" y="12020"/>
                </a:cubicBezTo>
                <a:cubicBezTo>
                  <a:pt x="16832" y="12020"/>
                  <a:pt x="16837" y="12045"/>
                  <a:pt x="16841" y="12055"/>
                </a:cubicBezTo>
                <a:cubicBezTo>
                  <a:pt x="16842" y="12056"/>
                  <a:pt x="16843" y="12069"/>
                  <a:pt x="16845" y="12071"/>
                </a:cubicBezTo>
                <a:cubicBezTo>
                  <a:pt x="16849" y="12087"/>
                  <a:pt x="16854" y="12088"/>
                  <a:pt x="16858" y="12117"/>
                </a:cubicBezTo>
                <a:cubicBezTo>
                  <a:pt x="16900" y="12256"/>
                  <a:pt x="16945" y="12701"/>
                  <a:pt x="16967" y="13257"/>
                </a:cubicBezTo>
                <a:lnTo>
                  <a:pt x="17010" y="14379"/>
                </a:lnTo>
                <a:lnTo>
                  <a:pt x="19289" y="14403"/>
                </a:lnTo>
                <a:lnTo>
                  <a:pt x="21584" y="14430"/>
                </a:lnTo>
                <a:lnTo>
                  <a:pt x="21600" y="11119"/>
                </a:lnTo>
                <a:lnTo>
                  <a:pt x="21594" y="9189"/>
                </a:lnTo>
                <a:lnTo>
                  <a:pt x="21576" y="3955"/>
                </a:lnTo>
                <a:lnTo>
                  <a:pt x="19301" y="3955"/>
                </a:lnTo>
                <a:lnTo>
                  <a:pt x="17212" y="3955"/>
                </a:lnTo>
                <a:cubicBezTo>
                  <a:pt x="17161" y="3962"/>
                  <a:pt x="17121" y="3969"/>
                  <a:pt x="17090" y="3977"/>
                </a:cubicBezTo>
                <a:cubicBezTo>
                  <a:pt x="17090" y="3977"/>
                  <a:pt x="17089" y="3977"/>
                  <a:pt x="17088" y="3977"/>
                </a:cubicBezTo>
                <a:cubicBezTo>
                  <a:pt x="17057" y="3985"/>
                  <a:pt x="17036" y="3997"/>
                  <a:pt x="17027" y="4007"/>
                </a:cubicBezTo>
                <a:cubicBezTo>
                  <a:pt x="17000" y="4038"/>
                  <a:pt x="16981" y="4133"/>
                  <a:pt x="16967" y="4276"/>
                </a:cubicBezTo>
                <a:lnTo>
                  <a:pt x="16967" y="5541"/>
                </a:lnTo>
                <a:cubicBezTo>
                  <a:pt x="16967" y="5889"/>
                  <a:pt x="16961" y="6200"/>
                  <a:pt x="16951" y="6471"/>
                </a:cubicBezTo>
                <a:cubicBezTo>
                  <a:pt x="16951" y="6478"/>
                  <a:pt x="16949" y="6489"/>
                  <a:pt x="16949" y="6495"/>
                </a:cubicBezTo>
                <a:cubicBezTo>
                  <a:pt x="16947" y="6533"/>
                  <a:pt x="16946" y="6573"/>
                  <a:pt x="16945" y="6608"/>
                </a:cubicBezTo>
                <a:cubicBezTo>
                  <a:pt x="16942" y="6674"/>
                  <a:pt x="16938" y="6727"/>
                  <a:pt x="16935" y="6784"/>
                </a:cubicBezTo>
                <a:cubicBezTo>
                  <a:pt x="16931" y="6858"/>
                  <a:pt x="16927" y="6925"/>
                  <a:pt x="16921" y="6980"/>
                </a:cubicBezTo>
                <a:cubicBezTo>
                  <a:pt x="16921" y="6982"/>
                  <a:pt x="16921" y="6982"/>
                  <a:pt x="16921" y="6983"/>
                </a:cubicBezTo>
                <a:cubicBezTo>
                  <a:pt x="16915" y="7049"/>
                  <a:pt x="16907" y="7116"/>
                  <a:pt x="16900" y="7150"/>
                </a:cubicBezTo>
                <a:cubicBezTo>
                  <a:pt x="16895" y="7173"/>
                  <a:pt x="16891" y="7185"/>
                  <a:pt x="16886" y="7191"/>
                </a:cubicBezTo>
                <a:cubicBezTo>
                  <a:pt x="16880" y="7236"/>
                  <a:pt x="16874" y="7285"/>
                  <a:pt x="16868" y="7291"/>
                </a:cubicBezTo>
                <a:cubicBezTo>
                  <a:pt x="16843" y="7311"/>
                  <a:pt x="16813" y="7303"/>
                  <a:pt x="16776" y="7264"/>
                </a:cubicBezTo>
                <a:cubicBezTo>
                  <a:pt x="16751" y="7237"/>
                  <a:pt x="16721" y="7192"/>
                  <a:pt x="16691" y="7140"/>
                </a:cubicBezTo>
                <a:cubicBezTo>
                  <a:pt x="16686" y="7131"/>
                  <a:pt x="16681" y="7122"/>
                  <a:pt x="16675" y="7113"/>
                </a:cubicBezTo>
                <a:cubicBezTo>
                  <a:pt x="16659" y="7081"/>
                  <a:pt x="16642" y="7040"/>
                  <a:pt x="16624" y="7002"/>
                </a:cubicBezTo>
                <a:cubicBezTo>
                  <a:pt x="16593" y="6934"/>
                  <a:pt x="16558" y="6856"/>
                  <a:pt x="16524" y="6767"/>
                </a:cubicBezTo>
                <a:cubicBezTo>
                  <a:pt x="16512" y="6737"/>
                  <a:pt x="16503" y="6709"/>
                  <a:pt x="16491" y="6676"/>
                </a:cubicBezTo>
                <a:cubicBezTo>
                  <a:pt x="16442" y="6544"/>
                  <a:pt x="16392" y="6398"/>
                  <a:pt x="16341" y="6231"/>
                </a:cubicBezTo>
                <a:cubicBezTo>
                  <a:pt x="16231" y="5869"/>
                  <a:pt x="16108" y="5517"/>
                  <a:pt x="16068" y="5446"/>
                </a:cubicBezTo>
                <a:cubicBezTo>
                  <a:pt x="16028" y="5375"/>
                  <a:pt x="15986" y="5225"/>
                  <a:pt x="15973" y="5115"/>
                </a:cubicBezTo>
                <a:cubicBezTo>
                  <a:pt x="15969" y="5078"/>
                  <a:pt x="15956" y="5034"/>
                  <a:pt x="15944" y="4991"/>
                </a:cubicBezTo>
                <a:lnTo>
                  <a:pt x="15942" y="4985"/>
                </a:lnTo>
                <a:lnTo>
                  <a:pt x="15942" y="4983"/>
                </a:lnTo>
                <a:lnTo>
                  <a:pt x="15912" y="4896"/>
                </a:lnTo>
                <a:cubicBezTo>
                  <a:pt x="15912" y="4896"/>
                  <a:pt x="15911" y="4894"/>
                  <a:pt x="15910" y="4894"/>
                </a:cubicBezTo>
                <a:cubicBezTo>
                  <a:pt x="15891" y="4843"/>
                  <a:pt x="15870" y="4793"/>
                  <a:pt x="15847" y="4759"/>
                </a:cubicBezTo>
                <a:cubicBezTo>
                  <a:pt x="15821" y="4719"/>
                  <a:pt x="15804" y="4679"/>
                  <a:pt x="15792" y="4643"/>
                </a:cubicBezTo>
                <a:cubicBezTo>
                  <a:pt x="15785" y="4620"/>
                  <a:pt x="15777" y="4598"/>
                  <a:pt x="15777" y="4581"/>
                </a:cubicBezTo>
                <a:cubicBezTo>
                  <a:pt x="15776" y="4566"/>
                  <a:pt x="15779" y="4553"/>
                  <a:pt x="15785" y="4546"/>
                </a:cubicBezTo>
                <a:cubicBezTo>
                  <a:pt x="15788" y="4541"/>
                  <a:pt x="15786" y="4526"/>
                  <a:pt x="15787" y="4513"/>
                </a:cubicBezTo>
                <a:lnTo>
                  <a:pt x="15625" y="4020"/>
                </a:lnTo>
                <a:lnTo>
                  <a:pt x="15623" y="3915"/>
                </a:lnTo>
                <a:cubicBezTo>
                  <a:pt x="15623" y="3915"/>
                  <a:pt x="15623" y="3913"/>
                  <a:pt x="15623" y="3912"/>
                </a:cubicBezTo>
                <a:cubicBezTo>
                  <a:pt x="15609" y="3856"/>
                  <a:pt x="15596" y="3779"/>
                  <a:pt x="15586" y="3707"/>
                </a:cubicBezTo>
                <a:cubicBezTo>
                  <a:pt x="15582" y="3677"/>
                  <a:pt x="15576" y="3642"/>
                  <a:pt x="15572" y="3608"/>
                </a:cubicBezTo>
                <a:cubicBezTo>
                  <a:pt x="15572" y="3607"/>
                  <a:pt x="15572" y="3603"/>
                  <a:pt x="15572" y="3602"/>
                </a:cubicBezTo>
                <a:cubicBezTo>
                  <a:pt x="15564" y="3524"/>
                  <a:pt x="15557" y="3423"/>
                  <a:pt x="15552" y="3314"/>
                </a:cubicBezTo>
                <a:cubicBezTo>
                  <a:pt x="15551" y="3283"/>
                  <a:pt x="15552" y="3242"/>
                  <a:pt x="15551" y="3208"/>
                </a:cubicBezTo>
                <a:cubicBezTo>
                  <a:pt x="15540" y="2903"/>
                  <a:pt x="15535" y="2509"/>
                  <a:pt x="15535" y="1847"/>
                </a:cubicBezTo>
                <a:lnTo>
                  <a:pt x="15535" y="634"/>
                </a:lnTo>
                <a:lnTo>
                  <a:pt x="15521" y="70"/>
                </a:lnTo>
                <a:lnTo>
                  <a:pt x="13631" y="35"/>
                </a:lnTo>
                <a:lnTo>
                  <a:pt x="11765" y="0"/>
                </a:lnTo>
                <a:close/>
                <a:moveTo>
                  <a:pt x="10868" y="1154"/>
                </a:moveTo>
                <a:cubicBezTo>
                  <a:pt x="10806" y="1172"/>
                  <a:pt x="10762" y="1197"/>
                  <a:pt x="10750" y="1224"/>
                </a:cubicBezTo>
                <a:cubicBezTo>
                  <a:pt x="10719" y="1293"/>
                  <a:pt x="10672" y="1290"/>
                  <a:pt x="10604" y="1213"/>
                </a:cubicBezTo>
                <a:cubicBezTo>
                  <a:pt x="10585" y="1192"/>
                  <a:pt x="10565" y="1178"/>
                  <a:pt x="10545" y="1173"/>
                </a:cubicBezTo>
                <a:cubicBezTo>
                  <a:pt x="10526" y="1168"/>
                  <a:pt x="10508" y="1170"/>
                  <a:pt x="10488" y="1176"/>
                </a:cubicBezTo>
                <a:cubicBezTo>
                  <a:pt x="10478" y="1178"/>
                  <a:pt x="10468" y="1180"/>
                  <a:pt x="10459" y="1184"/>
                </a:cubicBezTo>
                <a:cubicBezTo>
                  <a:pt x="10423" y="1203"/>
                  <a:pt x="10390" y="1242"/>
                  <a:pt x="10362" y="1289"/>
                </a:cubicBezTo>
                <a:cubicBezTo>
                  <a:pt x="10360" y="1297"/>
                  <a:pt x="10356" y="1301"/>
                  <a:pt x="10355" y="1310"/>
                </a:cubicBezTo>
                <a:cubicBezTo>
                  <a:pt x="10354" y="1311"/>
                  <a:pt x="10353" y="1313"/>
                  <a:pt x="10353" y="1313"/>
                </a:cubicBezTo>
                <a:cubicBezTo>
                  <a:pt x="10345" y="1355"/>
                  <a:pt x="10343" y="1405"/>
                  <a:pt x="10343" y="1472"/>
                </a:cubicBezTo>
                <a:cubicBezTo>
                  <a:pt x="10343" y="1648"/>
                  <a:pt x="10354" y="1725"/>
                  <a:pt x="10465" y="1761"/>
                </a:cubicBezTo>
                <a:cubicBezTo>
                  <a:pt x="10579" y="1774"/>
                  <a:pt x="10757" y="1776"/>
                  <a:pt x="10931" y="1771"/>
                </a:cubicBezTo>
                <a:cubicBezTo>
                  <a:pt x="11105" y="1767"/>
                  <a:pt x="11275" y="1754"/>
                  <a:pt x="11369" y="1734"/>
                </a:cubicBezTo>
                <a:cubicBezTo>
                  <a:pt x="11381" y="1727"/>
                  <a:pt x="11394" y="1722"/>
                  <a:pt x="11403" y="1715"/>
                </a:cubicBezTo>
                <a:cubicBezTo>
                  <a:pt x="11473" y="1654"/>
                  <a:pt x="11459" y="1547"/>
                  <a:pt x="11405" y="1353"/>
                </a:cubicBezTo>
                <a:cubicBezTo>
                  <a:pt x="11394" y="1316"/>
                  <a:pt x="11379" y="1285"/>
                  <a:pt x="11354" y="1259"/>
                </a:cubicBezTo>
                <a:cubicBezTo>
                  <a:pt x="11331" y="1236"/>
                  <a:pt x="11298" y="1218"/>
                  <a:pt x="11259" y="1203"/>
                </a:cubicBezTo>
                <a:cubicBezTo>
                  <a:pt x="11251" y="1199"/>
                  <a:pt x="11241" y="1197"/>
                  <a:pt x="11232" y="1194"/>
                </a:cubicBezTo>
                <a:cubicBezTo>
                  <a:pt x="11231" y="1194"/>
                  <a:pt x="11230" y="1192"/>
                  <a:pt x="11230" y="1192"/>
                </a:cubicBezTo>
                <a:cubicBezTo>
                  <a:pt x="11201" y="1183"/>
                  <a:pt x="11166" y="1179"/>
                  <a:pt x="11129" y="1173"/>
                </a:cubicBezTo>
                <a:cubicBezTo>
                  <a:pt x="11059" y="1162"/>
                  <a:pt x="10974" y="1155"/>
                  <a:pt x="10870" y="1154"/>
                </a:cubicBezTo>
                <a:cubicBezTo>
                  <a:pt x="10869" y="1154"/>
                  <a:pt x="10869" y="1154"/>
                  <a:pt x="10868" y="1154"/>
                </a:cubicBezTo>
                <a:close/>
                <a:moveTo>
                  <a:pt x="10695" y="15506"/>
                </a:moveTo>
                <a:cubicBezTo>
                  <a:pt x="10563" y="15505"/>
                  <a:pt x="10461" y="15504"/>
                  <a:pt x="10378" y="15509"/>
                </a:cubicBezTo>
                <a:cubicBezTo>
                  <a:pt x="10297" y="15514"/>
                  <a:pt x="10239" y="15525"/>
                  <a:pt x="10197" y="15538"/>
                </a:cubicBezTo>
                <a:cubicBezTo>
                  <a:pt x="10174" y="15577"/>
                  <a:pt x="10162" y="15636"/>
                  <a:pt x="10158" y="15719"/>
                </a:cubicBezTo>
                <a:cubicBezTo>
                  <a:pt x="10184" y="15763"/>
                  <a:pt x="10199" y="15799"/>
                  <a:pt x="10199" y="15829"/>
                </a:cubicBezTo>
                <a:cubicBezTo>
                  <a:pt x="10199" y="15845"/>
                  <a:pt x="10196" y="15860"/>
                  <a:pt x="10189" y="15873"/>
                </a:cubicBezTo>
                <a:cubicBezTo>
                  <a:pt x="10183" y="15885"/>
                  <a:pt x="10173" y="15897"/>
                  <a:pt x="10160" y="15908"/>
                </a:cubicBezTo>
                <a:cubicBezTo>
                  <a:pt x="10159" y="15908"/>
                  <a:pt x="10159" y="15910"/>
                  <a:pt x="10158" y="15910"/>
                </a:cubicBezTo>
                <a:cubicBezTo>
                  <a:pt x="10158" y="15954"/>
                  <a:pt x="10157" y="15980"/>
                  <a:pt x="10158" y="16032"/>
                </a:cubicBezTo>
                <a:cubicBezTo>
                  <a:pt x="10158" y="16052"/>
                  <a:pt x="10175" y="16070"/>
                  <a:pt x="10199" y="16086"/>
                </a:cubicBezTo>
                <a:cubicBezTo>
                  <a:pt x="10200" y="16086"/>
                  <a:pt x="10200" y="16085"/>
                  <a:pt x="10201" y="16086"/>
                </a:cubicBezTo>
                <a:cubicBezTo>
                  <a:pt x="10244" y="16096"/>
                  <a:pt x="10311" y="16101"/>
                  <a:pt x="10378" y="16107"/>
                </a:cubicBezTo>
                <a:cubicBezTo>
                  <a:pt x="10379" y="16107"/>
                  <a:pt x="10379" y="16107"/>
                  <a:pt x="10380" y="16107"/>
                </a:cubicBezTo>
                <a:cubicBezTo>
                  <a:pt x="10445" y="16112"/>
                  <a:pt x="10516" y="16117"/>
                  <a:pt x="10591" y="16118"/>
                </a:cubicBezTo>
                <a:cubicBezTo>
                  <a:pt x="10629" y="16119"/>
                  <a:pt x="10666" y="16121"/>
                  <a:pt x="10705" y="16121"/>
                </a:cubicBezTo>
                <a:cubicBezTo>
                  <a:pt x="10706" y="16121"/>
                  <a:pt x="10709" y="16121"/>
                  <a:pt x="10711" y="16121"/>
                </a:cubicBezTo>
                <a:cubicBezTo>
                  <a:pt x="10822" y="16119"/>
                  <a:pt x="10928" y="16112"/>
                  <a:pt x="11019" y="16102"/>
                </a:cubicBezTo>
                <a:cubicBezTo>
                  <a:pt x="11020" y="16102"/>
                  <a:pt x="11021" y="16102"/>
                  <a:pt x="11021" y="16102"/>
                </a:cubicBezTo>
                <a:cubicBezTo>
                  <a:pt x="11101" y="16093"/>
                  <a:pt x="11167" y="16082"/>
                  <a:pt x="11204" y="16067"/>
                </a:cubicBezTo>
                <a:cubicBezTo>
                  <a:pt x="11210" y="16054"/>
                  <a:pt x="11221" y="16039"/>
                  <a:pt x="11226" y="16026"/>
                </a:cubicBezTo>
                <a:cubicBezTo>
                  <a:pt x="11242" y="15988"/>
                  <a:pt x="11249" y="15951"/>
                  <a:pt x="11255" y="15916"/>
                </a:cubicBezTo>
                <a:cubicBezTo>
                  <a:pt x="11254" y="15862"/>
                  <a:pt x="11249" y="15799"/>
                  <a:pt x="11238" y="15738"/>
                </a:cubicBezTo>
                <a:cubicBezTo>
                  <a:pt x="11237" y="15736"/>
                  <a:pt x="11236" y="15737"/>
                  <a:pt x="11236" y="15735"/>
                </a:cubicBezTo>
                <a:cubicBezTo>
                  <a:pt x="11229" y="15721"/>
                  <a:pt x="11225" y="15705"/>
                  <a:pt x="11216" y="15692"/>
                </a:cubicBezTo>
                <a:cubicBezTo>
                  <a:pt x="11213" y="15688"/>
                  <a:pt x="11213" y="15683"/>
                  <a:pt x="11210" y="15678"/>
                </a:cubicBezTo>
                <a:cubicBezTo>
                  <a:pt x="11203" y="15669"/>
                  <a:pt x="11194" y="15660"/>
                  <a:pt x="11185" y="15652"/>
                </a:cubicBezTo>
                <a:cubicBezTo>
                  <a:pt x="11183" y="15650"/>
                  <a:pt x="11182" y="15650"/>
                  <a:pt x="11181" y="15649"/>
                </a:cubicBezTo>
                <a:cubicBezTo>
                  <a:pt x="11179" y="15647"/>
                  <a:pt x="11177" y="15645"/>
                  <a:pt x="11175" y="15643"/>
                </a:cubicBezTo>
                <a:cubicBezTo>
                  <a:pt x="11174" y="15643"/>
                  <a:pt x="11173" y="15641"/>
                  <a:pt x="11173" y="15641"/>
                </a:cubicBezTo>
                <a:cubicBezTo>
                  <a:pt x="11153" y="15620"/>
                  <a:pt x="11130" y="15602"/>
                  <a:pt x="11104" y="15584"/>
                </a:cubicBezTo>
                <a:cubicBezTo>
                  <a:pt x="11103" y="15584"/>
                  <a:pt x="11102" y="15584"/>
                  <a:pt x="11102" y="15584"/>
                </a:cubicBezTo>
                <a:cubicBezTo>
                  <a:pt x="11071" y="15565"/>
                  <a:pt x="11037" y="15545"/>
                  <a:pt x="10998" y="15530"/>
                </a:cubicBezTo>
                <a:cubicBezTo>
                  <a:pt x="10977" y="15523"/>
                  <a:pt x="10952" y="15520"/>
                  <a:pt x="10929" y="15514"/>
                </a:cubicBezTo>
                <a:cubicBezTo>
                  <a:pt x="10864" y="15510"/>
                  <a:pt x="10794" y="15507"/>
                  <a:pt x="10695" y="15506"/>
                </a:cubicBezTo>
                <a:close/>
                <a:moveTo>
                  <a:pt x="10838" y="15805"/>
                </a:moveTo>
                <a:cubicBezTo>
                  <a:pt x="10858" y="15811"/>
                  <a:pt x="10876" y="15829"/>
                  <a:pt x="10888" y="15854"/>
                </a:cubicBezTo>
                <a:cubicBezTo>
                  <a:pt x="10910" y="15904"/>
                  <a:pt x="10898" y="15971"/>
                  <a:pt x="10862" y="16002"/>
                </a:cubicBezTo>
                <a:cubicBezTo>
                  <a:pt x="10826" y="16033"/>
                  <a:pt x="10776" y="16017"/>
                  <a:pt x="10754" y="15967"/>
                </a:cubicBezTo>
                <a:cubicBezTo>
                  <a:pt x="10731" y="15917"/>
                  <a:pt x="10745" y="15849"/>
                  <a:pt x="10781" y="15819"/>
                </a:cubicBezTo>
                <a:cubicBezTo>
                  <a:pt x="10800" y="15803"/>
                  <a:pt x="10819" y="15799"/>
                  <a:pt x="10838" y="15805"/>
                </a:cubicBezTo>
                <a:close/>
                <a:moveTo>
                  <a:pt x="10443" y="17550"/>
                </a:moveTo>
                <a:cubicBezTo>
                  <a:pt x="10432" y="17552"/>
                  <a:pt x="10423" y="17555"/>
                  <a:pt x="10412" y="17558"/>
                </a:cubicBezTo>
                <a:cubicBezTo>
                  <a:pt x="10409" y="17558"/>
                  <a:pt x="10406" y="17560"/>
                  <a:pt x="10404" y="17560"/>
                </a:cubicBezTo>
                <a:cubicBezTo>
                  <a:pt x="10401" y="17561"/>
                  <a:pt x="10397" y="17562"/>
                  <a:pt x="10394" y="17563"/>
                </a:cubicBezTo>
                <a:cubicBezTo>
                  <a:pt x="10373" y="17568"/>
                  <a:pt x="10354" y="17573"/>
                  <a:pt x="10335" y="17579"/>
                </a:cubicBezTo>
                <a:cubicBezTo>
                  <a:pt x="10319" y="17585"/>
                  <a:pt x="10304" y="17591"/>
                  <a:pt x="10290" y="17598"/>
                </a:cubicBezTo>
                <a:cubicBezTo>
                  <a:pt x="10262" y="17622"/>
                  <a:pt x="10236" y="17652"/>
                  <a:pt x="10211" y="17684"/>
                </a:cubicBezTo>
                <a:cubicBezTo>
                  <a:pt x="10189" y="17713"/>
                  <a:pt x="10170" y="17744"/>
                  <a:pt x="10154" y="17776"/>
                </a:cubicBezTo>
                <a:cubicBezTo>
                  <a:pt x="10154" y="17777"/>
                  <a:pt x="10152" y="17778"/>
                  <a:pt x="10152" y="17779"/>
                </a:cubicBezTo>
                <a:cubicBezTo>
                  <a:pt x="10148" y="17788"/>
                  <a:pt x="10144" y="17794"/>
                  <a:pt x="10140" y="17803"/>
                </a:cubicBezTo>
                <a:cubicBezTo>
                  <a:pt x="10140" y="17804"/>
                  <a:pt x="10141" y="17805"/>
                  <a:pt x="10140" y="17806"/>
                </a:cubicBezTo>
                <a:cubicBezTo>
                  <a:pt x="10129" y="17830"/>
                  <a:pt x="10121" y="17854"/>
                  <a:pt x="10115" y="17879"/>
                </a:cubicBezTo>
                <a:cubicBezTo>
                  <a:pt x="10112" y="17889"/>
                  <a:pt x="10108" y="17899"/>
                  <a:pt x="10107" y="17908"/>
                </a:cubicBezTo>
                <a:cubicBezTo>
                  <a:pt x="10107" y="17909"/>
                  <a:pt x="10107" y="17911"/>
                  <a:pt x="10107" y="17911"/>
                </a:cubicBezTo>
                <a:cubicBezTo>
                  <a:pt x="10102" y="17943"/>
                  <a:pt x="10101" y="17973"/>
                  <a:pt x="10109" y="18000"/>
                </a:cubicBezTo>
                <a:cubicBezTo>
                  <a:pt x="10118" y="18032"/>
                  <a:pt x="10131" y="18060"/>
                  <a:pt x="10154" y="18081"/>
                </a:cubicBezTo>
                <a:cubicBezTo>
                  <a:pt x="10177" y="18102"/>
                  <a:pt x="10210" y="18118"/>
                  <a:pt x="10254" y="18129"/>
                </a:cubicBezTo>
                <a:cubicBezTo>
                  <a:pt x="10344" y="18153"/>
                  <a:pt x="10486" y="18159"/>
                  <a:pt x="10714" y="18159"/>
                </a:cubicBezTo>
                <a:cubicBezTo>
                  <a:pt x="10834" y="18159"/>
                  <a:pt x="10923" y="18157"/>
                  <a:pt x="10998" y="18154"/>
                </a:cubicBezTo>
                <a:cubicBezTo>
                  <a:pt x="11056" y="18150"/>
                  <a:pt x="11099" y="18145"/>
                  <a:pt x="11135" y="18137"/>
                </a:cubicBezTo>
                <a:cubicBezTo>
                  <a:pt x="11137" y="18137"/>
                  <a:pt x="11139" y="18135"/>
                  <a:pt x="11141" y="18135"/>
                </a:cubicBezTo>
                <a:cubicBezTo>
                  <a:pt x="11145" y="18134"/>
                  <a:pt x="11151" y="18136"/>
                  <a:pt x="11155" y="18135"/>
                </a:cubicBezTo>
                <a:cubicBezTo>
                  <a:pt x="11155" y="18135"/>
                  <a:pt x="11157" y="18132"/>
                  <a:pt x="11157" y="18132"/>
                </a:cubicBezTo>
                <a:cubicBezTo>
                  <a:pt x="11162" y="18129"/>
                  <a:pt x="11170" y="18128"/>
                  <a:pt x="11175" y="18124"/>
                </a:cubicBezTo>
                <a:cubicBezTo>
                  <a:pt x="11192" y="18110"/>
                  <a:pt x="11206" y="18097"/>
                  <a:pt x="11218" y="18081"/>
                </a:cubicBezTo>
                <a:cubicBezTo>
                  <a:pt x="11230" y="18065"/>
                  <a:pt x="11238" y="18045"/>
                  <a:pt x="11244" y="18027"/>
                </a:cubicBezTo>
                <a:cubicBezTo>
                  <a:pt x="11260" y="17969"/>
                  <a:pt x="11265" y="17921"/>
                  <a:pt x="11263" y="17876"/>
                </a:cubicBezTo>
                <a:cubicBezTo>
                  <a:pt x="11261" y="17863"/>
                  <a:pt x="11263" y="17847"/>
                  <a:pt x="11259" y="17835"/>
                </a:cubicBezTo>
                <a:cubicBezTo>
                  <a:pt x="11257" y="17827"/>
                  <a:pt x="11254" y="17819"/>
                  <a:pt x="11251" y="17811"/>
                </a:cubicBezTo>
                <a:cubicBezTo>
                  <a:pt x="11241" y="17786"/>
                  <a:pt x="11226" y="17764"/>
                  <a:pt x="11208" y="17746"/>
                </a:cubicBezTo>
                <a:cubicBezTo>
                  <a:pt x="11206" y="17745"/>
                  <a:pt x="11204" y="17743"/>
                  <a:pt x="11202" y="17741"/>
                </a:cubicBezTo>
                <a:cubicBezTo>
                  <a:pt x="11191" y="17731"/>
                  <a:pt x="11175" y="17725"/>
                  <a:pt x="11161" y="17717"/>
                </a:cubicBezTo>
                <a:cubicBezTo>
                  <a:pt x="11141" y="17705"/>
                  <a:pt x="11116" y="17695"/>
                  <a:pt x="11088" y="17687"/>
                </a:cubicBezTo>
                <a:cubicBezTo>
                  <a:pt x="11068" y="17681"/>
                  <a:pt x="11048" y="17676"/>
                  <a:pt x="11023" y="17671"/>
                </a:cubicBezTo>
                <a:cubicBezTo>
                  <a:pt x="10970" y="17661"/>
                  <a:pt x="10913" y="17653"/>
                  <a:pt x="10836" y="17647"/>
                </a:cubicBezTo>
                <a:cubicBezTo>
                  <a:pt x="10672" y="17633"/>
                  <a:pt x="10502" y="17594"/>
                  <a:pt x="10459" y="17558"/>
                </a:cubicBezTo>
                <a:cubicBezTo>
                  <a:pt x="10454" y="17554"/>
                  <a:pt x="10450" y="17552"/>
                  <a:pt x="10445" y="17550"/>
                </a:cubicBezTo>
                <a:cubicBezTo>
                  <a:pt x="10445" y="17550"/>
                  <a:pt x="10443" y="17550"/>
                  <a:pt x="10443" y="17550"/>
                </a:cubicBezTo>
                <a:close/>
                <a:moveTo>
                  <a:pt x="4663" y="20165"/>
                </a:moveTo>
                <a:lnTo>
                  <a:pt x="4649" y="20658"/>
                </a:lnTo>
                <a:cubicBezTo>
                  <a:pt x="4648" y="20699"/>
                  <a:pt x="4645" y="20732"/>
                  <a:pt x="4643" y="20772"/>
                </a:cubicBezTo>
                <a:cubicBezTo>
                  <a:pt x="4646" y="20820"/>
                  <a:pt x="4651" y="20867"/>
                  <a:pt x="4651" y="20912"/>
                </a:cubicBezTo>
                <a:cubicBezTo>
                  <a:pt x="4651" y="20996"/>
                  <a:pt x="4653" y="21060"/>
                  <a:pt x="4659" y="21109"/>
                </a:cubicBezTo>
                <a:cubicBezTo>
                  <a:pt x="4662" y="21132"/>
                  <a:pt x="4665" y="21154"/>
                  <a:pt x="4671" y="21171"/>
                </a:cubicBezTo>
                <a:cubicBezTo>
                  <a:pt x="4676" y="21187"/>
                  <a:pt x="4684" y="21201"/>
                  <a:pt x="4693" y="21211"/>
                </a:cubicBezTo>
                <a:cubicBezTo>
                  <a:pt x="4701" y="21221"/>
                  <a:pt x="4711" y="21228"/>
                  <a:pt x="4724" y="21233"/>
                </a:cubicBezTo>
                <a:cubicBezTo>
                  <a:pt x="4737" y="21237"/>
                  <a:pt x="4753" y="21239"/>
                  <a:pt x="4771" y="21238"/>
                </a:cubicBezTo>
                <a:cubicBezTo>
                  <a:pt x="4806" y="21237"/>
                  <a:pt x="4852" y="21224"/>
                  <a:pt x="4911" y="21208"/>
                </a:cubicBezTo>
                <a:cubicBezTo>
                  <a:pt x="4912" y="21208"/>
                  <a:pt x="4912" y="21209"/>
                  <a:pt x="4913" y="21208"/>
                </a:cubicBezTo>
                <a:cubicBezTo>
                  <a:pt x="4913" y="21208"/>
                  <a:pt x="4914" y="21209"/>
                  <a:pt x="4915" y="21208"/>
                </a:cubicBezTo>
                <a:cubicBezTo>
                  <a:pt x="4933" y="21191"/>
                  <a:pt x="4949" y="21170"/>
                  <a:pt x="4960" y="21149"/>
                </a:cubicBezTo>
                <a:cubicBezTo>
                  <a:pt x="4982" y="21109"/>
                  <a:pt x="4998" y="21080"/>
                  <a:pt x="5011" y="21060"/>
                </a:cubicBezTo>
                <a:cubicBezTo>
                  <a:pt x="5024" y="21041"/>
                  <a:pt x="5036" y="21030"/>
                  <a:pt x="5045" y="21030"/>
                </a:cubicBezTo>
                <a:cubicBezTo>
                  <a:pt x="5063" y="21030"/>
                  <a:pt x="5075" y="21069"/>
                  <a:pt x="5098" y="21149"/>
                </a:cubicBezTo>
                <a:cubicBezTo>
                  <a:pt x="5104" y="21173"/>
                  <a:pt x="5117" y="21191"/>
                  <a:pt x="5127" y="21211"/>
                </a:cubicBezTo>
                <a:cubicBezTo>
                  <a:pt x="5127" y="21211"/>
                  <a:pt x="5129" y="21211"/>
                  <a:pt x="5129" y="21211"/>
                </a:cubicBezTo>
                <a:cubicBezTo>
                  <a:pt x="5190" y="21233"/>
                  <a:pt x="5246" y="21279"/>
                  <a:pt x="5300" y="21349"/>
                </a:cubicBezTo>
                <a:cubicBezTo>
                  <a:pt x="5315" y="21358"/>
                  <a:pt x="5325" y="21367"/>
                  <a:pt x="5340" y="21381"/>
                </a:cubicBezTo>
                <a:cubicBezTo>
                  <a:pt x="5340" y="21381"/>
                  <a:pt x="5341" y="21381"/>
                  <a:pt x="5342" y="21381"/>
                </a:cubicBezTo>
                <a:cubicBezTo>
                  <a:pt x="5366" y="21403"/>
                  <a:pt x="5389" y="21428"/>
                  <a:pt x="5408" y="21459"/>
                </a:cubicBezTo>
                <a:cubicBezTo>
                  <a:pt x="5464" y="21550"/>
                  <a:pt x="5550" y="21599"/>
                  <a:pt x="5646" y="21599"/>
                </a:cubicBezTo>
                <a:cubicBezTo>
                  <a:pt x="5743" y="21600"/>
                  <a:pt x="5849" y="21555"/>
                  <a:pt x="5943" y="21465"/>
                </a:cubicBezTo>
                <a:cubicBezTo>
                  <a:pt x="5962" y="21447"/>
                  <a:pt x="5989" y="21431"/>
                  <a:pt x="6022" y="21416"/>
                </a:cubicBezTo>
                <a:cubicBezTo>
                  <a:pt x="6023" y="21416"/>
                  <a:pt x="6025" y="21414"/>
                  <a:pt x="6026" y="21413"/>
                </a:cubicBezTo>
                <a:cubicBezTo>
                  <a:pt x="6050" y="21402"/>
                  <a:pt x="6081" y="21391"/>
                  <a:pt x="6112" y="21381"/>
                </a:cubicBezTo>
                <a:cubicBezTo>
                  <a:pt x="6155" y="21360"/>
                  <a:pt x="6198" y="21341"/>
                  <a:pt x="6248" y="21327"/>
                </a:cubicBezTo>
                <a:cubicBezTo>
                  <a:pt x="6382" y="21290"/>
                  <a:pt x="6556" y="21273"/>
                  <a:pt x="6844" y="21254"/>
                </a:cubicBezTo>
                <a:cubicBezTo>
                  <a:pt x="6853" y="21254"/>
                  <a:pt x="6857" y="21252"/>
                  <a:pt x="6866" y="21252"/>
                </a:cubicBezTo>
                <a:cubicBezTo>
                  <a:pt x="6858" y="21244"/>
                  <a:pt x="6849" y="21241"/>
                  <a:pt x="6844" y="21230"/>
                </a:cubicBezTo>
                <a:cubicBezTo>
                  <a:pt x="6822" y="21180"/>
                  <a:pt x="6833" y="21115"/>
                  <a:pt x="6870" y="21084"/>
                </a:cubicBezTo>
                <a:cubicBezTo>
                  <a:pt x="6906" y="21054"/>
                  <a:pt x="6953" y="21067"/>
                  <a:pt x="6976" y="21117"/>
                </a:cubicBezTo>
                <a:cubicBezTo>
                  <a:pt x="6994" y="21158"/>
                  <a:pt x="6987" y="21206"/>
                  <a:pt x="6964" y="21241"/>
                </a:cubicBezTo>
                <a:cubicBezTo>
                  <a:pt x="7009" y="21237"/>
                  <a:pt x="7064" y="21233"/>
                  <a:pt x="7098" y="21227"/>
                </a:cubicBezTo>
                <a:cubicBezTo>
                  <a:pt x="7156" y="21217"/>
                  <a:pt x="7195" y="21204"/>
                  <a:pt x="7226" y="21184"/>
                </a:cubicBezTo>
                <a:cubicBezTo>
                  <a:pt x="7240" y="21175"/>
                  <a:pt x="7248" y="21163"/>
                  <a:pt x="7259" y="21152"/>
                </a:cubicBezTo>
                <a:lnTo>
                  <a:pt x="7259" y="20933"/>
                </a:lnTo>
                <a:lnTo>
                  <a:pt x="7259" y="20664"/>
                </a:lnTo>
                <a:cubicBezTo>
                  <a:pt x="7227" y="20632"/>
                  <a:pt x="7177" y="20610"/>
                  <a:pt x="7092" y="20596"/>
                </a:cubicBezTo>
                <a:cubicBezTo>
                  <a:pt x="7090" y="20596"/>
                  <a:pt x="7085" y="20597"/>
                  <a:pt x="7082" y="20596"/>
                </a:cubicBezTo>
                <a:lnTo>
                  <a:pt x="7080" y="20596"/>
                </a:lnTo>
                <a:lnTo>
                  <a:pt x="6317" y="20583"/>
                </a:lnTo>
                <a:cubicBezTo>
                  <a:pt x="5798" y="20573"/>
                  <a:pt x="5346" y="20562"/>
                  <a:pt x="5312" y="20559"/>
                </a:cubicBezTo>
                <a:cubicBezTo>
                  <a:pt x="5279" y="20555"/>
                  <a:pt x="5292" y="20487"/>
                  <a:pt x="5340" y="20408"/>
                </a:cubicBezTo>
                <a:cubicBezTo>
                  <a:pt x="5363" y="20369"/>
                  <a:pt x="5380" y="20335"/>
                  <a:pt x="5391" y="20308"/>
                </a:cubicBezTo>
                <a:cubicBezTo>
                  <a:pt x="5385" y="20303"/>
                  <a:pt x="5384" y="20296"/>
                  <a:pt x="5377" y="20292"/>
                </a:cubicBezTo>
                <a:cubicBezTo>
                  <a:pt x="5349" y="20272"/>
                  <a:pt x="5313" y="20254"/>
                  <a:pt x="5275" y="20238"/>
                </a:cubicBezTo>
                <a:cubicBezTo>
                  <a:pt x="5205" y="20228"/>
                  <a:pt x="5149" y="20220"/>
                  <a:pt x="5017" y="20205"/>
                </a:cubicBezTo>
                <a:lnTo>
                  <a:pt x="4663" y="20165"/>
                </a:lnTo>
                <a:close/>
                <a:moveTo>
                  <a:pt x="12347" y="20192"/>
                </a:moveTo>
                <a:cubicBezTo>
                  <a:pt x="12345" y="20194"/>
                  <a:pt x="12341" y="20208"/>
                  <a:pt x="12339" y="20211"/>
                </a:cubicBezTo>
                <a:cubicBezTo>
                  <a:pt x="12337" y="20214"/>
                  <a:pt x="12333" y="20226"/>
                  <a:pt x="12331" y="20230"/>
                </a:cubicBezTo>
                <a:cubicBezTo>
                  <a:pt x="12317" y="20256"/>
                  <a:pt x="12301" y="20296"/>
                  <a:pt x="12274" y="20364"/>
                </a:cubicBezTo>
                <a:cubicBezTo>
                  <a:pt x="12240" y="20453"/>
                  <a:pt x="12199" y="20564"/>
                  <a:pt x="12158" y="20680"/>
                </a:cubicBezTo>
                <a:cubicBezTo>
                  <a:pt x="12157" y="20683"/>
                  <a:pt x="12155" y="20682"/>
                  <a:pt x="12154" y="20685"/>
                </a:cubicBezTo>
                <a:cubicBezTo>
                  <a:pt x="12112" y="20806"/>
                  <a:pt x="12072" y="20932"/>
                  <a:pt x="12040" y="21033"/>
                </a:cubicBezTo>
                <a:cubicBezTo>
                  <a:pt x="12009" y="21132"/>
                  <a:pt x="11986" y="21210"/>
                  <a:pt x="11981" y="21243"/>
                </a:cubicBezTo>
                <a:cubicBezTo>
                  <a:pt x="12025" y="21251"/>
                  <a:pt x="12153" y="21252"/>
                  <a:pt x="12311" y="21249"/>
                </a:cubicBezTo>
                <a:cubicBezTo>
                  <a:pt x="12305" y="21242"/>
                  <a:pt x="12296" y="21240"/>
                  <a:pt x="12292" y="21230"/>
                </a:cubicBezTo>
                <a:cubicBezTo>
                  <a:pt x="12269" y="21180"/>
                  <a:pt x="12281" y="21115"/>
                  <a:pt x="12317" y="21084"/>
                </a:cubicBezTo>
                <a:cubicBezTo>
                  <a:pt x="12354" y="21054"/>
                  <a:pt x="12401" y="21067"/>
                  <a:pt x="12424" y="21117"/>
                </a:cubicBezTo>
                <a:cubicBezTo>
                  <a:pt x="12443" y="21159"/>
                  <a:pt x="12434" y="21212"/>
                  <a:pt x="12410" y="21246"/>
                </a:cubicBezTo>
                <a:cubicBezTo>
                  <a:pt x="12457" y="21245"/>
                  <a:pt x="12489" y="21243"/>
                  <a:pt x="12542" y="21241"/>
                </a:cubicBezTo>
                <a:cubicBezTo>
                  <a:pt x="12691" y="21234"/>
                  <a:pt x="12822" y="21236"/>
                  <a:pt x="12933" y="21241"/>
                </a:cubicBezTo>
                <a:cubicBezTo>
                  <a:pt x="12934" y="21241"/>
                  <a:pt x="12934" y="21241"/>
                  <a:pt x="12935" y="21241"/>
                </a:cubicBezTo>
                <a:cubicBezTo>
                  <a:pt x="13012" y="21244"/>
                  <a:pt x="13083" y="21249"/>
                  <a:pt x="13126" y="21257"/>
                </a:cubicBezTo>
                <a:cubicBezTo>
                  <a:pt x="13160" y="21264"/>
                  <a:pt x="13182" y="21272"/>
                  <a:pt x="13187" y="21281"/>
                </a:cubicBezTo>
                <a:cubicBezTo>
                  <a:pt x="13188" y="21284"/>
                  <a:pt x="13207" y="21287"/>
                  <a:pt x="13212" y="21289"/>
                </a:cubicBezTo>
                <a:cubicBezTo>
                  <a:pt x="13612" y="21291"/>
                  <a:pt x="14012" y="21293"/>
                  <a:pt x="14522" y="21292"/>
                </a:cubicBezTo>
                <a:cubicBezTo>
                  <a:pt x="14860" y="21292"/>
                  <a:pt x="15045" y="21288"/>
                  <a:pt x="15305" y="21287"/>
                </a:cubicBezTo>
                <a:cubicBezTo>
                  <a:pt x="15309" y="21286"/>
                  <a:pt x="15317" y="21287"/>
                  <a:pt x="15320" y="21287"/>
                </a:cubicBezTo>
                <a:cubicBezTo>
                  <a:pt x="15385" y="21278"/>
                  <a:pt x="15427" y="21268"/>
                  <a:pt x="15434" y="21257"/>
                </a:cubicBezTo>
                <a:cubicBezTo>
                  <a:pt x="15441" y="21248"/>
                  <a:pt x="15455" y="21241"/>
                  <a:pt x="15476" y="21238"/>
                </a:cubicBezTo>
                <a:cubicBezTo>
                  <a:pt x="15501" y="21234"/>
                  <a:pt x="15538" y="21237"/>
                  <a:pt x="15578" y="21241"/>
                </a:cubicBezTo>
                <a:cubicBezTo>
                  <a:pt x="15579" y="21241"/>
                  <a:pt x="15581" y="21241"/>
                  <a:pt x="15582" y="21241"/>
                </a:cubicBezTo>
                <a:cubicBezTo>
                  <a:pt x="15641" y="21247"/>
                  <a:pt x="15707" y="21260"/>
                  <a:pt x="15781" y="21281"/>
                </a:cubicBezTo>
                <a:cubicBezTo>
                  <a:pt x="15786" y="21283"/>
                  <a:pt x="15793" y="21283"/>
                  <a:pt x="15798" y="21284"/>
                </a:cubicBezTo>
                <a:cubicBezTo>
                  <a:pt x="15799" y="21284"/>
                  <a:pt x="15799" y="21284"/>
                  <a:pt x="15800" y="21284"/>
                </a:cubicBezTo>
                <a:cubicBezTo>
                  <a:pt x="15809" y="21284"/>
                  <a:pt x="15825" y="21284"/>
                  <a:pt x="15834" y="21284"/>
                </a:cubicBezTo>
                <a:cubicBezTo>
                  <a:pt x="16033" y="21281"/>
                  <a:pt x="16239" y="21276"/>
                  <a:pt x="16384" y="21270"/>
                </a:cubicBezTo>
                <a:cubicBezTo>
                  <a:pt x="16390" y="21270"/>
                  <a:pt x="16395" y="21271"/>
                  <a:pt x="16400" y="21270"/>
                </a:cubicBezTo>
                <a:cubicBezTo>
                  <a:pt x="16400" y="21270"/>
                  <a:pt x="16402" y="21271"/>
                  <a:pt x="16402" y="21270"/>
                </a:cubicBezTo>
                <a:cubicBezTo>
                  <a:pt x="16403" y="21270"/>
                  <a:pt x="16403" y="21271"/>
                  <a:pt x="16404" y="21270"/>
                </a:cubicBezTo>
                <a:cubicBezTo>
                  <a:pt x="16448" y="21257"/>
                  <a:pt x="16494" y="21247"/>
                  <a:pt x="16538" y="21241"/>
                </a:cubicBezTo>
                <a:cubicBezTo>
                  <a:pt x="16615" y="21231"/>
                  <a:pt x="16684" y="21234"/>
                  <a:pt x="16738" y="21246"/>
                </a:cubicBezTo>
                <a:cubicBezTo>
                  <a:pt x="16739" y="21246"/>
                  <a:pt x="16741" y="21246"/>
                  <a:pt x="16742" y="21246"/>
                </a:cubicBezTo>
                <a:cubicBezTo>
                  <a:pt x="16828" y="21237"/>
                  <a:pt x="16900" y="21227"/>
                  <a:pt x="16961" y="21214"/>
                </a:cubicBezTo>
                <a:cubicBezTo>
                  <a:pt x="16962" y="21214"/>
                  <a:pt x="16963" y="21214"/>
                  <a:pt x="16965" y="21214"/>
                </a:cubicBezTo>
                <a:cubicBezTo>
                  <a:pt x="16981" y="21210"/>
                  <a:pt x="16992" y="21205"/>
                  <a:pt x="17006" y="21200"/>
                </a:cubicBezTo>
                <a:cubicBezTo>
                  <a:pt x="17007" y="21200"/>
                  <a:pt x="17007" y="21198"/>
                  <a:pt x="17008" y="21198"/>
                </a:cubicBezTo>
                <a:cubicBezTo>
                  <a:pt x="17053" y="21185"/>
                  <a:pt x="17096" y="21174"/>
                  <a:pt x="17122" y="21157"/>
                </a:cubicBezTo>
                <a:cubicBezTo>
                  <a:pt x="17141" y="21116"/>
                  <a:pt x="17161" y="21073"/>
                  <a:pt x="17175" y="21020"/>
                </a:cubicBezTo>
                <a:cubicBezTo>
                  <a:pt x="17187" y="20974"/>
                  <a:pt x="17193" y="20936"/>
                  <a:pt x="17199" y="20898"/>
                </a:cubicBezTo>
                <a:cubicBezTo>
                  <a:pt x="17194" y="20867"/>
                  <a:pt x="17192" y="20838"/>
                  <a:pt x="17185" y="20801"/>
                </a:cubicBezTo>
                <a:cubicBezTo>
                  <a:pt x="17175" y="20746"/>
                  <a:pt x="17165" y="20704"/>
                  <a:pt x="17147" y="20672"/>
                </a:cubicBezTo>
                <a:cubicBezTo>
                  <a:pt x="17147" y="20671"/>
                  <a:pt x="17146" y="20668"/>
                  <a:pt x="17145" y="20666"/>
                </a:cubicBezTo>
                <a:cubicBezTo>
                  <a:pt x="17145" y="20666"/>
                  <a:pt x="17144" y="20667"/>
                  <a:pt x="17144" y="20666"/>
                </a:cubicBezTo>
                <a:cubicBezTo>
                  <a:pt x="17110" y="20634"/>
                  <a:pt x="17056" y="20612"/>
                  <a:pt x="16990" y="20591"/>
                </a:cubicBezTo>
                <a:cubicBezTo>
                  <a:pt x="16942" y="20582"/>
                  <a:pt x="16884" y="20574"/>
                  <a:pt x="16805" y="20569"/>
                </a:cubicBezTo>
                <a:cubicBezTo>
                  <a:pt x="16727" y="20565"/>
                  <a:pt x="16629" y="20563"/>
                  <a:pt x="16502" y="20561"/>
                </a:cubicBezTo>
                <a:cubicBezTo>
                  <a:pt x="16349" y="20559"/>
                  <a:pt x="16213" y="20545"/>
                  <a:pt x="16093" y="20529"/>
                </a:cubicBezTo>
                <a:cubicBezTo>
                  <a:pt x="16050" y="20523"/>
                  <a:pt x="16006" y="20517"/>
                  <a:pt x="15969" y="20510"/>
                </a:cubicBezTo>
                <a:cubicBezTo>
                  <a:pt x="15937" y="20510"/>
                  <a:pt x="15923" y="20510"/>
                  <a:pt x="15889" y="20510"/>
                </a:cubicBezTo>
                <a:cubicBezTo>
                  <a:pt x="15752" y="20510"/>
                  <a:pt x="15626" y="20504"/>
                  <a:pt x="15503" y="20499"/>
                </a:cubicBezTo>
                <a:cubicBezTo>
                  <a:pt x="15458" y="20521"/>
                  <a:pt x="15394" y="20534"/>
                  <a:pt x="15324" y="20545"/>
                </a:cubicBezTo>
                <a:cubicBezTo>
                  <a:pt x="15300" y="20549"/>
                  <a:pt x="15273" y="20551"/>
                  <a:pt x="15248" y="20553"/>
                </a:cubicBezTo>
                <a:cubicBezTo>
                  <a:pt x="15219" y="20556"/>
                  <a:pt x="15194" y="20560"/>
                  <a:pt x="15163" y="20561"/>
                </a:cubicBezTo>
                <a:cubicBezTo>
                  <a:pt x="15124" y="20563"/>
                  <a:pt x="15090" y="20565"/>
                  <a:pt x="15051" y="20564"/>
                </a:cubicBezTo>
                <a:cubicBezTo>
                  <a:pt x="14983" y="20563"/>
                  <a:pt x="14924" y="20557"/>
                  <a:pt x="14862" y="20548"/>
                </a:cubicBezTo>
                <a:cubicBezTo>
                  <a:pt x="14859" y="20547"/>
                  <a:pt x="14855" y="20548"/>
                  <a:pt x="14852" y="20548"/>
                </a:cubicBezTo>
                <a:cubicBezTo>
                  <a:pt x="14822" y="20543"/>
                  <a:pt x="14791" y="20541"/>
                  <a:pt x="14764" y="20534"/>
                </a:cubicBezTo>
                <a:cubicBezTo>
                  <a:pt x="14740" y="20529"/>
                  <a:pt x="14721" y="20523"/>
                  <a:pt x="14701" y="20515"/>
                </a:cubicBezTo>
                <a:cubicBezTo>
                  <a:pt x="14689" y="20511"/>
                  <a:pt x="14674" y="20507"/>
                  <a:pt x="14664" y="20502"/>
                </a:cubicBezTo>
                <a:cubicBezTo>
                  <a:pt x="14634" y="20488"/>
                  <a:pt x="14608" y="20474"/>
                  <a:pt x="14593" y="20456"/>
                </a:cubicBezTo>
                <a:cubicBezTo>
                  <a:pt x="14539" y="20395"/>
                  <a:pt x="14463" y="20370"/>
                  <a:pt x="14426" y="20402"/>
                </a:cubicBezTo>
                <a:cubicBezTo>
                  <a:pt x="14407" y="20418"/>
                  <a:pt x="14383" y="20415"/>
                  <a:pt x="14359" y="20397"/>
                </a:cubicBezTo>
                <a:cubicBezTo>
                  <a:pt x="14346" y="20388"/>
                  <a:pt x="14333" y="20373"/>
                  <a:pt x="14321" y="20356"/>
                </a:cubicBezTo>
                <a:cubicBezTo>
                  <a:pt x="14310" y="20340"/>
                  <a:pt x="14301" y="20322"/>
                  <a:pt x="14292" y="20300"/>
                </a:cubicBezTo>
                <a:cubicBezTo>
                  <a:pt x="14283" y="20277"/>
                  <a:pt x="14272" y="20261"/>
                  <a:pt x="14260" y="20246"/>
                </a:cubicBezTo>
                <a:cubicBezTo>
                  <a:pt x="14249" y="20231"/>
                  <a:pt x="14237" y="20218"/>
                  <a:pt x="14225" y="20211"/>
                </a:cubicBezTo>
                <a:cubicBezTo>
                  <a:pt x="14200" y="20196"/>
                  <a:pt x="14174" y="20196"/>
                  <a:pt x="14152" y="20208"/>
                </a:cubicBezTo>
                <a:cubicBezTo>
                  <a:pt x="14142" y="20214"/>
                  <a:pt x="14133" y="20224"/>
                  <a:pt x="14125" y="20235"/>
                </a:cubicBezTo>
                <a:cubicBezTo>
                  <a:pt x="14109" y="20258"/>
                  <a:pt x="14100" y="20291"/>
                  <a:pt x="14101" y="20332"/>
                </a:cubicBezTo>
                <a:cubicBezTo>
                  <a:pt x="14102" y="20353"/>
                  <a:pt x="14104" y="20378"/>
                  <a:pt x="14111" y="20402"/>
                </a:cubicBezTo>
                <a:cubicBezTo>
                  <a:pt x="14131" y="20474"/>
                  <a:pt x="14123" y="20552"/>
                  <a:pt x="14091" y="20577"/>
                </a:cubicBezTo>
                <a:cubicBezTo>
                  <a:pt x="13988" y="20661"/>
                  <a:pt x="13720" y="20466"/>
                  <a:pt x="13720" y="20308"/>
                </a:cubicBezTo>
                <a:cubicBezTo>
                  <a:pt x="13720" y="20279"/>
                  <a:pt x="13714" y="20255"/>
                  <a:pt x="13706" y="20235"/>
                </a:cubicBezTo>
                <a:cubicBezTo>
                  <a:pt x="13694" y="20228"/>
                  <a:pt x="13683" y="20217"/>
                  <a:pt x="13670" y="20216"/>
                </a:cubicBezTo>
                <a:cubicBezTo>
                  <a:pt x="13643" y="20215"/>
                  <a:pt x="13608" y="20232"/>
                  <a:pt x="13568" y="20259"/>
                </a:cubicBezTo>
                <a:cubicBezTo>
                  <a:pt x="13555" y="20284"/>
                  <a:pt x="13545" y="20309"/>
                  <a:pt x="13545" y="20335"/>
                </a:cubicBezTo>
                <a:cubicBezTo>
                  <a:pt x="13545" y="20357"/>
                  <a:pt x="13543" y="20379"/>
                  <a:pt x="13541" y="20397"/>
                </a:cubicBezTo>
                <a:cubicBezTo>
                  <a:pt x="13538" y="20415"/>
                  <a:pt x="13534" y="20431"/>
                  <a:pt x="13527" y="20445"/>
                </a:cubicBezTo>
                <a:cubicBezTo>
                  <a:pt x="13520" y="20460"/>
                  <a:pt x="13510" y="20472"/>
                  <a:pt x="13497" y="20483"/>
                </a:cubicBezTo>
                <a:cubicBezTo>
                  <a:pt x="13484" y="20495"/>
                  <a:pt x="13464" y="20506"/>
                  <a:pt x="13442" y="20515"/>
                </a:cubicBezTo>
                <a:cubicBezTo>
                  <a:pt x="13409" y="20529"/>
                  <a:pt x="13359" y="20539"/>
                  <a:pt x="13303" y="20548"/>
                </a:cubicBezTo>
                <a:cubicBezTo>
                  <a:pt x="13225" y="20560"/>
                  <a:pt x="13128" y="20571"/>
                  <a:pt x="12992" y="20580"/>
                </a:cubicBezTo>
                <a:cubicBezTo>
                  <a:pt x="12882" y="20588"/>
                  <a:pt x="12797" y="20591"/>
                  <a:pt x="12730" y="20591"/>
                </a:cubicBezTo>
                <a:cubicBezTo>
                  <a:pt x="12664" y="20591"/>
                  <a:pt x="12617" y="20585"/>
                  <a:pt x="12581" y="20572"/>
                </a:cubicBezTo>
                <a:cubicBezTo>
                  <a:pt x="12509" y="20547"/>
                  <a:pt x="12485" y="20492"/>
                  <a:pt x="12457" y="20389"/>
                </a:cubicBezTo>
                <a:cubicBezTo>
                  <a:pt x="12445" y="20344"/>
                  <a:pt x="12431" y="20308"/>
                  <a:pt x="12418" y="20273"/>
                </a:cubicBezTo>
                <a:cubicBezTo>
                  <a:pt x="12408" y="20257"/>
                  <a:pt x="12395" y="20235"/>
                  <a:pt x="12386" y="20224"/>
                </a:cubicBezTo>
                <a:cubicBezTo>
                  <a:pt x="12372" y="20208"/>
                  <a:pt x="12360" y="20193"/>
                  <a:pt x="12347" y="20192"/>
                </a:cubicBezTo>
                <a:close/>
                <a:moveTo>
                  <a:pt x="7806" y="20205"/>
                </a:moveTo>
                <a:cubicBezTo>
                  <a:pt x="7795" y="20207"/>
                  <a:pt x="7782" y="20212"/>
                  <a:pt x="7768" y="20219"/>
                </a:cubicBezTo>
                <a:cubicBezTo>
                  <a:pt x="7756" y="20225"/>
                  <a:pt x="7747" y="20244"/>
                  <a:pt x="7737" y="20265"/>
                </a:cubicBezTo>
                <a:cubicBezTo>
                  <a:pt x="7734" y="20272"/>
                  <a:pt x="7730" y="20278"/>
                  <a:pt x="7727" y="20286"/>
                </a:cubicBezTo>
                <a:cubicBezTo>
                  <a:pt x="7727" y="20287"/>
                  <a:pt x="7725" y="20288"/>
                  <a:pt x="7725" y="20289"/>
                </a:cubicBezTo>
                <a:cubicBezTo>
                  <a:pt x="7724" y="20292"/>
                  <a:pt x="7724" y="20299"/>
                  <a:pt x="7723" y="20302"/>
                </a:cubicBezTo>
                <a:cubicBezTo>
                  <a:pt x="7712" y="20340"/>
                  <a:pt x="7703" y="20388"/>
                  <a:pt x="7696" y="20448"/>
                </a:cubicBezTo>
                <a:cubicBezTo>
                  <a:pt x="7701" y="20551"/>
                  <a:pt x="7709" y="20712"/>
                  <a:pt x="7715" y="20879"/>
                </a:cubicBezTo>
                <a:cubicBezTo>
                  <a:pt x="7718" y="20951"/>
                  <a:pt x="7725" y="21003"/>
                  <a:pt x="7733" y="21049"/>
                </a:cubicBezTo>
                <a:cubicBezTo>
                  <a:pt x="7738" y="21081"/>
                  <a:pt x="7743" y="21111"/>
                  <a:pt x="7753" y="21133"/>
                </a:cubicBezTo>
                <a:cubicBezTo>
                  <a:pt x="7761" y="21151"/>
                  <a:pt x="7772" y="21166"/>
                  <a:pt x="7784" y="21179"/>
                </a:cubicBezTo>
                <a:cubicBezTo>
                  <a:pt x="7796" y="21191"/>
                  <a:pt x="7809" y="21203"/>
                  <a:pt x="7825" y="21211"/>
                </a:cubicBezTo>
                <a:cubicBezTo>
                  <a:pt x="7846" y="21222"/>
                  <a:pt x="7873" y="21227"/>
                  <a:pt x="7902" y="21233"/>
                </a:cubicBezTo>
                <a:cubicBezTo>
                  <a:pt x="7914" y="21235"/>
                  <a:pt x="7934" y="21236"/>
                  <a:pt x="7947" y="21238"/>
                </a:cubicBezTo>
                <a:cubicBezTo>
                  <a:pt x="7949" y="21233"/>
                  <a:pt x="7948" y="21223"/>
                  <a:pt x="7949" y="21217"/>
                </a:cubicBezTo>
                <a:cubicBezTo>
                  <a:pt x="7949" y="21215"/>
                  <a:pt x="7949" y="21210"/>
                  <a:pt x="7949" y="21208"/>
                </a:cubicBezTo>
                <a:cubicBezTo>
                  <a:pt x="7959" y="21143"/>
                  <a:pt x="7956" y="21044"/>
                  <a:pt x="7943" y="20863"/>
                </a:cubicBezTo>
                <a:cubicBezTo>
                  <a:pt x="7934" y="20726"/>
                  <a:pt x="7925" y="20615"/>
                  <a:pt x="7916" y="20526"/>
                </a:cubicBezTo>
                <a:cubicBezTo>
                  <a:pt x="7916" y="20524"/>
                  <a:pt x="7916" y="20525"/>
                  <a:pt x="7916" y="20524"/>
                </a:cubicBezTo>
                <a:cubicBezTo>
                  <a:pt x="7912" y="20492"/>
                  <a:pt x="7908" y="20470"/>
                  <a:pt x="7904" y="20443"/>
                </a:cubicBezTo>
                <a:cubicBezTo>
                  <a:pt x="7903" y="20431"/>
                  <a:pt x="7902" y="20424"/>
                  <a:pt x="7900" y="20413"/>
                </a:cubicBezTo>
                <a:cubicBezTo>
                  <a:pt x="7895" y="20379"/>
                  <a:pt x="7890" y="20340"/>
                  <a:pt x="7884" y="20316"/>
                </a:cubicBezTo>
                <a:cubicBezTo>
                  <a:pt x="7884" y="20315"/>
                  <a:pt x="7885" y="20314"/>
                  <a:pt x="7884" y="20313"/>
                </a:cubicBezTo>
                <a:cubicBezTo>
                  <a:pt x="7876" y="20279"/>
                  <a:pt x="7866" y="20251"/>
                  <a:pt x="7855" y="20235"/>
                </a:cubicBezTo>
                <a:cubicBezTo>
                  <a:pt x="7850" y="20227"/>
                  <a:pt x="7845" y="20221"/>
                  <a:pt x="7839" y="20216"/>
                </a:cubicBezTo>
                <a:cubicBezTo>
                  <a:pt x="7838" y="20215"/>
                  <a:pt x="7837" y="20212"/>
                  <a:pt x="7835" y="20211"/>
                </a:cubicBezTo>
                <a:cubicBezTo>
                  <a:pt x="7835" y="20211"/>
                  <a:pt x="7834" y="20211"/>
                  <a:pt x="7833" y="20211"/>
                </a:cubicBezTo>
                <a:cubicBezTo>
                  <a:pt x="7824" y="20206"/>
                  <a:pt x="7817" y="20204"/>
                  <a:pt x="7806" y="20205"/>
                </a:cubicBezTo>
                <a:close/>
                <a:moveTo>
                  <a:pt x="8907" y="20205"/>
                </a:moveTo>
                <a:cubicBezTo>
                  <a:pt x="8869" y="20210"/>
                  <a:pt x="8833" y="20225"/>
                  <a:pt x="8799" y="20251"/>
                </a:cubicBezTo>
                <a:cubicBezTo>
                  <a:pt x="8798" y="20252"/>
                  <a:pt x="8796" y="20253"/>
                  <a:pt x="8795" y="20254"/>
                </a:cubicBezTo>
                <a:cubicBezTo>
                  <a:pt x="8794" y="20254"/>
                  <a:pt x="8794" y="20254"/>
                  <a:pt x="8793" y="20254"/>
                </a:cubicBezTo>
                <a:cubicBezTo>
                  <a:pt x="8793" y="20254"/>
                  <a:pt x="8793" y="20256"/>
                  <a:pt x="8793" y="20257"/>
                </a:cubicBezTo>
                <a:cubicBezTo>
                  <a:pt x="8788" y="20266"/>
                  <a:pt x="8782" y="20270"/>
                  <a:pt x="8777" y="20281"/>
                </a:cubicBezTo>
                <a:cubicBezTo>
                  <a:pt x="8770" y="20297"/>
                  <a:pt x="8762" y="20314"/>
                  <a:pt x="8756" y="20332"/>
                </a:cubicBezTo>
                <a:cubicBezTo>
                  <a:pt x="8745" y="20362"/>
                  <a:pt x="8738" y="20398"/>
                  <a:pt x="8730" y="20435"/>
                </a:cubicBezTo>
                <a:cubicBezTo>
                  <a:pt x="8730" y="20435"/>
                  <a:pt x="8728" y="20436"/>
                  <a:pt x="8728" y="20437"/>
                </a:cubicBezTo>
                <a:cubicBezTo>
                  <a:pt x="8728" y="20440"/>
                  <a:pt x="8727" y="20440"/>
                  <a:pt x="8726" y="20443"/>
                </a:cubicBezTo>
                <a:cubicBezTo>
                  <a:pt x="8722" y="20465"/>
                  <a:pt x="8716" y="20486"/>
                  <a:pt x="8712" y="20510"/>
                </a:cubicBezTo>
                <a:cubicBezTo>
                  <a:pt x="8704" y="20567"/>
                  <a:pt x="8700" y="20633"/>
                  <a:pt x="8697" y="20702"/>
                </a:cubicBezTo>
                <a:cubicBezTo>
                  <a:pt x="8719" y="20722"/>
                  <a:pt x="8730" y="20745"/>
                  <a:pt x="8730" y="20774"/>
                </a:cubicBezTo>
                <a:cubicBezTo>
                  <a:pt x="8730" y="20803"/>
                  <a:pt x="8717" y="20836"/>
                  <a:pt x="8695" y="20877"/>
                </a:cubicBezTo>
                <a:cubicBezTo>
                  <a:pt x="8695" y="20877"/>
                  <a:pt x="8695" y="20879"/>
                  <a:pt x="8695" y="20879"/>
                </a:cubicBezTo>
                <a:cubicBezTo>
                  <a:pt x="8697" y="20951"/>
                  <a:pt x="8701" y="21018"/>
                  <a:pt x="8710" y="21076"/>
                </a:cubicBezTo>
                <a:cubicBezTo>
                  <a:pt x="8718" y="21124"/>
                  <a:pt x="8728" y="21168"/>
                  <a:pt x="8740" y="21206"/>
                </a:cubicBezTo>
                <a:cubicBezTo>
                  <a:pt x="8751" y="21241"/>
                  <a:pt x="8766" y="21266"/>
                  <a:pt x="8781" y="21292"/>
                </a:cubicBezTo>
                <a:cubicBezTo>
                  <a:pt x="8816" y="21306"/>
                  <a:pt x="8856" y="21316"/>
                  <a:pt x="8901" y="21316"/>
                </a:cubicBezTo>
                <a:cubicBezTo>
                  <a:pt x="8953" y="21316"/>
                  <a:pt x="8998" y="21328"/>
                  <a:pt x="9039" y="21346"/>
                </a:cubicBezTo>
                <a:cubicBezTo>
                  <a:pt x="9039" y="21346"/>
                  <a:pt x="9041" y="21346"/>
                  <a:pt x="9041" y="21346"/>
                </a:cubicBezTo>
                <a:cubicBezTo>
                  <a:pt x="9043" y="21344"/>
                  <a:pt x="9045" y="21345"/>
                  <a:pt x="9047" y="21343"/>
                </a:cubicBezTo>
                <a:cubicBezTo>
                  <a:pt x="9094" y="21304"/>
                  <a:pt x="9156" y="21360"/>
                  <a:pt x="9186" y="21470"/>
                </a:cubicBezTo>
                <a:cubicBezTo>
                  <a:pt x="9199" y="21514"/>
                  <a:pt x="9215" y="21541"/>
                  <a:pt x="9230" y="21570"/>
                </a:cubicBezTo>
                <a:cubicBezTo>
                  <a:pt x="9247" y="21582"/>
                  <a:pt x="9265" y="21590"/>
                  <a:pt x="9285" y="21594"/>
                </a:cubicBezTo>
                <a:cubicBezTo>
                  <a:pt x="9285" y="21594"/>
                  <a:pt x="9286" y="21594"/>
                  <a:pt x="9287" y="21594"/>
                </a:cubicBezTo>
                <a:cubicBezTo>
                  <a:pt x="9291" y="21595"/>
                  <a:pt x="9294" y="21596"/>
                  <a:pt x="9298" y="21597"/>
                </a:cubicBezTo>
                <a:cubicBezTo>
                  <a:pt x="9316" y="21599"/>
                  <a:pt x="9334" y="21597"/>
                  <a:pt x="9352" y="21594"/>
                </a:cubicBezTo>
                <a:cubicBezTo>
                  <a:pt x="9354" y="21594"/>
                  <a:pt x="9355" y="21592"/>
                  <a:pt x="9357" y="21591"/>
                </a:cubicBezTo>
                <a:cubicBezTo>
                  <a:pt x="9359" y="21591"/>
                  <a:pt x="9361" y="21592"/>
                  <a:pt x="9363" y="21591"/>
                </a:cubicBezTo>
                <a:cubicBezTo>
                  <a:pt x="9379" y="21587"/>
                  <a:pt x="9395" y="21579"/>
                  <a:pt x="9411" y="21570"/>
                </a:cubicBezTo>
                <a:cubicBezTo>
                  <a:pt x="9412" y="21569"/>
                  <a:pt x="9413" y="21571"/>
                  <a:pt x="9415" y="21570"/>
                </a:cubicBezTo>
                <a:cubicBezTo>
                  <a:pt x="9419" y="21567"/>
                  <a:pt x="9424" y="21565"/>
                  <a:pt x="9428" y="21562"/>
                </a:cubicBezTo>
                <a:cubicBezTo>
                  <a:pt x="9448" y="21548"/>
                  <a:pt x="9465" y="21530"/>
                  <a:pt x="9481" y="21508"/>
                </a:cubicBezTo>
                <a:cubicBezTo>
                  <a:pt x="9496" y="21488"/>
                  <a:pt x="9508" y="21466"/>
                  <a:pt x="9519" y="21440"/>
                </a:cubicBezTo>
                <a:cubicBezTo>
                  <a:pt x="9557" y="21347"/>
                  <a:pt x="9649" y="21311"/>
                  <a:pt x="9942" y="21300"/>
                </a:cubicBezTo>
                <a:cubicBezTo>
                  <a:pt x="9956" y="21300"/>
                  <a:pt x="9971" y="21298"/>
                  <a:pt x="9985" y="21297"/>
                </a:cubicBezTo>
                <a:cubicBezTo>
                  <a:pt x="9997" y="21297"/>
                  <a:pt x="10005" y="21298"/>
                  <a:pt x="10018" y="21297"/>
                </a:cubicBezTo>
                <a:cubicBezTo>
                  <a:pt x="10113" y="21296"/>
                  <a:pt x="10242" y="21295"/>
                  <a:pt x="10380" y="21297"/>
                </a:cubicBezTo>
                <a:cubicBezTo>
                  <a:pt x="10392" y="21298"/>
                  <a:pt x="10404" y="21297"/>
                  <a:pt x="10416" y="21297"/>
                </a:cubicBezTo>
                <a:cubicBezTo>
                  <a:pt x="10644" y="21292"/>
                  <a:pt x="10923" y="21290"/>
                  <a:pt x="11295" y="21287"/>
                </a:cubicBezTo>
                <a:cubicBezTo>
                  <a:pt x="11418" y="21286"/>
                  <a:pt x="11514" y="21281"/>
                  <a:pt x="11588" y="21268"/>
                </a:cubicBezTo>
                <a:cubicBezTo>
                  <a:pt x="11624" y="21261"/>
                  <a:pt x="11657" y="21252"/>
                  <a:pt x="11682" y="21241"/>
                </a:cubicBezTo>
                <a:cubicBezTo>
                  <a:pt x="11707" y="21230"/>
                  <a:pt x="11728" y="21215"/>
                  <a:pt x="11743" y="21198"/>
                </a:cubicBezTo>
                <a:cubicBezTo>
                  <a:pt x="11745" y="21195"/>
                  <a:pt x="11745" y="21192"/>
                  <a:pt x="11747" y="21190"/>
                </a:cubicBezTo>
                <a:lnTo>
                  <a:pt x="11725" y="21060"/>
                </a:lnTo>
                <a:cubicBezTo>
                  <a:pt x="11639" y="20523"/>
                  <a:pt x="11661" y="20538"/>
                  <a:pt x="11023" y="20559"/>
                </a:cubicBezTo>
                <a:cubicBezTo>
                  <a:pt x="10883" y="20563"/>
                  <a:pt x="10778" y="20561"/>
                  <a:pt x="10687" y="20556"/>
                </a:cubicBezTo>
                <a:cubicBezTo>
                  <a:pt x="10677" y="20555"/>
                  <a:pt x="10667" y="20554"/>
                  <a:pt x="10657" y="20553"/>
                </a:cubicBezTo>
                <a:cubicBezTo>
                  <a:pt x="10574" y="20547"/>
                  <a:pt x="10510" y="20537"/>
                  <a:pt x="10465" y="20521"/>
                </a:cubicBezTo>
                <a:cubicBezTo>
                  <a:pt x="10452" y="20520"/>
                  <a:pt x="10396" y="20522"/>
                  <a:pt x="10390" y="20521"/>
                </a:cubicBezTo>
                <a:cubicBezTo>
                  <a:pt x="10353" y="20512"/>
                  <a:pt x="10164" y="20517"/>
                  <a:pt x="9999" y="20521"/>
                </a:cubicBezTo>
                <a:cubicBezTo>
                  <a:pt x="9911" y="20542"/>
                  <a:pt x="9811" y="20559"/>
                  <a:pt x="9708" y="20564"/>
                </a:cubicBezTo>
                <a:cubicBezTo>
                  <a:pt x="9382" y="20579"/>
                  <a:pt x="9279" y="20546"/>
                  <a:pt x="9204" y="20405"/>
                </a:cubicBezTo>
                <a:cubicBezTo>
                  <a:pt x="9186" y="20372"/>
                  <a:pt x="9166" y="20344"/>
                  <a:pt x="9145" y="20319"/>
                </a:cubicBezTo>
                <a:cubicBezTo>
                  <a:pt x="9142" y="20315"/>
                  <a:pt x="9140" y="20311"/>
                  <a:pt x="9137" y="20308"/>
                </a:cubicBezTo>
                <a:cubicBezTo>
                  <a:pt x="9134" y="20305"/>
                  <a:pt x="9130" y="20303"/>
                  <a:pt x="9127" y="20300"/>
                </a:cubicBezTo>
                <a:cubicBezTo>
                  <a:pt x="9127" y="20299"/>
                  <a:pt x="9126" y="20298"/>
                  <a:pt x="9125" y="20297"/>
                </a:cubicBezTo>
                <a:cubicBezTo>
                  <a:pt x="9109" y="20280"/>
                  <a:pt x="9092" y="20264"/>
                  <a:pt x="9074" y="20251"/>
                </a:cubicBezTo>
                <a:cubicBezTo>
                  <a:pt x="9072" y="20250"/>
                  <a:pt x="9069" y="20250"/>
                  <a:pt x="9066" y="20249"/>
                </a:cubicBezTo>
                <a:cubicBezTo>
                  <a:pt x="9063" y="20246"/>
                  <a:pt x="9060" y="20242"/>
                  <a:pt x="9057" y="20240"/>
                </a:cubicBezTo>
                <a:cubicBezTo>
                  <a:pt x="9040" y="20231"/>
                  <a:pt x="9024" y="20222"/>
                  <a:pt x="9007" y="20216"/>
                </a:cubicBezTo>
                <a:cubicBezTo>
                  <a:pt x="9006" y="20216"/>
                  <a:pt x="9005" y="20217"/>
                  <a:pt x="9003" y="20216"/>
                </a:cubicBezTo>
                <a:cubicBezTo>
                  <a:pt x="8996" y="20214"/>
                  <a:pt x="8989" y="20210"/>
                  <a:pt x="8982" y="20208"/>
                </a:cubicBezTo>
                <a:cubicBezTo>
                  <a:pt x="8957" y="20203"/>
                  <a:pt x="8932" y="20202"/>
                  <a:pt x="8907" y="20205"/>
                </a:cubicBezTo>
                <a:close/>
                <a:moveTo>
                  <a:pt x="8246" y="20551"/>
                </a:moveTo>
                <a:cubicBezTo>
                  <a:pt x="8242" y="20551"/>
                  <a:pt x="8237" y="20553"/>
                  <a:pt x="8233" y="20553"/>
                </a:cubicBezTo>
                <a:cubicBezTo>
                  <a:pt x="8218" y="20555"/>
                  <a:pt x="8205" y="20562"/>
                  <a:pt x="8193" y="20569"/>
                </a:cubicBezTo>
                <a:cubicBezTo>
                  <a:pt x="8182" y="20577"/>
                  <a:pt x="8172" y="20588"/>
                  <a:pt x="8164" y="20599"/>
                </a:cubicBezTo>
                <a:cubicBezTo>
                  <a:pt x="8163" y="20599"/>
                  <a:pt x="8162" y="20599"/>
                  <a:pt x="8162" y="20599"/>
                </a:cubicBezTo>
                <a:cubicBezTo>
                  <a:pt x="8158" y="20605"/>
                  <a:pt x="8155" y="20612"/>
                  <a:pt x="8152" y="20618"/>
                </a:cubicBezTo>
                <a:cubicBezTo>
                  <a:pt x="8152" y="20618"/>
                  <a:pt x="8152" y="20620"/>
                  <a:pt x="8152" y="20621"/>
                </a:cubicBezTo>
                <a:cubicBezTo>
                  <a:pt x="8148" y="20628"/>
                  <a:pt x="8145" y="20634"/>
                  <a:pt x="8142" y="20642"/>
                </a:cubicBezTo>
                <a:cubicBezTo>
                  <a:pt x="8137" y="20659"/>
                  <a:pt x="8132" y="20674"/>
                  <a:pt x="8132" y="20693"/>
                </a:cubicBezTo>
                <a:cubicBezTo>
                  <a:pt x="8132" y="20772"/>
                  <a:pt x="8145" y="20839"/>
                  <a:pt x="8160" y="20839"/>
                </a:cubicBezTo>
                <a:cubicBezTo>
                  <a:pt x="8174" y="20839"/>
                  <a:pt x="8224" y="20772"/>
                  <a:pt x="8272" y="20693"/>
                </a:cubicBezTo>
                <a:cubicBezTo>
                  <a:pt x="8289" y="20664"/>
                  <a:pt x="8303" y="20642"/>
                  <a:pt x="8311" y="20623"/>
                </a:cubicBezTo>
                <a:cubicBezTo>
                  <a:pt x="8319" y="20605"/>
                  <a:pt x="8323" y="20591"/>
                  <a:pt x="8321" y="20580"/>
                </a:cubicBezTo>
                <a:cubicBezTo>
                  <a:pt x="8319" y="20569"/>
                  <a:pt x="8312" y="20563"/>
                  <a:pt x="8299" y="20559"/>
                </a:cubicBezTo>
                <a:cubicBezTo>
                  <a:pt x="8288" y="20555"/>
                  <a:pt x="8270" y="20551"/>
                  <a:pt x="8248" y="20551"/>
                </a:cubicBezTo>
                <a:cubicBezTo>
                  <a:pt x="8247" y="20551"/>
                  <a:pt x="8247" y="20551"/>
                  <a:pt x="8246" y="20551"/>
                </a:cubicBezTo>
                <a:close/>
                <a:moveTo>
                  <a:pt x="8954" y="20782"/>
                </a:moveTo>
                <a:cubicBezTo>
                  <a:pt x="8974" y="20789"/>
                  <a:pt x="8990" y="20806"/>
                  <a:pt x="9002" y="20831"/>
                </a:cubicBezTo>
                <a:cubicBezTo>
                  <a:pt x="9024" y="20881"/>
                  <a:pt x="9012" y="20946"/>
                  <a:pt x="8976" y="20977"/>
                </a:cubicBezTo>
                <a:cubicBezTo>
                  <a:pt x="8940" y="21007"/>
                  <a:pt x="8892" y="20991"/>
                  <a:pt x="8870" y="20941"/>
                </a:cubicBezTo>
                <a:cubicBezTo>
                  <a:pt x="8847" y="20892"/>
                  <a:pt x="8859" y="20827"/>
                  <a:pt x="8895" y="20796"/>
                </a:cubicBezTo>
                <a:cubicBezTo>
                  <a:pt x="8914" y="20780"/>
                  <a:pt x="8935" y="20776"/>
                  <a:pt x="8954" y="20782"/>
                </a:cubicBezTo>
                <a:close/>
                <a:moveTo>
                  <a:pt x="8199" y="21055"/>
                </a:moveTo>
                <a:cubicBezTo>
                  <a:pt x="8175" y="21054"/>
                  <a:pt x="8153" y="21061"/>
                  <a:pt x="8132" y="21079"/>
                </a:cubicBezTo>
                <a:cubicBezTo>
                  <a:pt x="8093" y="21112"/>
                  <a:pt x="8079" y="21178"/>
                  <a:pt x="8101" y="21227"/>
                </a:cubicBezTo>
                <a:cubicBezTo>
                  <a:pt x="8105" y="21237"/>
                  <a:pt x="8114" y="21241"/>
                  <a:pt x="8120" y="21249"/>
                </a:cubicBezTo>
                <a:cubicBezTo>
                  <a:pt x="8176" y="21249"/>
                  <a:pt x="8218" y="21247"/>
                  <a:pt x="8252" y="21241"/>
                </a:cubicBezTo>
                <a:cubicBezTo>
                  <a:pt x="8249" y="21236"/>
                  <a:pt x="8243" y="21236"/>
                  <a:pt x="8240" y="21230"/>
                </a:cubicBezTo>
                <a:cubicBezTo>
                  <a:pt x="8218" y="21180"/>
                  <a:pt x="8230" y="21115"/>
                  <a:pt x="8266" y="21084"/>
                </a:cubicBezTo>
                <a:cubicBezTo>
                  <a:pt x="8262" y="21081"/>
                  <a:pt x="8260" y="21076"/>
                  <a:pt x="8256" y="21074"/>
                </a:cubicBezTo>
                <a:cubicBezTo>
                  <a:pt x="8238" y="21063"/>
                  <a:pt x="8218" y="21055"/>
                  <a:pt x="8199" y="21055"/>
                </a:cubicBezTo>
                <a:close/>
                <a:moveTo>
                  <a:pt x="5880" y="21068"/>
                </a:moveTo>
                <a:cubicBezTo>
                  <a:pt x="5900" y="21074"/>
                  <a:pt x="5918" y="21092"/>
                  <a:pt x="5930" y="21117"/>
                </a:cubicBezTo>
                <a:cubicBezTo>
                  <a:pt x="5952" y="21167"/>
                  <a:pt x="5940" y="21234"/>
                  <a:pt x="5904" y="21265"/>
                </a:cubicBezTo>
                <a:cubicBezTo>
                  <a:pt x="5868" y="21296"/>
                  <a:pt x="5818" y="21280"/>
                  <a:pt x="5796" y="21230"/>
                </a:cubicBezTo>
                <a:cubicBezTo>
                  <a:pt x="5773" y="21180"/>
                  <a:pt x="5785" y="21115"/>
                  <a:pt x="5821" y="21084"/>
                </a:cubicBezTo>
                <a:cubicBezTo>
                  <a:pt x="5840" y="21069"/>
                  <a:pt x="5861" y="21062"/>
                  <a:pt x="5880" y="21068"/>
                </a:cubicBezTo>
                <a:close/>
                <a:moveTo>
                  <a:pt x="9234" y="21068"/>
                </a:moveTo>
                <a:cubicBezTo>
                  <a:pt x="9253" y="21074"/>
                  <a:pt x="9270" y="21092"/>
                  <a:pt x="9281" y="21117"/>
                </a:cubicBezTo>
                <a:cubicBezTo>
                  <a:pt x="9303" y="21167"/>
                  <a:pt x="9292" y="21234"/>
                  <a:pt x="9255" y="21265"/>
                </a:cubicBezTo>
                <a:cubicBezTo>
                  <a:pt x="9219" y="21296"/>
                  <a:pt x="9172" y="21280"/>
                  <a:pt x="9149" y="21230"/>
                </a:cubicBezTo>
                <a:cubicBezTo>
                  <a:pt x="9127" y="21180"/>
                  <a:pt x="9138" y="21115"/>
                  <a:pt x="9175" y="21084"/>
                </a:cubicBezTo>
                <a:cubicBezTo>
                  <a:pt x="9193" y="21069"/>
                  <a:pt x="9214" y="21062"/>
                  <a:pt x="9234" y="21068"/>
                </a:cubicBezTo>
                <a:close/>
                <a:moveTo>
                  <a:pt x="10140" y="21068"/>
                </a:moveTo>
                <a:cubicBezTo>
                  <a:pt x="10160" y="21074"/>
                  <a:pt x="10178" y="21092"/>
                  <a:pt x="10189" y="21117"/>
                </a:cubicBezTo>
                <a:cubicBezTo>
                  <a:pt x="10212" y="21167"/>
                  <a:pt x="10200" y="21234"/>
                  <a:pt x="10164" y="21265"/>
                </a:cubicBezTo>
                <a:cubicBezTo>
                  <a:pt x="10127" y="21296"/>
                  <a:pt x="10078" y="21280"/>
                  <a:pt x="10056" y="21230"/>
                </a:cubicBezTo>
                <a:cubicBezTo>
                  <a:pt x="10033" y="21180"/>
                  <a:pt x="10047" y="21115"/>
                  <a:pt x="10083" y="21084"/>
                </a:cubicBezTo>
                <a:cubicBezTo>
                  <a:pt x="10101" y="21069"/>
                  <a:pt x="10121" y="21062"/>
                  <a:pt x="10140" y="21068"/>
                </a:cubicBezTo>
                <a:close/>
                <a:moveTo>
                  <a:pt x="10909" y="21068"/>
                </a:moveTo>
                <a:cubicBezTo>
                  <a:pt x="10929" y="21074"/>
                  <a:pt x="10947" y="21092"/>
                  <a:pt x="10958" y="21117"/>
                </a:cubicBezTo>
                <a:cubicBezTo>
                  <a:pt x="10981" y="21167"/>
                  <a:pt x="10967" y="21234"/>
                  <a:pt x="10931" y="21265"/>
                </a:cubicBezTo>
                <a:cubicBezTo>
                  <a:pt x="10894" y="21296"/>
                  <a:pt x="10847" y="21280"/>
                  <a:pt x="10825" y="21230"/>
                </a:cubicBezTo>
                <a:cubicBezTo>
                  <a:pt x="10802" y="21180"/>
                  <a:pt x="10814" y="21115"/>
                  <a:pt x="10850" y="21084"/>
                </a:cubicBezTo>
                <a:cubicBezTo>
                  <a:pt x="10868" y="21069"/>
                  <a:pt x="10890" y="21062"/>
                  <a:pt x="10909" y="21068"/>
                </a:cubicBezTo>
                <a:close/>
                <a:moveTo>
                  <a:pt x="11399" y="21068"/>
                </a:moveTo>
                <a:cubicBezTo>
                  <a:pt x="11418" y="21074"/>
                  <a:pt x="11435" y="21092"/>
                  <a:pt x="11446" y="21117"/>
                </a:cubicBezTo>
                <a:cubicBezTo>
                  <a:pt x="11469" y="21167"/>
                  <a:pt x="11457" y="21234"/>
                  <a:pt x="11421" y="21265"/>
                </a:cubicBezTo>
                <a:cubicBezTo>
                  <a:pt x="11384" y="21296"/>
                  <a:pt x="11337" y="21280"/>
                  <a:pt x="11314" y="21230"/>
                </a:cubicBezTo>
                <a:cubicBezTo>
                  <a:pt x="11292" y="21180"/>
                  <a:pt x="11304" y="21115"/>
                  <a:pt x="11340" y="21084"/>
                </a:cubicBezTo>
                <a:cubicBezTo>
                  <a:pt x="11358" y="21069"/>
                  <a:pt x="11379" y="21062"/>
                  <a:pt x="11399" y="21068"/>
                </a:cubicBezTo>
                <a:close/>
                <a:moveTo>
                  <a:pt x="13493" y="21068"/>
                </a:moveTo>
                <a:cubicBezTo>
                  <a:pt x="13513" y="21074"/>
                  <a:pt x="13529" y="21092"/>
                  <a:pt x="13541" y="21117"/>
                </a:cubicBezTo>
                <a:cubicBezTo>
                  <a:pt x="13563" y="21167"/>
                  <a:pt x="13551" y="21234"/>
                  <a:pt x="13515" y="21265"/>
                </a:cubicBezTo>
                <a:cubicBezTo>
                  <a:pt x="13479" y="21296"/>
                  <a:pt x="13431" y="21280"/>
                  <a:pt x="13409" y="21230"/>
                </a:cubicBezTo>
                <a:cubicBezTo>
                  <a:pt x="13386" y="21180"/>
                  <a:pt x="13398" y="21115"/>
                  <a:pt x="13434" y="21084"/>
                </a:cubicBezTo>
                <a:cubicBezTo>
                  <a:pt x="13453" y="21069"/>
                  <a:pt x="13474" y="21062"/>
                  <a:pt x="13493" y="21068"/>
                </a:cubicBezTo>
                <a:close/>
                <a:moveTo>
                  <a:pt x="13702" y="21068"/>
                </a:moveTo>
                <a:cubicBezTo>
                  <a:pt x="13721" y="21074"/>
                  <a:pt x="13740" y="21092"/>
                  <a:pt x="13751" y="21117"/>
                </a:cubicBezTo>
                <a:cubicBezTo>
                  <a:pt x="13774" y="21167"/>
                  <a:pt x="13762" y="21234"/>
                  <a:pt x="13725" y="21265"/>
                </a:cubicBezTo>
                <a:cubicBezTo>
                  <a:pt x="13689" y="21296"/>
                  <a:pt x="13640" y="21280"/>
                  <a:pt x="13617" y="21230"/>
                </a:cubicBezTo>
                <a:cubicBezTo>
                  <a:pt x="13595" y="21180"/>
                  <a:pt x="13608" y="21115"/>
                  <a:pt x="13645" y="21084"/>
                </a:cubicBezTo>
                <a:cubicBezTo>
                  <a:pt x="13663" y="21069"/>
                  <a:pt x="13682" y="21062"/>
                  <a:pt x="13702" y="21068"/>
                </a:cubicBezTo>
                <a:close/>
              </a:path>
            </a:pathLst>
          </a:custGeom>
          <a:ln w="12700">
            <a:miter lim="400000"/>
          </a:ln>
        </p:spPr>
      </p:pic>
      <p:grpSp>
        <p:nvGrpSpPr>
          <p:cNvPr id="54" name="Screenshot 2024-03-11 at 11.40.33 PM.png"/>
          <p:cNvGrpSpPr/>
          <p:nvPr/>
        </p:nvGrpSpPr>
        <p:grpSpPr>
          <a:xfrm>
            <a:off x="9694410" y="3647199"/>
            <a:ext cx="4657448" cy="4410284"/>
            <a:chOff x="0" y="0"/>
            <a:chExt cx="4657446" cy="4410283"/>
          </a:xfrm>
        </p:grpSpPr>
        <p:pic>
          <p:nvPicPr>
            <p:cNvPr id="53" name="Screenshot 2024-03-11 at 11.40.33 PM.png" descr="Screenshot 2024-03-11 at 11.40.33 PM.png"/>
            <p:cNvPicPr>
              <a:picLocks noChangeAspect="1"/>
            </p:cNvPicPr>
            <p:nvPr/>
          </p:nvPicPr>
          <p:blipFill>
            <a:blip r:embed="rId3">
              <a:extLst/>
            </a:blip>
            <a:srcRect l="0" t="0" r="0" b="0"/>
            <a:stretch>
              <a:fillRect/>
            </a:stretch>
          </p:blipFill>
          <p:spPr>
            <a:xfrm>
              <a:off x="12700" y="355600"/>
              <a:ext cx="4632047" cy="3940384"/>
            </a:xfrm>
            <a:prstGeom prst="rect">
              <a:avLst/>
            </a:prstGeom>
            <a:ln>
              <a:noFill/>
            </a:ln>
            <a:effectLst/>
          </p:spPr>
        </p:pic>
        <p:pic>
          <p:nvPicPr>
            <p:cNvPr id="52" name="Screenshot 2024-03-11 at 11.40.33 PM.png" descr="Screenshot 2024-03-11 at 11.40.33 PM.png"/>
            <p:cNvPicPr>
              <a:picLocks noChangeAspect="0"/>
            </p:cNvPicPr>
            <p:nvPr/>
          </p:nvPicPr>
          <p:blipFill>
            <a:blip r:embed="rId4">
              <a:extLst/>
            </a:blip>
            <a:stretch>
              <a:fillRect/>
            </a:stretch>
          </p:blipFill>
          <p:spPr>
            <a:xfrm>
              <a:off x="-1" y="-1"/>
              <a:ext cx="4657448" cy="4410285"/>
            </a:xfrm>
            <a:prstGeom prst="rect">
              <a:avLst/>
            </a:prstGeom>
            <a:effectLst/>
          </p:spPr>
        </p:pic>
      </p:grpSp>
      <p:sp>
        <p:nvSpPr>
          <p:cNvPr id="55" name="The system architecture for stock trend prediction using machine learning with LSTM begins with the collection of historical stock market data from various reliable sources, such as financial databases or APIs. This raw data undergoes preprocessing to ha"/>
          <p:cNvSpPr txBox="1"/>
          <p:nvPr>
            <p:ph type="body" idx="4294967295"/>
          </p:nvPr>
        </p:nvSpPr>
        <p:spPr>
          <a:xfrm>
            <a:off x="173139" y="1104234"/>
            <a:ext cx="8974921" cy="7125958"/>
          </a:xfrm>
          <a:prstGeom prst="rect">
            <a:avLst/>
          </a:prstGeom>
        </p:spPr>
        <p:txBody>
          <a:bodyPr/>
          <a:lstStyle/>
          <a:p>
            <a:pPr marL="0" indent="0" algn="just">
              <a:spcBef>
                <a:spcPts val="0"/>
              </a:spcBef>
              <a:buSzTx/>
              <a:buNone/>
              <a:defRPr sz="1700"/>
            </a:pPr>
            <a:r>
              <a:t>The system architecture for stock trend prediction using machine learning with LSTM begins with the collection of historical stock market data from various reliable sources, such as financial databases or APIs. This raw data undergoes preprocessing to handle missing values, outliers, and ensure uniformity across features through normalization techniques. Subsequently, relevant features like price movements, trading volumes, and technical indicators such as moving averages and Relative Strength Index (RSI) are extracted and organized into sequences suitable for input into the LSTM model. The LSTM neural network architecture, chosen for its ability to capture temporal dependencies, is developed with input, hidden, and output layers containing multiple LSTM units.</a:t>
            </a:r>
          </a:p>
          <a:p>
            <a:pPr marL="0" indent="0" algn="just">
              <a:spcBef>
                <a:spcPts val="0"/>
              </a:spcBef>
              <a:buSzTx/>
              <a:buNone/>
              <a:defRPr sz="1700"/>
            </a:pPr>
          </a:p>
          <a:p>
            <a:pPr marL="0" indent="0" algn="just" defTabSz="12700">
              <a:spcBef>
                <a:spcPts val="0"/>
              </a:spcBef>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4">
                <a:latin typeface="+mj-lt"/>
                <a:ea typeface="+mj-ea"/>
                <a:cs typeface="+mj-cs"/>
                <a:sym typeface="Helvetica"/>
              </a:defRPr>
            </a:pPr>
            <a:r>
              <a:t>    </a:t>
            </a:r>
            <a:r>
              <a:rPr sz="1700"/>
              <a:t>The data has been divided into training and testing segment. Training set is the subsection        of the </a:t>
            </a:r>
            <a:r>
              <a:t>original data that is divided to train the model and test data is the subsection of the original data that is divided to test the model by comparing with the actual value to evaluate the accuracy of the model. I have divided them into 80:20 ratio where 80% ofthe data has been used for training purpose and 20% of data is used for testing. The data has been scaled to normalize the data between a range so that it is easier for the algorithm to learn patterns from the data.</a:t>
            </a:r>
          </a:p>
          <a:p>
            <a:pPr marL="0" indent="0" algn="just">
              <a:spcBef>
                <a:spcPts val="0"/>
              </a:spcBef>
              <a:buSzTx/>
              <a:buNone/>
              <a:defRPr sz="1700"/>
            </a:pPr>
          </a:p>
          <a:p>
            <a:pPr marL="0" indent="0" algn="just">
              <a:spcBef>
                <a:spcPts val="0"/>
              </a:spcBef>
              <a:buSzTx/>
              <a:buNone/>
              <a:defRPr sz="1700"/>
            </a:pPr>
            <a:r>
              <a:t>Once trained and validated, the LSTM model is deployed in a real-time prediction system, continuously receiving new stock market data streams to generate predictions for future stock trends. Deployment within a scalable infrastructure, integration with existing systems, and continuous monitoring for model performance are essential steps. A user-friendly interface is developed to facilitate stakeholder interaction, providing visualization of predicted trends, historical data, and model performance metrics. Finally, comprehensive documentation of the system architecture, training procedures, and evaluation results is maintained, ensuring transparency, reproducibility, and regulatory compliance.</a:t>
            </a:r>
          </a:p>
          <a:p>
            <a:pPr marL="0" indent="0" algn="just">
              <a:spcBef>
                <a:spcPts val="0"/>
              </a:spcBef>
              <a:buSzTx/>
              <a:buNone/>
              <a:defRPr sz="1700"/>
            </a:pPr>
          </a:p>
        </p:txBody>
      </p:sp>
      <p:sp>
        <p:nvSpPr>
          <p:cNvPr id="56" name="System Architecture"/>
          <p:cNvSpPr txBox="1"/>
          <p:nvPr>
            <p:ph type="title" idx="4294967295"/>
          </p:nvPr>
        </p:nvSpPr>
        <p:spPr>
          <a:xfrm>
            <a:off x="-812358" y="-151824"/>
            <a:ext cx="8196372" cy="1284455"/>
          </a:xfrm>
          <a:prstGeom prst="rect">
            <a:avLst/>
          </a:prstGeom>
        </p:spPr>
        <p:txBody>
          <a:bodyPr/>
          <a:lstStyle>
            <a:lvl1pPr>
              <a:defRPr sz="5500">
                <a:latin typeface="Big Caslon Medium"/>
                <a:ea typeface="Big Caslon Medium"/>
                <a:cs typeface="Big Caslon Medium"/>
                <a:sym typeface="Big Caslon Medium"/>
              </a:defRPr>
            </a:lvl1pPr>
          </a:lstStyle>
          <a:p>
            <a:pPr/>
            <a:r>
              <a:t>System Architecture</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51"/>
                                        </p:tgtEl>
                                        <p:attrNameLst>
                                          <p:attrName>style.visibility</p:attrName>
                                        </p:attrNameLst>
                                      </p:cBhvr>
                                      <p:to>
                                        <p:strVal val="visible"/>
                                      </p:to>
                                    </p:set>
                                    <p:animEffect filter="dissolve" transition="in">
                                      <p:cBhvr>
                                        <p:cTn id="7" dur="1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4"/>
                                        </p:tgtEl>
                                        <p:attrNameLst>
                                          <p:attrName>style.visibility</p:attrName>
                                        </p:attrNameLst>
                                      </p:cBhvr>
                                      <p:to>
                                        <p:strVal val="visible"/>
                                      </p:to>
                                    </p:set>
                                    <p:animEffect filter="wipe(left)" transition="in">
                                      <p:cBhvr>
                                        <p:cTn id="12"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 grpId="2"/>
      <p:bldP build="whole" bldLvl="1" animBg="1" rev="0" advAuto="0" spid="51"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C5DBF2"/>
        </a:solidFill>
      </p:bgPr>
    </p:bg>
    <p:spTree>
      <p:nvGrpSpPr>
        <p:cNvPr id="1" name=""/>
        <p:cNvGrpSpPr/>
        <p:nvPr/>
      </p:nvGrpSpPr>
      <p:grpSpPr>
        <a:xfrm>
          <a:off x="0" y="0"/>
          <a:ext cx="0" cy="0"/>
          <a:chOff x="0" y="0"/>
          <a:chExt cx="0" cy="0"/>
        </a:xfrm>
      </p:grpSpPr>
      <p:pic>
        <p:nvPicPr>
          <p:cNvPr id="58" name="stock-market-prediction-using-machine-learning-10-2048.jpeg" descr="stock-market-prediction-using-machine-learning-10-2048.jpeg"/>
          <p:cNvPicPr>
            <a:picLocks noChangeAspect="1"/>
          </p:cNvPicPr>
          <p:nvPr/>
        </p:nvPicPr>
        <p:blipFill>
          <a:blip r:embed="rId2">
            <a:extLst/>
          </a:blip>
          <a:srcRect l="0" t="0" r="873" b="0"/>
          <a:stretch>
            <a:fillRect/>
          </a:stretch>
        </p:blipFill>
        <p:spPr>
          <a:xfrm>
            <a:off x="0" y="-1"/>
            <a:ext cx="14502615" cy="822964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