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a44aa7ec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a44aa7e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a44aa7e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a44aa7e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a44aa7ec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a44aa7ec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9c165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9c165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a44aa7e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a44aa7e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a44aa7e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a44aa7e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a44aa7ec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a44aa7ec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a44aa7ec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a44aa7ec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a44aa7e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a44aa7e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a44aa7ec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a44aa7ec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hyperlink" Target="https://drive.google.com/drive/folders/1Gixa-MS78Fw4dk4SghgBpH2jCFq7zS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msambare/fer2013" TargetMode="External"/><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hyperlink" Target="https://en.wikipedia.org/wiki/Overfitting" TargetMode="External"/><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Moo-Sic</a:t>
            </a:r>
            <a:endParaRPr/>
          </a:p>
        </p:txBody>
      </p:sp>
      <p:sp>
        <p:nvSpPr>
          <p:cNvPr id="79" name="Google Shape;79;p15"/>
          <p:cNvSpPr txBox="1"/>
          <p:nvPr>
            <p:ph idx="1" type="subTitle"/>
          </p:nvPr>
        </p:nvSpPr>
        <p:spPr>
          <a:xfrm>
            <a:off x="311700" y="1838650"/>
            <a:ext cx="8100300" cy="1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Mood-Based Personalized Song Recommender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TIMELINE</a:t>
            </a:r>
            <a:endParaRPr>
              <a:latin typeface="Times New Roman"/>
              <a:ea typeface="Times New Roman"/>
              <a:cs typeface="Times New Roman"/>
              <a:sym typeface="Times New Roman"/>
            </a:endParaRPr>
          </a:p>
        </p:txBody>
      </p:sp>
      <p:sp>
        <p:nvSpPr>
          <p:cNvPr id="178" name="Google Shape;178;p24"/>
          <p:cNvSpPr txBox="1"/>
          <p:nvPr>
            <p:ph idx="1" type="body"/>
          </p:nvPr>
        </p:nvSpPr>
        <p:spPr>
          <a:xfrm>
            <a:off x="289825" y="1043525"/>
            <a:ext cx="8351700" cy="3416400"/>
          </a:xfrm>
          <a:prstGeom prst="rect">
            <a:avLst/>
          </a:prstGeom>
        </p:spPr>
        <p:txBody>
          <a:bodyPr anchorCtr="0" anchor="t" bIns="91425" lIns="91425" spcFirstLastPara="1" rIns="91425" wrap="square" tIns="91425">
            <a:noAutofit/>
          </a:bodyPr>
          <a:lstStyle/>
          <a:p>
            <a:pPr indent="-311150" lvl="0" marL="457200" marR="0" rtl="0" algn="just">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To date, we managed to follow the tentative timeline we had proposed. We have curated the datasets, trained and tested a model for mood prediction based on facial data input, and received a satisfying result.</a:t>
            </a:r>
            <a:endParaRPr sz="13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311150" lvl="0" marL="457200" marR="0" rtl="0" algn="just">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 the future, we plan to work on -</a:t>
            </a:r>
            <a:endParaRPr sz="1300">
              <a:solidFill>
                <a:schemeClr val="dk1"/>
              </a:solidFill>
              <a:latin typeface="Times New Roman"/>
              <a:ea typeface="Times New Roman"/>
              <a:cs typeface="Times New Roman"/>
              <a:sym typeface="Times New Roman"/>
            </a:endParaRPr>
          </a:p>
          <a:p>
            <a:pPr indent="-311150" lvl="1" marL="9144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Hyper-parameter tuning along with the comparison-based analysis for different algorithms for the music and mood scores. </a:t>
            </a:r>
            <a:endParaRPr sz="13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sz="1300">
                <a:solidFill>
                  <a:schemeClr val="dk1"/>
                </a:solidFill>
                <a:latin typeface="Times New Roman"/>
                <a:ea typeface="Times New Roman"/>
                <a:cs typeface="Times New Roman"/>
                <a:sym typeface="Times New Roman"/>
              </a:rPr>
              <a:t>We plan to finish this by 15 November 2022.</a:t>
            </a:r>
            <a:endParaRPr sz="1300">
              <a:solidFill>
                <a:schemeClr val="dk1"/>
              </a:solidFill>
              <a:latin typeface="Times New Roman"/>
              <a:ea typeface="Times New Roman"/>
              <a:cs typeface="Times New Roman"/>
              <a:sym typeface="Times New Roman"/>
            </a:endParaRPr>
          </a:p>
          <a:p>
            <a:pPr indent="-311150" lvl="1" marL="9144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Creating a recommender system that can suggest songs based on their interests. This has been planned to </a:t>
            </a:r>
            <a:endParaRPr sz="13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sz="1300">
                <a:solidFill>
                  <a:schemeClr val="dk1"/>
                </a:solidFill>
                <a:latin typeface="Times New Roman"/>
                <a:ea typeface="Times New Roman"/>
                <a:cs typeface="Times New Roman"/>
                <a:sym typeface="Times New Roman"/>
              </a:rPr>
              <a:t>be completed till by 21 November 2022.</a:t>
            </a:r>
            <a:endParaRPr sz="1300">
              <a:solidFill>
                <a:schemeClr val="dk1"/>
              </a:solidFill>
              <a:latin typeface="Times New Roman"/>
              <a:ea typeface="Times New Roman"/>
              <a:cs typeface="Times New Roman"/>
              <a:sym typeface="Times New Roman"/>
            </a:endParaRPr>
          </a:p>
          <a:p>
            <a:pPr indent="-311150" lvl="1" marL="9144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Creating a pipeline that can aggregate both results to develop a final list of </a:t>
            </a:r>
            <a:endParaRPr sz="13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sz="1300">
                <a:solidFill>
                  <a:schemeClr val="dk1"/>
                </a:solidFill>
                <a:latin typeface="Times New Roman"/>
                <a:ea typeface="Times New Roman"/>
                <a:cs typeface="Times New Roman"/>
                <a:sym typeface="Times New Roman"/>
              </a:rPr>
              <a:t>recommended songs. This is the final step and the tentative date for this has been </a:t>
            </a:r>
            <a:endParaRPr sz="13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sz="1300">
                <a:solidFill>
                  <a:schemeClr val="dk1"/>
                </a:solidFill>
                <a:latin typeface="Times New Roman"/>
                <a:ea typeface="Times New Roman"/>
                <a:cs typeface="Times New Roman"/>
                <a:sym typeface="Times New Roman"/>
              </a:rPr>
              <a:t>decided as 31 November.</a:t>
            </a:r>
            <a:endParaRPr sz="1300">
              <a:solidFill>
                <a:schemeClr val="dk1"/>
              </a:solidFill>
              <a:latin typeface="Times New Roman"/>
              <a:ea typeface="Times New Roman"/>
              <a:cs typeface="Times New Roman"/>
              <a:sym typeface="Times New Roman"/>
            </a:endParaRPr>
          </a:p>
          <a:p>
            <a:pPr indent="-311150" lvl="1" marL="914400" rtl="0" algn="just">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We will then utilise the remaining time to write a proper project report and </a:t>
            </a:r>
            <a:endParaRPr sz="13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sz="1300">
                <a:solidFill>
                  <a:schemeClr val="dk1"/>
                </a:solidFill>
                <a:latin typeface="Times New Roman"/>
                <a:ea typeface="Times New Roman"/>
                <a:cs typeface="Times New Roman"/>
                <a:sym typeface="Times New Roman"/>
              </a:rPr>
              <a:t>create a suitable presentation for the same.</a:t>
            </a:r>
            <a:endParaRPr sz="1300">
              <a:solidFill>
                <a:schemeClr val="dk1"/>
              </a:solidFill>
              <a:latin typeface="Times New Roman"/>
              <a:ea typeface="Times New Roman"/>
              <a:cs typeface="Times New Roman"/>
              <a:sym typeface="Times New Roman"/>
            </a:endParaRPr>
          </a:p>
          <a:p>
            <a:pPr indent="228600" lvl="0" marL="0" marR="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pic>
        <p:nvPicPr>
          <p:cNvPr id="179" name="Google Shape;179;p24"/>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80" name="Google Shape;180;p24"/>
          <p:cNvPicPr preferRelativeResize="0"/>
          <p:nvPr/>
        </p:nvPicPr>
        <p:blipFill>
          <a:blip r:embed="rId4">
            <a:alphaModFix amt="48000"/>
          </a:blip>
          <a:stretch>
            <a:fillRect/>
          </a:stretch>
        </p:blipFill>
        <p:spPr>
          <a:xfrm>
            <a:off x="6985125" y="3211875"/>
            <a:ext cx="2158875" cy="19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INDIVIDUAL EFFORTS</a:t>
            </a:r>
            <a:endParaRPr>
              <a:latin typeface="Times New Roman"/>
              <a:ea typeface="Times New Roman"/>
              <a:cs typeface="Times New Roman"/>
              <a:sym typeface="Times New Roman"/>
            </a:endParaRPr>
          </a:p>
        </p:txBody>
      </p:sp>
      <p:pic>
        <p:nvPicPr>
          <p:cNvPr id="186" name="Google Shape;186;p25"/>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87" name="Google Shape;187;p25"/>
          <p:cNvPicPr preferRelativeResize="0"/>
          <p:nvPr/>
        </p:nvPicPr>
        <p:blipFill>
          <a:blip r:embed="rId4">
            <a:alphaModFix amt="48000"/>
          </a:blip>
          <a:stretch>
            <a:fillRect/>
          </a:stretch>
        </p:blipFill>
        <p:spPr>
          <a:xfrm>
            <a:off x="6985125" y="3211875"/>
            <a:ext cx="2158875" cy="1931625"/>
          </a:xfrm>
          <a:prstGeom prst="rect">
            <a:avLst/>
          </a:prstGeom>
          <a:noFill/>
          <a:ln>
            <a:noFill/>
          </a:ln>
        </p:spPr>
      </p:pic>
      <p:sp>
        <p:nvSpPr>
          <p:cNvPr id="188" name="Google Shape;188;p25"/>
          <p:cNvSpPr txBox="1"/>
          <p:nvPr/>
        </p:nvSpPr>
        <p:spPr>
          <a:xfrm>
            <a:off x="2411250" y="4431625"/>
            <a:ext cx="432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Drive folder </a:t>
            </a:r>
            <a:r>
              <a:rPr lang="en">
                <a:latin typeface="Times New Roman"/>
                <a:ea typeface="Times New Roman"/>
                <a:cs typeface="Times New Roman"/>
                <a:sym typeface="Times New Roman"/>
              </a:rPr>
              <a:t>containing</a:t>
            </a:r>
            <a:r>
              <a:rPr lang="en">
                <a:latin typeface="Times New Roman"/>
                <a:ea typeface="Times New Roman"/>
                <a:cs typeface="Times New Roman"/>
                <a:sym typeface="Times New Roman"/>
              </a:rPr>
              <a:t> all related material : </a:t>
            </a:r>
            <a:r>
              <a:rPr lang="en"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p:txBody>
      </p:sp>
      <p:sp>
        <p:nvSpPr>
          <p:cNvPr id="189" name="Google Shape;189;p25"/>
          <p:cNvSpPr txBox="1"/>
          <p:nvPr>
            <p:ph idx="1" type="body"/>
          </p:nvPr>
        </p:nvSpPr>
        <p:spPr>
          <a:xfrm>
            <a:off x="311700" y="1065300"/>
            <a:ext cx="83733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Times New Roman"/>
              <a:buChar char="●"/>
            </a:pPr>
            <a:r>
              <a:rPr b="1" lang="en" sz="1600">
                <a:solidFill>
                  <a:schemeClr val="dk1"/>
                </a:solidFill>
                <a:highlight>
                  <a:srgbClr val="FFFFFF"/>
                </a:highlight>
                <a:latin typeface="Times New Roman"/>
                <a:ea typeface="Times New Roman"/>
                <a:cs typeface="Times New Roman"/>
                <a:sym typeface="Times New Roman"/>
              </a:rPr>
              <a:t>Mudit Gupta: </a:t>
            </a:r>
            <a:r>
              <a:rPr lang="en" sz="1600">
                <a:solidFill>
                  <a:schemeClr val="dk1"/>
                </a:solidFill>
                <a:highlight>
                  <a:srgbClr val="FFFFFF"/>
                </a:highlight>
                <a:latin typeface="Times New Roman"/>
                <a:ea typeface="Times New Roman"/>
                <a:cs typeface="Times New Roman"/>
                <a:sym typeface="Times New Roman"/>
              </a:rPr>
              <a:t> Literature review, </a:t>
            </a:r>
            <a:r>
              <a:rPr lang="en" sz="1600">
                <a:solidFill>
                  <a:schemeClr val="dk1"/>
                </a:solidFill>
                <a:highlight>
                  <a:srgbClr val="FFFFFF"/>
                </a:highlight>
                <a:latin typeface="Times New Roman"/>
                <a:ea typeface="Times New Roman"/>
                <a:cs typeface="Times New Roman"/>
                <a:sym typeface="Times New Roman"/>
              </a:rPr>
              <a:t>Data Extraction and Collection, </a:t>
            </a:r>
            <a:r>
              <a:rPr lang="en" sz="1600">
                <a:solidFill>
                  <a:schemeClr val="dk1"/>
                </a:solidFill>
                <a:highlight>
                  <a:srgbClr val="FFFFFF"/>
                </a:highlight>
                <a:latin typeface="Times New Roman"/>
                <a:ea typeface="Times New Roman"/>
                <a:cs typeface="Times New Roman"/>
                <a:sym typeface="Times New Roman"/>
              </a:rPr>
              <a:t>Extraction and EDA of Spotify dataset, Analysis and inference of the data and results.</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 sz="1600">
                <a:solidFill>
                  <a:schemeClr val="dk1"/>
                </a:solidFill>
                <a:highlight>
                  <a:srgbClr val="FFFFFF"/>
                </a:highlight>
                <a:latin typeface="Times New Roman"/>
                <a:ea typeface="Times New Roman"/>
                <a:cs typeface="Times New Roman"/>
                <a:sym typeface="Times New Roman"/>
              </a:rPr>
              <a:t>Siya Garg:  </a:t>
            </a:r>
            <a:r>
              <a:rPr lang="en" sz="1600">
                <a:solidFill>
                  <a:schemeClr val="dk1"/>
                </a:solidFill>
                <a:highlight>
                  <a:srgbClr val="FFFFFF"/>
                </a:highlight>
                <a:latin typeface="Times New Roman"/>
                <a:ea typeface="Times New Roman"/>
                <a:cs typeface="Times New Roman"/>
                <a:sym typeface="Times New Roman"/>
              </a:rPr>
              <a:t>Literature review, Data Extraction and Collection, EDA, feature selection and data augmentation of FER 2013 dataset, Analysis and inference of the data and results.</a:t>
            </a:r>
            <a:endParaRPr sz="16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 sz="1600">
                <a:solidFill>
                  <a:schemeClr val="dk1"/>
                </a:solidFill>
                <a:highlight>
                  <a:srgbClr val="FFFFFF"/>
                </a:highlight>
                <a:latin typeface="Times New Roman"/>
                <a:ea typeface="Times New Roman"/>
                <a:cs typeface="Times New Roman"/>
                <a:sym typeface="Times New Roman"/>
              </a:rPr>
              <a:t>Srishti Jain:  </a:t>
            </a:r>
            <a:r>
              <a:rPr lang="en" sz="1600">
                <a:solidFill>
                  <a:schemeClr val="dk1"/>
                </a:solidFill>
                <a:highlight>
                  <a:srgbClr val="FFFFFF"/>
                </a:highlight>
                <a:latin typeface="Times New Roman"/>
                <a:ea typeface="Times New Roman"/>
                <a:cs typeface="Times New Roman"/>
                <a:sym typeface="Times New Roman"/>
              </a:rPr>
              <a:t>Literature review, Data Extraction and Collection, Extraction and EDA of Spotify dataset, Analysis and inference of the data and results.</a:t>
            </a:r>
            <a:endParaRPr sz="16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b="1" lang="en" sz="1600">
                <a:solidFill>
                  <a:schemeClr val="dk1"/>
                </a:solidFill>
                <a:highlight>
                  <a:srgbClr val="FFFFFF"/>
                </a:highlight>
                <a:latin typeface="Times New Roman"/>
                <a:ea typeface="Times New Roman"/>
                <a:cs typeface="Times New Roman"/>
                <a:sym typeface="Times New Roman"/>
              </a:rPr>
              <a:t>Sumit Soni:  </a:t>
            </a:r>
            <a:r>
              <a:rPr lang="en" sz="1600">
                <a:solidFill>
                  <a:schemeClr val="dk1"/>
                </a:solidFill>
                <a:highlight>
                  <a:srgbClr val="FFFFFF"/>
                </a:highlight>
                <a:latin typeface="Times New Roman"/>
                <a:ea typeface="Times New Roman"/>
                <a:cs typeface="Times New Roman"/>
                <a:sym typeface="Times New Roman"/>
              </a:rPr>
              <a:t>Literature review, Data Extraction and Collection, working of the </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Facial recognition model, Analysis, and inference of </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the data and results.</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24450" y="169475"/>
            <a:ext cx="549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MEMBERS</a:t>
            </a:r>
            <a:endParaRPr>
              <a:latin typeface="Times New Roman"/>
              <a:ea typeface="Times New Roman"/>
              <a:cs typeface="Times New Roman"/>
              <a:sym typeface="Times New Roman"/>
            </a:endParaRPr>
          </a:p>
        </p:txBody>
      </p:sp>
      <p:sp>
        <p:nvSpPr>
          <p:cNvPr id="85" name="Google Shape;85;p16"/>
          <p:cNvSpPr txBox="1"/>
          <p:nvPr>
            <p:ph idx="1" type="body"/>
          </p:nvPr>
        </p:nvSpPr>
        <p:spPr>
          <a:xfrm>
            <a:off x="976425" y="1376550"/>
            <a:ext cx="3295200" cy="330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Mudit Gupta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2020315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mudit20315@iiitd.ac.in</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Siya Garg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dk1"/>
                </a:solidFill>
                <a:latin typeface="Times New Roman"/>
                <a:ea typeface="Times New Roman"/>
                <a:cs typeface="Times New Roman"/>
                <a:sym typeface="Times New Roman"/>
              </a:rPr>
              <a:t>2020577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siya20577@iiitd.ac.in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000">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mt="48000"/>
          </a:blip>
          <a:stretch>
            <a:fillRect/>
          </a:stretch>
        </p:blipFill>
        <p:spPr>
          <a:xfrm>
            <a:off x="6985125" y="3211875"/>
            <a:ext cx="2158875" cy="1931625"/>
          </a:xfrm>
          <a:prstGeom prst="rect">
            <a:avLst/>
          </a:prstGeom>
          <a:noFill/>
          <a:ln>
            <a:noFill/>
          </a:ln>
        </p:spPr>
      </p:pic>
      <p:sp>
        <p:nvSpPr>
          <p:cNvPr id="87" name="Google Shape;87;p16"/>
          <p:cNvSpPr txBox="1"/>
          <p:nvPr/>
        </p:nvSpPr>
        <p:spPr>
          <a:xfrm>
            <a:off x="4522375" y="1376550"/>
            <a:ext cx="3108900" cy="261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Srishti Jain </a:t>
            </a:r>
            <a:endParaRPr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2020543 srishti20543@iiitd.ac.in</a:t>
            </a:r>
            <a:endParaRPr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Sumit Soni </a:t>
            </a:r>
            <a:endParaRPr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2020136 sumit20136@iiitd.ac.in</a:t>
            </a:r>
            <a:endParaRPr sz="2000">
              <a:solidFill>
                <a:schemeClr val="dk1"/>
              </a:solidFill>
              <a:latin typeface="Times New Roman"/>
              <a:ea typeface="Times New Roman"/>
              <a:cs typeface="Times New Roman"/>
              <a:sym typeface="Times New Roman"/>
            </a:endParaRPr>
          </a:p>
        </p:txBody>
      </p:sp>
      <p:pic>
        <p:nvPicPr>
          <p:cNvPr id="88" name="Google Shape;88;p16"/>
          <p:cNvPicPr preferRelativeResize="0"/>
          <p:nvPr/>
        </p:nvPicPr>
        <p:blipFill>
          <a:blip r:embed="rId4">
            <a:alphaModFix/>
          </a:blip>
          <a:stretch>
            <a:fillRect/>
          </a:stretch>
        </p:blipFill>
        <p:spPr>
          <a:xfrm>
            <a:off x="7919350" y="255772"/>
            <a:ext cx="800675" cy="48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169475"/>
            <a:ext cx="63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94" name="Google Shape;94;p17"/>
          <p:cNvSpPr txBox="1"/>
          <p:nvPr>
            <p:ph idx="1" type="body"/>
          </p:nvPr>
        </p:nvSpPr>
        <p:spPr>
          <a:xfrm>
            <a:off x="512175" y="1152475"/>
            <a:ext cx="73230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Songs are the best way to cheer someone up. However, choosing the appropriate song becomes tedious and annoying at that moment. Hence, we came up with classifying the user's mood and then suggesting a song based on their interests. </a:t>
            </a:r>
            <a:endParaRPr sz="1600">
              <a:solidFill>
                <a:schemeClr val="dk1"/>
              </a:solidFill>
              <a:latin typeface="Times New Roman"/>
              <a:ea typeface="Times New Roman"/>
              <a:cs typeface="Times New Roman"/>
              <a:sym typeface="Times New Roman"/>
            </a:endParaRPr>
          </a:p>
          <a:p>
            <a:pPr indent="22860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2860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i="1" lang="en" sz="1600">
                <a:solidFill>
                  <a:schemeClr val="dk1"/>
                </a:solidFill>
                <a:latin typeface="Times New Roman"/>
                <a:ea typeface="Times New Roman"/>
                <a:cs typeface="Times New Roman"/>
                <a:sym typeface="Times New Roman"/>
              </a:rPr>
              <a:t>In this project, we aim to recommend songs to users by recognizing their moods using </a:t>
            </a:r>
            <a:endParaRPr i="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i="1" lang="en" sz="1600">
                <a:solidFill>
                  <a:schemeClr val="dk1"/>
                </a:solidFill>
                <a:latin typeface="Times New Roman"/>
                <a:ea typeface="Times New Roman"/>
                <a:cs typeface="Times New Roman"/>
                <a:sym typeface="Times New Roman"/>
              </a:rPr>
              <a:t>facial expressions while also considering the genres of their interest.</a:t>
            </a:r>
            <a:endParaRPr sz="1600">
              <a:solidFill>
                <a:schemeClr val="dk1"/>
              </a:solidFill>
              <a:latin typeface="Times New Roman"/>
              <a:ea typeface="Times New Roman"/>
              <a:cs typeface="Times New Roman"/>
              <a:sym typeface="Times New Roman"/>
            </a:endParaRPr>
          </a:p>
        </p:txBody>
      </p:sp>
      <p:pic>
        <p:nvPicPr>
          <p:cNvPr id="95" name="Google Shape;95;p17"/>
          <p:cNvPicPr preferRelativeResize="0"/>
          <p:nvPr/>
        </p:nvPicPr>
        <p:blipFill>
          <a:blip r:embed="rId3">
            <a:alphaModFix/>
          </a:blip>
          <a:stretch>
            <a:fillRect/>
          </a:stretch>
        </p:blipFill>
        <p:spPr>
          <a:xfrm>
            <a:off x="7919350" y="255772"/>
            <a:ext cx="800675" cy="486400"/>
          </a:xfrm>
          <a:prstGeom prst="rect">
            <a:avLst/>
          </a:prstGeom>
          <a:noFill/>
          <a:ln>
            <a:noFill/>
          </a:ln>
        </p:spPr>
      </p:pic>
      <p:pic>
        <p:nvPicPr>
          <p:cNvPr id="96" name="Google Shape;96;p17"/>
          <p:cNvPicPr preferRelativeResize="0"/>
          <p:nvPr/>
        </p:nvPicPr>
        <p:blipFill>
          <a:blip r:embed="rId4">
            <a:alphaModFix amt="48000"/>
          </a:blip>
          <a:stretch>
            <a:fillRect/>
          </a:stretch>
        </p:blipFill>
        <p:spPr>
          <a:xfrm>
            <a:off x="6985125" y="3211875"/>
            <a:ext cx="2158875" cy="193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89825" y="169475"/>
            <a:ext cx="449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LITERATURE </a:t>
            </a:r>
            <a:r>
              <a:rPr lang="en">
                <a:latin typeface="Times New Roman"/>
                <a:ea typeface="Times New Roman"/>
                <a:cs typeface="Times New Roman"/>
                <a:sym typeface="Times New Roman"/>
              </a:rPr>
              <a:t>REVIEW</a:t>
            </a:r>
            <a:endParaRPr>
              <a:latin typeface="Times New Roman"/>
              <a:ea typeface="Times New Roman"/>
              <a:cs typeface="Times New Roman"/>
              <a:sym typeface="Times New Roman"/>
            </a:endParaRPr>
          </a:p>
        </p:txBody>
      </p:sp>
      <p:sp>
        <p:nvSpPr>
          <p:cNvPr id="102" name="Google Shape;102;p18"/>
          <p:cNvSpPr txBox="1"/>
          <p:nvPr>
            <p:ph idx="1" type="body"/>
          </p:nvPr>
        </p:nvSpPr>
        <p:spPr>
          <a:xfrm>
            <a:off x="213625" y="1152475"/>
            <a:ext cx="5763900" cy="367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The paper on the </a:t>
            </a:r>
            <a:r>
              <a:rPr i="1" lang="en" sz="1300">
                <a:solidFill>
                  <a:schemeClr val="dk1"/>
                </a:solidFill>
                <a:latin typeface="Times New Roman"/>
                <a:ea typeface="Times New Roman"/>
                <a:cs typeface="Times New Roman"/>
                <a:sym typeface="Times New Roman"/>
              </a:rPr>
              <a:t>transfer learning approach for Face Recognition using Average Pooling and MobileNetV2</a:t>
            </a:r>
            <a:r>
              <a:rPr lang="en" sz="1300">
                <a:solidFill>
                  <a:schemeClr val="dk1"/>
                </a:solidFill>
                <a:latin typeface="Times New Roman"/>
                <a:ea typeface="Times New Roman"/>
                <a:cs typeface="Times New Roman"/>
                <a:sym typeface="Times New Roman"/>
              </a:rPr>
              <a:t> discusses improvising facial recognition technology. The research focuses on the implementation of 2 different facial recognition model classifiers: Average Pooling and MobileNetV2, and also draws a comparison between the results of both.</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highlight>
                  <a:srgbClr val="FFFFFF"/>
                </a:highlight>
                <a:latin typeface="Times New Roman"/>
                <a:ea typeface="Times New Roman"/>
                <a:cs typeface="Times New Roman"/>
                <a:sym typeface="Times New Roman"/>
              </a:rPr>
              <a:t>The paper concluded that MobileNetV2 has a higher accuracy rate compared to CNN with average pooling.</a:t>
            </a:r>
            <a:endParaRPr sz="13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The paper </a:t>
            </a:r>
            <a:r>
              <a:rPr i="1" lang="en" sz="1300">
                <a:solidFill>
                  <a:schemeClr val="dk1"/>
                </a:solidFill>
                <a:latin typeface="Times New Roman"/>
                <a:ea typeface="Times New Roman"/>
                <a:cs typeface="Times New Roman"/>
                <a:sym typeface="Times New Roman"/>
              </a:rPr>
              <a:t>Emotion-Based Music Recommender System</a:t>
            </a:r>
            <a:r>
              <a:rPr lang="en" sz="1300">
                <a:solidFill>
                  <a:schemeClr val="dk1"/>
                </a:solidFill>
                <a:latin typeface="Times New Roman"/>
                <a:ea typeface="Times New Roman"/>
                <a:cs typeface="Times New Roman"/>
                <a:sym typeface="Times New Roman"/>
              </a:rPr>
              <a:t> discusses personalized emotion-driven music recommendation systems. The approach presented in this study is targeted to provide maximum user benefits from the music-listening experience. It emphasizes the fact that to change an emotional state of a user, the main function of the system is to search for the nearest music tracks, which are defined by a certain set of music-related attributes.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900">
              <a:solidFill>
                <a:schemeClr val="dk1"/>
              </a:solidFill>
              <a:highlight>
                <a:srgbClr val="FFFFFF"/>
              </a:highlight>
              <a:latin typeface="Times New Roman"/>
              <a:ea typeface="Times New Roman"/>
              <a:cs typeface="Times New Roman"/>
              <a:sym typeface="Times New Roman"/>
            </a:endParaRPr>
          </a:p>
        </p:txBody>
      </p:sp>
      <p:pic>
        <p:nvPicPr>
          <p:cNvPr id="103" name="Google Shape;103;p18"/>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04" name="Google Shape;104;p18"/>
          <p:cNvPicPr preferRelativeResize="0"/>
          <p:nvPr/>
        </p:nvPicPr>
        <p:blipFill>
          <a:blip r:embed="rId4">
            <a:alphaModFix amt="48000"/>
          </a:blip>
          <a:stretch>
            <a:fillRect/>
          </a:stretch>
        </p:blipFill>
        <p:spPr>
          <a:xfrm>
            <a:off x="6985125" y="3211875"/>
            <a:ext cx="2158875" cy="1931625"/>
          </a:xfrm>
          <a:prstGeom prst="rect">
            <a:avLst/>
          </a:prstGeom>
          <a:noFill/>
          <a:ln>
            <a:noFill/>
          </a:ln>
        </p:spPr>
      </p:pic>
      <p:pic>
        <p:nvPicPr>
          <p:cNvPr id="105" name="Google Shape;105;p18"/>
          <p:cNvPicPr preferRelativeResize="0"/>
          <p:nvPr/>
        </p:nvPicPr>
        <p:blipFill>
          <a:blip r:embed="rId5">
            <a:alphaModFix/>
          </a:blip>
          <a:stretch>
            <a:fillRect/>
          </a:stretch>
        </p:blipFill>
        <p:spPr>
          <a:xfrm>
            <a:off x="6051200" y="1152487"/>
            <a:ext cx="2920096" cy="1827588"/>
          </a:xfrm>
          <a:prstGeom prst="rect">
            <a:avLst/>
          </a:prstGeom>
          <a:noFill/>
          <a:ln>
            <a:noFill/>
          </a:ln>
        </p:spPr>
      </p:pic>
      <p:pic>
        <p:nvPicPr>
          <p:cNvPr id="106" name="Google Shape;106;p18"/>
          <p:cNvPicPr preferRelativeResize="0"/>
          <p:nvPr/>
        </p:nvPicPr>
        <p:blipFill>
          <a:blip r:embed="rId6">
            <a:alphaModFix/>
          </a:blip>
          <a:stretch>
            <a:fillRect/>
          </a:stretch>
        </p:blipFill>
        <p:spPr>
          <a:xfrm>
            <a:off x="6233401" y="2996825"/>
            <a:ext cx="2834401" cy="1743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DESCRIPTION: FER-2013 DATASET</a:t>
            </a:r>
            <a:endParaRPr>
              <a:latin typeface="Times New Roman"/>
              <a:ea typeface="Times New Roman"/>
              <a:cs typeface="Times New Roman"/>
              <a:sym typeface="Times New Roman"/>
            </a:endParaRPr>
          </a:p>
        </p:txBody>
      </p:sp>
      <p:sp>
        <p:nvSpPr>
          <p:cNvPr id="112" name="Google Shape;112;p19"/>
          <p:cNvSpPr txBox="1"/>
          <p:nvPr>
            <p:ph idx="1" type="body"/>
          </p:nvPr>
        </p:nvSpPr>
        <p:spPr>
          <a:xfrm>
            <a:off x="289825" y="976188"/>
            <a:ext cx="85206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 Dataset (</a:t>
            </a:r>
            <a:r>
              <a:rPr lang="en" u="sng">
                <a:solidFill>
                  <a:schemeClr val="hlink"/>
                </a:solidFill>
                <a:hlinkClick r:id="rId3"/>
              </a:rPr>
              <a:t>link</a:t>
            </a:r>
            <a:r>
              <a:rPr lang="en"/>
              <a:t>)</a:t>
            </a:r>
            <a:endParaRPr/>
          </a:p>
          <a:p>
            <a:pPr indent="0" lvl="0" marL="0" rtl="0" algn="l">
              <a:spcBef>
                <a:spcPts val="1600"/>
              </a:spcBef>
              <a:spcAft>
                <a:spcPts val="1600"/>
              </a:spcAft>
              <a:buNone/>
            </a:pPr>
            <a:r>
              <a:t/>
            </a:r>
            <a:endParaRPr/>
          </a:p>
        </p:txBody>
      </p:sp>
      <p:pic>
        <p:nvPicPr>
          <p:cNvPr id="113" name="Google Shape;113;p19"/>
          <p:cNvPicPr preferRelativeResize="0"/>
          <p:nvPr/>
        </p:nvPicPr>
        <p:blipFill>
          <a:blip r:embed="rId4">
            <a:alphaModFix/>
          </a:blip>
          <a:stretch>
            <a:fillRect/>
          </a:stretch>
        </p:blipFill>
        <p:spPr>
          <a:xfrm>
            <a:off x="7813125" y="146263"/>
            <a:ext cx="1019175" cy="619125"/>
          </a:xfrm>
          <a:prstGeom prst="rect">
            <a:avLst/>
          </a:prstGeom>
          <a:noFill/>
          <a:ln>
            <a:noFill/>
          </a:ln>
        </p:spPr>
      </p:pic>
      <p:pic>
        <p:nvPicPr>
          <p:cNvPr id="114" name="Google Shape;114;p19"/>
          <p:cNvPicPr preferRelativeResize="0"/>
          <p:nvPr/>
        </p:nvPicPr>
        <p:blipFill>
          <a:blip r:embed="rId5">
            <a:alphaModFix amt="48000"/>
          </a:blip>
          <a:stretch>
            <a:fillRect/>
          </a:stretch>
        </p:blipFill>
        <p:spPr>
          <a:xfrm>
            <a:off x="6985125" y="3211875"/>
            <a:ext cx="2158875" cy="1931625"/>
          </a:xfrm>
          <a:prstGeom prst="rect">
            <a:avLst/>
          </a:prstGeom>
          <a:noFill/>
          <a:ln>
            <a:noFill/>
          </a:ln>
        </p:spPr>
      </p:pic>
      <p:sp>
        <p:nvSpPr>
          <p:cNvPr id="115" name="Google Shape;115;p19"/>
          <p:cNvSpPr txBox="1"/>
          <p:nvPr/>
        </p:nvSpPr>
        <p:spPr>
          <a:xfrm>
            <a:off x="280200" y="1439925"/>
            <a:ext cx="7587600" cy="1391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highlight>
                  <a:srgbClr val="FFFFFF"/>
                </a:highlight>
                <a:latin typeface="Times New Roman"/>
                <a:ea typeface="Times New Roman"/>
                <a:cs typeface="Times New Roman"/>
                <a:sym typeface="Times New Roman"/>
              </a:rPr>
              <a:t>The </a:t>
            </a:r>
            <a:r>
              <a:rPr lang="en" sz="1200">
                <a:highlight>
                  <a:srgbClr val="FFFFFF"/>
                </a:highlight>
                <a:latin typeface="Times New Roman"/>
                <a:ea typeface="Times New Roman"/>
                <a:cs typeface="Times New Roman"/>
                <a:sym typeface="Times New Roman"/>
              </a:rPr>
              <a:t>publicly</a:t>
            </a:r>
            <a:r>
              <a:rPr lang="en" sz="1200">
                <a:highlight>
                  <a:srgbClr val="FFFFFF"/>
                </a:highlight>
                <a:latin typeface="Times New Roman"/>
                <a:ea typeface="Times New Roman"/>
                <a:cs typeface="Times New Roman"/>
                <a:sym typeface="Times New Roman"/>
              </a:rPr>
              <a:t> available data consists of 48x48 pixel grayscale images of faces.</a:t>
            </a:r>
            <a:r>
              <a:rPr lang="en" sz="1200">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The facial expression falls into one of the seven categories (Angry, Disgust, Fear, Happy, Sad, Surprise, and Neutral) . </a:t>
            </a:r>
            <a:r>
              <a:rPr lang="en" sz="1200">
                <a:latin typeface="Times New Roman"/>
                <a:ea typeface="Times New Roman"/>
                <a:cs typeface="Times New Roman"/>
                <a:sym typeface="Times New Roman"/>
              </a:rPr>
              <a:t>However, we require only 2 classes, Happy and Sad, for our recommender system</a:t>
            </a:r>
            <a:r>
              <a:rPr lang="en" sz="1200">
                <a:highlight>
                  <a:srgbClr val="FFFFFF"/>
                </a:highlight>
                <a:latin typeface="Times New Roman"/>
                <a:ea typeface="Times New Roman"/>
                <a:cs typeface="Times New Roman"/>
                <a:sym typeface="Times New Roman"/>
              </a:rPr>
              <a:t>. An equal number of images (1000) of Sad and Happy are taken from this dataset.</a:t>
            </a:r>
            <a:endParaRPr sz="1200">
              <a:highlight>
                <a:srgbClr val="FFFFFF"/>
              </a:highlight>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 sz="1200">
                <a:highlight>
                  <a:srgbClr val="FFFFFF"/>
                </a:highlight>
                <a:latin typeface="Times New Roman"/>
                <a:ea typeface="Times New Roman"/>
                <a:cs typeface="Times New Roman"/>
                <a:sym typeface="Times New Roman"/>
              </a:rPr>
              <a:t>For preprocessing:</a:t>
            </a:r>
            <a:r>
              <a:rPr b="1" lang="en" sz="1200">
                <a:highlight>
                  <a:srgbClr val="FFFFFF"/>
                </a:highlight>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The input images are of size 48*48 pixels. As our models work on RGB images and require different input image sizes, we reshaped our images accordingly and extended them to 3 dimensions through duplicacy.</a:t>
            </a:r>
            <a:endParaRPr sz="12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highlight>
                <a:srgbClr val="FFFFFF"/>
              </a:highlight>
              <a:latin typeface="Times New Roman"/>
              <a:ea typeface="Times New Roman"/>
              <a:cs typeface="Times New Roman"/>
              <a:sym typeface="Times New Roman"/>
            </a:endParaRPr>
          </a:p>
        </p:txBody>
      </p:sp>
      <p:pic>
        <p:nvPicPr>
          <p:cNvPr id="116" name="Google Shape;116;p19"/>
          <p:cNvPicPr preferRelativeResize="0"/>
          <p:nvPr/>
        </p:nvPicPr>
        <p:blipFill>
          <a:blip r:embed="rId6">
            <a:alphaModFix/>
          </a:blip>
          <a:stretch>
            <a:fillRect/>
          </a:stretch>
        </p:blipFill>
        <p:spPr>
          <a:xfrm>
            <a:off x="620700" y="2741100"/>
            <a:ext cx="2039121" cy="1391400"/>
          </a:xfrm>
          <a:prstGeom prst="rect">
            <a:avLst/>
          </a:prstGeom>
          <a:noFill/>
          <a:ln>
            <a:noFill/>
          </a:ln>
        </p:spPr>
      </p:pic>
      <p:sp>
        <p:nvSpPr>
          <p:cNvPr id="117" name="Google Shape;117;p19"/>
          <p:cNvSpPr txBox="1"/>
          <p:nvPr/>
        </p:nvSpPr>
        <p:spPr>
          <a:xfrm>
            <a:off x="2867525" y="2664900"/>
            <a:ext cx="48036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This plot tells about the imbalanced class distribution in the FER dataset. To have a class balance, we chose 1000 images from the 2 classes, happy and sad.</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Data augmentation increases the amount of data by adding slightly modified copies of already existing data. We did this to reduce </a:t>
            </a:r>
            <a:r>
              <a:rPr lang="en" sz="12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overfitting</a:t>
            </a:r>
            <a:r>
              <a:rPr lang="en" sz="1200">
                <a:solidFill>
                  <a:schemeClr val="dk1"/>
                </a:solidFill>
                <a:highlight>
                  <a:srgbClr val="FFFFFF"/>
                </a:highlight>
                <a:latin typeface="Times New Roman"/>
                <a:ea typeface="Times New Roman"/>
                <a:cs typeface="Times New Roman"/>
                <a:sym typeface="Times New Roman"/>
              </a:rPr>
              <a:t> when training a machine learning model.</a:t>
            </a:r>
            <a:endParaRPr sz="1200">
              <a:latin typeface="Proxima Nova"/>
              <a:ea typeface="Proxima Nova"/>
              <a:cs typeface="Proxima Nova"/>
              <a:sym typeface="Proxima Nova"/>
            </a:endParaRPr>
          </a:p>
        </p:txBody>
      </p:sp>
      <p:pic>
        <p:nvPicPr>
          <p:cNvPr id="118" name="Google Shape;118;p19"/>
          <p:cNvPicPr preferRelativeResize="0"/>
          <p:nvPr/>
        </p:nvPicPr>
        <p:blipFill>
          <a:blip r:embed="rId8">
            <a:alphaModFix/>
          </a:blip>
          <a:stretch>
            <a:fillRect/>
          </a:stretch>
        </p:blipFill>
        <p:spPr>
          <a:xfrm>
            <a:off x="1573638" y="4190613"/>
            <a:ext cx="2788452" cy="502425"/>
          </a:xfrm>
          <a:prstGeom prst="rect">
            <a:avLst/>
          </a:prstGeom>
          <a:noFill/>
          <a:ln>
            <a:noFill/>
          </a:ln>
        </p:spPr>
      </p:pic>
      <p:pic>
        <p:nvPicPr>
          <p:cNvPr id="119" name="Google Shape;119;p19"/>
          <p:cNvPicPr preferRelativeResize="0"/>
          <p:nvPr/>
        </p:nvPicPr>
        <p:blipFill>
          <a:blip r:embed="rId9">
            <a:alphaModFix/>
          </a:blip>
          <a:stretch>
            <a:fillRect/>
          </a:stretch>
        </p:blipFill>
        <p:spPr>
          <a:xfrm>
            <a:off x="4479850" y="4190624"/>
            <a:ext cx="2810185" cy="502425"/>
          </a:xfrm>
          <a:prstGeom prst="rect">
            <a:avLst/>
          </a:prstGeom>
          <a:noFill/>
          <a:ln>
            <a:noFill/>
          </a:ln>
        </p:spPr>
      </p:pic>
      <p:sp>
        <p:nvSpPr>
          <p:cNvPr id="120" name="Google Shape;120;p19"/>
          <p:cNvSpPr txBox="1"/>
          <p:nvPr/>
        </p:nvSpPr>
        <p:spPr>
          <a:xfrm>
            <a:off x="104400" y="4257175"/>
            <a:ext cx="150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Data augmentation:</a:t>
            </a:r>
            <a:endParaRPr sz="1200">
              <a:latin typeface="Times New Roman"/>
              <a:ea typeface="Times New Roman"/>
              <a:cs typeface="Times New Roman"/>
              <a:sym typeface="Times New Roman"/>
            </a:endParaRPr>
          </a:p>
        </p:txBody>
      </p:sp>
      <p:pic>
        <p:nvPicPr>
          <p:cNvPr id="121" name="Google Shape;121;p19"/>
          <p:cNvPicPr preferRelativeResize="0"/>
          <p:nvPr/>
        </p:nvPicPr>
        <p:blipFill rotWithShape="1">
          <a:blip r:embed="rId10">
            <a:alphaModFix/>
          </a:blip>
          <a:srcRect b="0" l="0" r="0" t="48116"/>
          <a:stretch/>
        </p:blipFill>
        <p:spPr>
          <a:xfrm>
            <a:off x="7970375" y="2831325"/>
            <a:ext cx="907250" cy="2129400"/>
          </a:xfrm>
          <a:prstGeom prst="rect">
            <a:avLst/>
          </a:prstGeom>
          <a:noFill/>
          <a:ln>
            <a:noFill/>
          </a:ln>
        </p:spPr>
      </p:pic>
      <p:pic>
        <p:nvPicPr>
          <p:cNvPr id="122" name="Google Shape;122;p19"/>
          <p:cNvPicPr preferRelativeResize="0"/>
          <p:nvPr/>
        </p:nvPicPr>
        <p:blipFill rotWithShape="1">
          <a:blip r:embed="rId11">
            <a:alphaModFix/>
          </a:blip>
          <a:srcRect b="49295" l="0" r="0" t="0"/>
          <a:stretch/>
        </p:blipFill>
        <p:spPr>
          <a:xfrm>
            <a:off x="7970375" y="925949"/>
            <a:ext cx="907250" cy="19749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a:t>
            </a:r>
            <a:r>
              <a:rPr lang="en">
                <a:latin typeface="Times New Roman"/>
                <a:ea typeface="Times New Roman"/>
                <a:cs typeface="Times New Roman"/>
                <a:sym typeface="Times New Roman"/>
              </a:rPr>
              <a:t>DESCRIPTION</a:t>
            </a:r>
            <a:r>
              <a:rPr lang="en">
                <a:latin typeface="Times New Roman"/>
                <a:ea typeface="Times New Roman"/>
                <a:cs typeface="Times New Roman"/>
                <a:sym typeface="Times New Roman"/>
              </a:rPr>
              <a:t>: SPOTIFY DATASET</a:t>
            </a:r>
            <a:endParaRPr>
              <a:latin typeface="Times New Roman"/>
              <a:ea typeface="Times New Roman"/>
              <a:cs typeface="Times New Roman"/>
              <a:sym typeface="Times New Roman"/>
            </a:endParaRPr>
          </a:p>
        </p:txBody>
      </p:sp>
      <p:sp>
        <p:nvSpPr>
          <p:cNvPr id="128" name="Google Shape;128;p20"/>
          <p:cNvSpPr txBox="1"/>
          <p:nvPr>
            <p:ph idx="1" type="body"/>
          </p:nvPr>
        </p:nvSpPr>
        <p:spPr>
          <a:xfrm>
            <a:off x="365900" y="2751450"/>
            <a:ext cx="6205200" cy="2326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For every song we have extracted the following features along with their data types (as shown in the table)</a:t>
            </a:r>
            <a:endParaRPr sz="1400">
              <a:latin typeface="Times New Roman"/>
              <a:ea typeface="Times New Roman"/>
              <a:cs typeface="Times New Roman"/>
              <a:sym typeface="Times New Roman"/>
            </a:endParaRPr>
          </a:p>
          <a:p>
            <a:pPr indent="0" lvl="0" marL="457200" marR="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We used the Spotify library to access the Spotify API for song information retrieval. First, we chose 18 genres from a total of 126 unique genres available on Spotify. We obtained information on 18,000  songs using 1000 random songs of each genre. Since Spotify has recently restricted the offset limit to 1000, we could not extract more songs using our query</a:t>
            </a:r>
            <a:endParaRPr sz="1400">
              <a:latin typeface="Times New Roman"/>
              <a:ea typeface="Times New Roman"/>
              <a:cs typeface="Times New Roman"/>
              <a:sym typeface="Times New Roman"/>
            </a:endParaRPr>
          </a:p>
        </p:txBody>
      </p:sp>
      <p:pic>
        <p:nvPicPr>
          <p:cNvPr id="129" name="Google Shape;129;p20"/>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30" name="Google Shape;130;p20"/>
          <p:cNvPicPr preferRelativeResize="0"/>
          <p:nvPr/>
        </p:nvPicPr>
        <p:blipFill>
          <a:blip r:embed="rId4">
            <a:alphaModFix amt="48000"/>
          </a:blip>
          <a:stretch>
            <a:fillRect/>
          </a:stretch>
        </p:blipFill>
        <p:spPr>
          <a:xfrm>
            <a:off x="6985125" y="3211875"/>
            <a:ext cx="2158875" cy="1931625"/>
          </a:xfrm>
          <a:prstGeom prst="rect">
            <a:avLst/>
          </a:prstGeom>
          <a:noFill/>
          <a:ln>
            <a:noFill/>
          </a:ln>
        </p:spPr>
      </p:pic>
      <p:sp>
        <p:nvSpPr>
          <p:cNvPr id="131" name="Google Shape;131;p20"/>
          <p:cNvSpPr txBox="1"/>
          <p:nvPr/>
        </p:nvSpPr>
        <p:spPr>
          <a:xfrm>
            <a:off x="365900" y="907050"/>
            <a:ext cx="6353100" cy="184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dataset has been extracted from the Spotify’s publicly available API. However, due to rate limiting restrictions we were getting multiple error responses for our HTTP GET requests.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
                <a:solidFill>
                  <a:schemeClr val="dk1"/>
                </a:solidFill>
                <a:latin typeface="Times New Roman"/>
                <a:ea typeface="Times New Roman"/>
                <a:cs typeface="Times New Roman"/>
                <a:sym typeface="Times New Roman"/>
              </a:rPr>
              <a:t>So, we used a free to use Spotify library for python to send requests and receive information from the Spotify server. This information included meta-data and audio-features for all the songs. </a:t>
            </a:r>
            <a:endParaRPr>
              <a:solidFill>
                <a:schemeClr val="dk1"/>
              </a:solidFill>
              <a:latin typeface="Times New Roman"/>
              <a:ea typeface="Times New Roman"/>
              <a:cs typeface="Times New Roman"/>
              <a:sym typeface="Times New Roman"/>
            </a:endParaRPr>
          </a:p>
        </p:txBody>
      </p:sp>
      <p:pic>
        <p:nvPicPr>
          <p:cNvPr id="132" name="Google Shape;132;p20"/>
          <p:cNvPicPr preferRelativeResize="0"/>
          <p:nvPr/>
        </p:nvPicPr>
        <p:blipFill>
          <a:blip r:embed="rId5">
            <a:alphaModFix/>
          </a:blip>
          <a:stretch>
            <a:fillRect/>
          </a:stretch>
        </p:blipFill>
        <p:spPr>
          <a:xfrm>
            <a:off x="6819725" y="981725"/>
            <a:ext cx="1826700" cy="392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DATASET DESCRIPTION: SPOTIFY DATASET</a:t>
            </a:r>
            <a:endParaRPr/>
          </a:p>
        </p:txBody>
      </p:sp>
      <p:pic>
        <p:nvPicPr>
          <p:cNvPr id="138" name="Google Shape;138;p21"/>
          <p:cNvPicPr preferRelativeResize="0"/>
          <p:nvPr/>
        </p:nvPicPr>
        <p:blipFill>
          <a:blip r:embed="rId3">
            <a:alphaModFix/>
          </a:blip>
          <a:stretch>
            <a:fillRect/>
          </a:stretch>
        </p:blipFill>
        <p:spPr>
          <a:xfrm>
            <a:off x="224425" y="947013"/>
            <a:ext cx="1495425" cy="981075"/>
          </a:xfrm>
          <a:prstGeom prst="rect">
            <a:avLst/>
          </a:prstGeom>
          <a:noFill/>
          <a:ln>
            <a:noFill/>
          </a:ln>
        </p:spPr>
      </p:pic>
      <p:pic>
        <p:nvPicPr>
          <p:cNvPr id="139" name="Google Shape;139;p21"/>
          <p:cNvPicPr preferRelativeResize="0"/>
          <p:nvPr/>
        </p:nvPicPr>
        <p:blipFill>
          <a:blip r:embed="rId4">
            <a:alphaModFix/>
          </a:blip>
          <a:stretch>
            <a:fillRect/>
          </a:stretch>
        </p:blipFill>
        <p:spPr>
          <a:xfrm>
            <a:off x="1807550" y="966063"/>
            <a:ext cx="1466850" cy="942975"/>
          </a:xfrm>
          <a:prstGeom prst="rect">
            <a:avLst/>
          </a:prstGeom>
          <a:noFill/>
          <a:ln>
            <a:noFill/>
          </a:ln>
        </p:spPr>
      </p:pic>
      <p:pic>
        <p:nvPicPr>
          <p:cNvPr id="140" name="Google Shape;140;p21"/>
          <p:cNvPicPr preferRelativeResize="0"/>
          <p:nvPr/>
        </p:nvPicPr>
        <p:blipFill>
          <a:blip r:embed="rId5">
            <a:alphaModFix/>
          </a:blip>
          <a:stretch>
            <a:fillRect/>
          </a:stretch>
        </p:blipFill>
        <p:spPr>
          <a:xfrm>
            <a:off x="1793263" y="2075738"/>
            <a:ext cx="1495425" cy="971550"/>
          </a:xfrm>
          <a:prstGeom prst="rect">
            <a:avLst/>
          </a:prstGeom>
          <a:noFill/>
          <a:ln>
            <a:noFill/>
          </a:ln>
        </p:spPr>
      </p:pic>
      <p:pic>
        <p:nvPicPr>
          <p:cNvPr id="141" name="Google Shape;141;p21"/>
          <p:cNvPicPr preferRelativeResize="0"/>
          <p:nvPr/>
        </p:nvPicPr>
        <p:blipFill>
          <a:blip r:embed="rId6">
            <a:alphaModFix/>
          </a:blip>
          <a:stretch>
            <a:fillRect/>
          </a:stretch>
        </p:blipFill>
        <p:spPr>
          <a:xfrm>
            <a:off x="291100" y="2094788"/>
            <a:ext cx="1428750" cy="933450"/>
          </a:xfrm>
          <a:prstGeom prst="rect">
            <a:avLst/>
          </a:prstGeom>
          <a:noFill/>
          <a:ln>
            <a:noFill/>
          </a:ln>
        </p:spPr>
      </p:pic>
      <p:sp>
        <p:nvSpPr>
          <p:cNvPr id="142" name="Google Shape;142;p21"/>
          <p:cNvSpPr txBox="1"/>
          <p:nvPr/>
        </p:nvSpPr>
        <p:spPr>
          <a:xfrm>
            <a:off x="291100" y="3372900"/>
            <a:ext cx="3000000" cy="122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Here, we can see that some features are distributed well over a range, while others mainly had the same value throughout the dataset. Thus, they perform a minimal role with our genre prediction and emotion score task and hence are mostly dropped during the feature selection task.</a:t>
            </a:r>
            <a:endParaRPr/>
          </a:p>
        </p:txBody>
      </p:sp>
      <p:sp>
        <p:nvSpPr>
          <p:cNvPr id="143" name="Google Shape;143;p21"/>
          <p:cNvSpPr txBox="1"/>
          <p:nvPr/>
        </p:nvSpPr>
        <p:spPr>
          <a:xfrm>
            <a:off x="141250" y="2987388"/>
            <a:ext cx="3299700" cy="38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600">
                <a:solidFill>
                  <a:schemeClr val="dk1"/>
                </a:solidFill>
                <a:highlight>
                  <a:srgbClr val="FFFFFF"/>
                </a:highlight>
                <a:latin typeface="Times New Roman"/>
                <a:ea typeface="Times New Roman"/>
                <a:cs typeface="Times New Roman"/>
                <a:sym typeface="Times New Roman"/>
              </a:rPr>
              <a:t>Frequency plots for a) Danceability and b) valence is distributed over a range. On the other hand,          c) Time Signature and d) Mode contain only 4 unique values for the entire dataset.</a:t>
            </a:r>
            <a:endParaRPr/>
          </a:p>
        </p:txBody>
      </p:sp>
      <p:pic>
        <p:nvPicPr>
          <p:cNvPr id="144" name="Google Shape;144;p21"/>
          <p:cNvPicPr preferRelativeResize="0"/>
          <p:nvPr/>
        </p:nvPicPr>
        <p:blipFill>
          <a:blip r:embed="rId7">
            <a:alphaModFix/>
          </a:blip>
          <a:stretch>
            <a:fillRect/>
          </a:stretch>
        </p:blipFill>
        <p:spPr>
          <a:xfrm>
            <a:off x="6268738" y="1033363"/>
            <a:ext cx="2521277" cy="1767250"/>
          </a:xfrm>
          <a:prstGeom prst="rect">
            <a:avLst/>
          </a:prstGeom>
          <a:noFill/>
          <a:ln>
            <a:noFill/>
          </a:ln>
        </p:spPr>
      </p:pic>
      <p:pic>
        <p:nvPicPr>
          <p:cNvPr id="145" name="Google Shape;145;p21"/>
          <p:cNvPicPr preferRelativeResize="0"/>
          <p:nvPr/>
        </p:nvPicPr>
        <p:blipFill>
          <a:blip r:embed="rId8">
            <a:alphaModFix/>
          </a:blip>
          <a:stretch>
            <a:fillRect/>
          </a:stretch>
        </p:blipFill>
        <p:spPr>
          <a:xfrm>
            <a:off x="5959825" y="3091812"/>
            <a:ext cx="2841050" cy="1628525"/>
          </a:xfrm>
          <a:prstGeom prst="rect">
            <a:avLst/>
          </a:prstGeom>
          <a:noFill/>
          <a:ln>
            <a:noFill/>
          </a:ln>
        </p:spPr>
      </p:pic>
      <p:sp>
        <p:nvSpPr>
          <p:cNvPr id="146" name="Google Shape;146;p21"/>
          <p:cNvSpPr txBox="1"/>
          <p:nvPr/>
        </p:nvSpPr>
        <p:spPr>
          <a:xfrm>
            <a:off x="6742025" y="2691600"/>
            <a:ext cx="18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Correlation Matrix</a:t>
            </a:r>
            <a:endParaRPr>
              <a:latin typeface="Proxima Nova"/>
              <a:ea typeface="Proxima Nova"/>
              <a:cs typeface="Proxima Nova"/>
              <a:sym typeface="Proxima Nova"/>
            </a:endParaRPr>
          </a:p>
        </p:txBody>
      </p:sp>
      <p:sp>
        <p:nvSpPr>
          <p:cNvPr id="147" name="Google Shape;147;p21"/>
          <p:cNvSpPr txBox="1"/>
          <p:nvPr/>
        </p:nvSpPr>
        <p:spPr>
          <a:xfrm>
            <a:off x="6688700" y="4720350"/>
            <a:ext cx="21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Information Gain Graph</a:t>
            </a:r>
            <a:endParaRPr>
              <a:latin typeface="Proxima Nova"/>
              <a:ea typeface="Proxima Nova"/>
              <a:cs typeface="Proxima Nova"/>
              <a:sym typeface="Proxima Nova"/>
            </a:endParaRPr>
          </a:p>
        </p:txBody>
      </p:sp>
      <p:pic>
        <p:nvPicPr>
          <p:cNvPr id="148" name="Google Shape;148;p21"/>
          <p:cNvPicPr preferRelativeResize="0"/>
          <p:nvPr/>
        </p:nvPicPr>
        <p:blipFill>
          <a:blip r:embed="rId9">
            <a:alphaModFix/>
          </a:blip>
          <a:stretch>
            <a:fillRect/>
          </a:stretch>
        </p:blipFill>
        <p:spPr>
          <a:xfrm>
            <a:off x="3635376" y="843400"/>
            <a:ext cx="1628550" cy="1628550"/>
          </a:xfrm>
          <a:prstGeom prst="rect">
            <a:avLst/>
          </a:prstGeom>
          <a:noFill/>
          <a:ln>
            <a:noFill/>
          </a:ln>
        </p:spPr>
      </p:pic>
      <p:pic>
        <p:nvPicPr>
          <p:cNvPr id="149" name="Google Shape;149;p21"/>
          <p:cNvPicPr preferRelativeResize="0"/>
          <p:nvPr/>
        </p:nvPicPr>
        <p:blipFill>
          <a:blip r:embed="rId10">
            <a:alphaModFix/>
          </a:blip>
          <a:stretch>
            <a:fillRect/>
          </a:stretch>
        </p:blipFill>
        <p:spPr>
          <a:xfrm>
            <a:off x="3743113" y="2539200"/>
            <a:ext cx="1457325" cy="1457325"/>
          </a:xfrm>
          <a:prstGeom prst="rect">
            <a:avLst/>
          </a:prstGeom>
          <a:noFill/>
          <a:ln>
            <a:noFill/>
          </a:ln>
        </p:spPr>
      </p:pic>
      <p:sp>
        <p:nvSpPr>
          <p:cNvPr id="150" name="Google Shape;150;p21"/>
          <p:cNvSpPr txBox="1"/>
          <p:nvPr/>
        </p:nvSpPr>
        <p:spPr>
          <a:xfrm>
            <a:off x="3539400" y="3997650"/>
            <a:ext cx="1986600" cy="104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F</a:t>
            </a:r>
            <a:r>
              <a:rPr lang="en" sz="1000">
                <a:solidFill>
                  <a:schemeClr val="dk1"/>
                </a:solidFill>
                <a:highlight>
                  <a:srgbClr val="FFFFFF"/>
                </a:highlight>
                <a:latin typeface="Times New Roman"/>
                <a:ea typeface="Times New Roman"/>
                <a:cs typeface="Times New Roman"/>
                <a:sym typeface="Times New Roman"/>
              </a:rPr>
              <a:t>eatures like valence, danceability, and energy contribute highly to emotion score prediction tasks, which is verified by the correlation graph as shown above.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311700" y="1042825"/>
            <a:ext cx="8520600" cy="381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The main objective of the facial recognition model is to correctly classify the images into 2 classes: Happy and sad.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This is achieved through CNN deep learning models.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The input image sizes are changed as per model requirement, and data augmentation (rotation, shifting, flipping) is applied.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200">
                <a:solidFill>
                  <a:schemeClr val="dk1"/>
                </a:solidFill>
                <a:latin typeface="Times New Roman"/>
                <a:ea typeface="Times New Roman"/>
                <a:cs typeface="Times New Roman"/>
                <a:sym typeface="Times New Roman"/>
              </a:rPr>
              <a:t>Ratio of Training Set Size:Validation Set Size:</a:t>
            </a:r>
            <a:r>
              <a:rPr lang="en" sz="1200">
                <a:solidFill>
                  <a:schemeClr val="dk1"/>
                </a:solidFill>
                <a:latin typeface="Times New Roman"/>
                <a:ea typeface="Times New Roman"/>
                <a:cs typeface="Times New Roman"/>
                <a:sym typeface="Times New Roman"/>
              </a:rPr>
              <a:t> 85:15 ratio to prevent overfitting. Different inbuilt CNN models are trained. This was downloaded and used for prediction.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200">
                <a:solidFill>
                  <a:schemeClr val="dk1"/>
                </a:solidFill>
                <a:latin typeface="Times New Roman"/>
                <a:ea typeface="Times New Roman"/>
                <a:cs typeface="Times New Roman"/>
                <a:sym typeface="Times New Roman"/>
              </a:rPr>
              <a:t>Loss Function Used:</a:t>
            </a:r>
            <a:r>
              <a:rPr lang="en" sz="1200">
                <a:solidFill>
                  <a:schemeClr val="dk1"/>
                </a:solidFill>
                <a:latin typeface="Times New Roman"/>
                <a:ea typeface="Times New Roman"/>
                <a:cs typeface="Times New Roman"/>
                <a:sym typeface="Times New Roman"/>
              </a:rPr>
              <a:t> Categorical_crossentropy loss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200">
                <a:solidFill>
                  <a:schemeClr val="dk1"/>
                </a:solidFill>
                <a:latin typeface="Times New Roman"/>
                <a:ea typeface="Times New Roman"/>
                <a:cs typeface="Times New Roman"/>
                <a:sym typeface="Times New Roman"/>
              </a:rPr>
              <a:t>Optimizer: </a:t>
            </a:r>
            <a:r>
              <a:rPr lang="en" sz="1200">
                <a:solidFill>
                  <a:schemeClr val="dk1"/>
                </a:solidFill>
                <a:latin typeface="Times New Roman"/>
                <a:ea typeface="Times New Roman"/>
                <a:cs typeface="Times New Roman"/>
                <a:sym typeface="Times New Roman"/>
              </a:rPr>
              <a:t>Adam optimizer with a learning rate of 0.001.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Transfer learning: </a:t>
            </a:r>
            <a:r>
              <a:rPr lang="en" sz="1200">
                <a:solidFill>
                  <a:schemeClr val="dk1"/>
                </a:solidFill>
                <a:latin typeface="Times New Roman"/>
                <a:ea typeface="Times New Roman"/>
                <a:cs typeface="Times New Roman"/>
                <a:sym typeface="Times New Roman"/>
              </a:rPr>
              <a:t>A machine learning technique where a model trained on one task is re-purposed on a second related task, allowing rapid progress or improved performance when performed on another task.</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Due to computational power constraints, fine-tuning wasn’t implemented.</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VGG16 model:</a:t>
            </a:r>
            <a:r>
              <a:rPr lang="en" sz="1200">
                <a:solidFill>
                  <a:schemeClr val="dk1"/>
                </a:solidFill>
                <a:latin typeface="Times New Roman"/>
                <a:ea typeface="Times New Roman"/>
                <a:cs typeface="Times New Roman"/>
                <a:sym typeface="Times New Roman"/>
              </a:rPr>
              <a:t> very small (3 × 3) convolution filters are used. It pushed the depth to 16–19 weight layers,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making it approximately 138 trainable parameters.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Inception_V3 model:</a:t>
            </a:r>
            <a:r>
              <a:rPr lang="en" sz="1200">
                <a:solidFill>
                  <a:schemeClr val="dk1"/>
                </a:solidFill>
                <a:latin typeface="Times New Roman"/>
                <a:ea typeface="Times New Roman"/>
                <a:cs typeface="Times New Roman"/>
                <a:sym typeface="Times New Roman"/>
              </a:rPr>
              <a:t> It has a total of 42 layers and a lower error rate than its predecessors.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MobileNetV2 model:</a:t>
            </a:r>
            <a:r>
              <a:rPr lang="en" sz="1200">
                <a:solidFill>
                  <a:schemeClr val="dk1"/>
                </a:solidFill>
                <a:latin typeface="Times New Roman"/>
                <a:ea typeface="Times New Roman"/>
                <a:cs typeface="Times New Roman"/>
                <a:sym typeface="Times New Roman"/>
              </a:rPr>
              <a:t> There are two types of blocks. One is a residual block with a stride of 1. Another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one is a block with a stride of 2 for downsizing.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python script is made, which takes 5 images of the user with a delay on each image of 3 sec.</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latin typeface="Times New Roman"/>
              <a:ea typeface="Times New Roman"/>
              <a:cs typeface="Times New Roman"/>
              <a:sym typeface="Times New Roman"/>
            </a:endParaRPr>
          </a:p>
        </p:txBody>
      </p:sp>
      <p:sp>
        <p:nvSpPr>
          <p:cNvPr id="156" name="Google Shape;156;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pic>
        <p:nvPicPr>
          <p:cNvPr id="157" name="Google Shape;157;p22"/>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58" name="Google Shape;158;p22"/>
          <p:cNvPicPr preferRelativeResize="0"/>
          <p:nvPr/>
        </p:nvPicPr>
        <p:blipFill>
          <a:blip r:embed="rId4">
            <a:alphaModFix amt="48000"/>
          </a:blip>
          <a:stretch>
            <a:fillRect/>
          </a:stretch>
        </p:blipFill>
        <p:spPr>
          <a:xfrm>
            <a:off x="6985125" y="3211875"/>
            <a:ext cx="2158875" cy="193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RESULT &amp; ANALYSIS</a:t>
            </a:r>
            <a:endParaRPr>
              <a:latin typeface="Times New Roman"/>
              <a:ea typeface="Times New Roman"/>
              <a:cs typeface="Times New Roman"/>
              <a:sym typeface="Times New Roman"/>
            </a:endParaRPr>
          </a:p>
        </p:txBody>
      </p:sp>
      <p:sp>
        <p:nvSpPr>
          <p:cNvPr id="164" name="Google Shape;164;p23"/>
          <p:cNvSpPr txBox="1"/>
          <p:nvPr>
            <p:ph idx="1" type="body"/>
          </p:nvPr>
        </p:nvSpPr>
        <p:spPr>
          <a:xfrm>
            <a:off x="311700" y="967225"/>
            <a:ext cx="8520600" cy="85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The accuracy of VGG16 came out to be greater than both InceptionV3 and MobileNetV2. Having, Vgg16 having the best of accuracy while applying the same transfer learning operation on all the models, we will be proceeding with using this model for later on.</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i="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	</a:t>
            </a:r>
            <a:r>
              <a:rPr i="1" lang="en" sz="1000">
                <a:solidFill>
                  <a:schemeClr val="dk1"/>
                </a:solidFill>
                <a:highlight>
                  <a:srgbClr val="FFFFFF"/>
                </a:highlight>
                <a:latin typeface="Times New Roman"/>
                <a:ea typeface="Times New Roman"/>
                <a:cs typeface="Times New Roman"/>
                <a:sym typeface="Times New Roman"/>
              </a:rPr>
              <a:t> </a:t>
            </a:r>
            <a:endParaRPr i="1" sz="1000">
              <a:solidFill>
                <a:schemeClr val="dk1"/>
              </a:solidFill>
              <a:highlight>
                <a:srgbClr val="FFFFFF"/>
              </a:highlight>
              <a:latin typeface="Times New Roman"/>
              <a:ea typeface="Times New Roman"/>
              <a:cs typeface="Times New Roman"/>
              <a:sym typeface="Times New Roman"/>
            </a:endParaRPr>
          </a:p>
        </p:txBody>
      </p:sp>
      <p:pic>
        <p:nvPicPr>
          <p:cNvPr id="165" name="Google Shape;165;p23"/>
          <p:cNvPicPr preferRelativeResize="0"/>
          <p:nvPr/>
        </p:nvPicPr>
        <p:blipFill>
          <a:blip r:embed="rId3">
            <a:alphaModFix/>
          </a:blip>
          <a:stretch>
            <a:fillRect/>
          </a:stretch>
        </p:blipFill>
        <p:spPr>
          <a:xfrm>
            <a:off x="7813125" y="146263"/>
            <a:ext cx="1019175" cy="619125"/>
          </a:xfrm>
          <a:prstGeom prst="rect">
            <a:avLst/>
          </a:prstGeom>
          <a:noFill/>
          <a:ln>
            <a:noFill/>
          </a:ln>
        </p:spPr>
      </p:pic>
      <p:pic>
        <p:nvPicPr>
          <p:cNvPr id="166" name="Google Shape;166;p23"/>
          <p:cNvPicPr preferRelativeResize="0"/>
          <p:nvPr/>
        </p:nvPicPr>
        <p:blipFill>
          <a:blip r:embed="rId4">
            <a:alphaModFix amt="48000"/>
          </a:blip>
          <a:stretch>
            <a:fillRect/>
          </a:stretch>
        </p:blipFill>
        <p:spPr>
          <a:xfrm>
            <a:off x="6985125" y="3211875"/>
            <a:ext cx="2158875" cy="1931625"/>
          </a:xfrm>
          <a:prstGeom prst="rect">
            <a:avLst/>
          </a:prstGeom>
          <a:noFill/>
          <a:ln>
            <a:noFill/>
          </a:ln>
        </p:spPr>
      </p:pic>
      <p:pic>
        <p:nvPicPr>
          <p:cNvPr id="167" name="Google Shape;167;p23"/>
          <p:cNvPicPr preferRelativeResize="0"/>
          <p:nvPr/>
        </p:nvPicPr>
        <p:blipFill>
          <a:blip r:embed="rId5">
            <a:alphaModFix/>
          </a:blip>
          <a:stretch>
            <a:fillRect/>
          </a:stretch>
        </p:blipFill>
        <p:spPr>
          <a:xfrm>
            <a:off x="6315462" y="1883675"/>
            <a:ext cx="2023250" cy="2240775"/>
          </a:xfrm>
          <a:prstGeom prst="rect">
            <a:avLst/>
          </a:prstGeom>
          <a:noFill/>
          <a:ln>
            <a:noFill/>
          </a:ln>
        </p:spPr>
      </p:pic>
      <p:pic>
        <p:nvPicPr>
          <p:cNvPr id="168" name="Google Shape;168;p23"/>
          <p:cNvPicPr preferRelativeResize="0"/>
          <p:nvPr/>
        </p:nvPicPr>
        <p:blipFill>
          <a:blip r:embed="rId6">
            <a:alphaModFix/>
          </a:blip>
          <a:stretch>
            <a:fillRect/>
          </a:stretch>
        </p:blipFill>
        <p:spPr>
          <a:xfrm>
            <a:off x="588813" y="1883677"/>
            <a:ext cx="2158875" cy="2395564"/>
          </a:xfrm>
          <a:prstGeom prst="rect">
            <a:avLst/>
          </a:prstGeom>
          <a:noFill/>
          <a:ln>
            <a:noFill/>
          </a:ln>
        </p:spPr>
      </p:pic>
      <p:pic>
        <p:nvPicPr>
          <p:cNvPr id="169" name="Google Shape;169;p23"/>
          <p:cNvPicPr preferRelativeResize="0"/>
          <p:nvPr/>
        </p:nvPicPr>
        <p:blipFill>
          <a:blip r:embed="rId7">
            <a:alphaModFix/>
          </a:blip>
          <a:stretch>
            <a:fillRect/>
          </a:stretch>
        </p:blipFill>
        <p:spPr>
          <a:xfrm>
            <a:off x="3536700" y="1883650"/>
            <a:ext cx="2070600" cy="2240776"/>
          </a:xfrm>
          <a:prstGeom prst="rect">
            <a:avLst/>
          </a:prstGeom>
          <a:noFill/>
          <a:ln>
            <a:noFill/>
          </a:ln>
        </p:spPr>
      </p:pic>
      <p:sp>
        <p:nvSpPr>
          <p:cNvPr id="170" name="Google Shape;170;p23"/>
          <p:cNvSpPr txBox="1"/>
          <p:nvPr/>
        </p:nvSpPr>
        <p:spPr>
          <a:xfrm>
            <a:off x="445600" y="4188575"/>
            <a:ext cx="2445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solidFill>
                  <a:schemeClr val="dk1"/>
                </a:solidFill>
                <a:highlight>
                  <a:schemeClr val="lt1"/>
                </a:highlight>
                <a:latin typeface="Times New Roman"/>
                <a:ea typeface="Times New Roman"/>
                <a:cs typeface="Times New Roman"/>
                <a:sym typeface="Times New Roman"/>
              </a:rPr>
              <a:t>Accuracy of Inception_V3</a:t>
            </a:r>
            <a:r>
              <a:rPr lang="en">
                <a:solidFill>
                  <a:schemeClr val="dk1"/>
                </a:solidFill>
                <a:highlight>
                  <a:schemeClr val="lt1"/>
                </a:highlight>
                <a:latin typeface="Times New Roman"/>
                <a:ea typeface="Times New Roman"/>
                <a:cs typeface="Times New Roman"/>
                <a:sym typeface="Times New Roman"/>
              </a:rPr>
              <a:t> </a:t>
            </a:r>
            <a:endParaRPr>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 Validation Set: </a:t>
            </a:r>
            <a:r>
              <a:rPr b="1" lang="en">
                <a:solidFill>
                  <a:schemeClr val="dk1"/>
                </a:solidFill>
                <a:highlight>
                  <a:schemeClr val="lt1"/>
                </a:highlight>
                <a:latin typeface="Times New Roman"/>
                <a:ea typeface="Times New Roman"/>
                <a:cs typeface="Times New Roman"/>
                <a:sym typeface="Times New Roman"/>
              </a:rPr>
              <a:t>84.5%</a:t>
            </a:r>
            <a:r>
              <a:rPr lang="en">
                <a:solidFill>
                  <a:schemeClr val="dk1"/>
                </a:solidFill>
                <a:highlight>
                  <a:schemeClr val="lt1"/>
                </a:highlight>
                <a:latin typeface="Times New Roman"/>
                <a:ea typeface="Times New Roman"/>
                <a:cs typeface="Times New Roman"/>
                <a:sym typeface="Times New Roman"/>
              </a:rPr>
              <a:t>	                       Testing Set: </a:t>
            </a:r>
            <a:r>
              <a:rPr b="1" lang="en">
                <a:solidFill>
                  <a:schemeClr val="dk1"/>
                </a:solidFill>
                <a:highlight>
                  <a:schemeClr val="lt1"/>
                </a:highlight>
                <a:latin typeface="Times New Roman"/>
                <a:ea typeface="Times New Roman"/>
                <a:cs typeface="Times New Roman"/>
                <a:sym typeface="Times New Roman"/>
              </a:rPr>
              <a:t>82%</a:t>
            </a:r>
            <a:r>
              <a:rPr lang="en">
                <a:solidFill>
                  <a:schemeClr val="dk1"/>
                </a:solidFill>
                <a:highlight>
                  <a:schemeClr val="lt1"/>
                </a:highlight>
                <a:latin typeface="Times New Roman"/>
                <a:ea typeface="Times New Roman"/>
                <a:cs typeface="Times New Roman"/>
                <a:sym typeface="Times New Roman"/>
              </a:rPr>
              <a:t> </a:t>
            </a:r>
            <a:endParaRPr b="1">
              <a:solidFill>
                <a:schemeClr val="dk1"/>
              </a:solidFill>
              <a:highlight>
                <a:schemeClr val="lt1"/>
              </a:highlight>
              <a:latin typeface="Times New Roman"/>
              <a:ea typeface="Times New Roman"/>
              <a:cs typeface="Times New Roman"/>
              <a:sym typeface="Times New Roman"/>
            </a:endParaRPr>
          </a:p>
        </p:txBody>
      </p:sp>
      <p:sp>
        <p:nvSpPr>
          <p:cNvPr id="171" name="Google Shape;171;p23"/>
          <p:cNvSpPr txBox="1"/>
          <p:nvPr/>
        </p:nvSpPr>
        <p:spPr>
          <a:xfrm>
            <a:off x="6291800" y="4188600"/>
            <a:ext cx="20706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solidFill>
                  <a:schemeClr val="dk1"/>
                </a:solidFill>
                <a:highlight>
                  <a:schemeClr val="lt1"/>
                </a:highlight>
                <a:latin typeface="Times New Roman"/>
                <a:ea typeface="Times New Roman"/>
                <a:cs typeface="Times New Roman"/>
                <a:sym typeface="Times New Roman"/>
              </a:rPr>
              <a:t>Accuracy of MobileNetV2</a:t>
            </a:r>
            <a:endParaRPr>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Validation Set: </a:t>
            </a:r>
            <a:r>
              <a:rPr b="1" lang="en">
                <a:solidFill>
                  <a:schemeClr val="dk1"/>
                </a:solidFill>
                <a:highlight>
                  <a:schemeClr val="lt1"/>
                </a:highlight>
                <a:latin typeface="Times New Roman"/>
                <a:ea typeface="Times New Roman"/>
                <a:cs typeface="Times New Roman"/>
                <a:sym typeface="Times New Roman"/>
              </a:rPr>
              <a:t>79.5%</a:t>
            </a:r>
            <a:endParaRPr>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Testing Set:  </a:t>
            </a:r>
            <a:r>
              <a:rPr b="1" lang="en">
                <a:solidFill>
                  <a:schemeClr val="dk1"/>
                </a:solidFill>
                <a:highlight>
                  <a:schemeClr val="lt1"/>
                </a:highlight>
                <a:latin typeface="Times New Roman"/>
                <a:ea typeface="Times New Roman"/>
                <a:cs typeface="Times New Roman"/>
                <a:sym typeface="Times New Roman"/>
              </a:rPr>
              <a:t>78%</a:t>
            </a:r>
            <a:r>
              <a:rPr lang="en">
                <a:solidFill>
                  <a:schemeClr val="dk1"/>
                </a:solidFill>
                <a:highlight>
                  <a:schemeClr val="lt1"/>
                </a:highlight>
                <a:latin typeface="Times New Roman"/>
                <a:ea typeface="Times New Roman"/>
                <a:cs typeface="Times New Roman"/>
                <a:sym typeface="Times New Roman"/>
              </a:rPr>
              <a:t> on</a:t>
            </a:r>
            <a:endParaRPr>
              <a:solidFill>
                <a:schemeClr val="dk1"/>
              </a:solidFill>
              <a:highlight>
                <a:schemeClr val="lt1"/>
              </a:highlight>
              <a:latin typeface="Times New Roman"/>
              <a:ea typeface="Times New Roman"/>
              <a:cs typeface="Times New Roman"/>
              <a:sym typeface="Times New Roman"/>
            </a:endParaRPr>
          </a:p>
        </p:txBody>
      </p:sp>
      <p:sp>
        <p:nvSpPr>
          <p:cNvPr id="172" name="Google Shape;172;p23"/>
          <p:cNvSpPr txBox="1"/>
          <p:nvPr/>
        </p:nvSpPr>
        <p:spPr>
          <a:xfrm>
            <a:off x="3467163" y="4188550"/>
            <a:ext cx="23859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solidFill>
                  <a:schemeClr val="dk1"/>
                </a:solidFill>
                <a:highlight>
                  <a:schemeClr val="lt1"/>
                </a:highlight>
                <a:latin typeface="Times New Roman"/>
                <a:ea typeface="Times New Roman"/>
                <a:cs typeface="Times New Roman"/>
                <a:sym typeface="Times New Roman"/>
              </a:rPr>
              <a:t>Accuracy of Vgg16</a:t>
            </a:r>
            <a:endParaRPr i="1">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i="1" lang="en">
                <a:solidFill>
                  <a:schemeClr val="dk1"/>
                </a:solidFill>
                <a:highlight>
                  <a:schemeClr val="lt1"/>
                </a:highlight>
                <a:latin typeface="Times New Roman"/>
                <a:ea typeface="Times New Roman"/>
                <a:cs typeface="Times New Roman"/>
                <a:sym typeface="Times New Roman"/>
              </a:rPr>
              <a:t>Validation Set</a:t>
            </a:r>
            <a:r>
              <a:rPr lang="en">
                <a:solidFill>
                  <a:schemeClr val="dk1"/>
                </a:solidFill>
                <a:highlight>
                  <a:schemeClr val="lt1"/>
                </a:highlight>
                <a:latin typeface="Times New Roman"/>
                <a:ea typeface="Times New Roman"/>
                <a:cs typeface="Times New Roman"/>
                <a:sym typeface="Times New Roman"/>
              </a:rPr>
              <a:t> : </a:t>
            </a:r>
            <a:r>
              <a:rPr b="1" lang="en">
                <a:solidFill>
                  <a:schemeClr val="dk1"/>
                </a:solidFill>
                <a:highlight>
                  <a:schemeClr val="lt1"/>
                </a:highlight>
                <a:latin typeface="Times New Roman"/>
                <a:ea typeface="Times New Roman"/>
                <a:cs typeface="Times New Roman"/>
                <a:sym typeface="Times New Roman"/>
              </a:rPr>
              <a:t>88.5%</a:t>
            </a:r>
            <a:endParaRPr>
              <a:solidFill>
                <a:schemeClr val="dk1"/>
              </a:solidFill>
              <a:highlight>
                <a:schemeClr val="lt1"/>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Testing Set: </a:t>
            </a:r>
            <a:r>
              <a:rPr b="1" lang="en">
                <a:solidFill>
                  <a:schemeClr val="dk1"/>
                </a:solidFill>
                <a:highlight>
                  <a:schemeClr val="lt1"/>
                </a:highlight>
                <a:latin typeface="Times New Roman"/>
                <a:ea typeface="Times New Roman"/>
                <a:cs typeface="Times New Roman"/>
                <a:sym typeface="Times New Roman"/>
              </a:rPr>
              <a:t>89%</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