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Gadugi" panose="020B0502040204020203" pitchFamily="34" charset="0"/>
      <p:regular r:id="rId14"/>
      <p:bold r:id="rId15"/>
    </p:embeddedFont>
    <p:embeddedFont>
      <p:font typeface="Clear Sans Regular Bold" panose="020B0604020202020204" charset="0"/>
      <p:regular r:id="rId16"/>
    </p:embeddedFont>
    <p:embeddedFont>
      <p:font typeface="Calibri" panose="020F0502020204030204" pitchFamily="34" charset="0"/>
      <p:regular r:id="rId17"/>
      <p:bold r:id="rId18"/>
      <p:italic r:id="rId19"/>
      <p:boldItalic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279" autoAdjust="0"/>
    <p:restoredTop sz="73146" autoAdjust="0"/>
  </p:normalViewPr>
  <p:slideViewPr>
    <p:cSldViewPr>
      <p:cViewPr varScale="1">
        <p:scale>
          <a:sx n="43" d="100"/>
          <a:sy n="43" d="100"/>
        </p:scale>
        <p:origin x="658"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30.05.2023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Hello and welcome, my name is </a:t>
            </a:r>
            <a:r>
              <a:rPr lang="en-US" dirty="0" err="1" smtClean="0"/>
              <a:t>Sumit</a:t>
            </a:r>
            <a:r>
              <a:rPr lang="en-US" baseline="0" dirty="0" smtClean="0"/>
              <a:t> </a:t>
            </a:r>
            <a:r>
              <a:rPr lang="en-US" dirty="0" smtClean="0"/>
              <a:t>and today I will be presenting to you the results of the Data Analytics task.</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extLst>
      <p:ext uri="{BB962C8B-B14F-4D97-AF65-F5344CB8AC3E}">
        <p14:creationId xmlns:p14="http://schemas.microsoft.com/office/powerpoint/2010/main" val="7750296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smtClean="0"/>
              <a:t>So to summarize:</a:t>
            </a:r>
          </a:p>
          <a:p>
            <a:pPr lvl="0"/>
            <a:endParaRPr lang="en-US" dirty="0" smtClean="0"/>
          </a:p>
          <a:p>
            <a:pPr lvl="0"/>
            <a:r>
              <a:rPr lang="en-US" dirty="0" smtClean="0"/>
              <a:t>We tackled this task and found the top 5 most popular categories as asked, but we also went one step further.</a:t>
            </a:r>
          </a:p>
          <a:p>
            <a:pPr lvl="0"/>
            <a:endParaRPr lang="en-US" dirty="0" smtClean="0"/>
          </a:p>
          <a:p>
            <a:pPr lvl="0"/>
            <a:r>
              <a:rPr lang="en-US" dirty="0" smtClean="0"/>
              <a:t>- We found that animals and science are the two most popular categories, suggesting that users like "real-life" and "factual" content</a:t>
            </a:r>
          </a:p>
          <a:p>
            <a:pPr lvl="0"/>
            <a:endParaRPr lang="en-US" dirty="0" smtClean="0"/>
          </a:p>
          <a:p>
            <a:pPr lvl="0"/>
            <a:r>
              <a:rPr lang="en-US" dirty="0" smtClean="0"/>
              <a:t>- We also found that food was a common theme amongst popular content and the most popular food category was healthy eating. This could be a signal to show the types of people that are using your platform, and you could use this insight to boost engagement even further. For example, you could run a campaign with content focused on this category or work with healthy eating brands to promote content.</a:t>
            </a:r>
          </a:p>
          <a:p>
            <a:pPr lvl="0"/>
            <a:endParaRPr lang="en-US" dirty="0" smtClean="0"/>
          </a:p>
          <a:p>
            <a:pPr lvl="0"/>
            <a:r>
              <a:rPr lang="en-US" dirty="0" smtClean="0"/>
              <a:t>- As much as this analysis was insightful, we are ready to take it to the next stage and we have the expertise within Accenture to help you realize these kinds of insights in production across your organization and in real-time.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extLst>
      <p:ext uri="{BB962C8B-B14F-4D97-AF65-F5344CB8AC3E}">
        <p14:creationId xmlns:p14="http://schemas.microsoft.com/office/powerpoint/2010/main" val="19366425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mtClean="0"/>
              <a:t>Thank you very much for listening, please feel free to ask any questions that you may have!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extLst>
      <p:ext uri="{BB962C8B-B14F-4D97-AF65-F5344CB8AC3E}">
        <p14:creationId xmlns:p14="http://schemas.microsoft.com/office/powerpoint/2010/main" val="1983028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smtClean="0"/>
              <a:t>Today's agenda will be as follows:</a:t>
            </a:r>
          </a:p>
          <a:p>
            <a:pPr lvl="0"/>
            <a:endParaRPr lang="en-US" dirty="0" smtClean="0"/>
          </a:p>
          <a:p>
            <a:pPr lvl="0"/>
            <a:r>
              <a:rPr lang="en-US" dirty="0" smtClean="0"/>
              <a:t>1. We will recap the overall project to give a high level understanding of the business problem we're tackling and the specific requirements.</a:t>
            </a:r>
          </a:p>
          <a:p>
            <a:pPr lvl="0"/>
            <a:r>
              <a:rPr lang="en-US" dirty="0" smtClean="0"/>
              <a:t>2. We will dive into the specific problem that we, the Data Analytics team, have been focusing on and will give some background as to why this is such a big problem.</a:t>
            </a:r>
          </a:p>
          <a:p>
            <a:pPr lvl="0"/>
            <a:r>
              <a:rPr lang="en-US" dirty="0" smtClean="0"/>
              <a:t>3. After introducing the problem, I will go over the team responsible from our side in tackling this task.</a:t>
            </a:r>
          </a:p>
          <a:p>
            <a:pPr lvl="0"/>
            <a:r>
              <a:rPr lang="en-US" dirty="0" smtClean="0"/>
              <a:t>4. I will then go over the high-level process that we followed to complete this task, so that you have complete clarity in how we tackle these kinds of tasks.</a:t>
            </a:r>
          </a:p>
          <a:p>
            <a:pPr lvl="0"/>
            <a:r>
              <a:rPr lang="en-US" dirty="0" smtClean="0"/>
              <a:t>5. Finally, I will go over the all important results and I will present them as a series of insights </a:t>
            </a:r>
            <a:r>
              <a:rPr lang="en-US" smtClean="0"/>
              <a:t>and visualization's </a:t>
            </a:r>
            <a:r>
              <a:rPr lang="en-US" dirty="0" smtClean="0"/>
              <a:t>from our analysis.</a:t>
            </a:r>
          </a:p>
          <a:p>
            <a:pPr lvl="0"/>
            <a:endParaRPr lang="en-US" dirty="0" smtClean="0"/>
          </a:p>
          <a:p>
            <a:pPr lvl="0"/>
            <a:r>
              <a:rPr lang="en-US" dirty="0" smtClean="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extLst>
      <p:ext uri="{BB962C8B-B14F-4D97-AF65-F5344CB8AC3E}">
        <p14:creationId xmlns:p14="http://schemas.microsoft.com/office/powerpoint/2010/main" val="4147687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smtClean="0"/>
              <a:t>To kick things off let me recap this engagement.</a:t>
            </a:r>
          </a:p>
          <a:p>
            <a:pPr lvl="0"/>
            <a:endParaRPr lang="en-US" dirty="0" smtClean="0"/>
          </a:p>
          <a:p>
            <a:pPr lvl="0"/>
            <a:r>
              <a:rPr lang="en-US" dirty="0" smtClean="0"/>
              <a:t>We, Accenture have embarked on a 3 month pilot with Social Buzz to focus on 3 main tasks, aligned with some of the biggest challenges that you're currently facing. </a:t>
            </a:r>
          </a:p>
          <a:p>
            <a:pPr lvl="0"/>
            <a:endParaRPr lang="en-US" dirty="0" smtClean="0"/>
          </a:p>
          <a:p>
            <a:pPr lvl="0"/>
            <a:r>
              <a:rPr lang="en-US" dirty="0" smtClean="0"/>
              <a:t>Social Buzz has reached huge scale in recent years to become recognized as a global unicorn company. We are here to help you manage this scale and to guide you in the right direction.</a:t>
            </a:r>
          </a:p>
          <a:p>
            <a:pPr lvl="0"/>
            <a:endParaRPr lang="en-US" dirty="0" smtClean="0"/>
          </a:p>
          <a:p>
            <a:pPr lvl="0"/>
            <a:r>
              <a:rPr lang="en-US" dirty="0" smtClean="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smtClean="0"/>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extLst>
      <p:ext uri="{BB962C8B-B14F-4D97-AF65-F5344CB8AC3E}">
        <p14:creationId xmlns:p14="http://schemas.microsoft.com/office/powerpoint/2010/main" val="3853722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smtClean="0"/>
              <a:t>Focusing on the last point that I mentioned there, this is what the Data Analytics team has been specifically focused on.</a:t>
            </a:r>
          </a:p>
          <a:p>
            <a:pPr lvl="0"/>
            <a:endParaRPr lang="en-US" dirty="0" smtClean="0"/>
          </a:p>
          <a:p>
            <a:pPr lvl="0"/>
            <a:r>
              <a:rPr lang="en-US" dirty="0" smtClean="0"/>
              <a:t>Clearly with such grand scale, this comes with a lot of data and with such vast amounts of data comes challenges.</a:t>
            </a:r>
          </a:p>
          <a:p>
            <a:pPr lvl="0"/>
            <a:endParaRPr lang="en-US" dirty="0" smtClean="0"/>
          </a:p>
          <a:p>
            <a:pPr lvl="0"/>
            <a:r>
              <a:rPr lang="en-US" dirty="0" smtClean="0"/>
              <a:t>To give a background on how much data you've been creating:</a:t>
            </a:r>
          </a:p>
          <a:p>
            <a:pPr lvl="0"/>
            <a:r>
              <a:rPr lang="en-US" dirty="0" smtClean="0"/>
              <a:t>- You told us that your platform receives over 100000 posts per day which amounts to 36 500 000 posts every year, of which, this is all unstructured data making it very hard to make sense of.</a:t>
            </a:r>
          </a:p>
          <a:p>
            <a:pPr lvl="0"/>
            <a:endParaRPr lang="en-US" dirty="0" smtClean="0"/>
          </a:p>
          <a:p>
            <a:pPr lvl="0"/>
            <a:r>
              <a:rPr lang="en-US" dirty="0" smtClean="0"/>
              <a:t>In this day and age, content is king. Just look at some of the biggest platforms in the world, for example YouTube, Facebook and Netflix... they are all content businesses... </a:t>
            </a:r>
          </a:p>
          <a:p>
            <a:pPr lvl="0"/>
            <a:endParaRPr lang="en-US" dirty="0" smtClean="0"/>
          </a:p>
          <a:p>
            <a:pPr lvl="0"/>
            <a:r>
              <a:rPr lang="en-US" dirty="0" smtClean="0"/>
              <a:t>But how to capitalize on it when there is so much?</a:t>
            </a:r>
          </a:p>
          <a:p>
            <a:pPr lvl="0"/>
            <a:endParaRPr lang="en-US" dirty="0" smtClean="0"/>
          </a:p>
          <a:p>
            <a:pPr lvl="0"/>
            <a:r>
              <a:rPr lang="en-US" dirty="0" smtClean="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smtClean="0"/>
          </a:p>
          <a:p>
            <a:pPr lvl="0"/>
            <a:r>
              <a:rPr lang="en-US" dirty="0" smtClean="0"/>
              <a:t>And this is where out data analytics expertise comes in, with the insights that we've uncovered from this task, we can show you exactly how to take analytics to production at scale.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extLst>
      <p:ext uri="{BB962C8B-B14F-4D97-AF65-F5344CB8AC3E}">
        <p14:creationId xmlns:p14="http://schemas.microsoft.com/office/powerpoint/2010/main" val="2099667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smtClean="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smtClean="0"/>
          </a:p>
          <a:p>
            <a:pPr lvl="0"/>
            <a:r>
              <a:rPr lang="en-US" dirty="0" smtClean="0"/>
              <a:t>Marcus </a:t>
            </a:r>
            <a:r>
              <a:rPr lang="en-US" dirty="0" err="1" smtClean="0"/>
              <a:t>Rompton</a:t>
            </a:r>
            <a:r>
              <a:rPr lang="en-US" dirty="0" smtClean="0"/>
              <a:t>, a senior principal has worked with the worlds biggest clients on solving their data problems and was heavily involved in the data engineering side of this project.</a:t>
            </a:r>
          </a:p>
          <a:p>
            <a:pPr lvl="0"/>
            <a:endParaRPr lang="en-US" dirty="0" smtClean="0"/>
          </a:p>
          <a:p>
            <a:pPr lvl="0"/>
            <a:r>
              <a:rPr lang="en-US" dirty="0" smtClean="0"/>
              <a:t>And finally myself, </a:t>
            </a:r>
            <a:r>
              <a:rPr lang="en-US" dirty="0" err="1" smtClean="0"/>
              <a:t>Sumit</a:t>
            </a:r>
            <a:r>
              <a:rPr lang="en-US" dirty="0" smtClean="0"/>
              <a:t> Singh, who was solely responsible for taking leadership guidance and delivering high quality insights from the raw datasets and turning these into business decisions.</a:t>
            </a:r>
          </a:p>
          <a:p>
            <a:pPr lvl="0"/>
            <a:endParaRPr lang="en-US" dirty="0" smtClean="0"/>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extLst>
      <p:ext uri="{BB962C8B-B14F-4D97-AF65-F5344CB8AC3E}">
        <p14:creationId xmlns:p14="http://schemas.microsoft.com/office/powerpoint/2010/main" val="838660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smtClean="0"/>
              <a:t>So, how did we tackle this problem? </a:t>
            </a:r>
          </a:p>
          <a:p>
            <a:pPr lvl="0"/>
            <a:endParaRPr lang="en-US" dirty="0" smtClean="0"/>
          </a:p>
          <a:p>
            <a:pPr lvl="0"/>
            <a:r>
              <a:rPr lang="en-US" dirty="0" smtClean="0"/>
              <a:t>Well we approached it in 5 steps:</a:t>
            </a:r>
          </a:p>
          <a:p>
            <a:pPr lvl="0"/>
            <a:endParaRPr lang="en-US" dirty="0" smtClean="0"/>
          </a:p>
          <a:p>
            <a:pPr lvl="0"/>
            <a:r>
              <a:rPr lang="en-US" dirty="0" smtClean="0"/>
              <a:t>1. Data understanding - the key to success on any data project is to understand the data in detail. So we took the time to understand the data model and domain of your business.</a:t>
            </a:r>
          </a:p>
          <a:p>
            <a:pPr lvl="0"/>
            <a:r>
              <a:rPr lang="en-US" dirty="0" smtClean="0"/>
              <a:t>2. Data cleaning - after understanding your business, we then cleaned the available datasets and thought about what an ideal dataset should look like for this problem.</a:t>
            </a:r>
          </a:p>
          <a:p>
            <a:pPr lvl="0"/>
            <a:r>
              <a:rPr lang="en-US" dirty="0" smtClean="0"/>
              <a:t>3. Data modelling - After ensuring the data was clean for analysis, we needed to process and model this data into a dataset that can precisely answer the business questions and produce the results needed.</a:t>
            </a:r>
          </a:p>
          <a:p>
            <a:pPr lvl="0"/>
            <a:r>
              <a:rPr lang="en-US" dirty="0" smtClean="0"/>
              <a:t>4. Data analysis - With our new dataset, we used our analytical expertise to uncover insights from this dataset and to produce visualizations to describe the insights.</a:t>
            </a:r>
          </a:p>
          <a:p>
            <a:pPr lvl="0"/>
            <a:r>
              <a:rPr lang="en-US" dirty="0" smtClean="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extLst>
      <p:ext uri="{BB962C8B-B14F-4D97-AF65-F5344CB8AC3E}">
        <p14:creationId xmlns:p14="http://schemas.microsoft.com/office/powerpoint/2010/main" val="1473580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smtClean="0"/>
              <a:t>From your data we found that you had a total of 16 unique categories of posts across your sample dataset. This includes things such as Food, Culture and Sport.</a:t>
            </a:r>
          </a:p>
          <a:p>
            <a:pPr lvl="0"/>
            <a:endParaRPr lang="en-US" dirty="0" smtClean="0"/>
          </a:p>
          <a:p>
            <a:pPr lvl="0"/>
            <a:r>
              <a:rPr lang="en-US" dirty="0" smtClean="0"/>
              <a:t>As well as this, there were 1897 reactions from just the animal category alone! People obviously really like animals!</a:t>
            </a:r>
          </a:p>
          <a:p>
            <a:pPr lvl="0"/>
            <a:endParaRPr lang="en-US" dirty="0" smtClean="0"/>
          </a:p>
          <a:p>
            <a:pPr lvl="0"/>
            <a:r>
              <a:rPr lang="en-US" dirty="0" smtClean="0"/>
              <a:t>And also the most common month for users to post within </a:t>
            </a:r>
            <a:r>
              <a:rPr lang="en-US" dirty="0" smtClean="0"/>
              <a:t>was May followed </a:t>
            </a:r>
            <a:r>
              <a:rPr lang="en-US" smtClean="0"/>
              <a:t>by January. </a:t>
            </a:r>
            <a:r>
              <a:rPr lang="en-US" dirty="0" smtClean="0"/>
              <a:t>This aligns with seasonal trends of social media users that feel the need to reconnect with people after calendar events such as Christmas.</a:t>
            </a:r>
          </a:p>
          <a:p>
            <a:pPr lvl="0"/>
            <a:endParaRPr lang="en-US" dirty="0" smtClean="0"/>
          </a:p>
          <a:p>
            <a:pPr lvl="0"/>
            <a:r>
              <a:rPr lang="en-US" dirty="0" smtClean="0"/>
              <a:t>But now, onto the main question... which is... what were the top 5 most popular categories of posts?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extLst>
      <p:ext uri="{BB962C8B-B14F-4D97-AF65-F5344CB8AC3E}">
        <p14:creationId xmlns:p14="http://schemas.microsoft.com/office/powerpoint/2010/main" val="25311935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smtClean="0"/>
              <a:t>From our analysis, you can see that the top 5 most popular categories of posts were animals, science, healthy eating, technology and food in descending order.</a:t>
            </a:r>
          </a:p>
          <a:p>
            <a:pPr lvl="0"/>
            <a:endParaRPr lang="en-US" dirty="0" smtClean="0"/>
          </a:p>
          <a:p>
            <a:pPr lvl="0"/>
            <a:r>
              <a:rPr lang="en-US" dirty="0" smtClean="0"/>
              <a:t>Animals had an aggregate popularity score of around 74965. It is very interesting to see both food and healthy eating within the top 5, it really shows that food is a highly engaging content category. Healthy eating ranks slightly higher than food, so perhaps your user base may be skewed towards healthy eaters and health-conscious people.  </a:t>
            </a:r>
          </a:p>
          <a:p>
            <a:pPr lvl="0"/>
            <a:endParaRPr lang="en-US" dirty="0" smtClean="0"/>
          </a:p>
          <a:p>
            <a:pPr lvl="0"/>
            <a:r>
              <a:rPr lang="en-US" dirty="0" smtClean="0"/>
              <a:t>Finally, its also interesting to see science and technology too. This may suggest that people enjoy consuming factual content and snippets of content that they can learn something from.</a:t>
            </a:r>
          </a:p>
          <a:p>
            <a:pPr lvl="0"/>
            <a:endParaRPr lang="en-US" dirty="0" smtClean="0"/>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extLst>
      <p:ext uri="{BB962C8B-B14F-4D97-AF65-F5344CB8AC3E}">
        <p14:creationId xmlns:p14="http://schemas.microsoft.com/office/powerpoint/2010/main" val="15514392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smtClean="0"/>
              <a:t>Additionally, you can see from this chart the % split of popularity between the top 5 categories. There is not much difference between the share of each category, however, the difference between the 1st most popular, animals and the 2nd most popular, science, is the largest gap equal to 1.1%.</a:t>
            </a:r>
          </a:p>
          <a:p>
            <a:pPr lvl="0"/>
            <a:endParaRPr lang="en-US" dirty="0" smtClean="0"/>
          </a:p>
          <a:p>
            <a:pPr lvl="0"/>
            <a:r>
              <a:rPr lang="en-US" dirty="0" smtClean="0"/>
              <a:t>In business terms, this could suggest that the most popular category, animals, is tailing away from the rest of the categories and may continue to get more and more popular. To avoid an issue where 1 content category consumes the entire platform, it will be important for you to ensure that any algorithms used to govern the content on the platform gives a fair balance to the content categories.</a:t>
            </a:r>
          </a:p>
          <a:p>
            <a:pPr lvl="0"/>
            <a:endParaRPr lang="en-US" dirty="0" smtClean="0"/>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5/30/2023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2.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7.jpeg"/><Relationship Id="rId4" Type="http://schemas.openxmlformats.org/officeDocument/2006/relationships/image" Target="../media/image18.sv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5.png"/><Relationship Id="rId4" Type="http://schemas.openxmlformats.org/officeDocument/2006/relationships/image" Target="../media/image21.sv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4.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6.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11.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13.png"/><Relationship Id="rId4" Type="http://schemas.openxmlformats.org/officeDocument/2006/relationships/image" Target="../media/image18.sv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3.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3.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4" y="3305349"/>
            <a:ext cx="5612425" cy="4270400"/>
          </a:xfrm>
          <a:prstGeom prst="rect">
            <a:avLst/>
          </a:prstGeom>
        </p:spPr>
        <p:txBody>
          <a:bodyPr wrap="square" lIns="0" tIns="0" rIns="0" bIns="0" rtlCol="0" anchor="t">
            <a:spAutoFit/>
          </a:bodyPr>
          <a:lstStyle/>
          <a:p>
            <a:pPr algn="ctr">
              <a:lnSpc>
                <a:spcPts val="11059"/>
              </a:lnSpc>
            </a:pPr>
            <a:r>
              <a:rPr lang="en-US" sz="10533" spc="-105" dirty="0">
                <a:solidFill>
                  <a:srgbClr val="FFFFFF"/>
                </a:solidFill>
                <a:latin typeface="Gadugi" panose="020B0502040204020203" pitchFamily="34" charset="0"/>
                <a:ea typeface="Gadugi" panose="020B0502040204020203" pitchFamily="34" charset="0"/>
              </a:rPr>
              <a:t>Data</a:t>
            </a:r>
          </a:p>
          <a:p>
            <a:pPr algn="ctr">
              <a:lnSpc>
                <a:spcPts val="11059"/>
              </a:lnSpc>
            </a:pPr>
            <a:r>
              <a:rPr lang="en-US" sz="10533" spc="-105" dirty="0">
                <a:solidFill>
                  <a:srgbClr val="FFFFFF"/>
                </a:solidFill>
                <a:latin typeface="Gadugi" panose="020B0502040204020203" pitchFamily="34" charset="0"/>
                <a:ea typeface="Gadugi" panose="020B0502040204020203" pitchFamily="34" charset="0"/>
              </a:rPr>
              <a:t>Analysis</a:t>
            </a:r>
          </a:p>
          <a:p>
            <a:pPr algn="ctr">
              <a:lnSpc>
                <a:spcPts val="11059"/>
              </a:lnSpc>
            </a:pPr>
            <a:endParaRPr lang="en-US" sz="10533" spc="-105" dirty="0">
              <a:solidFill>
                <a:srgbClr val="FFFFFF"/>
              </a:solidFill>
              <a:latin typeface="Graphik Regular" panose="020B05030302020602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xmlns=""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xmlns=""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xmlns=""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xmlns=""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xmlns=""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xmlns=""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7" name="TextBox 16"/>
          <p:cNvSpPr txBox="1"/>
          <p:nvPr/>
        </p:nvSpPr>
        <p:spPr>
          <a:xfrm>
            <a:off x="12192000" y="1334678"/>
            <a:ext cx="4038600" cy="461665"/>
          </a:xfrm>
          <a:prstGeom prst="rect">
            <a:avLst/>
          </a:prstGeom>
          <a:noFill/>
        </p:spPr>
        <p:txBody>
          <a:bodyPr wrap="square" rtlCol="0">
            <a:spAutoFit/>
          </a:bodyPr>
          <a:lstStyle/>
          <a:p>
            <a:r>
              <a:rPr lang="en-US" sz="2400" b="1" dirty="0" smtClean="0"/>
              <a:t>ANALYSIS</a:t>
            </a:r>
            <a:endParaRPr lang="en-US" b="1" dirty="0"/>
          </a:p>
        </p:txBody>
      </p:sp>
      <p:sp>
        <p:nvSpPr>
          <p:cNvPr id="18" name="TextBox 17"/>
          <p:cNvSpPr txBox="1"/>
          <p:nvPr/>
        </p:nvSpPr>
        <p:spPr>
          <a:xfrm>
            <a:off x="10770182" y="1793225"/>
            <a:ext cx="5562600" cy="1600438"/>
          </a:xfrm>
          <a:prstGeom prst="rect">
            <a:avLst/>
          </a:prstGeom>
          <a:noFill/>
        </p:spPr>
        <p:txBody>
          <a:bodyPr wrap="square" rtlCol="0">
            <a:spAutoFit/>
          </a:bodyPr>
          <a:lstStyle/>
          <a:p>
            <a:r>
              <a:rPr lang="en-US" sz="2000" b="1" spc="-19" dirty="0">
                <a:latin typeface="Gadugi" panose="020B0502040204020203" pitchFamily="34" charset="0"/>
                <a:ea typeface="Gadugi" panose="020B0502040204020203" pitchFamily="34" charset="0"/>
              </a:rPr>
              <a:t>Animals and science are the two most popular categories of content, showing that people enjoy "real-life" and "factual" content the most.</a:t>
            </a:r>
          </a:p>
          <a:p>
            <a:endParaRPr lang="en-US" dirty="0"/>
          </a:p>
        </p:txBody>
      </p:sp>
      <p:sp>
        <p:nvSpPr>
          <p:cNvPr id="19" name="TextBox 18"/>
          <p:cNvSpPr txBox="1"/>
          <p:nvPr/>
        </p:nvSpPr>
        <p:spPr>
          <a:xfrm>
            <a:off x="12344400" y="3844703"/>
            <a:ext cx="2838733" cy="461665"/>
          </a:xfrm>
          <a:prstGeom prst="rect">
            <a:avLst/>
          </a:prstGeom>
          <a:noFill/>
        </p:spPr>
        <p:txBody>
          <a:bodyPr wrap="square" rtlCol="0">
            <a:spAutoFit/>
          </a:bodyPr>
          <a:lstStyle/>
          <a:p>
            <a:r>
              <a:rPr lang="en-US" sz="2400" b="1" dirty="0" smtClean="0"/>
              <a:t>INSIGHT</a:t>
            </a:r>
            <a:endParaRPr lang="en-US" b="1" dirty="0"/>
          </a:p>
        </p:txBody>
      </p:sp>
      <p:sp>
        <p:nvSpPr>
          <p:cNvPr id="26" name="TextBox 25"/>
          <p:cNvSpPr txBox="1"/>
          <p:nvPr/>
        </p:nvSpPr>
        <p:spPr>
          <a:xfrm>
            <a:off x="10770182" y="4306368"/>
            <a:ext cx="6248400" cy="2215991"/>
          </a:xfrm>
          <a:prstGeom prst="rect">
            <a:avLst/>
          </a:prstGeom>
          <a:noFill/>
        </p:spPr>
        <p:txBody>
          <a:bodyPr wrap="square" rtlCol="0">
            <a:spAutoFit/>
          </a:bodyPr>
          <a:lstStyle/>
          <a:p>
            <a:r>
              <a:rPr lang="en-US" sz="2000" b="1" spc="-19" dirty="0">
                <a:latin typeface="Gadugi" panose="020B0502040204020203" pitchFamily="34" charset="0"/>
                <a:ea typeface="Gadugi" panose="020B0502040204020203" pitchFamily="34" charset="0"/>
              </a:rPr>
              <a:t>Food is a common theme with the top 5 categories with "Healthy Eating" ranking the highest. This may give an indication to the audience within your user base. You could use this insight to create a campaign and work with healthy eating brands to boost user engagement.</a:t>
            </a:r>
          </a:p>
          <a:p>
            <a:endParaRPr lang="en-US" dirty="0"/>
          </a:p>
        </p:txBody>
      </p:sp>
      <p:sp>
        <p:nvSpPr>
          <p:cNvPr id="27" name="TextBox 26"/>
          <p:cNvSpPr txBox="1"/>
          <p:nvPr/>
        </p:nvSpPr>
        <p:spPr>
          <a:xfrm flipH="1">
            <a:off x="12428751" y="6673952"/>
            <a:ext cx="2670030" cy="461665"/>
          </a:xfrm>
          <a:prstGeom prst="rect">
            <a:avLst/>
          </a:prstGeom>
          <a:noFill/>
        </p:spPr>
        <p:txBody>
          <a:bodyPr wrap="square" rtlCol="0">
            <a:spAutoFit/>
          </a:bodyPr>
          <a:lstStyle/>
          <a:p>
            <a:r>
              <a:rPr lang="en-US" sz="2400" b="1" dirty="0" smtClean="0"/>
              <a:t>NEXT STEPS</a:t>
            </a:r>
            <a:endParaRPr lang="en-US" b="1" dirty="0"/>
          </a:p>
        </p:txBody>
      </p:sp>
      <p:sp>
        <p:nvSpPr>
          <p:cNvPr id="28" name="TextBox 27"/>
          <p:cNvSpPr txBox="1"/>
          <p:nvPr/>
        </p:nvSpPr>
        <p:spPr>
          <a:xfrm>
            <a:off x="10998782" y="7286367"/>
            <a:ext cx="6019800" cy="1600438"/>
          </a:xfrm>
          <a:prstGeom prst="rect">
            <a:avLst/>
          </a:prstGeom>
          <a:noFill/>
        </p:spPr>
        <p:txBody>
          <a:bodyPr wrap="square" rtlCol="0">
            <a:spAutoFit/>
          </a:bodyPr>
          <a:lstStyle/>
          <a:p>
            <a:r>
              <a:rPr lang="en-US" sz="2000" b="1" spc="-19" dirty="0">
                <a:latin typeface="Gadugi" panose="020B0502040204020203" pitchFamily="34" charset="0"/>
                <a:ea typeface="Gadugi" panose="020B0502040204020203" pitchFamily="34" charset="0"/>
              </a:rPr>
              <a:t>This ad-hoc analysis is insightful, but it's time to take this analysis into large scale production for real-time understanding of your business. We can show you how to do this.   </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p>
            <a:p>
              <a:pPr>
                <a:lnSpc>
                  <a:spcPts val="2660"/>
                </a:lnSpc>
              </a:pPr>
              <a:r>
                <a:rPr lang="en-US" sz="1900" spc="-19" dirty="0">
                  <a:solidFill>
                    <a:srgbClr val="000000"/>
                  </a:solidFill>
                  <a:latin typeface="Graphik Regular" panose="020B0503030202060203" pitchFamily="34" charset="0"/>
                </a:rPr>
                <a:t>Problem</a:t>
              </a:r>
            </a:p>
            <a:p>
              <a:pPr>
                <a:lnSpc>
                  <a:spcPts val="2660"/>
                </a:lnSpc>
              </a:pPr>
              <a:r>
                <a:rPr lang="en-US" sz="1900" spc="-19" dirty="0">
                  <a:solidFill>
                    <a:srgbClr val="000000"/>
                  </a:solidFill>
                  <a:latin typeface="Graphik Regular" panose="020B0503030202060203" pitchFamily="34" charset="0"/>
                </a:rPr>
                <a:t>The Analytics team</a:t>
              </a:r>
            </a:p>
            <a:p>
              <a:pPr>
                <a:lnSpc>
                  <a:spcPts val="2660"/>
                </a:lnSpc>
              </a:pPr>
              <a:r>
                <a:rPr lang="en-US" sz="1900" spc="-19" dirty="0">
                  <a:solidFill>
                    <a:srgbClr val="000000"/>
                  </a:solidFill>
                  <a:latin typeface="Graphik Regular" panose="020B0503030202060203" pitchFamily="34" charset="0"/>
                </a:rPr>
                <a:t>Process</a:t>
              </a:r>
            </a:p>
            <a:p>
              <a:pPr>
                <a:lnSpc>
                  <a:spcPts val="2660"/>
                </a:lnSpc>
              </a:pPr>
              <a:r>
                <a:rPr lang="en-US" sz="1900" spc="-19" dirty="0">
                  <a:solidFill>
                    <a:srgbClr val="000000"/>
                  </a:solidFill>
                  <a:latin typeface="Graphik Regular" panose="020B0503030202060203" pitchFamily="34" charset="0"/>
                </a:rPr>
                <a:t>Insights</a:t>
              </a:r>
            </a:p>
            <a:p>
              <a:pPr>
                <a:lnSpc>
                  <a:spcPts val="2660"/>
                </a:lnSpc>
              </a:pPr>
              <a:r>
                <a:rPr lang="en-US" sz="19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p:cNvSpPr txBox="1"/>
          <p:nvPr/>
        </p:nvSpPr>
        <p:spPr>
          <a:xfrm>
            <a:off x="9220199" y="3314698"/>
            <a:ext cx="6036543" cy="2862322"/>
          </a:xfrm>
          <a:prstGeom prst="rect">
            <a:avLst/>
          </a:prstGeom>
          <a:noFill/>
        </p:spPr>
        <p:txBody>
          <a:bodyPr wrap="square" rtlCol="0">
            <a:spAutoFit/>
          </a:bodyPr>
          <a:lstStyle/>
          <a:p>
            <a:pPr>
              <a:lnSpc>
                <a:spcPts val="2660"/>
              </a:lnSpc>
            </a:pPr>
            <a:r>
              <a:rPr lang="en-US" sz="1900" spc="-19">
                <a:latin typeface="Gadugi" panose="020B0502040204020203" pitchFamily="34" charset="0"/>
                <a:ea typeface="Gadugi" panose="020B0502040204020203" pitchFamily="34" charset="0"/>
              </a:rPr>
              <a:t>Social Buzz is a fast growing technology unicorn that need to adapt quickly to it's global scale. Accenture has begun a 3 month POC focusing on these tasks:</a:t>
            </a:r>
          </a:p>
          <a:p>
            <a:pPr>
              <a:lnSpc>
                <a:spcPts val="2660"/>
              </a:lnSpc>
            </a:pPr>
            <a:endParaRPr lang="en-US" sz="1900" spc="-19">
              <a:latin typeface="Gadugi" panose="020B0502040204020203" pitchFamily="34" charset="0"/>
              <a:ea typeface="Gadugi" panose="020B0502040204020203" pitchFamily="34" charset="0"/>
            </a:endParaRPr>
          </a:p>
          <a:p>
            <a:pPr marL="410211" lvl="1" indent="-205106">
              <a:lnSpc>
                <a:spcPts val="2660"/>
              </a:lnSpc>
              <a:buFont typeface="Arial"/>
              <a:buChar char="•"/>
            </a:pPr>
            <a:r>
              <a:rPr lang="en-US" sz="1900" spc="-19">
                <a:latin typeface="Gadugi" panose="020B0502040204020203" pitchFamily="34" charset="0"/>
                <a:ea typeface="Gadugi" panose="020B0502040204020203" pitchFamily="34" charset="0"/>
              </a:rPr>
              <a:t>An audit of Social Buzz's big data practice</a:t>
            </a:r>
          </a:p>
          <a:p>
            <a:pPr marL="410211" lvl="1" indent="-205106">
              <a:lnSpc>
                <a:spcPts val="2660"/>
              </a:lnSpc>
              <a:buFont typeface="Arial"/>
              <a:buChar char="•"/>
            </a:pPr>
            <a:r>
              <a:rPr lang="en-US" sz="1900" spc="-19">
                <a:latin typeface="Gadugi" panose="020B0502040204020203" pitchFamily="34" charset="0"/>
                <a:ea typeface="Gadugi" panose="020B0502040204020203" pitchFamily="34" charset="0"/>
              </a:rPr>
              <a:t>Recommendations for a successful IPO</a:t>
            </a:r>
          </a:p>
          <a:p>
            <a:pPr marL="410210" lvl="1" indent="-205105">
              <a:lnSpc>
                <a:spcPts val="2660"/>
              </a:lnSpc>
              <a:buFont typeface="Arial"/>
              <a:buChar char="•"/>
            </a:pPr>
            <a:r>
              <a:rPr lang="en-US" sz="1900" spc="-19">
                <a:latin typeface="Gadugi" panose="020B0502040204020203" pitchFamily="34" charset="0"/>
                <a:ea typeface="Gadugi" panose="020B0502040204020203" pitchFamily="34" charset="0"/>
              </a:rPr>
              <a:t>Analysis to find Social Buzz's top 5 most popular categories of content </a:t>
            </a:r>
            <a:endParaRPr lang="en-US" sz="1900" spc="-19" dirty="0">
              <a:latin typeface="Gadugi" panose="020B0502040204020203" pitchFamily="34" charset="0"/>
              <a:ea typeface="Gadugi" panose="020B05020402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sp>
        <p:nvSpPr>
          <p:cNvPr id="6" name="AutoShape 6"/>
          <p:cNvSpPr/>
          <p:nvPr/>
        </p:nvSpPr>
        <p:spPr>
          <a:xfrm>
            <a:off x="0" y="-181760"/>
            <a:ext cx="9753600" cy="1046876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p:cNvSpPr txBox="1"/>
          <p:nvPr/>
        </p:nvSpPr>
        <p:spPr>
          <a:xfrm>
            <a:off x="2641064" y="4578440"/>
            <a:ext cx="4937112" cy="669414"/>
          </a:xfrm>
          <a:prstGeom prst="rect">
            <a:avLst/>
          </a:prstGeom>
          <a:noFill/>
        </p:spPr>
        <p:txBody>
          <a:bodyPr wrap="square" rtlCol="0">
            <a:spAutoFit/>
          </a:bodyPr>
          <a:lstStyle/>
          <a:p>
            <a:pPr>
              <a:lnSpc>
                <a:spcPts val="4480"/>
              </a:lnSpc>
            </a:pPr>
            <a:r>
              <a:rPr lang="en-US" sz="2800" b="1" spc="-32" dirty="0">
                <a:solidFill>
                  <a:srgbClr val="FFFFFF"/>
                </a:solidFill>
                <a:latin typeface="Gadugi" panose="020B0502040204020203" pitchFamily="34" charset="0"/>
                <a:ea typeface="Gadugi" panose="020B0502040204020203" pitchFamily="34" charset="0"/>
              </a:rPr>
              <a:t>Over </a:t>
            </a:r>
            <a:r>
              <a:rPr lang="en-US" sz="2800" b="1" u="sng" spc="-32" dirty="0">
                <a:solidFill>
                  <a:srgbClr val="FFFFFF"/>
                </a:solidFill>
                <a:latin typeface="Gadugi" panose="020B0502040204020203" pitchFamily="34" charset="0"/>
                <a:ea typeface="Gadugi" panose="020B0502040204020203" pitchFamily="34" charset="0"/>
              </a:rPr>
              <a:t>100000</a:t>
            </a:r>
            <a:r>
              <a:rPr lang="en-US" sz="2800" b="1" spc="-32" dirty="0">
                <a:solidFill>
                  <a:srgbClr val="FFFFFF"/>
                </a:solidFill>
                <a:latin typeface="Gadugi" panose="020B0502040204020203" pitchFamily="34" charset="0"/>
                <a:ea typeface="Gadugi" panose="020B0502040204020203" pitchFamily="34" charset="0"/>
              </a:rPr>
              <a:t> posts per day</a:t>
            </a:r>
          </a:p>
        </p:txBody>
      </p:sp>
      <p:sp>
        <p:nvSpPr>
          <p:cNvPr id="23" name="TextBox 22"/>
          <p:cNvSpPr txBox="1"/>
          <p:nvPr/>
        </p:nvSpPr>
        <p:spPr>
          <a:xfrm>
            <a:off x="2631114" y="5324939"/>
            <a:ext cx="5165712" cy="1523494"/>
          </a:xfrm>
          <a:prstGeom prst="rect">
            <a:avLst/>
          </a:prstGeom>
          <a:noFill/>
        </p:spPr>
        <p:txBody>
          <a:bodyPr wrap="square" rtlCol="0">
            <a:spAutoFit/>
          </a:bodyPr>
          <a:lstStyle/>
          <a:p>
            <a:pPr>
              <a:lnSpc>
                <a:spcPts val="4480"/>
              </a:lnSpc>
              <a:spcBef>
                <a:spcPct val="0"/>
              </a:spcBef>
            </a:pPr>
            <a:r>
              <a:rPr lang="en-US" sz="2800" b="1" u="sng" spc="-32" dirty="0">
                <a:solidFill>
                  <a:srgbClr val="FFFFFF"/>
                </a:solidFill>
                <a:latin typeface="Gadugi" panose="020B0502040204020203" pitchFamily="34" charset="0"/>
                <a:ea typeface="Gadugi" panose="020B0502040204020203" pitchFamily="34" charset="0"/>
              </a:rPr>
              <a:t>36,500,000</a:t>
            </a:r>
            <a:r>
              <a:rPr lang="en-US" sz="2800" b="1" spc="-32" dirty="0">
                <a:solidFill>
                  <a:srgbClr val="FFFFFF"/>
                </a:solidFill>
                <a:latin typeface="Gadugi" panose="020B0502040204020203" pitchFamily="34" charset="0"/>
                <a:ea typeface="Gadugi" panose="020B0502040204020203" pitchFamily="34" charset="0"/>
              </a:rPr>
              <a:t> pieces of content</a:t>
            </a:r>
          </a:p>
          <a:p>
            <a:pPr>
              <a:lnSpc>
                <a:spcPts val="4480"/>
              </a:lnSpc>
              <a:spcBef>
                <a:spcPct val="0"/>
              </a:spcBef>
            </a:pPr>
            <a:r>
              <a:rPr lang="en-US" sz="2800" b="1" spc="-32" dirty="0">
                <a:solidFill>
                  <a:srgbClr val="FFFFFF"/>
                </a:solidFill>
                <a:latin typeface="Gadugi" panose="020B0502040204020203" pitchFamily="34" charset="0"/>
                <a:ea typeface="Gadugi" panose="020B0502040204020203" pitchFamily="34" charset="0"/>
              </a:rPr>
              <a:t>per year!</a:t>
            </a:r>
          </a:p>
          <a:p>
            <a:endParaRPr lang="en-US" dirty="0"/>
          </a:p>
        </p:txBody>
      </p:sp>
      <p:sp>
        <p:nvSpPr>
          <p:cNvPr id="24" name="TextBox 23"/>
          <p:cNvSpPr txBox="1"/>
          <p:nvPr/>
        </p:nvSpPr>
        <p:spPr>
          <a:xfrm>
            <a:off x="2759088" y="6972300"/>
            <a:ext cx="6136428" cy="2523768"/>
          </a:xfrm>
          <a:prstGeom prst="rect">
            <a:avLst/>
          </a:prstGeom>
          <a:noFill/>
        </p:spPr>
        <p:txBody>
          <a:bodyPr wrap="square" rtlCol="0">
            <a:spAutoFit/>
          </a:bodyPr>
          <a:lstStyle/>
          <a:p>
            <a:r>
              <a:rPr lang="en-US" sz="2800" b="1" spc="-19" dirty="0">
                <a:solidFill>
                  <a:srgbClr val="FFFFFF"/>
                </a:solidFill>
                <a:latin typeface="Gadugi" panose="020B0502040204020203" pitchFamily="34" charset="0"/>
                <a:ea typeface="Gadugi" panose="020B0502040204020203" pitchFamily="34" charset="0"/>
              </a:rPr>
              <a:t>But how to capitalize on it when there is so much?</a:t>
            </a:r>
          </a:p>
          <a:p>
            <a:endParaRPr lang="en-US" sz="2800" b="1" dirty="0" smtClean="0"/>
          </a:p>
          <a:p>
            <a:r>
              <a:rPr lang="en-US" sz="2800" b="1" u="sng" spc="-19" dirty="0">
                <a:solidFill>
                  <a:srgbClr val="FFFFFF"/>
                </a:solidFill>
                <a:latin typeface="Gadugi" panose="020B0502040204020203" pitchFamily="34" charset="0"/>
                <a:ea typeface="Gadugi" panose="020B0502040204020203" pitchFamily="34" charset="0"/>
              </a:rPr>
              <a:t>Analysis to find Social Buzz's top 5 most popular categories of content </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pic>
        <p:nvPicPr>
          <p:cNvPr id="32" name="Picture 6" descr="Avatar, male, man, mature, old, person, user icon - Free downloa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97458" y="1044092"/>
            <a:ext cx="2313476" cy="2313477"/>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4" descr="Avatar Male Boy - Free vector graphic on Pixaba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30115" y="4034469"/>
            <a:ext cx="2338807" cy="2338807"/>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4" descr="Avatar Male Boy - Free vector graphic on Pixaba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98961" y="7025118"/>
            <a:ext cx="2338807" cy="2338807"/>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p:cNvSpPr txBox="1"/>
          <p:nvPr/>
        </p:nvSpPr>
        <p:spPr>
          <a:xfrm>
            <a:off x="14162718" y="1044092"/>
            <a:ext cx="3363281" cy="1579920"/>
          </a:xfrm>
          <a:prstGeom prst="rect">
            <a:avLst/>
          </a:prstGeom>
          <a:noFill/>
        </p:spPr>
        <p:txBody>
          <a:bodyPr wrap="square" rtlCol="0">
            <a:spAutoFit/>
          </a:bodyPr>
          <a:lstStyle/>
          <a:p>
            <a:pPr>
              <a:lnSpc>
                <a:spcPts val="2940"/>
              </a:lnSpc>
            </a:pPr>
            <a:r>
              <a:rPr lang="en-US" sz="2400" b="1" spc="-21" dirty="0">
                <a:latin typeface="Gadugi" panose="020B0502040204020203" pitchFamily="34" charset="0"/>
                <a:ea typeface="Gadugi" panose="020B0502040204020203" pitchFamily="34" charset="0"/>
              </a:rPr>
              <a:t>ANDREW </a:t>
            </a:r>
            <a:r>
              <a:rPr lang="en-US" sz="2400" b="1" spc="-21" dirty="0" smtClean="0">
                <a:latin typeface="Gadugi" panose="020B0502040204020203" pitchFamily="34" charset="0"/>
                <a:ea typeface="Gadugi" panose="020B0502040204020203" pitchFamily="34" charset="0"/>
              </a:rPr>
              <a:t>FLEMING</a:t>
            </a:r>
          </a:p>
          <a:p>
            <a:pPr>
              <a:lnSpc>
                <a:spcPts val="2940"/>
              </a:lnSpc>
            </a:pPr>
            <a:endParaRPr lang="en-US" spc="-21" dirty="0">
              <a:latin typeface="Gadugi" panose="020B0502040204020203" pitchFamily="34" charset="0"/>
              <a:ea typeface="Gadugi" panose="020B0502040204020203" pitchFamily="34" charset="0"/>
            </a:endParaRPr>
          </a:p>
          <a:p>
            <a:pPr>
              <a:lnSpc>
                <a:spcPts val="2940"/>
              </a:lnSpc>
            </a:pPr>
            <a:r>
              <a:rPr lang="en-US" sz="2000" b="1" spc="-19" dirty="0">
                <a:latin typeface="Gadugi" panose="020B0502040204020203" pitchFamily="34" charset="0"/>
                <a:ea typeface="Gadugi" panose="020B0502040204020203" pitchFamily="34" charset="0"/>
              </a:rPr>
              <a:t>Chief Technology Architect</a:t>
            </a:r>
          </a:p>
          <a:p>
            <a:pPr>
              <a:lnSpc>
                <a:spcPts val="2940"/>
              </a:lnSpc>
            </a:pPr>
            <a:endParaRPr lang="en-US" spc="-21" dirty="0">
              <a:latin typeface="Gadugi" panose="020B0502040204020203" pitchFamily="34" charset="0"/>
              <a:ea typeface="Gadugi" panose="020B0502040204020203" pitchFamily="34" charset="0"/>
            </a:endParaRPr>
          </a:p>
        </p:txBody>
      </p:sp>
      <p:sp>
        <p:nvSpPr>
          <p:cNvPr id="36" name="TextBox 35"/>
          <p:cNvSpPr txBox="1"/>
          <p:nvPr/>
        </p:nvSpPr>
        <p:spPr>
          <a:xfrm>
            <a:off x="14401801" y="4221947"/>
            <a:ext cx="3124198" cy="1477328"/>
          </a:xfrm>
          <a:prstGeom prst="rect">
            <a:avLst/>
          </a:prstGeom>
          <a:noFill/>
        </p:spPr>
        <p:txBody>
          <a:bodyPr wrap="square" rtlCol="0">
            <a:spAutoFit/>
          </a:bodyPr>
          <a:lstStyle/>
          <a:p>
            <a:pPr>
              <a:lnSpc>
                <a:spcPts val="2660"/>
              </a:lnSpc>
            </a:pPr>
            <a:r>
              <a:rPr lang="en-US" sz="2400" b="1" spc="-21" dirty="0" smtClean="0">
                <a:latin typeface="Gadugi" panose="020B0502040204020203" pitchFamily="34" charset="0"/>
                <a:ea typeface="Gadugi" panose="020B0502040204020203" pitchFamily="34" charset="0"/>
              </a:rPr>
              <a:t>MARCUS ROMPTON</a:t>
            </a:r>
            <a:endParaRPr lang="en-US" sz="2400" b="1" spc="-21" dirty="0">
              <a:latin typeface="Gadugi" panose="020B0502040204020203" pitchFamily="34" charset="0"/>
              <a:ea typeface="Gadugi" panose="020B0502040204020203" pitchFamily="34" charset="0"/>
            </a:endParaRPr>
          </a:p>
          <a:p>
            <a:pPr>
              <a:lnSpc>
                <a:spcPts val="2660"/>
              </a:lnSpc>
            </a:pPr>
            <a:endParaRPr lang="en-US" spc="-19" dirty="0" smtClean="0">
              <a:latin typeface="Gadugi" panose="020B0502040204020203" pitchFamily="34" charset="0"/>
              <a:ea typeface="Gadugi" panose="020B0502040204020203" pitchFamily="34" charset="0"/>
            </a:endParaRPr>
          </a:p>
          <a:p>
            <a:pPr>
              <a:lnSpc>
                <a:spcPts val="2660"/>
              </a:lnSpc>
            </a:pPr>
            <a:endParaRPr lang="en-US" spc="-19" dirty="0">
              <a:latin typeface="Gadugi" panose="020B0502040204020203" pitchFamily="34" charset="0"/>
              <a:ea typeface="Gadugi" panose="020B0502040204020203" pitchFamily="34" charset="0"/>
            </a:endParaRPr>
          </a:p>
          <a:p>
            <a:pPr>
              <a:lnSpc>
                <a:spcPts val="2660"/>
              </a:lnSpc>
            </a:pPr>
            <a:r>
              <a:rPr lang="en-US" sz="2400" spc="-19" dirty="0" smtClean="0">
                <a:latin typeface="Gadugi" panose="020B0502040204020203" pitchFamily="34" charset="0"/>
                <a:ea typeface="Gadugi" panose="020B0502040204020203" pitchFamily="34" charset="0"/>
              </a:rPr>
              <a:t>Senior </a:t>
            </a:r>
            <a:r>
              <a:rPr lang="en-US" sz="2400" spc="-19" dirty="0">
                <a:latin typeface="Gadugi" panose="020B0502040204020203" pitchFamily="34" charset="0"/>
                <a:ea typeface="Gadugi" panose="020B0502040204020203" pitchFamily="34" charset="0"/>
              </a:rPr>
              <a:t>Principal</a:t>
            </a:r>
          </a:p>
        </p:txBody>
      </p:sp>
      <p:sp>
        <p:nvSpPr>
          <p:cNvPr id="38" name="TextBox 37"/>
          <p:cNvSpPr txBox="1"/>
          <p:nvPr/>
        </p:nvSpPr>
        <p:spPr>
          <a:xfrm>
            <a:off x="14630400" y="7421293"/>
            <a:ext cx="2743200" cy="1169551"/>
          </a:xfrm>
          <a:prstGeom prst="rect">
            <a:avLst/>
          </a:prstGeom>
          <a:noFill/>
        </p:spPr>
        <p:txBody>
          <a:bodyPr wrap="square" rtlCol="0">
            <a:spAutoFit/>
          </a:bodyPr>
          <a:lstStyle/>
          <a:p>
            <a:r>
              <a:rPr lang="en-US" sz="2800" b="1" dirty="0" smtClean="0"/>
              <a:t>SUMIT SINGH</a:t>
            </a:r>
          </a:p>
          <a:p>
            <a:endParaRPr lang="en-US" dirty="0"/>
          </a:p>
          <a:p>
            <a:r>
              <a:rPr lang="en-US" sz="2400" dirty="0" smtClean="0"/>
              <a:t>Data Analyst</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p:cNvSpPr txBox="1"/>
          <p:nvPr/>
        </p:nvSpPr>
        <p:spPr>
          <a:xfrm>
            <a:off x="4114800" y="1372359"/>
            <a:ext cx="3354280" cy="738664"/>
          </a:xfrm>
          <a:prstGeom prst="rect">
            <a:avLst/>
          </a:prstGeom>
          <a:noFill/>
        </p:spPr>
        <p:txBody>
          <a:bodyPr wrap="square" rtlCol="0">
            <a:spAutoFit/>
          </a:bodyPr>
          <a:lstStyle/>
          <a:p>
            <a:r>
              <a:rPr lang="en-US" sz="2400" b="1" spc="-18" dirty="0">
                <a:latin typeface="Gadugi" panose="020B0502040204020203" pitchFamily="34" charset="0"/>
                <a:ea typeface="Gadugi" panose="020B0502040204020203" pitchFamily="34" charset="0"/>
              </a:rPr>
              <a:t>Data Understanding</a:t>
            </a:r>
          </a:p>
          <a:p>
            <a:endParaRPr lang="en-US" dirty="0"/>
          </a:p>
        </p:txBody>
      </p:sp>
      <p:sp>
        <p:nvSpPr>
          <p:cNvPr id="40" name="TextBox 39"/>
          <p:cNvSpPr txBox="1"/>
          <p:nvPr/>
        </p:nvSpPr>
        <p:spPr>
          <a:xfrm>
            <a:off x="6019800" y="2896904"/>
            <a:ext cx="2974004" cy="438582"/>
          </a:xfrm>
          <a:prstGeom prst="rect">
            <a:avLst/>
          </a:prstGeom>
          <a:noFill/>
        </p:spPr>
        <p:txBody>
          <a:bodyPr wrap="square" rtlCol="0">
            <a:spAutoFit/>
          </a:bodyPr>
          <a:lstStyle/>
          <a:p>
            <a:pPr>
              <a:lnSpc>
                <a:spcPts val="2660"/>
              </a:lnSpc>
            </a:pPr>
            <a:r>
              <a:rPr lang="en-US" sz="2400" b="1" spc="-19" dirty="0">
                <a:latin typeface="Gadugi" panose="020B0502040204020203" pitchFamily="34" charset="0"/>
                <a:ea typeface="Gadugi" panose="020B0502040204020203" pitchFamily="34" charset="0"/>
              </a:rPr>
              <a:t>Data Cleaning</a:t>
            </a:r>
          </a:p>
        </p:txBody>
      </p:sp>
      <p:sp>
        <p:nvSpPr>
          <p:cNvPr id="41" name="TextBox 40"/>
          <p:cNvSpPr txBox="1"/>
          <p:nvPr/>
        </p:nvSpPr>
        <p:spPr>
          <a:xfrm>
            <a:off x="7891585" y="4508992"/>
            <a:ext cx="2395415" cy="738664"/>
          </a:xfrm>
          <a:prstGeom prst="rect">
            <a:avLst/>
          </a:prstGeom>
          <a:noFill/>
        </p:spPr>
        <p:txBody>
          <a:bodyPr wrap="square" rtlCol="0">
            <a:spAutoFit/>
          </a:bodyPr>
          <a:lstStyle/>
          <a:p>
            <a:r>
              <a:rPr lang="en-US" sz="2400" b="1" spc="-19" dirty="0">
                <a:latin typeface="Gadugi" panose="020B0502040204020203" pitchFamily="34" charset="0"/>
                <a:ea typeface="Gadugi" panose="020B0502040204020203" pitchFamily="34" charset="0"/>
              </a:rPr>
              <a:t>Data Modelling</a:t>
            </a:r>
          </a:p>
          <a:p>
            <a:endParaRPr lang="en-US" dirty="0"/>
          </a:p>
        </p:txBody>
      </p:sp>
      <p:sp>
        <p:nvSpPr>
          <p:cNvPr id="42" name="TextBox 41"/>
          <p:cNvSpPr txBox="1"/>
          <p:nvPr/>
        </p:nvSpPr>
        <p:spPr>
          <a:xfrm>
            <a:off x="9744813" y="6273462"/>
            <a:ext cx="2161370" cy="438582"/>
          </a:xfrm>
          <a:prstGeom prst="rect">
            <a:avLst/>
          </a:prstGeom>
          <a:noFill/>
        </p:spPr>
        <p:txBody>
          <a:bodyPr wrap="square" rtlCol="0">
            <a:spAutoFit/>
          </a:bodyPr>
          <a:lstStyle/>
          <a:p>
            <a:pPr>
              <a:lnSpc>
                <a:spcPts val="2660"/>
              </a:lnSpc>
            </a:pPr>
            <a:r>
              <a:rPr lang="en-US" sz="2400" b="1" spc="-19" dirty="0">
                <a:latin typeface="Gadugi" panose="020B0502040204020203" pitchFamily="34" charset="0"/>
                <a:ea typeface="Gadugi" panose="020B0502040204020203" pitchFamily="34" charset="0"/>
              </a:rPr>
              <a:t>Data Analysis</a:t>
            </a:r>
          </a:p>
        </p:txBody>
      </p:sp>
      <p:sp>
        <p:nvSpPr>
          <p:cNvPr id="43" name="TextBox 42"/>
          <p:cNvSpPr txBox="1"/>
          <p:nvPr/>
        </p:nvSpPr>
        <p:spPr>
          <a:xfrm>
            <a:off x="11906183" y="8115300"/>
            <a:ext cx="2611150" cy="438582"/>
          </a:xfrm>
          <a:prstGeom prst="rect">
            <a:avLst/>
          </a:prstGeom>
          <a:noFill/>
        </p:spPr>
        <p:txBody>
          <a:bodyPr wrap="square" rtlCol="0">
            <a:spAutoFit/>
          </a:bodyPr>
          <a:lstStyle/>
          <a:p>
            <a:pPr>
              <a:lnSpc>
                <a:spcPts val="2660"/>
              </a:lnSpc>
            </a:pPr>
            <a:r>
              <a:rPr lang="en-US" sz="2400" b="1" spc="-19" dirty="0">
                <a:latin typeface="Gadugi" panose="020B0502040204020203" pitchFamily="34" charset="0"/>
                <a:ea typeface="Gadugi" panose="020B0502040204020203" pitchFamily="34" charset="0"/>
              </a:rPr>
              <a:t>Uncover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2670342" y="6480309"/>
            <a:ext cx="2972219" cy="881758"/>
          </a:xfrm>
          <a:prstGeom prst="rect">
            <a:avLst/>
          </a:prstGeom>
        </p:spPr>
      </p:pic>
      <p:sp>
        <p:nvSpPr>
          <p:cNvPr id="14" name="TextBox 13"/>
          <p:cNvSpPr txBox="1"/>
          <p:nvPr/>
        </p:nvSpPr>
        <p:spPr>
          <a:xfrm>
            <a:off x="1828800" y="4289649"/>
            <a:ext cx="2040729" cy="584775"/>
          </a:xfrm>
          <a:prstGeom prst="rect">
            <a:avLst/>
          </a:prstGeom>
          <a:noFill/>
        </p:spPr>
        <p:txBody>
          <a:bodyPr wrap="square" rtlCol="0">
            <a:spAutoFit/>
          </a:bodyPr>
          <a:lstStyle/>
          <a:p>
            <a:r>
              <a:rPr lang="en-US" sz="3200" b="1" dirty="0" smtClean="0"/>
              <a:t>              16</a:t>
            </a:r>
            <a:endParaRPr lang="en-US" sz="3200" b="1" dirty="0"/>
          </a:p>
        </p:txBody>
      </p:sp>
      <p:sp>
        <p:nvSpPr>
          <p:cNvPr id="15" name="TextBox 14"/>
          <p:cNvSpPr txBox="1"/>
          <p:nvPr/>
        </p:nvSpPr>
        <p:spPr>
          <a:xfrm>
            <a:off x="2343114" y="5101531"/>
            <a:ext cx="2152686" cy="925061"/>
          </a:xfrm>
          <a:prstGeom prst="rect">
            <a:avLst/>
          </a:prstGeom>
          <a:noFill/>
        </p:spPr>
        <p:txBody>
          <a:bodyPr wrap="square" rtlCol="0">
            <a:spAutoFit/>
          </a:bodyPr>
          <a:lstStyle/>
          <a:p>
            <a:pPr algn="ctr">
              <a:lnSpc>
                <a:spcPts val="3359"/>
              </a:lnSpc>
            </a:pPr>
            <a:r>
              <a:rPr lang="en-US" sz="2400" b="1" spc="-24" dirty="0">
                <a:latin typeface="Gadugi" panose="020B0502040204020203" pitchFamily="34" charset="0"/>
                <a:ea typeface="Gadugi" panose="020B0502040204020203" pitchFamily="34" charset="0"/>
              </a:rPr>
              <a:t>UNIQUE</a:t>
            </a:r>
          </a:p>
          <a:p>
            <a:pPr algn="ctr">
              <a:lnSpc>
                <a:spcPts val="3359"/>
              </a:lnSpc>
            </a:pPr>
            <a:r>
              <a:rPr lang="en-US" sz="2400" b="1" spc="-24" dirty="0">
                <a:latin typeface="Gadugi" panose="020B0502040204020203" pitchFamily="34" charset="0"/>
                <a:ea typeface="Gadugi" panose="020B0502040204020203" pitchFamily="34" charset="0"/>
              </a:rPr>
              <a:t>CATEGORIES</a:t>
            </a:r>
          </a:p>
        </p:txBody>
      </p:sp>
      <p:sp>
        <p:nvSpPr>
          <p:cNvPr id="16" name="TextBox 15"/>
          <p:cNvSpPr txBox="1"/>
          <p:nvPr/>
        </p:nvSpPr>
        <p:spPr>
          <a:xfrm>
            <a:off x="7848600" y="4289648"/>
            <a:ext cx="1299745" cy="523220"/>
          </a:xfrm>
          <a:prstGeom prst="rect">
            <a:avLst/>
          </a:prstGeom>
          <a:noFill/>
        </p:spPr>
        <p:txBody>
          <a:bodyPr wrap="square" rtlCol="0">
            <a:spAutoFit/>
          </a:bodyPr>
          <a:lstStyle/>
          <a:p>
            <a:r>
              <a:rPr lang="en-US" sz="2800" b="1" dirty="0" smtClean="0"/>
              <a:t>   1897</a:t>
            </a:r>
            <a:endParaRPr lang="en-US" sz="2800" b="1" dirty="0"/>
          </a:p>
        </p:txBody>
      </p:sp>
      <p:sp>
        <p:nvSpPr>
          <p:cNvPr id="17" name="TextBox 16"/>
          <p:cNvSpPr txBox="1"/>
          <p:nvPr/>
        </p:nvSpPr>
        <p:spPr>
          <a:xfrm>
            <a:off x="7010400" y="5101531"/>
            <a:ext cx="3843756" cy="1107996"/>
          </a:xfrm>
          <a:prstGeom prst="rect">
            <a:avLst/>
          </a:prstGeom>
          <a:noFill/>
        </p:spPr>
        <p:txBody>
          <a:bodyPr wrap="square" rtlCol="0">
            <a:spAutoFit/>
          </a:bodyPr>
          <a:lstStyle/>
          <a:p>
            <a:r>
              <a:rPr lang="en-US" sz="2400" b="1" spc="-24" dirty="0">
                <a:latin typeface="Gadugi" panose="020B0502040204020203" pitchFamily="34" charset="0"/>
                <a:ea typeface="Gadugi" panose="020B0502040204020203" pitchFamily="34" charset="0"/>
              </a:rPr>
              <a:t>REACTIONS </a:t>
            </a:r>
            <a:r>
              <a:rPr lang="en-US" sz="2400" b="1" spc="-24" dirty="0" smtClean="0">
                <a:latin typeface="Gadugi" panose="020B0502040204020203" pitchFamily="34" charset="0"/>
                <a:ea typeface="Gadugi" panose="020B0502040204020203" pitchFamily="34" charset="0"/>
              </a:rPr>
              <a:t>TO"ANIMAL“</a:t>
            </a:r>
          </a:p>
          <a:p>
            <a:r>
              <a:rPr lang="en-US" sz="2400" b="1" spc="-24" dirty="0" smtClean="0">
                <a:latin typeface="Gadugi" panose="020B0502040204020203" pitchFamily="34" charset="0"/>
                <a:ea typeface="Gadugi" panose="020B0502040204020203" pitchFamily="34" charset="0"/>
              </a:rPr>
              <a:t>             POSTS</a:t>
            </a:r>
            <a:endParaRPr lang="en-US" sz="2400" b="1" spc="-24" dirty="0">
              <a:latin typeface="Gadugi" panose="020B0502040204020203" pitchFamily="34" charset="0"/>
              <a:ea typeface="Gadugi" panose="020B0502040204020203" pitchFamily="34" charset="0"/>
            </a:endParaRPr>
          </a:p>
          <a:p>
            <a:endParaRPr lang="en-US" dirty="0"/>
          </a:p>
        </p:txBody>
      </p:sp>
      <p:sp>
        <p:nvSpPr>
          <p:cNvPr id="18" name="TextBox 17"/>
          <p:cNvSpPr txBox="1"/>
          <p:nvPr/>
        </p:nvSpPr>
        <p:spPr>
          <a:xfrm>
            <a:off x="12877832" y="4289648"/>
            <a:ext cx="2739398" cy="2262158"/>
          </a:xfrm>
          <a:prstGeom prst="rect">
            <a:avLst/>
          </a:prstGeom>
          <a:noFill/>
        </p:spPr>
        <p:txBody>
          <a:bodyPr wrap="square" rtlCol="0">
            <a:spAutoFit/>
          </a:bodyPr>
          <a:lstStyle/>
          <a:p>
            <a:r>
              <a:rPr lang="en-US" sz="2800" b="1" dirty="0" smtClean="0"/>
              <a:t>    </a:t>
            </a:r>
            <a:r>
              <a:rPr lang="en-US" sz="2800" b="1" dirty="0" smtClean="0"/>
              <a:t>     MAY</a:t>
            </a:r>
            <a:endParaRPr lang="en-US" sz="2800" b="1" dirty="0" smtClean="0"/>
          </a:p>
          <a:p>
            <a:pPr algn="ctr">
              <a:lnSpc>
                <a:spcPts val="3359"/>
              </a:lnSpc>
            </a:pPr>
            <a:endParaRPr lang="en-US" sz="2800" b="1" dirty="0" smtClean="0"/>
          </a:p>
          <a:p>
            <a:pPr algn="ctr">
              <a:lnSpc>
                <a:spcPts val="3359"/>
              </a:lnSpc>
            </a:pPr>
            <a:r>
              <a:rPr lang="en-US" sz="2800" b="1" spc="-24" dirty="0" smtClean="0">
                <a:latin typeface="Gadugi" panose="020B0502040204020203" pitchFamily="34" charset="0"/>
                <a:ea typeface="Gadugi" panose="020B0502040204020203" pitchFamily="34" charset="0"/>
              </a:rPr>
              <a:t>MONTH WITH </a:t>
            </a:r>
            <a:endParaRPr lang="en-US" sz="2800" b="1" spc="-24" dirty="0">
              <a:latin typeface="Gadugi" panose="020B0502040204020203" pitchFamily="34" charset="0"/>
              <a:ea typeface="Gadugi" panose="020B0502040204020203" pitchFamily="34" charset="0"/>
            </a:endParaRPr>
          </a:p>
          <a:p>
            <a:pPr algn="ctr">
              <a:lnSpc>
                <a:spcPts val="3359"/>
              </a:lnSpc>
            </a:pPr>
            <a:r>
              <a:rPr lang="en-US" sz="2800" b="1" spc="-24" dirty="0" smtClean="0">
                <a:latin typeface="Gadugi" panose="020B0502040204020203" pitchFamily="34" charset="0"/>
                <a:ea typeface="Gadugi" panose="020B0502040204020203" pitchFamily="34" charset="0"/>
              </a:rPr>
              <a:t>MOST </a:t>
            </a:r>
            <a:r>
              <a:rPr lang="en-US" sz="2800" b="1" spc="-24" dirty="0">
                <a:latin typeface="Gadugi" panose="020B0502040204020203" pitchFamily="34" charset="0"/>
                <a:ea typeface="Gadugi" panose="020B0502040204020203" pitchFamily="34" charset="0"/>
              </a:rPr>
              <a:t>POSTS</a:t>
            </a:r>
          </a:p>
          <a:p>
            <a:endParaRPr lang="en-US" sz="28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a:off x="0" y="0"/>
              <a:ext cx="4083272" cy="4091977"/>
            </a:xfrm>
            <a:prstGeom prst="rect">
              <a:avLst/>
            </a:prstGeom>
          </p:spPr>
        </p:pic>
      </p:grpSp>
      <p:pic>
        <p:nvPicPr>
          <p:cNvPr id="27" name="Picture 26">
            <a:extLst>
              <a:ext uri="{FF2B5EF4-FFF2-40B4-BE49-F238E27FC236}">
                <a16:creationId xmlns:a16="http://schemas.microsoft.com/office/drawing/2014/main" xmlns="" id="{CEC82834-F139-6341-8704-95423C0C958D}"/>
              </a:ext>
            </a:extLst>
          </p:cNvPr>
          <p:cNvPicPr>
            <a:picLocks noChangeAspect="1"/>
          </p:cNvPicPr>
          <p:nvPr/>
        </p:nvPicPr>
        <p:blipFill>
          <a:blip r:embed="rId7"/>
          <a:srcRect/>
          <a:stretch>
            <a:fillRect/>
          </a:stretch>
        </p:blipFill>
        <p:spPr>
          <a:xfrm>
            <a:off x="4496753" y="1592190"/>
            <a:ext cx="9571772" cy="71026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a:off x="0" y="0"/>
              <a:ext cx="4083272" cy="4091977"/>
            </a:xfrm>
            <a:prstGeom prst="rect">
              <a:avLst/>
            </a:prstGeom>
          </p:spPr>
        </p:pic>
      </p:grpSp>
      <p:pic>
        <p:nvPicPr>
          <p:cNvPr id="27" name="Picture 26">
            <a:extLst>
              <a:ext uri="{FF2B5EF4-FFF2-40B4-BE49-F238E27FC236}">
                <a16:creationId xmlns:a16="http://schemas.microsoft.com/office/drawing/2014/main" xmlns="" id="{321E9A61-AACF-DB41-B007-BB9C2D02C278}"/>
              </a:ext>
            </a:extLst>
          </p:cNvPr>
          <p:cNvPicPr>
            <a:picLocks noChangeAspect="1"/>
          </p:cNvPicPr>
          <p:nvPr/>
        </p:nvPicPr>
        <p:blipFill>
          <a:blip r:embed="rId7"/>
          <a:srcRect/>
          <a:stretch>
            <a:fillRect/>
          </a:stretch>
        </p:blipFill>
        <p:spPr>
          <a:xfrm>
            <a:off x="5732961" y="1581061"/>
            <a:ext cx="8266904" cy="7124878"/>
          </a:xfrm>
          <a:prstGeom prst="rect">
            <a:avLst/>
          </a:prstGeom>
        </p:spPr>
      </p:pic>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TotalTime>
  <Words>1715</Words>
  <Application>Microsoft Office PowerPoint</Application>
  <PresentationFormat>Custom</PresentationFormat>
  <Paragraphs>156</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Graphik Regular</vt:lpstr>
      <vt:lpstr>Gadugi</vt:lpstr>
      <vt:lpstr>Arial</vt:lpstr>
      <vt:lpstr>Clear Sans Regular 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Microsoft account</cp:lastModifiedBy>
  <cp:revision>15</cp:revision>
  <dcterms:created xsi:type="dcterms:W3CDTF">2006-08-16T00:00:00Z</dcterms:created>
  <dcterms:modified xsi:type="dcterms:W3CDTF">2023-05-30T06:07:30Z</dcterms:modified>
  <dc:identifier>DAEhDyfaYKE</dc:identifier>
</cp:coreProperties>
</file>