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Roboto Slab"/>
      <p:regular r:id="rId58"/>
      <p:bold r:id="rId59"/>
    </p:embeddedFont>
    <p:embeddedFont>
      <p:font typeface="Nixie One"/>
      <p:regular r:id="rId60"/>
    </p:embeddedFont>
    <p:embeddedFont>
      <p:font typeface="Source Code Pr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CodePro-bold.fntdata"/><Relationship Id="rId61" Type="http://schemas.openxmlformats.org/officeDocument/2006/relationships/font" Target="fonts/SourceCodePro-regular.fntdata"/><Relationship Id="rId20" Type="http://schemas.openxmlformats.org/officeDocument/2006/relationships/slide" Target="slides/slide14.xml"/><Relationship Id="rId64" Type="http://schemas.openxmlformats.org/officeDocument/2006/relationships/font" Target="fonts/SourceCodePro-boldItalic.fntdata"/><Relationship Id="rId63" Type="http://schemas.openxmlformats.org/officeDocument/2006/relationships/font" Target="fonts/SourceCodePr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ixieOn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Slab-bold.fntdata"/><Relationship Id="rId14" Type="http://schemas.openxmlformats.org/officeDocument/2006/relationships/slide" Target="slides/slide8.xml"/><Relationship Id="rId58" Type="http://schemas.openxmlformats.org/officeDocument/2006/relationships/font" Target="fonts/RobotoSlab-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134f0581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134f058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134f05817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134f0581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134f05817_0_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134f0581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134f05817_0_6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134f05817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134f05817_0_5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134f0581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134f05817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134f05817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134f05817_0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134f0581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134f05817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134f0581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134f05817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134f05817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134f05817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134f05817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134f05817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134f05817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134f05817_0_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134f0581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134f05817_0_6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134f0581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134f0581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8134f0581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8134f05817_0_7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8134f05817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8134f05817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8134f05817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8134f05817_0_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8134f0581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134f05817_0_7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134f0581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8134f05817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8134f05817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134f05817_0_8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8134f05817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8134f05817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8134f05817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8134f05817_0_9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8134f05817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134f05817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134f0581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134f05817_0_8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8134f05817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8134f05817_0_8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8134f05817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8134f05817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8134f05817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8134f05817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8134f05817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8134f05817_0_8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8134f05817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134f05817_0_9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134f05817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8134f0581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8134f05817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134f05817_0_9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8134f05817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8134f05817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8134f05817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8134f05817_0_9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8134f05817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34f05817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134f0581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8134f05817_0_1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8134f05817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134f0581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8134f05817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8134f05817_0_1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8134f05817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8134f05817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8134f05817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8134f05817_0_1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8134f05817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8134f05817_0_1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8134f05817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8134f05817_0_1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8134f05817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8134f05817_0_1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8134f05817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8134f05817_0_1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8134f05817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8134f05817_0_1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8134f05817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134f05817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134f0581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8134f05817_0_1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8134f05817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8134f05817_0_1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8134f05817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134f05817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134f0581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134f05817_0_4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134f0581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134f05817_0_4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134f0581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134f05817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134f0581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14"/>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62" name="Google Shape;62;p15"/>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63" name="Google Shape;63;p15"/>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5" name="Google Shape;65;p15"/>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69" name="Shape 69"/>
        <p:cNvGrpSpPr/>
        <p:nvPr/>
      </p:nvGrpSpPr>
      <p:grpSpPr>
        <a:xfrm>
          <a:off x="0" y="0"/>
          <a:ext cx="0" cy="0"/>
          <a:chOff x="0" y="0"/>
          <a:chExt cx="0" cy="0"/>
        </a:xfrm>
      </p:grpSpPr>
      <p:sp>
        <p:nvSpPr>
          <p:cNvPr id="70" name="Google Shape;70;p16"/>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71" name="Google Shape;71;p16"/>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2" name="Google Shape;72;p16"/>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rtl="0" algn="ctr">
              <a:spcBef>
                <a:spcPts val="0"/>
              </a:spcBef>
              <a:spcAft>
                <a:spcPts val="0"/>
              </a:spcAft>
              <a:buClr>
                <a:schemeClr val="lt1"/>
              </a:buClr>
              <a:buSzPts val="2000"/>
              <a:buChar char="■"/>
              <a:defRPr sz="2000">
                <a:solidFill>
                  <a:schemeClr val="lt1"/>
                </a:solidFill>
              </a:defRPr>
            </a:lvl9pPr>
          </a:lstStyle>
          <a:p/>
        </p:txBody>
      </p:sp>
      <p:sp>
        <p:nvSpPr>
          <p:cNvPr id="76" name="Google Shape;76;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7" name="Shape 77"/>
        <p:cNvGrpSpPr/>
        <p:nvPr/>
      </p:nvGrpSpPr>
      <p:grpSpPr>
        <a:xfrm>
          <a:off x="0" y="0"/>
          <a:ext cx="0" cy="0"/>
          <a:chOff x="0" y="0"/>
          <a:chExt cx="0" cy="0"/>
        </a:xfrm>
      </p:grpSpPr>
      <p:sp>
        <p:nvSpPr>
          <p:cNvPr id="78" name="Google Shape;78;p1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1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84" name="Google Shape;84;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5" name="Google Shape;85;p17"/>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rtl="0">
              <a:spcBef>
                <a:spcPts val="600"/>
              </a:spcBef>
              <a:spcAft>
                <a:spcPts val="0"/>
              </a:spcAft>
              <a:buSzPts val="2800"/>
              <a:buChar char="▪"/>
              <a:defRPr sz="2800"/>
            </a:lvl1pPr>
            <a:lvl2pPr indent="-406400" lvl="1" marL="914400" rtl="0">
              <a:spcBef>
                <a:spcPts val="0"/>
              </a:spcBef>
              <a:spcAft>
                <a:spcPts val="0"/>
              </a:spcAft>
              <a:buSzPts val="2800"/>
              <a:buChar char="▫"/>
              <a:defRPr sz="2800"/>
            </a:lvl2pPr>
            <a:lvl3pPr indent="-406400" lvl="2" marL="1371600" rtl="0">
              <a:spcBef>
                <a:spcPts val="0"/>
              </a:spcBef>
              <a:spcAft>
                <a:spcPts val="0"/>
              </a:spcAft>
              <a:buSzPts val="2800"/>
              <a:buChar char="■"/>
              <a:defRPr sz="2800"/>
            </a:lvl3pPr>
            <a:lvl4pPr indent="-406400" lvl="3" marL="1828800" rtl="0">
              <a:spcBef>
                <a:spcPts val="0"/>
              </a:spcBef>
              <a:spcAft>
                <a:spcPts val="0"/>
              </a:spcAft>
              <a:buSzPts val="2800"/>
              <a:buChar char="●"/>
              <a:defRPr sz="2800"/>
            </a:lvl4pPr>
            <a:lvl5pPr indent="-406400" lvl="4" marL="2286000" rtl="0">
              <a:spcBef>
                <a:spcPts val="0"/>
              </a:spcBef>
              <a:spcAft>
                <a:spcPts val="0"/>
              </a:spcAft>
              <a:buSzPts val="2800"/>
              <a:buChar char="○"/>
              <a:defRPr sz="2800"/>
            </a:lvl5pPr>
            <a:lvl6pPr indent="-406400" lvl="5" marL="2743200" rtl="0">
              <a:spcBef>
                <a:spcPts val="0"/>
              </a:spcBef>
              <a:spcAft>
                <a:spcPts val="0"/>
              </a:spcAft>
              <a:buSzPts val="2800"/>
              <a:buChar char="■"/>
              <a:defRPr sz="2800"/>
            </a:lvl6pPr>
            <a:lvl7pPr indent="-406400" lvl="6" marL="3200400" rtl="0">
              <a:spcBef>
                <a:spcPts val="0"/>
              </a:spcBef>
              <a:spcAft>
                <a:spcPts val="0"/>
              </a:spcAft>
              <a:buSzPts val="2800"/>
              <a:buChar char="●"/>
              <a:defRPr sz="2800"/>
            </a:lvl7pPr>
            <a:lvl8pPr indent="-406400" lvl="7" marL="3657600" rtl="0">
              <a:spcBef>
                <a:spcPts val="0"/>
              </a:spcBef>
              <a:spcAft>
                <a:spcPts val="0"/>
              </a:spcAft>
              <a:buSzPts val="2800"/>
              <a:buChar char="○"/>
              <a:defRPr sz="2800"/>
            </a:lvl8pPr>
            <a:lvl9pPr indent="-406400" lvl="8" marL="4114800" rtl="0">
              <a:spcBef>
                <a:spcPts val="0"/>
              </a:spcBef>
              <a:spcAft>
                <a:spcPts val="0"/>
              </a:spcAft>
              <a:buSzPts val="2800"/>
              <a:buChar char="■"/>
              <a:defRPr sz="2800"/>
            </a:lvl9pPr>
          </a:lstStyle>
          <a:p/>
        </p:txBody>
      </p:sp>
      <p:sp>
        <p:nvSpPr>
          <p:cNvPr id="86" name="Google Shape;86;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1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9" name="Google Shape;89;p1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94" name="Google Shape;94;p1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95" name="Google Shape;95;p18"/>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6" name="Google Shape;96;p18"/>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8" name="Shape 98"/>
        <p:cNvGrpSpPr/>
        <p:nvPr/>
      </p:nvGrpSpPr>
      <p:grpSpPr>
        <a:xfrm>
          <a:off x="0" y="0"/>
          <a:ext cx="0" cy="0"/>
          <a:chOff x="0" y="0"/>
          <a:chExt cx="0" cy="0"/>
        </a:xfrm>
      </p:grpSpPr>
      <p:sp>
        <p:nvSpPr>
          <p:cNvPr id="99" name="Google Shape;99;p1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0" name="Google Shape;100;p19"/>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9"/>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105" name="Google Shape;105;p1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06" name="Google Shape;106;p19"/>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7" name="Google Shape;107;p19"/>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8" name="Google Shape;108;p19"/>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9" name="Google Shape;109;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12" name="Google Shape;112;p20"/>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0"/>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117" name="Google Shape;117;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8" name="Google Shape;118;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21"/>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1" name="Google Shape;121;p21"/>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800"/>
              <a:buNone/>
              <a:defRPr sz="1800">
                <a:solidFill>
                  <a:schemeClr val="accent1"/>
                </a:solidFill>
              </a:defRPr>
            </a:lvl1pPr>
          </a:lstStyle>
          <a:p/>
        </p:txBody>
      </p:sp>
      <p:sp>
        <p:nvSpPr>
          <p:cNvPr id="126" name="Google Shape;126;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2"/>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9" name="Google Shape;129;p22"/>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134" name="Shape 134"/>
        <p:cNvGrpSpPr/>
        <p:nvPr/>
      </p:nvGrpSpPr>
      <p:grpSpPr>
        <a:xfrm>
          <a:off x="0" y="0"/>
          <a:ext cx="0" cy="0"/>
          <a:chOff x="0" y="0"/>
          <a:chExt cx="0" cy="0"/>
        </a:xfrm>
      </p:grpSpPr>
      <p:sp>
        <p:nvSpPr>
          <p:cNvPr id="135" name="Google Shape;135;p23"/>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36" name="Google Shape;136;p23"/>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140" name="Shape 140"/>
        <p:cNvGrpSpPr/>
        <p:nvPr/>
      </p:nvGrpSpPr>
      <p:grpSpPr>
        <a:xfrm>
          <a:off x="0" y="0"/>
          <a:ext cx="0" cy="0"/>
          <a:chOff x="0" y="0"/>
          <a:chExt cx="0" cy="0"/>
        </a:xfrm>
      </p:grpSpPr>
      <p:sp>
        <p:nvSpPr>
          <p:cNvPr id="141" name="Google Shape;141;p24"/>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43" name="Google Shape;143;p24"/>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52" name="Google Shape;52;p13"/>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53" name="Google Shape;53;p1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rtl="0" algn="ctr">
              <a:buNone/>
              <a:defRPr sz="800">
                <a:solidFill>
                  <a:schemeClr val="lt1"/>
                </a:solidFill>
                <a:latin typeface="Roboto Slab"/>
                <a:ea typeface="Roboto Slab"/>
                <a:cs typeface="Roboto Slab"/>
                <a:sym typeface="Roboto Slab"/>
              </a:defRPr>
            </a:lvl1pPr>
            <a:lvl2pPr lvl="1" rtl="0" algn="ctr">
              <a:buNone/>
              <a:defRPr sz="800">
                <a:solidFill>
                  <a:schemeClr val="lt1"/>
                </a:solidFill>
                <a:latin typeface="Roboto Slab"/>
                <a:ea typeface="Roboto Slab"/>
                <a:cs typeface="Roboto Slab"/>
                <a:sym typeface="Roboto Slab"/>
              </a:defRPr>
            </a:lvl2pPr>
            <a:lvl3pPr lvl="2" rtl="0" algn="ctr">
              <a:buNone/>
              <a:defRPr sz="800">
                <a:solidFill>
                  <a:schemeClr val="lt1"/>
                </a:solidFill>
                <a:latin typeface="Roboto Slab"/>
                <a:ea typeface="Roboto Slab"/>
                <a:cs typeface="Roboto Slab"/>
                <a:sym typeface="Roboto Slab"/>
              </a:defRPr>
            </a:lvl3pPr>
            <a:lvl4pPr lvl="3" rtl="0" algn="ctr">
              <a:buNone/>
              <a:defRPr sz="800">
                <a:solidFill>
                  <a:schemeClr val="lt1"/>
                </a:solidFill>
                <a:latin typeface="Roboto Slab"/>
                <a:ea typeface="Roboto Slab"/>
                <a:cs typeface="Roboto Slab"/>
                <a:sym typeface="Roboto Slab"/>
              </a:defRPr>
            </a:lvl4pPr>
            <a:lvl5pPr lvl="4" rtl="0" algn="ctr">
              <a:buNone/>
              <a:defRPr sz="800">
                <a:solidFill>
                  <a:schemeClr val="lt1"/>
                </a:solidFill>
                <a:latin typeface="Roboto Slab"/>
                <a:ea typeface="Roboto Slab"/>
                <a:cs typeface="Roboto Slab"/>
                <a:sym typeface="Roboto Slab"/>
              </a:defRPr>
            </a:lvl5pPr>
            <a:lvl6pPr lvl="5" rtl="0" algn="ctr">
              <a:buNone/>
              <a:defRPr sz="800">
                <a:solidFill>
                  <a:schemeClr val="lt1"/>
                </a:solidFill>
                <a:latin typeface="Roboto Slab"/>
                <a:ea typeface="Roboto Slab"/>
                <a:cs typeface="Roboto Slab"/>
                <a:sym typeface="Roboto Slab"/>
              </a:defRPr>
            </a:lvl6pPr>
            <a:lvl7pPr lvl="6" rtl="0" algn="ctr">
              <a:buNone/>
              <a:defRPr sz="800">
                <a:solidFill>
                  <a:schemeClr val="lt1"/>
                </a:solidFill>
                <a:latin typeface="Roboto Slab"/>
                <a:ea typeface="Roboto Slab"/>
                <a:cs typeface="Roboto Slab"/>
                <a:sym typeface="Roboto Slab"/>
              </a:defRPr>
            </a:lvl7pPr>
            <a:lvl8pPr lvl="7" rtl="0" algn="ctr">
              <a:buNone/>
              <a:defRPr sz="800">
                <a:solidFill>
                  <a:schemeClr val="lt1"/>
                </a:solidFill>
                <a:latin typeface="Roboto Slab"/>
                <a:ea typeface="Roboto Slab"/>
                <a:cs typeface="Roboto Slab"/>
                <a:sym typeface="Roboto Slab"/>
              </a:defRPr>
            </a:lvl8pPr>
            <a:lvl9pPr lvl="8" rtl="0"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drive.google.com/file/d/1QlJYO1JVrdSLcWS4gs8f3IJ42OllAh_S/vie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drive.google.com/file/d/1p55gpa73fI-LmBchprXpWl57qvkGwQEf/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drive.google.com/file/d/1OtpTTuFwydpgifZT9ucUqJ2KpTHcoqKy/view" TargetMode="Externa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drive.google.com/file/d/1Yzr4ndCMJqsBLo3wNK7D9DmdAK97bJqF/view" TargetMode="Externa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drive.google.com/file/d/1_eNnENSYpnatKVpCNihKUVLGuRA2CZ4P/view" TargetMode="External"/><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drive.google.com/file/d/1F23-ZElXwTAelk2dsWlu7dYzSoFURUf3/view" TargetMode="External"/><Relationship Id="rId4" Type="http://schemas.openxmlformats.org/officeDocument/2006/relationships/image" Target="../media/image20.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hyperlink" Target="http://drive.google.com/file/d/1xfl5WToxR66zol59VqkQ17er_x4e1mmQ/view" TargetMode="External"/><Relationship Id="rId4" Type="http://schemas.openxmlformats.org/officeDocument/2006/relationships/image" Target="../media/image2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drive.google.com/file/d/1_Cv2BHYfV5lUoSeEXyfCwhHuD9IxozUp/view" TargetMode="External"/><Relationship Id="rId4" Type="http://schemas.openxmlformats.org/officeDocument/2006/relationships/image" Target="../media/image7.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drive.google.com/file/d/1tDH_Zx_oXUV1sY4KwCyhQEngW3z3o6G1/view" TargetMode="Externa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en.wikipedia.org/wiki/Word_embed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drive.google.com/file/d/1qqwlU1BZwBfK01BnIVTbW2u-He0L1u3i/view" TargetMode="Externa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drive.google.com/file/d/1u2LgwXpnTtMd5EuQJT68v2yZxFhzVd7i/view" TargetMode="Externa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 Explained</a:t>
            </a:r>
            <a:endParaRPr/>
          </a:p>
        </p:txBody>
      </p:sp>
      <p:grpSp>
        <p:nvGrpSpPr>
          <p:cNvPr id="151" name="Google Shape;151;p25"/>
          <p:cNvGrpSpPr/>
          <p:nvPr/>
        </p:nvGrpSpPr>
        <p:grpSpPr>
          <a:xfrm>
            <a:off x="753267" y="1029785"/>
            <a:ext cx="964541" cy="1011307"/>
            <a:chOff x="5961125" y="1623900"/>
            <a:chExt cx="427450" cy="448175"/>
          </a:xfrm>
        </p:grpSpPr>
        <p:sp>
          <p:nvSpPr>
            <p:cNvPr id="152" name="Google Shape;152;p2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 in Seq2Seq</a:t>
            </a:r>
            <a:endParaRPr sz="2100"/>
          </a:p>
        </p:txBody>
      </p:sp>
      <p:sp>
        <p:nvSpPr>
          <p:cNvPr id="268" name="Google Shape;268;p34"/>
          <p:cNvSpPr txBox="1"/>
          <p:nvPr>
            <p:ph idx="1" type="body"/>
          </p:nvPr>
        </p:nvSpPr>
        <p:spPr>
          <a:xfrm>
            <a:off x="4699150" y="661825"/>
            <a:ext cx="2920800" cy="766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Unrolled View</a:t>
            </a:r>
            <a:endParaRPr b="1" sz="1200"/>
          </a:p>
        </p:txBody>
      </p:sp>
      <p:grpSp>
        <p:nvGrpSpPr>
          <p:cNvPr id="269" name="Google Shape;269;p34"/>
          <p:cNvGrpSpPr/>
          <p:nvPr/>
        </p:nvGrpSpPr>
        <p:grpSpPr>
          <a:xfrm>
            <a:off x="333623" y="861852"/>
            <a:ext cx="366458" cy="366437"/>
            <a:chOff x="1923675" y="1633650"/>
            <a:chExt cx="436000" cy="435975"/>
          </a:xfrm>
        </p:grpSpPr>
        <p:sp>
          <p:nvSpPr>
            <p:cNvPr id="270" name="Google Shape;270;p3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77" name="Google Shape;277;p34" title="seq2seq_6.mp4">
            <a:hlinkClick r:id="rId3"/>
          </p:cNvPr>
          <p:cNvPicPr preferRelativeResize="0"/>
          <p:nvPr/>
        </p:nvPicPr>
        <p:blipFill>
          <a:blip r:embed="rId4">
            <a:alphaModFix/>
          </a:blip>
          <a:stretch>
            <a:fillRect/>
          </a:stretch>
        </p:blipFill>
        <p:spPr>
          <a:xfrm>
            <a:off x="700075" y="1691675"/>
            <a:ext cx="7447025" cy="3289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Challenge</a:t>
            </a:r>
            <a:endParaRPr sz="2100"/>
          </a:p>
        </p:txBody>
      </p:sp>
      <p:grpSp>
        <p:nvGrpSpPr>
          <p:cNvPr id="283" name="Google Shape;283;p35"/>
          <p:cNvGrpSpPr/>
          <p:nvPr/>
        </p:nvGrpSpPr>
        <p:grpSpPr>
          <a:xfrm>
            <a:off x="333623" y="861852"/>
            <a:ext cx="366458" cy="366437"/>
            <a:chOff x="1923675" y="1633650"/>
            <a:chExt cx="436000" cy="435975"/>
          </a:xfrm>
        </p:grpSpPr>
        <p:sp>
          <p:nvSpPr>
            <p:cNvPr id="284" name="Google Shape;284;p3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5"/>
          <p:cNvSpPr txBox="1"/>
          <p:nvPr>
            <p:ph idx="1" type="body"/>
          </p:nvPr>
        </p:nvSpPr>
        <p:spPr>
          <a:xfrm>
            <a:off x="700075" y="1408900"/>
            <a:ext cx="8338200" cy="302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317500" lvl="0" marL="457200" rtl="0" algn="l">
              <a:spcBef>
                <a:spcPts val="600"/>
              </a:spcBef>
              <a:spcAft>
                <a:spcPts val="0"/>
              </a:spcAft>
              <a:buSzPts val="1400"/>
              <a:buChar char="▪"/>
            </a:pPr>
            <a:r>
              <a:rPr lang="en-GB" sz="1400"/>
              <a:t>The context vector turned out to be a bottleneck for these types of models. </a:t>
            </a:r>
            <a:endParaRPr sz="1400"/>
          </a:p>
          <a:p>
            <a:pPr indent="-317500" lvl="0" marL="457200" rtl="0" algn="l">
              <a:spcBef>
                <a:spcPts val="0"/>
              </a:spcBef>
              <a:spcAft>
                <a:spcPts val="0"/>
              </a:spcAft>
              <a:buSzPts val="1400"/>
              <a:buChar char="▪"/>
            </a:pPr>
            <a:r>
              <a:rPr lang="en-GB" sz="1400"/>
              <a:t>It made it challenging for the models to deal with long sentences.</a:t>
            </a:r>
            <a:endParaRPr sz="1400"/>
          </a:p>
          <a:p>
            <a:pPr indent="-317500" lvl="0" marL="457200" rtl="0" algn="l">
              <a:spcBef>
                <a:spcPts val="0"/>
              </a:spcBef>
              <a:spcAft>
                <a:spcPts val="0"/>
              </a:spcAft>
              <a:buSzPts val="1400"/>
              <a:buChar char="▪"/>
            </a:pPr>
            <a:r>
              <a:rPr lang="en-GB" sz="1400"/>
              <a:t>The fixed size of the context vector was an issue, as well.</a:t>
            </a:r>
            <a:endParaRPr sz="1400"/>
          </a:p>
        </p:txBody>
      </p:sp>
      <p:sp>
        <p:nvSpPr>
          <p:cNvPr id="291" name="Google Shape;291;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Translation</a:t>
            </a:r>
            <a:endParaRPr/>
          </a:p>
        </p:txBody>
      </p:sp>
      <p:sp>
        <p:nvSpPr>
          <p:cNvPr id="297" name="Google Shape;297;p3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Seq2Seq Models with Attention</a:t>
            </a:r>
            <a:endParaRPr/>
          </a:p>
        </p:txBody>
      </p:sp>
      <p:sp>
        <p:nvSpPr>
          <p:cNvPr id="298" name="Google Shape;298;p3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2</a:t>
            </a:r>
            <a:endParaRPr sz="20000">
              <a:solidFill>
                <a:schemeClr val="accent2"/>
              </a:solidFill>
              <a:latin typeface="Roboto Slab"/>
              <a:ea typeface="Roboto Slab"/>
              <a:cs typeface="Roboto Slab"/>
              <a:sym typeface="Roboto Slab"/>
            </a:endParaRPr>
          </a:p>
        </p:txBody>
      </p:sp>
      <p:sp>
        <p:nvSpPr>
          <p:cNvPr id="299" name="Google Shape;299;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sp>
        <p:nvSpPr>
          <p:cNvPr id="305" name="Google Shape;305;p37"/>
          <p:cNvSpPr txBox="1"/>
          <p:nvPr>
            <p:ph idx="1" type="body"/>
          </p:nvPr>
        </p:nvSpPr>
        <p:spPr>
          <a:xfrm>
            <a:off x="933425" y="2500825"/>
            <a:ext cx="7351800" cy="8772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GB" sz="1500"/>
              <a:t>First</a:t>
            </a:r>
            <a:r>
              <a:rPr lang="en-GB" sz="1500"/>
              <a:t>, the encoder passes a lot more data to the decoder. Instead of passing the last hidden state of the encoding stage, the encoder passes all the hidden states to the decoder</a:t>
            </a:r>
            <a:endParaRPr sz="1500"/>
          </a:p>
        </p:txBody>
      </p:sp>
      <p:grpSp>
        <p:nvGrpSpPr>
          <p:cNvPr id="306" name="Google Shape;306;p37"/>
          <p:cNvGrpSpPr/>
          <p:nvPr/>
        </p:nvGrpSpPr>
        <p:grpSpPr>
          <a:xfrm>
            <a:off x="333623" y="861852"/>
            <a:ext cx="366458" cy="366437"/>
            <a:chOff x="1923675" y="1633650"/>
            <a:chExt cx="436000" cy="435975"/>
          </a:xfrm>
        </p:grpSpPr>
        <p:sp>
          <p:nvSpPr>
            <p:cNvPr id="307" name="Google Shape;307;p3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14" name="Google Shape;314;p37"/>
          <p:cNvSpPr txBox="1"/>
          <p:nvPr/>
        </p:nvSpPr>
        <p:spPr>
          <a:xfrm>
            <a:off x="979894" y="2073646"/>
            <a:ext cx="70347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100">
                <a:solidFill>
                  <a:schemeClr val="dk1"/>
                </a:solidFill>
                <a:latin typeface="Nixie One"/>
                <a:ea typeface="Nixie One"/>
                <a:cs typeface="Nixie One"/>
                <a:sym typeface="Nixie One"/>
              </a:rPr>
              <a:t>An seq2seq attention model differs from a classic sequence-to-sequence model in two main ways.</a:t>
            </a:r>
            <a:endParaRPr sz="1100">
              <a:solidFill>
                <a:schemeClr val="accent1"/>
              </a:solidFill>
              <a:latin typeface="Nixie One"/>
              <a:ea typeface="Nixie One"/>
              <a:cs typeface="Nixie One"/>
              <a:sym typeface="Nixie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20" name="Google Shape;320;p38"/>
          <p:cNvGrpSpPr/>
          <p:nvPr/>
        </p:nvGrpSpPr>
        <p:grpSpPr>
          <a:xfrm>
            <a:off x="333623" y="861852"/>
            <a:ext cx="366458" cy="366437"/>
            <a:chOff x="1923675" y="1633650"/>
            <a:chExt cx="436000" cy="435975"/>
          </a:xfrm>
        </p:grpSpPr>
        <p:sp>
          <p:nvSpPr>
            <p:cNvPr id="321" name="Google Shape;321;p3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328" name="Google Shape;328;p38" title="seq2seq_7.mp4">
            <a:hlinkClick r:id="rId3"/>
          </p:cNvPr>
          <p:cNvPicPr preferRelativeResize="0"/>
          <p:nvPr/>
        </p:nvPicPr>
        <p:blipFill>
          <a:blip r:embed="rId4">
            <a:alphaModFix/>
          </a:blip>
          <a:stretch>
            <a:fillRect/>
          </a:stretch>
        </p:blipFill>
        <p:spPr>
          <a:xfrm>
            <a:off x="912974" y="1635625"/>
            <a:ext cx="7778450" cy="327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1" type="body"/>
          </p:nvPr>
        </p:nvSpPr>
        <p:spPr>
          <a:xfrm>
            <a:off x="933425" y="1694675"/>
            <a:ext cx="7351800" cy="2570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GB" sz="1500"/>
              <a:t>Second</a:t>
            </a:r>
            <a:r>
              <a:rPr lang="en-GB" sz="1500"/>
              <a:t>, an attention decoder does an extra step before producing its output. In order to focus on the parts of the input that are relevant to this decoding time step, the decoder does the following:</a:t>
            </a:r>
            <a:endParaRPr sz="1500"/>
          </a:p>
          <a:p>
            <a:pPr indent="-323850" lvl="0" marL="457200" rtl="0" algn="l">
              <a:spcBef>
                <a:spcPts val="600"/>
              </a:spcBef>
              <a:spcAft>
                <a:spcPts val="0"/>
              </a:spcAft>
              <a:buSzPts val="1500"/>
              <a:buAutoNum type="arabicPeriod"/>
            </a:pPr>
            <a:r>
              <a:rPr lang="en-GB" sz="1500"/>
              <a:t>Look at the set of encoder hidden states it received – each encoder hidden state is most associated with a certain word in the input sentence</a:t>
            </a:r>
            <a:endParaRPr sz="1500"/>
          </a:p>
          <a:p>
            <a:pPr indent="-323850" lvl="0" marL="457200" rtl="0" algn="l">
              <a:spcBef>
                <a:spcPts val="0"/>
              </a:spcBef>
              <a:spcAft>
                <a:spcPts val="0"/>
              </a:spcAft>
              <a:buSzPts val="1500"/>
              <a:buAutoNum type="arabicPeriod"/>
            </a:pPr>
            <a:r>
              <a:rPr lang="en-GB" sz="1500"/>
              <a:t>Give each hidden state a score </a:t>
            </a:r>
            <a:r>
              <a:rPr lang="en-GB" sz="600"/>
              <a:t>(let’s ignore how the scoring is done for now)</a:t>
            </a:r>
            <a:endParaRPr sz="600"/>
          </a:p>
          <a:p>
            <a:pPr indent="-323850" lvl="0" marL="457200" rtl="0" algn="l">
              <a:spcBef>
                <a:spcPts val="0"/>
              </a:spcBef>
              <a:spcAft>
                <a:spcPts val="0"/>
              </a:spcAft>
              <a:buSzPts val="1500"/>
              <a:buAutoNum type="arabicPeriod"/>
            </a:pPr>
            <a:r>
              <a:rPr lang="en-GB" sz="1500"/>
              <a:t>Multiply each hidden state by its softmaxed score, thus amplifying hidden states with high scores, and drowning out hidden states with low scores</a:t>
            </a:r>
            <a:endParaRPr sz="1500"/>
          </a:p>
        </p:txBody>
      </p:sp>
      <p:sp>
        <p:nvSpPr>
          <p:cNvPr id="334" name="Google Shape;334;p39"/>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35" name="Google Shape;335;p39"/>
          <p:cNvGrpSpPr/>
          <p:nvPr/>
        </p:nvGrpSpPr>
        <p:grpSpPr>
          <a:xfrm>
            <a:off x="333623" y="861852"/>
            <a:ext cx="366458" cy="366437"/>
            <a:chOff x="1923675" y="1633650"/>
            <a:chExt cx="436000" cy="435975"/>
          </a:xfrm>
        </p:grpSpPr>
        <p:sp>
          <p:nvSpPr>
            <p:cNvPr id="336" name="Google Shape;336;p3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48" name="Google Shape;348;p40"/>
          <p:cNvGrpSpPr/>
          <p:nvPr/>
        </p:nvGrpSpPr>
        <p:grpSpPr>
          <a:xfrm>
            <a:off x="333623" y="861852"/>
            <a:ext cx="366458" cy="366437"/>
            <a:chOff x="1923675" y="1633650"/>
            <a:chExt cx="436000" cy="435975"/>
          </a:xfrm>
        </p:grpSpPr>
        <p:sp>
          <p:nvSpPr>
            <p:cNvPr id="349" name="Google Shape;349;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356" name="Google Shape;356;p40" title="attention_process.mp4">
            <a:hlinkClick r:id="rId3"/>
          </p:cNvPr>
          <p:cNvPicPr preferRelativeResize="0"/>
          <p:nvPr/>
        </p:nvPicPr>
        <p:blipFill>
          <a:blip r:embed="rId4">
            <a:alphaModFix/>
          </a:blip>
          <a:stretch>
            <a:fillRect/>
          </a:stretch>
        </p:blipFill>
        <p:spPr>
          <a:xfrm>
            <a:off x="1050000" y="1662294"/>
            <a:ext cx="6174673" cy="3361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62" name="Google Shape;362;p41"/>
          <p:cNvGrpSpPr/>
          <p:nvPr/>
        </p:nvGrpSpPr>
        <p:grpSpPr>
          <a:xfrm>
            <a:off x="333623" y="861852"/>
            <a:ext cx="366458" cy="366437"/>
            <a:chOff x="1923675" y="1633650"/>
            <a:chExt cx="436000" cy="435975"/>
          </a:xfrm>
        </p:grpSpPr>
        <p:sp>
          <p:nvSpPr>
            <p:cNvPr id="363" name="Google Shape;363;p4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70" name="Google Shape;370;p41"/>
          <p:cNvSpPr txBox="1"/>
          <p:nvPr/>
        </p:nvSpPr>
        <p:spPr>
          <a:xfrm>
            <a:off x="5074125" y="644171"/>
            <a:ext cx="32505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is another way to look at which part of the input sentence we’re paying attention to at each decoding step:</a:t>
            </a:r>
            <a:endParaRPr sz="1000">
              <a:solidFill>
                <a:schemeClr val="accent1"/>
              </a:solidFill>
              <a:latin typeface="Nixie One"/>
              <a:ea typeface="Nixie One"/>
              <a:cs typeface="Nixie One"/>
              <a:sym typeface="Nixie One"/>
            </a:endParaRPr>
          </a:p>
        </p:txBody>
      </p:sp>
      <p:pic>
        <p:nvPicPr>
          <p:cNvPr id="371" name="Google Shape;371;p41" title="seq2seq_9.mp4">
            <a:hlinkClick r:id="rId3"/>
          </p:cNvPr>
          <p:cNvPicPr preferRelativeResize="0"/>
          <p:nvPr/>
        </p:nvPicPr>
        <p:blipFill>
          <a:blip r:embed="rId4">
            <a:alphaModFix/>
          </a:blip>
          <a:stretch>
            <a:fillRect/>
          </a:stretch>
        </p:blipFill>
        <p:spPr>
          <a:xfrm>
            <a:off x="831550" y="1675750"/>
            <a:ext cx="7616325" cy="331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377" name="Google Shape;377;p4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High-Level Look</a:t>
            </a:r>
            <a:endParaRPr/>
          </a:p>
        </p:txBody>
      </p:sp>
      <p:sp>
        <p:nvSpPr>
          <p:cNvPr id="378" name="Google Shape;378;p4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3</a:t>
            </a:r>
            <a:endParaRPr sz="20000">
              <a:solidFill>
                <a:schemeClr val="accent2"/>
              </a:solidFill>
              <a:latin typeface="Roboto Slab"/>
              <a:ea typeface="Roboto Slab"/>
              <a:cs typeface="Roboto Slab"/>
              <a:sym typeface="Roboto Slab"/>
            </a:endParaRPr>
          </a:p>
        </p:txBody>
      </p:sp>
      <p:sp>
        <p:nvSpPr>
          <p:cNvPr id="379" name="Google Shape;379;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Transformer Black Box</a:t>
            </a:r>
            <a:endParaRPr sz="2100"/>
          </a:p>
        </p:txBody>
      </p:sp>
      <p:grpSp>
        <p:nvGrpSpPr>
          <p:cNvPr id="385" name="Google Shape;385;p43"/>
          <p:cNvGrpSpPr/>
          <p:nvPr/>
        </p:nvGrpSpPr>
        <p:grpSpPr>
          <a:xfrm>
            <a:off x="333623" y="861852"/>
            <a:ext cx="366458" cy="366437"/>
            <a:chOff x="1923675" y="1633650"/>
            <a:chExt cx="436000" cy="435975"/>
          </a:xfrm>
        </p:grpSpPr>
        <p:sp>
          <p:nvSpPr>
            <p:cNvPr id="386" name="Google Shape;386;p4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93" name="Google Shape;393;p43"/>
          <p:cNvSpPr txBox="1"/>
          <p:nvPr/>
        </p:nvSpPr>
        <p:spPr>
          <a:xfrm>
            <a:off x="833000" y="1665263"/>
            <a:ext cx="719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Let’s begin by looking at the model as a single black box. In a machine translation application, it would take a sentence in one language, and output its translation in another.</a:t>
            </a:r>
            <a:endParaRPr sz="1200">
              <a:solidFill>
                <a:schemeClr val="accent1"/>
              </a:solidFill>
              <a:latin typeface="Nixie One"/>
              <a:ea typeface="Nixie One"/>
              <a:cs typeface="Nixie One"/>
              <a:sym typeface="Nixie One"/>
            </a:endParaRPr>
          </a:p>
        </p:txBody>
      </p:sp>
      <p:pic>
        <p:nvPicPr>
          <p:cNvPr id="394" name="Google Shape;394;p43"/>
          <p:cNvPicPr preferRelativeResize="0"/>
          <p:nvPr/>
        </p:nvPicPr>
        <p:blipFill>
          <a:blip r:embed="rId3">
            <a:alphaModFix/>
          </a:blip>
          <a:stretch>
            <a:fillRect/>
          </a:stretch>
        </p:blipFill>
        <p:spPr>
          <a:xfrm>
            <a:off x="833000" y="2325200"/>
            <a:ext cx="7808876" cy="212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chemeClr val="accent2"/>
                </a:solidFill>
                <a:latin typeface="Roboto Slab"/>
                <a:ea typeface="Roboto Slab"/>
                <a:cs typeface="Roboto Slab"/>
                <a:sym typeface="Roboto Slab"/>
              </a:rPr>
              <a:t>Sections</a:t>
            </a:r>
            <a:endParaRPr sz="6000">
              <a:solidFill>
                <a:schemeClr val="accent2"/>
              </a:solidFill>
              <a:latin typeface="Roboto Slab"/>
              <a:ea typeface="Roboto Slab"/>
              <a:cs typeface="Roboto Slab"/>
              <a:sym typeface="Roboto Slab"/>
            </a:endParaRPr>
          </a:p>
        </p:txBody>
      </p:sp>
      <p:sp>
        <p:nvSpPr>
          <p:cNvPr id="164" name="Google Shape;164;p26"/>
          <p:cNvSpPr txBox="1"/>
          <p:nvPr>
            <p:ph idx="4294967295" type="body"/>
          </p:nvPr>
        </p:nvSpPr>
        <p:spPr>
          <a:xfrm>
            <a:off x="3845225" y="336950"/>
            <a:ext cx="3716400" cy="41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0" lvl="0" marL="0" rtl="0" algn="l">
              <a:spcBef>
                <a:spcPts val="600"/>
              </a:spcBef>
              <a:spcAft>
                <a:spcPts val="0"/>
              </a:spcAft>
              <a:buNone/>
            </a:pPr>
            <a:r>
              <a:rPr b="1" lang="en-GB" sz="1200"/>
              <a:t>Machine Translation</a:t>
            </a:r>
            <a:endParaRPr b="1" sz="1200"/>
          </a:p>
          <a:p>
            <a:pPr indent="-304800" lvl="0" marL="457200" rtl="0" algn="l">
              <a:spcBef>
                <a:spcPts val="600"/>
              </a:spcBef>
              <a:spcAft>
                <a:spcPts val="0"/>
              </a:spcAft>
              <a:buSzPts val="1200"/>
              <a:buChar char="▪"/>
            </a:pPr>
            <a:r>
              <a:rPr lang="en-GB" sz="1200"/>
              <a:t>Seq2Seq Models with RNN</a:t>
            </a:r>
            <a:endParaRPr sz="1200"/>
          </a:p>
          <a:p>
            <a:pPr indent="-304800" lvl="0" marL="457200" rtl="0" algn="l">
              <a:spcBef>
                <a:spcPts val="0"/>
              </a:spcBef>
              <a:spcAft>
                <a:spcPts val="0"/>
              </a:spcAft>
              <a:buSzPts val="1200"/>
              <a:buChar char="▪"/>
            </a:pPr>
            <a:r>
              <a:rPr lang="en-GB" sz="1200"/>
              <a:t>Seq2Seq Models with Attention</a:t>
            </a:r>
            <a:endParaRPr sz="1200"/>
          </a:p>
          <a:p>
            <a:pPr indent="0" lvl="0" marL="0" rtl="0" algn="l">
              <a:spcBef>
                <a:spcPts val="600"/>
              </a:spcBef>
              <a:spcAft>
                <a:spcPts val="0"/>
              </a:spcAft>
              <a:buNone/>
            </a:pPr>
            <a:r>
              <a:rPr b="1" lang="en-GB" sz="1200"/>
              <a:t>Transformers</a:t>
            </a:r>
            <a:endParaRPr b="1" sz="1200"/>
          </a:p>
          <a:p>
            <a:pPr indent="-304800" lvl="0" marL="457200" rtl="0" algn="l">
              <a:spcBef>
                <a:spcPts val="600"/>
              </a:spcBef>
              <a:spcAft>
                <a:spcPts val="0"/>
              </a:spcAft>
              <a:buSzPts val="1200"/>
              <a:buChar char="▪"/>
            </a:pPr>
            <a:r>
              <a:rPr lang="en-GB" sz="1200"/>
              <a:t>A High-Level Look</a:t>
            </a:r>
            <a:endParaRPr sz="1200"/>
          </a:p>
          <a:p>
            <a:pPr indent="-304800" lvl="0" marL="457200" rtl="0" algn="l">
              <a:spcBef>
                <a:spcPts val="0"/>
              </a:spcBef>
              <a:spcAft>
                <a:spcPts val="0"/>
              </a:spcAft>
              <a:buSzPts val="1200"/>
              <a:buChar char="▪"/>
            </a:pPr>
            <a:r>
              <a:rPr lang="en-GB" sz="1200"/>
              <a:t>Encoders</a:t>
            </a:r>
            <a:endParaRPr sz="1200"/>
          </a:p>
          <a:p>
            <a:pPr indent="-304800" lvl="0" marL="457200" rtl="0" algn="l">
              <a:spcBef>
                <a:spcPts val="0"/>
              </a:spcBef>
              <a:spcAft>
                <a:spcPts val="0"/>
              </a:spcAft>
              <a:buSzPts val="1200"/>
              <a:buChar char="▪"/>
            </a:pPr>
            <a:r>
              <a:rPr lang="en-GB" sz="1200"/>
              <a:t>Self-Attention</a:t>
            </a:r>
            <a:endParaRPr sz="1200"/>
          </a:p>
          <a:p>
            <a:pPr indent="-304800" lvl="0" marL="457200" rtl="0" algn="l">
              <a:spcBef>
                <a:spcPts val="0"/>
              </a:spcBef>
              <a:spcAft>
                <a:spcPts val="0"/>
              </a:spcAft>
              <a:buSzPts val="1200"/>
              <a:buChar char="▪"/>
            </a:pPr>
            <a:r>
              <a:rPr lang="en-GB" sz="1200"/>
              <a:t>Multi-Headed Attention</a:t>
            </a:r>
            <a:endParaRPr sz="1200"/>
          </a:p>
          <a:p>
            <a:pPr indent="-304800" lvl="0" marL="457200" rtl="0" algn="l">
              <a:spcBef>
                <a:spcPts val="0"/>
              </a:spcBef>
              <a:spcAft>
                <a:spcPts val="0"/>
              </a:spcAft>
              <a:buSzPts val="1200"/>
              <a:buChar char="▪"/>
            </a:pPr>
            <a:r>
              <a:rPr lang="en-GB" sz="1200"/>
              <a:t>Positional Encoding</a:t>
            </a:r>
            <a:endParaRPr sz="1200"/>
          </a:p>
          <a:p>
            <a:pPr indent="-304800" lvl="0" marL="457200" rtl="0" algn="l">
              <a:spcBef>
                <a:spcPts val="0"/>
              </a:spcBef>
              <a:spcAft>
                <a:spcPts val="0"/>
              </a:spcAft>
              <a:buSzPts val="1200"/>
              <a:buChar char="▪"/>
            </a:pPr>
            <a:r>
              <a:rPr lang="en-GB" sz="1200"/>
              <a:t>Residuals &amp; Layer Normalization</a:t>
            </a:r>
            <a:endParaRPr sz="1200"/>
          </a:p>
          <a:p>
            <a:pPr indent="-304800" lvl="0" marL="457200" rtl="0" algn="l">
              <a:spcBef>
                <a:spcPts val="0"/>
              </a:spcBef>
              <a:spcAft>
                <a:spcPts val="0"/>
              </a:spcAft>
              <a:buSzPts val="1200"/>
              <a:buChar char="▪"/>
            </a:pPr>
            <a:r>
              <a:rPr lang="en-GB" sz="1200"/>
              <a:t>Decoders</a:t>
            </a:r>
            <a:endParaRPr sz="1200"/>
          </a:p>
          <a:p>
            <a:pPr indent="-304800" lvl="0" marL="457200" rtl="0" algn="l">
              <a:spcBef>
                <a:spcPts val="0"/>
              </a:spcBef>
              <a:spcAft>
                <a:spcPts val="0"/>
              </a:spcAft>
              <a:buSzPts val="1200"/>
              <a:buChar char="▪"/>
            </a:pPr>
            <a:r>
              <a:rPr lang="en-GB" sz="1200"/>
              <a:t>Linear and Softmax Layer</a:t>
            </a:r>
            <a:endParaRPr sz="1200"/>
          </a:p>
        </p:txBody>
      </p:sp>
      <p:sp>
        <p:nvSpPr>
          <p:cNvPr id="165" name="Google Shape;165;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Transformer Stack</a:t>
            </a:r>
            <a:endParaRPr sz="2100"/>
          </a:p>
        </p:txBody>
      </p:sp>
      <p:grpSp>
        <p:nvGrpSpPr>
          <p:cNvPr id="400" name="Google Shape;400;p44"/>
          <p:cNvGrpSpPr/>
          <p:nvPr/>
        </p:nvGrpSpPr>
        <p:grpSpPr>
          <a:xfrm>
            <a:off x="333623" y="861852"/>
            <a:ext cx="366458" cy="366437"/>
            <a:chOff x="1923675" y="1633650"/>
            <a:chExt cx="436000" cy="435975"/>
          </a:xfrm>
        </p:grpSpPr>
        <p:sp>
          <p:nvSpPr>
            <p:cNvPr id="401" name="Google Shape;401;p4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44"/>
          <p:cNvSpPr txBox="1"/>
          <p:nvPr/>
        </p:nvSpPr>
        <p:spPr>
          <a:xfrm>
            <a:off x="833000" y="1665275"/>
            <a:ext cx="366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encoding component is a stack of encoders.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decoding component is a stack of decoders of the same number.</a:t>
            </a:r>
            <a:endParaRPr sz="1200">
              <a:solidFill>
                <a:schemeClr val="accent1"/>
              </a:solidFill>
              <a:latin typeface="Nixie One"/>
              <a:ea typeface="Nixie One"/>
              <a:cs typeface="Nixie One"/>
              <a:sym typeface="Nixie One"/>
            </a:endParaRPr>
          </a:p>
        </p:txBody>
      </p:sp>
      <p:sp>
        <p:nvSpPr>
          <p:cNvPr id="408" name="Google Shape;408;p4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09" name="Google Shape;409;p44"/>
          <p:cNvPicPr preferRelativeResize="0"/>
          <p:nvPr/>
        </p:nvPicPr>
        <p:blipFill>
          <a:blip r:embed="rId3">
            <a:alphaModFix/>
          </a:blip>
          <a:stretch>
            <a:fillRect/>
          </a:stretch>
        </p:blipFill>
        <p:spPr>
          <a:xfrm>
            <a:off x="4672400" y="1559413"/>
            <a:ext cx="4023142" cy="26193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nvSpPr>
        <p:spPr>
          <a:xfrm>
            <a:off x="833000" y="2351075"/>
            <a:ext cx="3666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encoders are all identical in structure. Each one is broken down into two </a:t>
            </a:r>
            <a:r>
              <a:rPr lang="en-GB" sz="1200">
                <a:solidFill>
                  <a:schemeClr val="accent1"/>
                </a:solidFill>
                <a:latin typeface="Nixie One"/>
                <a:ea typeface="Nixie One"/>
                <a:cs typeface="Nixie One"/>
                <a:sym typeface="Nixie One"/>
              </a:rPr>
              <a:t>subsections.</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encoder’s inputs first flow through a self-attention layer – a layer that helps the encoder look at other words in the input sentence as it encodes a specific word.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outputs of the self-attention layer are fed to a feed-forward neural network.</a:t>
            </a:r>
            <a:endParaRPr sz="1200">
              <a:solidFill>
                <a:schemeClr val="accent1"/>
              </a:solidFill>
              <a:latin typeface="Nixie One"/>
              <a:ea typeface="Nixie One"/>
              <a:cs typeface="Nixie One"/>
              <a:sym typeface="Nixie One"/>
            </a:endParaRPr>
          </a:p>
        </p:txBody>
      </p:sp>
      <p:sp>
        <p:nvSpPr>
          <p:cNvPr id="415" name="Google Shape;415;p4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 Structure</a:t>
            </a:r>
            <a:endParaRPr sz="2100"/>
          </a:p>
        </p:txBody>
      </p:sp>
      <p:grpSp>
        <p:nvGrpSpPr>
          <p:cNvPr id="416" name="Google Shape;416;p45"/>
          <p:cNvGrpSpPr/>
          <p:nvPr/>
        </p:nvGrpSpPr>
        <p:grpSpPr>
          <a:xfrm>
            <a:off x="333623" y="861852"/>
            <a:ext cx="366458" cy="366437"/>
            <a:chOff x="1923675" y="1633650"/>
            <a:chExt cx="436000" cy="435975"/>
          </a:xfrm>
        </p:grpSpPr>
        <p:sp>
          <p:nvSpPr>
            <p:cNvPr id="417" name="Google Shape;417;p4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24" name="Google Shape;424;p45"/>
          <p:cNvPicPr preferRelativeResize="0"/>
          <p:nvPr/>
        </p:nvPicPr>
        <p:blipFill>
          <a:blip r:embed="rId3">
            <a:alphaModFix/>
          </a:blip>
          <a:stretch>
            <a:fillRect/>
          </a:stretch>
        </p:blipFill>
        <p:spPr>
          <a:xfrm>
            <a:off x="4256150" y="1665275"/>
            <a:ext cx="4691347" cy="243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nvSpPr>
        <p:spPr>
          <a:xfrm>
            <a:off x="833000" y="1665275"/>
            <a:ext cx="665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decoder has both those layers, but between them is an attention layer that helps the decoder focus on relevant parts of the input sentence (similar what attention does in seq2seq models).</a:t>
            </a:r>
            <a:endParaRPr sz="1200">
              <a:solidFill>
                <a:schemeClr val="accent1"/>
              </a:solidFill>
              <a:latin typeface="Nixie One"/>
              <a:ea typeface="Nixie One"/>
              <a:cs typeface="Nixie One"/>
              <a:sym typeface="Nixie One"/>
            </a:endParaRPr>
          </a:p>
        </p:txBody>
      </p:sp>
      <p:sp>
        <p:nvSpPr>
          <p:cNvPr id="430" name="Google Shape;430;p46"/>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a:t>
            </a:r>
            <a:r>
              <a:rPr lang="en-GB" sz="2100"/>
              <a:t> Structure</a:t>
            </a:r>
            <a:endParaRPr sz="2100"/>
          </a:p>
        </p:txBody>
      </p:sp>
      <p:grpSp>
        <p:nvGrpSpPr>
          <p:cNvPr id="431" name="Google Shape;431;p46"/>
          <p:cNvGrpSpPr/>
          <p:nvPr/>
        </p:nvGrpSpPr>
        <p:grpSpPr>
          <a:xfrm>
            <a:off x="333623" y="861852"/>
            <a:ext cx="366458" cy="366437"/>
            <a:chOff x="1923675" y="1633650"/>
            <a:chExt cx="436000" cy="435975"/>
          </a:xfrm>
        </p:grpSpPr>
        <p:sp>
          <p:nvSpPr>
            <p:cNvPr id="432" name="Google Shape;432;p4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39" name="Google Shape;439;p46"/>
          <p:cNvPicPr preferRelativeResize="0"/>
          <p:nvPr/>
        </p:nvPicPr>
        <p:blipFill>
          <a:blip r:embed="rId3">
            <a:alphaModFix/>
          </a:blip>
          <a:stretch>
            <a:fillRect/>
          </a:stretch>
        </p:blipFill>
        <p:spPr>
          <a:xfrm>
            <a:off x="839101" y="2453375"/>
            <a:ext cx="7074326" cy="224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445" name="Google Shape;445;p47"/>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Encoders</a:t>
            </a:r>
            <a:endParaRPr/>
          </a:p>
        </p:txBody>
      </p:sp>
      <p:sp>
        <p:nvSpPr>
          <p:cNvPr id="446" name="Google Shape;446;p4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4</a:t>
            </a:r>
            <a:endParaRPr sz="20000">
              <a:solidFill>
                <a:schemeClr val="accent2"/>
              </a:solidFill>
              <a:latin typeface="Roboto Slab"/>
              <a:ea typeface="Roboto Slab"/>
              <a:cs typeface="Roboto Slab"/>
              <a:sym typeface="Roboto Slab"/>
            </a:endParaRPr>
          </a:p>
        </p:txBody>
      </p:sp>
      <p:sp>
        <p:nvSpPr>
          <p:cNvPr id="447" name="Google Shape;447;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nvSpPr>
        <p:spPr>
          <a:xfrm>
            <a:off x="833000" y="1665275"/>
            <a:ext cx="3666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Now that we’ve seen the major components of the model, let’s start to look at the various vectors/tensors and how they flow between these components to turn the input of a trained model into an output.</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As is the case in NLP applications in general, we begin by turning each input word into a vector using an embedding algorithm.</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Each word is embedded into a vector of size 512.</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embedding only happens in the bottom-most encoder.</a:t>
            </a:r>
            <a:endParaRPr sz="1200">
              <a:solidFill>
                <a:schemeClr val="accent1"/>
              </a:solidFill>
              <a:latin typeface="Nixie One"/>
              <a:ea typeface="Nixie One"/>
              <a:cs typeface="Nixie One"/>
              <a:sym typeface="Nixie One"/>
            </a:endParaRPr>
          </a:p>
        </p:txBody>
      </p:sp>
      <p:sp>
        <p:nvSpPr>
          <p:cNvPr id="453" name="Google Shape;453;p4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Embeddings</a:t>
            </a:r>
            <a:endParaRPr sz="2100"/>
          </a:p>
        </p:txBody>
      </p:sp>
      <p:grpSp>
        <p:nvGrpSpPr>
          <p:cNvPr id="454" name="Google Shape;454;p48"/>
          <p:cNvGrpSpPr/>
          <p:nvPr/>
        </p:nvGrpSpPr>
        <p:grpSpPr>
          <a:xfrm>
            <a:off x="333623" y="861852"/>
            <a:ext cx="366458" cy="366437"/>
            <a:chOff x="1923675" y="1633650"/>
            <a:chExt cx="436000" cy="435975"/>
          </a:xfrm>
        </p:grpSpPr>
        <p:sp>
          <p:nvSpPr>
            <p:cNvPr id="455" name="Google Shape;455;p4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62" name="Google Shape;462;p48"/>
          <p:cNvPicPr preferRelativeResize="0"/>
          <p:nvPr/>
        </p:nvPicPr>
        <p:blipFill>
          <a:blip r:embed="rId3">
            <a:alphaModFix/>
          </a:blip>
          <a:stretch>
            <a:fillRect/>
          </a:stretch>
        </p:blipFill>
        <p:spPr>
          <a:xfrm>
            <a:off x="4826375" y="2571750"/>
            <a:ext cx="3398874" cy="65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nvSpPr>
        <p:spPr>
          <a:xfrm>
            <a:off x="833000" y="1665275"/>
            <a:ext cx="3666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After embedding the words in our input sequence, each of them flows through each of the two layers of the encoder.</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Here we begin to see one key property of the Transformer, which is that </a:t>
            </a:r>
            <a:r>
              <a:rPr b="1" lang="en-GB" sz="1200">
                <a:solidFill>
                  <a:schemeClr val="accent1"/>
                </a:solidFill>
                <a:latin typeface="Nixie One"/>
                <a:ea typeface="Nixie One"/>
                <a:cs typeface="Nixie One"/>
                <a:sym typeface="Nixie One"/>
              </a:rPr>
              <a:t>the word in each position flows through its own path in the encoder.</a:t>
            </a:r>
            <a:endParaRPr b="1"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There are dependencies between these paths in the self-attention layer.</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feed-forward layer does not have those dependencies, however, and thus the various paths can be executed in parallel while flowing through the feed-forward layer.</a:t>
            </a:r>
            <a:endParaRPr sz="1200">
              <a:solidFill>
                <a:schemeClr val="accent1"/>
              </a:solidFill>
              <a:latin typeface="Nixie One"/>
              <a:ea typeface="Nixie One"/>
              <a:cs typeface="Nixie One"/>
              <a:sym typeface="Nixie One"/>
            </a:endParaRPr>
          </a:p>
        </p:txBody>
      </p:sp>
      <p:sp>
        <p:nvSpPr>
          <p:cNvPr id="468" name="Google Shape;468;p49"/>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Encoders - Detail</a:t>
            </a:r>
            <a:endParaRPr sz="2100"/>
          </a:p>
        </p:txBody>
      </p:sp>
      <p:grpSp>
        <p:nvGrpSpPr>
          <p:cNvPr id="469" name="Google Shape;469;p49"/>
          <p:cNvGrpSpPr/>
          <p:nvPr/>
        </p:nvGrpSpPr>
        <p:grpSpPr>
          <a:xfrm>
            <a:off x="333623" y="861852"/>
            <a:ext cx="366458" cy="366437"/>
            <a:chOff x="1923675" y="1633650"/>
            <a:chExt cx="436000" cy="435975"/>
          </a:xfrm>
        </p:grpSpPr>
        <p:sp>
          <p:nvSpPr>
            <p:cNvPr id="470" name="Google Shape;470;p4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4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77" name="Google Shape;477;p49"/>
          <p:cNvPicPr preferRelativeResize="0"/>
          <p:nvPr/>
        </p:nvPicPr>
        <p:blipFill>
          <a:blip r:embed="rId3">
            <a:alphaModFix/>
          </a:blip>
          <a:stretch>
            <a:fillRect/>
          </a:stretch>
        </p:blipFill>
        <p:spPr>
          <a:xfrm>
            <a:off x="4651700" y="1711825"/>
            <a:ext cx="4339898" cy="263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0"/>
          <p:cNvSpPr txBox="1"/>
          <p:nvPr/>
        </p:nvSpPr>
        <p:spPr>
          <a:xfrm>
            <a:off x="833000" y="1665275"/>
            <a:ext cx="7115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An encoder receives a list of vectors as input. </a:t>
            </a:r>
            <a:endParaRPr b="1" sz="24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It processes this list by passing these vectors into a ‘self-attention’ layer, then into a feed-forward neural network.</a:t>
            </a:r>
            <a:endParaRPr b="1" sz="24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Then it sends out the output upwards to the next encoder.</a:t>
            </a:r>
            <a:endParaRPr b="1" sz="2400">
              <a:solidFill>
                <a:schemeClr val="accent1"/>
              </a:solidFill>
              <a:latin typeface="Nixie One"/>
              <a:ea typeface="Nixie One"/>
              <a:cs typeface="Nixie One"/>
              <a:sym typeface="Nixie One"/>
            </a:endParaRPr>
          </a:p>
        </p:txBody>
      </p:sp>
      <p:sp>
        <p:nvSpPr>
          <p:cNvPr id="483" name="Google Shape;483;p5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Encoders - Summary</a:t>
            </a:r>
            <a:endParaRPr sz="2100"/>
          </a:p>
        </p:txBody>
      </p:sp>
      <p:grpSp>
        <p:nvGrpSpPr>
          <p:cNvPr id="484" name="Google Shape;484;p50"/>
          <p:cNvGrpSpPr/>
          <p:nvPr/>
        </p:nvGrpSpPr>
        <p:grpSpPr>
          <a:xfrm>
            <a:off x="333623" y="861852"/>
            <a:ext cx="366458" cy="366437"/>
            <a:chOff x="1923675" y="1633650"/>
            <a:chExt cx="436000" cy="435975"/>
          </a:xfrm>
        </p:grpSpPr>
        <p:sp>
          <p:nvSpPr>
            <p:cNvPr id="485" name="Google Shape;485;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5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nvSpPr>
        <p:spPr>
          <a:xfrm>
            <a:off x="833000" y="1665275"/>
            <a:ext cx="8007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Nixie One"/>
                <a:ea typeface="Nixie One"/>
                <a:cs typeface="Nixie One"/>
                <a:sym typeface="Nixie One"/>
              </a:rPr>
              <a:t>During training, three matrices of weights are created (instead of just one).</a:t>
            </a:r>
            <a:br>
              <a:rPr lang="en-GB">
                <a:solidFill>
                  <a:schemeClr val="accent1"/>
                </a:solidFill>
                <a:latin typeface="Nixie One"/>
                <a:ea typeface="Nixie One"/>
                <a:cs typeface="Nixie One"/>
                <a:sym typeface="Nixie One"/>
              </a:rPr>
            </a:br>
            <a:endParaRPr>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Q</a:t>
            </a:r>
            <a:r>
              <a:rPr lang="en-GB" sz="1200">
                <a:solidFill>
                  <a:schemeClr val="accent1"/>
                </a:solidFill>
                <a:latin typeface="Nixie One"/>
                <a:ea typeface="Nixie One"/>
                <a:cs typeface="Nixie One"/>
                <a:sym typeface="Nixie One"/>
              </a:rPr>
              <a:t> : Transforms the input into </a:t>
            </a:r>
            <a:r>
              <a:rPr b="1" lang="en-GB" sz="1200">
                <a:solidFill>
                  <a:schemeClr val="accent1"/>
                </a:solidFill>
                <a:latin typeface="Nixie One"/>
                <a:ea typeface="Nixie One"/>
                <a:cs typeface="Nixie One"/>
                <a:sym typeface="Nixie One"/>
              </a:rPr>
              <a:t>queries</a:t>
            </a:r>
            <a:r>
              <a:rPr lang="en-GB" sz="1200">
                <a:solidFill>
                  <a:schemeClr val="accent1"/>
                </a:solidFill>
                <a:latin typeface="Nixie One"/>
                <a:ea typeface="Nixie One"/>
                <a:cs typeface="Nixie One"/>
                <a:sym typeface="Nixie One"/>
              </a:rPr>
              <a:t> that capture what each token is "asking" about the other tokens.</a:t>
            </a:r>
            <a:endParaRPr sz="1200">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K</a:t>
            </a:r>
            <a:r>
              <a:rPr lang="en-GB" sz="1200">
                <a:solidFill>
                  <a:schemeClr val="accent1"/>
                </a:solidFill>
                <a:latin typeface="Nixie One"/>
                <a:ea typeface="Nixie One"/>
                <a:cs typeface="Nixie One"/>
                <a:sym typeface="Nixie One"/>
              </a:rPr>
              <a:t>: Transforms the input into </a:t>
            </a:r>
            <a:r>
              <a:rPr b="1" lang="en-GB" sz="1200">
                <a:solidFill>
                  <a:schemeClr val="accent1"/>
                </a:solidFill>
                <a:latin typeface="Nixie One"/>
                <a:ea typeface="Nixie One"/>
                <a:cs typeface="Nixie One"/>
                <a:sym typeface="Nixie One"/>
              </a:rPr>
              <a:t>keys</a:t>
            </a:r>
            <a:r>
              <a:rPr lang="en-GB" sz="1200">
                <a:solidFill>
                  <a:schemeClr val="accent1"/>
                </a:solidFill>
                <a:latin typeface="Nixie One"/>
                <a:ea typeface="Nixie One"/>
                <a:cs typeface="Nixie One"/>
                <a:sym typeface="Nixie One"/>
              </a:rPr>
              <a:t> that represent the "content" of each token that can be matched with queries.</a:t>
            </a:r>
            <a:endParaRPr sz="1200">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V</a:t>
            </a:r>
            <a:r>
              <a:rPr lang="en-GB" sz="1200">
                <a:solidFill>
                  <a:schemeClr val="accent1"/>
                </a:solidFill>
                <a:latin typeface="Nixie One"/>
                <a:ea typeface="Nixie One"/>
                <a:cs typeface="Nixie One"/>
                <a:sym typeface="Nixie One"/>
              </a:rPr>
              <a:t>: Transforms the input into </a:t>
            </a:r>
            <a:r>
              <a:rPr b="1" lang="en-GB" sz="1200">
                <a:solidFill>
                  <a:schemeClr val="accent1"/>
                </a:solidFill>
                <a:latin typeface="Nixie One"/>
                <a:ea typeface="Nixie One"/>
                <a:cs typeface="Nixie One"/>
                <a:sym typeface="Nixie One"/>
              </a:rPr>
              <a:t>values</a:t>
            </a:r>
            <a:r>
              <a:rPr lang="en-GB" sz="1200">
                <a:solidFill>
                  <a:schemeClr val="accent1"/>
                </a:solidFill>
                <a:latin typeface="Nixie One"/>
                <a:ea typeface="Nixie One"/>
                <a:cs typeface="Nixie One"/>
                <a:sym typeface="Nixie One"/>
              </a:rPr>
              <a:t> that carry the actual data to be used when producing the output.</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These weight matrices are learned parameters of the model. They are typically initialized randomly at the beginning of training and then optimized using backpropagation during the training process.</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p:txBody>
      </p:sp>
      <p:sp>
        <p:nvSpPr>
          <p:cNvPr id="497" name="Google Shape;497;p5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t>Before we talk about Self-Attention</a:t>
            </a:r>
            <a:endParaRPr sz="2000"/>
          </a:p>
        </p:txBody>
      </p:sp>
      <p:grpSp>
        <p:nvGrpSpPr>
          <p:cNvPr id="498" name="Google Shape;498;p51"/>
          <p:cNvGrpSpPr/>
          <p:nvPr/>
        </p:nvGrpSpPr>
        <p:grpSpPr>
          <a:xfrm>
            <a:off x="333623" y="861852"/>
            <a:ext cx="366458" cy="366437"/>
            <a:chOff x="1923675" y="1633650"/>
            <a:chExt cx="436000" cy="435975"/>
          </a:xfrm>
        </p:grpSpPr>
        <p:sp>
          <p:nvSpPr>
            <p:cNvPr id="499" name="Google Shape;499;p5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5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511" name="Google Shape;511;p5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Self-Attention</a:t>
            </a:r>
            <a:endParaRPr/>
          </a:p>
        </p:txBody>
      </p:sp>
      <p:sp>
        <p:nvSpPr>
          <p:cNvPr id="512" name="Google Shape;512;p5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5</a:t>
            </a:r>
            <a:endParaRPr sz="20000">
              <a:solidFill>
                <a:schemeClr val="accent2"/>
              </a:solidFill>
              <a:latin typeface="Roboto Slab"/>
              <a:ea typeface="Roboto Slab"/>
              <a:cs typeface="Roboto Slab"/>
              <a:sym typeface="Roboto Slab"/>
            </a:endParaRPr>
          </a:p>
        </p:txBody>
      </p:sp>
      <p:sp>
        <p:nvSpPr>
          <p:cNvPr id="513" name="Google Shape;513;p5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3"/>
          <p:cNvSpPr txBox="1"/>
          <p:nvPr/>
        </p:nvSpPr>
        <p:spPr>
          <a:xfrm>
            <a:off x="833000" y="1665275"/>
            <a:ext cx="8007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Nixie One"/>
                <a:ea typeface="Nixie One"/>
                <a:cs typeface="Nixie One"/>
                <a:sym typeface="Nixie One"/>
              </a:rPr>
              <a:t>Say the following sentence is an input sentence we want to translate:</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Source Code Pro"/>
                <a:ea typeface="Source Code Pro"/>
                <a:cs typeface="Source Code Pro"/>
                <a:sym typeface="Source Code Pro"/>
              </a:rPr>
              <a:t>“T</a:t>
            </a:r>
            <a:r>
              <a:rPr lang="en-GB">
                <a:solidFill>
                  <a:schemeClr val="accent1"/>
                </a:solidFill>
                <a:latin typeface="Source Code Pro"/>
                <a:ea typeface="Source Code Pro"/>
                <a:cs typeface="Source Code Pro"/>
                <a:sym typeface="Source Code Pro"/>
              </a:rPr>
              <a:t>he animal didn't cross the street because it was too tired”</a:t>
            </a:r>
            <a:endParaRPr>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What does “it” in this sentence refer to? Is it referring to the street or to the animal? It’s a simple question to a human, but not as simple to an algorithm.</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When the model is processing the word “it”, self-attention allows it to associate “it” with “animal”.</a:t>
            </a:r>
            <a:endParaRPr>
              <a:solidFill>
                <a:schemeClr val="accent1"/>
              </a:solidFill>
              <a:latin typeface="Nixie One"/>
              <a:ea typeface="Nixie One"/>
              <a:cs typeface="Nixie One"/>
              <a:sym typeface="Nixie One"/>
            </a:endParaRPr>
          </a:p>
        </p:txBody>
      </p:sp>
      <p:sp>
        <p:nvSpPr>
          <p:cNvPr id="519" name="Google Shape;519;p5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a:t>
            </a:r>
            <a:endParaRPr sz="2100"/>
          </a:p>
        </p:txBody>
      </p:sp>
      <p:grpSp>
        <p:nvGrpSpPr>
          <p:cNvPr id="520" name="Google Shape;520;p53"/>
          <p:cNvGrpSpPr/>
          <p:nvPr/>
        </p:nvGrpSpPr>
        <p:grpSpPr>
          <a:xfrm>
            <a:off x="333623" y="861852"/>
            <a:ext cx="366458" cy="366437"/>
            <a:chOff x="1923675" y="1633650"/>
            <a:chExt cx="436000" cy="435975"/>
          </a:xfrm>
        </p:grpSpPr>
        <p:sp>
          <p:nvSpPr>
            <p:cNvPr id="521" name="Google Shape;521;p5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5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528" name="Google Shape;528;p53"/>
          <p:cNvSpPr txBox="1"/>
          <p:nvPr/>
        </p:nvSpPr>
        <p:spPr>
          <a:xfrm>
            <a:off x="855375" y="3808675"/>
            <a:ext cx="79845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accent1"/>
                </a:solidFill>
                <a:latin typeface="Nixie One"/>
                <a:ea typeface="Nixie One"/>
                <a:cs typeface="Nixie One"/>
                <a:sym typeface="Nixie One"/>
              </a:rPr>
              <a:t>As the encoder model processes each word (each position in the input sequence), self attention allows it to look at other positions in the input sequence for clues that can help lead to a better encoding for this word.</a:t>
            </a:r>
            <a:endParaRPr b="1" sz="1600">
              <a:solidFill>
                <a:schemeClr val="accent1"/>
              </a:solidFill>
              <a:latin typeface="Nixie One"/>
              <a:ea typeface="Nixie One"/>
              <a:cs typeface="Nixie One"/>
              <a:sym typeface="Nixie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Translation</a:t>
            </a:r>
            <a:endParaRPr/>
          </a:p>
        </p:txBody>
      </p:sp>
      <p:sp>
        <p:nvSpPr>
          <p:cNvPr id="171" name="Google Shape;171;p27"/>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Seq2Seq Models with RNN</a:t>
            </a:r>
            <a:endParaRPr/>
          </a:p>
        </p:txBody>
      </p:sp>
      <p:sp>
        <p:nvSpPr>
          <p:cNvPr id="172" name="Google Shape;172;p2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73" name="Google Shape;173;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4"/>
          <p:cNvSpPr txBox="1"/>
          <p:nvPr/>
        </p:nvSpPr>
        <p:spPr>
          <a:xfrm>
            <a:off x="833000" y="2579675"/>
            <a:ext cx="335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Self-attention is the method the Transformer uses to bake the “understanding” of other relevant words into the one we’re currently processing.</a:t>
            </a:r>
            <a:endParaRPr sz="1200">
              <a:solidFill>
                <a:schemeClr val="accent1"/>
              </a:solidFill>
              <a:latin typeface="Nixie One"/>
              <a:ea typeface="Nixie One"/>
              <a:cs typeface="Nixie One"/>
              <a:sym typeface="Nixie One"/>
            </a:endParaRPr>
          </a:p>
        </p:txBody>
      </p:sp>
      <p:sp>
        <p:nvSpPr>
          <p:cNvPr id="534" name="Google Shape;534;p54"/>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a:t>
            </a:r>
            <a:endParaRPr sz="2100"/>
          </a:p>
        </p:txBody>
      </p:sp>
      <p:grpSp>
        <p:nvGrpSpPr>
          <p:cNvPr id="535" name="Google Shape;535;p54"/>
          <p:cNvGrpSpPr/>
          <p:nvPr/>
        </p:nvGrpSpPr>
        <p:grpSpPr>
          <a:xfrm>
            <a:off x="333623" y="861852"/>
            <a:ext cx="366458" cy="366437"/>
            <a:chOff x="1923675" y="1633650"/>
            <a:chExt cx="436000" cy="435975"/>
          </a:xfrm>
        </p:grpSpPr>
        <p:sp>
          <p:nvSpPr>
            <p:cNvPr id="536" name="Google Shape;536;p5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5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43" name="Google Shape;543;p54"/>
          <p:cNvPicPr preferRelativeResize="0"/>
          <p:nvPr/>
        </p:nvPicPr>
        <p:blipFill>
          <a:blip r:embed="rId3">
            <a:alphaModFix/>
          </a:blip>
          <a:stretch>
            <a:fillRect/>
          </a:stretch>
        </p:blipFill>
        <p:spPr>
          <a:xfrm>
            <a:off x="4734004" y="914400"/>
            <a:ext cx="4162425" cy="39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nvSpPr>
        <p:spPr>
          <a:xfrm>
            <a:off x="833000" y="1893875"/>
            <a:ext cx="335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first step in calculating self-attention is to create three vectors from each of the encoder’s input vectors (in this case, the embedding of each word).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So for each word, we create a Query vector, a Key vector, and a Value vector.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These vectors are created by multiplying the embedding by three matrices that we trained during the training process.</a:t>
            </a:r>
            <a:endParaRPr sz="1200">
              <a:solidFill>
                <a:schemeClr val="accent1"/>
              </a:solidFill>
              <a:latin typeface="Nixie One"/>
              <a:ea typeface="Nixie One"/>
              <a:cs typeface="Nixie One"/>
              <a:sym typeface="Nixie One"/>
            </a:endParaRPr>
          </a:p>
        </p:txBody>
      </p:sp>
      <p:sp>
        <p:nvSpPr>
          <p:cNvPr id="549" name="Google Shape;549;p5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1</a:t>
            </a:r>
            <a:endParaRPr sz="2100"/>
          </a:p>
        </p:txBody>
      </p:sp>
      <p:grpSp>
        <p:nvGrpSpPr>
          <p:cNvPr id="550" name="Google Shape;550;p55"/>
          <p:cNvGrpSpPr/>
          <p:nvPr/>
        </p:nvGrpSpPr>
        <p:grpSpPr>
          <a:xfrm>
            <a:off x="333623" y="861852"/>
            <a:ext cx="366458" cy="366437"/>
            <a:chOff x="1923675" y="1633650"/>
            <a:chExt cx="436000" cy="435975"/>
          </a:xfrm>
        </p:grpSpPr>
        <p:sp>
          <p:nvSpPr>
            <p:cNvPr id="551" name="Google Shape;551;p5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5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58" name="Google Shape;558;p55"/>
          <p:cNvPicPr preferRelativeResize="0"/>
          <p:nvPr/>
        </p:nvPicPr>
        <p:blipFill>
          <a:blip r:embed="rId3">
            <a:alphaModFix/>
          </a:blip>
          <a:stretch>
            <a:fillRect/>
          </a:stretch>
        </p:blipFill>
        <p:spPr>
          <a:xfrm>
            <a:off x="4192100" y="1572271"/>
            <a:ext cx="4647101" cy="29316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nvSpPr>
        <p:spPr>
          <a:xfrm>
            <a:off x="833000" y="1893875"/>
            <a:ext cx="3359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second step in calculating self-attention is to calculate a score. Say we’re calculating the self-attention for the first word in this example, “Thinking”.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We need to score each word of the input sentence against this word. The score determines how much focus to place on other parts of the input sentence as we encode a word at a certain position.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score is calculated by taking the dot product of the query vector with the key vector of the respective word we’re scoring.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So if we’re processing the self-attention for the word in position #1, the first score would be the dot product of q1 and k1. The second score would be the dot product of q1 and k2.</a:t>
            </a:r>
            <a:endParaRPr sz="1000">
              <a:solidFill>
                <a:schemeClr val="accent1"/>
              </a:solidFill>
              <a:latin typeface="Nixie One"/>
              <a:ea typeface="Nixie One"/>
              <a:cs typeface="Nixie One"/>
              <a:sym typeface="Nixie One"/>
            </a:endParaRPr>
          </a:p>
        </p:txBody>
      </p:sp>
      <p:sp>
        <p:nvSpPr>
          <p:cNvPr id="564" name="Google Shape;564;p56"/>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2</a:t>
            </a:r>
            <a:endParaRPr sz="2100"/>
          </a:p>
        </p:txBody>
      </p:sp>
      <p:grpSp>
        <p:nvGrpSpPr>
          <p:cNvPr id="565" name="Google Shape;565;p56"/>
          <p:cNvGrpSpPr/>
          <p:nvPr/>
        </p:nvGrpSpPr>
        <p:grpSpPr>
          <a:xfrm>
            <a:off x="333623" y="861852"/>
            <a:ext cx="366458" cy="366437"/>
            <a:chOff x="1923675" y="1633650"/>
            <a:chExt cx="436000" cy="435975"/>
          </a:xfrm>
        </p:grpSpPr>
        <p:sp>
          <p:nvSpPr>
            <p:cNvPr id="566" name="Google Shape;566;p5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5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73" name="Google Shape;573;p56"/>
          <p:cNvPicPr preferRelativeResize="0"/>
          <p:nvPr/>
        </p:nvPicPr>
        <p:blipFill>
          <a:blip r:embed="rId3">
            <a:alphaModFix/>
          </a:blip>
          <a:stretch>
            <a:fillRect/>
          </a:stretch>
        </p:blipFill>
        <p:spPr>
          <a:xfrm>
            <a:off x="4294950" y="1893875"/>
            <a:ext cx="4647100" cy="24287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nvSpPr>
        <p:spPr>
          <a:xfrm>
            <a:off x="833000" y="1893875"/>
            <a:ext cx="3359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third and fourth steps are to divide the scores by 8.</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square root of the dimension of the key vectors used in the paper – 64. This leads to having more stable gradients. There could be other possible values here, but this is the default.</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Then pass the result through a softmax operation. Softmax normalizes the scores so they’re all positive and add up to 1.</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softmax score determines how much each word will be expressed at this position. Clearly the word at this position will have the highest softmax score, but sometimes it’s useful to attend to another word that is relevant to the current word.</a:t>
            </a:r>
            <a:endParaRPr sz="1000">
              <a:solidFill>
                <a:schemeClr val="accent1"/>
              </a:solidFill>
              <a:latin typeface="Nixie One"/>
              <a:ea typeface="Nixie One"/>
              <a:cs typeface="Nixie One"/>
              <a:sym typeface="Nixie One"/>
            </a:endParaRPr>
          </a:p>
        </p:txBody>
      </p:sp>
      <p:sp>
        <p:nvSpPr>
          <p:cNvPr id="579" name="Google Shape;579;p5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3,4</a:t>
            </a:r>
            <a:endParaRPr sz="2100"/>
          </a:p>
        </p:txBody>
      </p:sp>
      <p:grpSp>
        <p:nvGrpSpPr>
          <p:cNvPr id="580" name="Google Shape;580;p57"/>
          <p:cNvGrpSpPr/>
          <p:nvPr/>
        </p:nvGrpSpPr>
        <p:grpSpPr>
          <a:xfrm>
            <a:off x="333623" y="861852"/>
            <a:ext cx="366458" cy="366437"/>
            <a:chOff x="1923675" y="1633650"/>
            <a:chExt cx="436000" cy="435975"/>
          </a:xfrm>
        </p:grpSpPr>
        <p:sp>
          <p:nvSpPr>
            <p:cNvPr id="581" name="Google Shape;581;p5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5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88" name="Google Shape;588;p57"/>
          <p:cNvPicPr preferRelativeResize="0"/>
          <p:nvPr/>
        </p:nvPicPr>
        <p:blipFill>
          <a:blip r:embed="rId3">
            <a:alphaModFix/>
          </a:blip>
          <a:stretch>
            <a:fillRect/>
          </a:stretch>
        </p:blipFill>
        <p:spPr>
          <a:xfrm>
            <a:off x="4344500" y="1711825"/>
            <a:ext cx="4647100" cy="29265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8"/>
          <p:cNvSpPr txBox="1"/>
          <p:nvPr/>
        </p:nvSpPr>
        <p:spPr>
          <a:xfrm>
            <a:off x="833000" y="1893875"/>
            <a:ext cx="3359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fifth step is to multiply each value vector by the softmax score (in preparation to sum them up). The intuition here is to keep intact the values of the word(s) we want to focus on, and drown-out irrelevant words (by multiplying them by tiny numbers like 0.001, for example).</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sixth step is to sum up the weighted value vectors. This produces the output of the self-attention layer at this position (for the first word).</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sp>
        <p:nvSpPr>
          <p:cNvPr id="594" name="Google Shape;594;p5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5, 6</a:t>
            </a:r>
            <a:endParaRPr sz="2100"/>
          </a:p>
        </p:txBody>
      </p:sp>
      <p:grpSp>
        <p:nvGrpSpPr>
          <p:cNvPr id="595" name="Google Shape;595;p58"/>
          <p:cNvGrpSpPr/>
          <p:nvPr/>
        </p:nvGrpSpPr>
        <p:grpSpPr>
          <a:xfrm>
            <a:off x="333623" y="861852"/>
            <a:ext cx="366458" cy="366437"/>
            <a:chOff x="1923675" y="1633650"/>
            <a:chExt cx="436000" cy="435975"/>
          </a:xfrm>
        </p:grpSpPr>
        <p:sp>
          <p:nvSpPr>
            <p:cNvPr id="596" name="Google Shape;596;p5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5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03" name="Google Shape;603;p58"/>
          <p:cNvPicPr preferRelativeResize="0"/>
          <p:nvPr/>
        </p:nvPicPr>
        <p:blipFill>
          <a:blip r:embed="rId3">
            <a:alphaModFix/>
          </a:blip>
          <a:stretch>
            <a:fillRect/>
          </a:stretch>
        </p:blipFill>
        <p:spPr>
          <a:xfrm>
            <a:off x="4734004" y="838200"/>
            <a:ext cx="4257597" cy="4046342"/>
          </a:xfrm>
          <a:prstGeom prst="rect">
            <a:avLst/>
          </a:prstGeom>
          <a:noFill/>
          <a:ln>
            <a:noFill/>
          </a:ln>
        </p:spPr>
      </p:pic>
      <p:sp>
        <p:nvSpPr>
          <p:cNvPr id="604" name="Google Shape;604;p58"/>
          <p:cNvSpPr txBox="1"/>
          <p:nvPr/>
        </p:nvSpPr>
        <p:spPr>
          <a:xfrm>
            <a:off x="846525" y="3819925"/>
            <a:ext cx="31956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1"/>
                </a:solidFill>
                <a:latin typeface="Nixie One"/>
                <a:ea typeface="Nixie One"/>
                <a:cs typeface="Nixie One"/>
                <a:sym typeface="Nixie One"/>
              </a:rPr>
              <a:t>That concludes the self-attention calculation. The resulting vector is one we can send along to the feed-forward neural network.</a:t>
            </a:r>
            <a:endParaRPr b="1">
              <a:solidFill>
                <a:schemeClr val="accent1"/>
              </a:solidFill>
              <a:latin typeface="Nixie One"/>
              <a:ea typeface="Nixie One"/>
              <a:cs typeface="Nixie One"/>
              <a:sym typeface="Nixie O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9"/>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10" name="Google Shape;610;p59"/>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Multi-Headed </a:t>
            </a:r>
            <a:r>
              <a:rPr lang="en-GB"/>
              <a:t>Attention</a:t>
            </a:r>
            <a:endParaRPr/>
          </a:p>
        </p:txBody>
      </p:sp>
      <p:sp>
        <p:nvSpPr>
          <p:cNvPr id="611" name="Google Shape;611;p5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6</a:t>
            </a:r>
            <a:endParaRPr sz="20000">
              <a:solidFill>
                <a:schemeClr val="accent2"/>
              </a:solidFill>
              <a:latin typeface="Roboto Slab"/>
              <a:ea typeface="Roboto Slab"/>
              <a:cs typeface="Roboto Slab"/>
              <a:sym typeface="Roboto Slab"/>
            </a:endParaRPr>
          </a:p>
        </p:txBody>
      </p:sp>
      <p:sp>
        <p:nvSpPr>
          <p:cNvPr id="612" name="Google Shape;612;p5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0"/>
          <p:cNvSpPr txBox="1"/>
          <p:nvPr/>
        </p:nvSpPr>
        <p:spPr>
          <a:xfrm>
            <a:off x="833000" y="1724400"/>
            <a:ext cx="7461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Head = One individual, independent self-attention execution run.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Each head independently computes attention using its own set of weight matrices, allowing the model to capture different aspects or relationships within the input sequence.</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By having multiple heads, the model can learn to focus on different aspects or relationships in the data. For instance, one head might focus on short-range dependencies (e.g., adjacent words in a sentence), while another head might focus on long-range dependencies (e.g., connections between words that are far apart). Yet another head could focus on specific keywords or entities, like names or dates, to understand specific relationships.</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By combining the outputs of multiple heads, the model can capture a richer and more nuanced representation of the input data.</a:t>
            </a:r>
            <a:endParaRPr sz="1000">
              <a:solidFill>
                <a:schemeClr val="accent1"/>
              </a:solidFill>
              <a:latin typeface="Nixie One"/>
              <a:ea typeface="Nixie One"/>
              <a:cs typeface="Nixie One"/>
              <a:sym typeface="Nixie One"/>
            </a:endParaRPr>
          </a:p>
        </p:txBody>
      </p:sp>
      <p:sp>
        <p:nvSpPr>
          <p:cNvPr id="618" name="Google Shape;618;p6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What does head mean here?</a:t>
            </a:r>
            <a:endParaRPr sz="2100"/>
          </a:p>
        </p:txBody>
      </p:sp>
      <p:grpSp>
        <p:nvGrpSpPr>
          <p:cNvPr id="619" name="Google Shape;619;p60"/>
          <p:cNvGrpSpPr/>
          <p:nvPr/>
        </p:nvGrpSpPr>
        <p:grpSpPr>
          <a:xfrm>
            <a:off x="333623" y="861852"/>
            <a:ext cx="366458" cy="366437"/>
            <a:chOff x="1923675" y="1633650"/>
            <a:chExt cx="436000" cy="435975"/>
          </a:xfrm>
        </p:grpSpPr>
        <p:sp>
          <p:nvSpPr>
            <p:cNvPr id="620" name="Google Shape;620;p6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6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627" name="Google Shape;627;p60"/>
          <p:cNvSpPr txBox="1"/>
          <p:nvPr/>
        </p:nvSpPr>
        <p:spPr>
          <a:xfrm>
            <a:off x="800056" y="3819925"/>
            <a:ext cx="74484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1"/>
                </a:solidFill>
                <a:latin typeface="Nixie One"/>
                <a:ea typeface="Nixie One"/>
                <a:cs typeface="Nixie One"/>
                <a:sym typeface="Nixie One"/>
              </a:rPr>
              <a:t>Each "head" is like a different lens through which the model views the input data, and by combining these views, the model gains a more comprehensive understanding.</a:t>
            </a:r>
            <a:endParaRPr b="1">
              <a:solidFill>
                <a:schemeClr val="accent1"/>
              </a:solidFill>
              <a:latin typeface="Nixie One"/>
              <a:ea typeface="Nixie One"/>
              <a:cs typeface="Nixie One"/>
              <a:sym typeface="Nixie On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Multi-Headed </a:t>
            </a:r>
            <a:r>
              <a:rPr lang="en-GB" sz="2100"/>
              <a:t>Attention</a:t>
            </a:r>
            <a:endParaRPr sz="2100"/>
          </a:p>
        </p:txBody>
      </p:sp>
      <p:sp>
        <p:nvSpPr>
          <p:cNvPr id="633" name="Google Shape;633;p61"/>
          <p:cNvSpPr txBox="1"/>
          <p:nvPr/>
        </p:nvSpPr>
        <p:spPr>
          <a:xfrm>
            <a:off x="833000" y="1893875"/>
            <a:ext cx="33591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With multi-headed attention, we maintain separate Q/K/V weight matrices for each head resulting in different Q/K/V matrices. As we did before, we multiply X by the WQ/WK/WV matrices to produce Q/K/V matrices.</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It expands the model’s ability to focus on different positions. Yes, in the earlier example, z1 contains a little bit of every other encoding, but it could be dominated by the actual word itself. If we’re translating a sentence like “The animal didn’t cross the street because it was too tired”, it would be useful to know which word “it” refers to.</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34" name="Google Shape;634;p61"/>
          <p:cNvGrpSpPr/>
          <p:nvPr/>
        </p:nvGrpSpPr>
        <p:grpSpPr>
          <a:xfrm>
            <a:off x="333623" y="861852"/>
            <a:ext cx="366458" cy="366437"/>
            <a:chOff x="1923675" y="1633650"/>
            <a:chExt cx="436000" cy="435975"/>
          </a:xfrm>
        </p:grpSpPr>
        <p:sp>
          <p:nvSpPr>
            <p:cNvPr id="635" name="Google Shape;635;p6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6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42" name="Google Shape;642;p61"/>
          <p:cNvPicPr preferRelativeResize="0"/>
          <p:nvPr/>
        </p:nvPicPr>
        <p:blipFill>
          <a:blip r:embed="rId3">
            <a:alphaModFix/>
          </a:blip>
          <a:stretch>
            <a:fillRect/>
          </a:stretch>
        </p:blipFill>
        <p:spPr>
          <a:xfrm>
            <a:off x="4344500" y="1711825"/>
            <a:ext cx="4647101" cy="27456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2"/>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Multi-Headed Attention</a:t>
            </a:r>
            <a:endParaRPr sz="2100"/>
          </a:p>
        </p:txBody>
      </p:sp>
      <p:sp>
        <p:nvSpPr>
          <p:cNvPr id="648" name="Google Shape;648;p62"/>
          <p:cNvSpPr txBox="1"/>
          <p:nvPr/>
        </p:nvSpPr>
        <p:spPr>
          <a:xfrm>
            <a:off x="833000" y="1893875"/>
            <a:ext cx="3359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leaves us with a bit of a challenge. The feed-forward layer is not expecting eight matrices – it’s expecting a single matrix (a vector for each word). So we need a way to condense these eight down into a single matrix.</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How do we do that? We concat the matrices then multiply them by an additional weights matrix W</a:t>
            </a:r>
            <a:r>
              <a:rPr baseline="-25000" lang="en-GB" sz="1000">
                <a:solidFill>
                  <a:schemeClr val="accent1"/>
                </a:solidFill>
                <a:latin typeface="Nixie One"/>
                <a:ea typeface="Nixie One"/>
                <a:cs typeface="Nixie One"/>
                <a:sym typeface="Nixie One"/>
              </a:rPr>
              <a:t>O</a:t>
            </a:r>
            <a:r>
              <a:rPr lang="en-GB" sz="1000">
                <a:solidFill>
                  <a:schemeClr val="accent1"/>
                </a:solidFill>
                <a:latin typeface="Nixie One"/>
                <a:ea typeface="Nixie One"/>
                <a:cs typeface="Nixie One"/>
                <a:sym typeface="Nixie One"/>
              </a:rPr>
              <a:t>.</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49" name="Google Shape;649;p62"/>
          <p:cNvGrpSpPr/>
          <p:nvPr/>
        </p:nvGrpSpPr>
        <p:grpSpPr>
          <a:xfrm>
            <a:off x="333623" y="861852"/>
            <a:ext cx="366458" cy="366437"/>
            <a:chOff x="1923675" y="1633650"/>
            <a:chExt cx="436000" cy="435975"/>
          </a:xfrm>
        </p:grpSpPr>
        <p:sp>
          <p:nvSpPr>
            <p:cNvPr id="650" name="Google Shape;650;p6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6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57" name="Google Shape;657;p62"/>
          <p:cNvPicPr preferRelativeResize="0"/>
          <p:nvPr/>
        </p:nvPicPr>
        <p:blipFill>
          <a:blip r:embed="rId3">
            <a:alphaModFix/>
          </a:blip>
          <a:stretch>
            <a:fillRect/>
          </a:stretch>
        </p:blipFill>
        <p:spPr>
          <a:xfrm>
            <a:off x="4344500" y="1711825"/>
            <a:ext cx="4647101" cy="257080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3"/>
          <p:cNvSpPr txBox="1"/>
          <p:nvPr>
            <p:ph idx="4294967295" type="ctrTitle"/>
          </p:nvPr>
        </p:nvSpPr>
        <p:spPr>
          <a:xfrm>
            <a:off x="685800" y="283000"/>
            <a:ext cx="7886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GB" sz="3000">
                <a:solidFill>
                  <a:schemeClr val="accent6"/>
                </a:solidFill>
              </a:rPr>
              <a:t>Multi-Headed Self-Attention</a:t>
            </a:r>
            <a:endParaRPr sz="3000">
              <a:solidFill>
                <a:schemeClr val="accent6"/>
              </a:solidFill>
            </a:endParaRPr>
          </a:p>
        </p:txBody>
      </p:sp>
      <p:sp>
        <p:nvSpPr>
          <p:cNvPr id="663" name="Google Shape;663;p6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64" name="Google Shape;664;p63"/>
          <p:cNvPicPr preferRelativeResize="0"/>
          <p:nvPr/>
        </p:nvPicPr>
        <p:blipFill>
          <a:blip r:embed="rId3">
            <a:alphaModFix/>
          </a:blip>
          <a:stretch>
            <a:fillRect/>
          </a:stretch>
        </p:blipFill>
        <p:spPr>
          <a:xfrm>
            <a:off x="755350" y="1081900"/>
            <a:ext cx="6982101" cy="390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Seq2Seq Model</a:t>
            </a:r>
            <a:endParaRPr sz="2100"/>
          </a:p>
        </p:txBody>
      </p:sp>
      <p:sp>
        <p:nvSpPr>
          <p:cNvPr id="179" name="Google Shape;179;p28"/>
          <p:cNvSpPr txBox="1"/>
          <p:nvPr>
            <p:ph idx="1" type="body"/>
          </p:nvPr>
        </p:nvSpPr>
        <p:spPr>
          <a:xfrm>
            <a:off x="700075" y="1723600"/>
            <a:ext cx="7359300" cy="84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400"/>
              <a:t>A sequence-to-sequence model is a model that takes a sequence of items (words, letters, features of an images…etc) and outputs another sequence of items.</a:t>
            </a:r>
            <a:endParaRPr sz="1400"/>
          </a:p>
        </p:txBody>
      </p:sp>
      <p:grpSp>
        <p:nvGrpSpPr>
          <p:cNvPr id="180" name="Google Shape;180;p28"/>
          <p:cNvGrpSpPr/>
          <p:nvPr/>
        </p:nvGrpSpPr>
        <p:grpSpPr>
          <a:xfrm>
            <a:off x="333623" y="861852"/>
            <a:ext cx="366458" cy="366437"/>
            <a:chOff x="1923675" y="1633650"/>
            <a:chExt cx="436000" cy="435975"/>
          </a:xfrm>
        </p:grpSpPr>
        <p:sp>
          <p:nvSpPr>
            <p:cNvPr id="181" name="Google Shape;181;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188" name="Google Shape;188;p28" title="seq2seq_1.mp4">
            <a:hlinkClick r:id="rId3"/>
          </p:cNvPr>
          <p:cNvPicPr preferRelativeResize="0"/>
          <p:nvPr/>
        </p:nvPicPr>
        <p:blipFill>
          <a:blip r:embed="rId4">
            <a:alphaModFix/>
          </a:blip>
          <a:stretch>
            <a:fillRect/>
          </a:stretch>
        </p:blipFill>
        <p:spPr>
          <a:xfrm>
            <a:off x="690950" y="2670875"/>
            <a:ext cx="7425202" cy="2227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4"/>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70" name="Google Shape;670;p64"/>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Positional Encoding</a:t>
            </a:r>
            <a:endParaRPr/>
          </a:p>
        </p:txBody>
      </p:sp>
      <p:sp>
        <p:nvSpPr>
          <p:cNvPr id="671" name="Google Shape;671;p64"/>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7</a:t>
            </a:r>
            <a:endParaRPr sz="20000">
              <a:solidFill>
                <a:schemeClr val="accent2"/>
              </a:solidFill>
              <a:latin typeface="Roboto Slab"/>
              <a:ea typeface="Roboto Slab"/>
              <a:cs typeface="Roboto Slab"/>
              <a:sym typeface="Roboto Slab"/>
            </a:endParaRPr>
          </a:p>
        </p:txBody>
      </p:sp>
      <p:sp>
        <p:nvSpPr>
          <p:cNvPr id="672" name="Google Shape;672;p6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Positional Encodings</a:t>
            </a:r>
            <a:endParaRPr sz="2100"/>
          </a:p>
        </p:txBody>
      </p:sp>
      <p:sp>
        <p:nvSpPr>
          <p:cNvPr id="678" name="Google Shape;678;p65"/>
          <p:cNvSpPr txBox="1"/>
          <p:nvPr/>
        </p:nvSpPr>
        <p:spPr>
          <a:xfrm>
            <a:off x="833000" y="1893875"/>
            <a:ext cx="335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transformer adds a vector to each input embedding.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These vectors follow a specific pattern that the model learns, which helps it determine the position of each word, or the distance between different words in the sequence.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intuition here is that adding these values to the embeddings provides meaningful distances between the embedding vectors once they’re projected into Q/K/V vectors and during dot-product attention.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79" name="Google Shape;679;p65"/>
          <p:cNvGrpSpPr/>
          <p:nvPr/>
        </p:nvGrpSpPr>
        <p:grpSpPr>
          <a:xfrm>
            <a:off x="333623" y="861852"/>
            <a:ext cx="366458" cy="366437"/>
            <a:chOff x="1923675" y="1633650"/>
            <a:chExt cx="436000" cy="435975"/>
          </a:xfrm>
        </p:grpSpPr>
        <p:sp>
          <p:nvSpPr>
            <p:cNvPr id="680" name="Google Shape;680;p6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6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87" name="Google Shape;687;p65"/>
          <p:cNvPicPr preferRelativeResize="0"/>
          <p:nvPr/>
        </p:nvPicPr>
        <p:blipFill>
          <a:blip r:embed="rId3">
            <a:alphaModFix/>
          </a:blip>
          <a:stretch>
            <a:fillRect/>
          </a:stretch>
        </p:blipFill>
        <p:spPr>
          <a:xfrm>
            <a:off x="3977958" y="2051475"/>
            <a:ext cx="5126400" cy="1786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6"/>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93" name="Google Shape;693;p6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Residuals &amp; Layer Normalization</a:t>
            </a:r>
            <a:endParaRPr/>
          </a:p>
        </p:txBody>
      </p:sp>
      <p:sp>
        <p:nvSpPr>
          <p:cNvPr id="694" name="Google Shape;694;p6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8</a:t>
            </a:r>
            <a:endParaRPr sz="20000">
              <a:solidFill>
                <a:schemeClr val="accent2"/>
              </a:solidFill>
              <a:latin typeface="Roboto Slab"/>
              <a:ea typeface="Roboto Slab"/>
              <a:cs typeface="Roboto Slab"/>
              <a:sym typeface="Roboto Slab"/>
            </a:endParaRPr>
          </a:p>
        </p:txBody>
      </p:sp>
      <p:sp>
        <p:nvSpPr>
          <p:cNvPr id="695" name="Google Shape;695;p6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Residuals &amp; Layer Norm</a:t>
            </a:r>
            <a:endParaRPr sz="2100"/>
          </a:p>
        </p:txBody>
      </p:sp>
      <p:sp>
        <p:nvSpPr>
          <p:cNvPr id="701" name="Google Shape;701;p67"/>
          <p:cNvSpPr txBox="1"/>
          <p:nvPr/>
        </p:nvSpPr>
        <p:spPr>
          <a:xfrm>
            <a:off x="680600" y="1893875"/>
            <a:ext cx="335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One detail in the architecture of the encoder that we need to mention before moving on, is that each sub-layer (self-attention, ffnn) in each encoder has a residual connection around it, and is followed by a layer-normalization step.</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702" name="Google Shape;702;p67"/>
          <p:cNvGrpSpPr/>
          <p:nvPr/>
        </p:nvGrpSpPr>
        <p:grpSpPr>
          <a:xfrm>
            <a:off x="333623" y="861852"/>
            <a:ext cx="366458" cy="366437"/>
            <a:chOff x="1923675" y="1633650"/>
            <a:chExt cx="436000" cy="435975"/>
          </a:xfrm>
        </p:grpSpPr>
        <p:sp>
          <p:nvSpPr>
            <p:cNvPr id="703" name="Google Shape;703;p6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6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10" name="Google Shape;710;p67"/>
          <p:cNvPicPr preferRelativeResize="0"/>
          <p:nvPr/>
        </p:nvPicPr>
        <p:blipFill>
          <a:blip r:embed="rId3">
            <a:alphaModFix/>
          </a:blip>
          <a:stretch>
            <a:fillRect/>
          </a:stretch>
        </p:blipFill>
        <p:spPr>
          <a:xfrm>
            <a:off x="4420700" y="1635625"/>
            <a:ext cx="4521734" cy="3279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8"/>
          <p:cNvSpPr txBox="1"/>
          <p:nvPr/>
        </p:nvSpPr>
        <p:spPr>
          <a:xfrm>
            <a:off x="680600" y="1893875"/>
            <a:ext cx="7178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1"/>
                </a:solidFill>
                <a:latin typeface="Nixie One"/>
                <a:ea typeface="Nixie One"/>
                <a:cs typeface="Nixie One"/>
                <a:sym typeface="Nixie One"/>
              </a:rPr>
              <a:t>Residual Connections:</a:t>
            </a:r>
            <a:endParaRPr b="1"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A residual connection, also known as a skip connection, is a shortcut path that allows the input to bypass a layer and be added directly to the output of that layer.</a:t>
            </a:r>
            <a:endParaRPr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Purpose: The purpose of using residual connections is to help mitigate the vanishing gradient problem and to facilitate the flow of information and gradients during training. By allowing gradients to propagate more effectively through the network, residual connections enable deeper architectures to be trained more successfully.</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1000">
                <a:solidFill>
                  <a:schemeClr val="accent1"/>
                </a:solidFill>
                <a:latin typeface="Nixie One"/>
                <a:ea typeface="Nixie One"/>
                <a:cs typeface="Nixie One"/>
                <a:sym typeface="Nixie One"/>
              </a:rPr>
              <a:t>Layer Normalization:</a:t>
            </a:r>
            <a:endParaRPr b="1"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Layer normalization is a technique used to stabilize and accelerate the training of deep neural networks. It normalizes the output of each layer to have a mean of zero and a standard deviation of one.</a:t>
            </a:r>
            <a:endParaRPr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Purpose: The purpose of layer normalization is to ensure that the outputs of the layers maintain a consistent scale and distribution, which helps in speeding up convergence and improving overall model performance.</a:t>
            </a:r>
            <a:endParaRPr sz="1000">
              <a:solidFill>
                <a:schemeClr val="accent1"/>
              </a:solidFill>
              <a:latin typeface="Nixie One"/>
              <a:ea typeface="Nixie One"/>
              <a:cs typeface="Nixie One"/>
              <a:sym typeface="Nixie One"/>
            </a:endParaRPr>
          </a:p>
        </p:txBody>
      </p:sp>
      <p:sp>
        <p:nvSpPr>
          <p:cNvPr id="716" name="Google Shape;716;p6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Residuals &amp; Layer Norm</a:t>
            </a:r>
            <a:endParaRPr sz="2100"/>
          </a:p>
        </p:txBody>
      </p:sp>
      <p:grpSp>
        <p:nvGrpSpPr>
          <p:cNvPr id="717" name="Google Shape;717;p68"/>
          <p:cNvGrpSpPr/>
          <p:nvPr/>
        </p:nvGrpSpPr>
        <p:grpSpPr>
          <a:xfrm>
            <a:off x="333623" y="861852"/>
            <a:ext cx="366458" cy="366437"/>
            <a:chOff x="1923675" y="1633650"/>
            <a:chExt cx="436000" cy="435975"/>
          </a:xfrm>
        </p:grpSpPr>
        <p:sp>
          <p:nvSpPr>
            <p:cNvPr id="718" name="Google Shape;718;p6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9"/>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730" name="Google Shape;730;p69"/>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Decoders</a:t>
            </a:r>
            <a:endParaRPr/>
          </a:p>
        </p:txBody>
      </p:sp>
      <p:sp>
        <p:nvSpPr>
          <p:cNvPr id="731" name="Google Shape;731;p6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9</a:t>
            </a:r>
            <a:endParaRPr sz="20000">
              <a:solidFill>
                <a:schemeClr val="accent2"/>
              </a:solidFill>
              <a:latin typeface="Roboto Slab"/>
              <a:ea typeface="Roboto Slab"/>
              <a:cs typeface="Roboto Slab"/>
              <a:sym typeface="Roboto Slab"/>
            </a:endParaRPr>
          </a:p>
        </p:txBody>
      </p:sp>
      <p:sp>
        <p:nvSpPr>
          <p:cNvPr id="732" name="Google Shape;732;p6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Decoders</a:t>
            </a:r>
            <a:endParaRPr sz="2100"/>
          </a:p>
        </p:txBody>
      </p:sp>
      <p:sp>
        <p:nvSpPr>
          <p:cNvPr id="738" name="Google Shape;738;p70"/>
          <p:cNvSpPr txBox="1"/>
          <p:nvPr/>
        </p:nvSpPr>
        <p:spPr>
          <a:xfrm>
            <a:off x="680600" y="1893875"/>
            <a:ext cx="335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Now that we’ve covered most of the concepts on the encoder side, we basically know how the components of decoders work as well. But let’s take a look at how they work together.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encoder start by processing the input sequence. The output of the top encoder is then transformed into a set of attention vectors K and V.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These are to be used by each decoder in its “encoder-decoder attention” layer which helps the decoder focus on appropriate places in the input sequence.</a:t>
            </a:r>
            <a:endParaRPr sz="1000">
              <a:solidFill>
                <a:schemeClr val="accent1"/>
              </a:solidFill>
              <a:latin typeface="Nixie One"/>
              <a:ea typeface="Nixie One"/>
              <a:cs typeface="Nixie One"/>
              <a:sym typeface="Nixie One"/>
            </a:endParaRPr>
          </a:p>
        </p:txBody>
      </p:sp>
      <p:grpSp>
        <p:nvGrpSpPr>
          <p:cNvPr id="739" name="Google Shape;739;p70"/>
          <p:cNvGrpSpPr/>
          <p:nvPr/>
        </p:nvGrpSpPr>
        <p:grpSpPr>
          <a:xfrm>
            <a:off x="333623" y="861852"/>
            <a:ext cx="366458" cy="366437"/>
            <a:chOff x="1923675" y="1633650"/>
            <a:chExt cx="436000" cy="435975"/>
          </a:xfrm>
        </p:grpSpPr>
        <p:sp>
          <p:nvSpPr>
            <p:cNvPr id="740" name="Google Shape;740;p7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7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47" name="Google Shape;747;p70" title="decoder_1.mp4">
            <a:hlinkClick r:id="rId3"/>
          </p:cNvPr>
          <p:cNvPicPr preferRelativeResize="0"/>
          <p:nvPr/>
        </p:nvPicPr>
        <p:blipFill>
          <a:blip r:embed="rId4">
            <a:alphaModFix/>
          </a:blip>
          <a:stretch>
            <a:fillRect/>
          </a:stretch>
        </p:blipFill>
        <p:spPr>
          <a:xfrm>
            <a:off x="4192100" y="1711825"/>
            <a:ext cx="4799501" cy="26367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Decoders</a:t>
            </a:r>
            <a:endParaRPr sz="2100"/>
          </a:p>
        </p:txBody>
      </p:sp>
      <p:sp>
        <p:nvSpPr>
          <p:cNvPr id="753" name="Google Shape;753;p71"/>
          <p:cNvSpPr txBox="1"/>
          <p:nvPr/>
        </p:nvSpPr>
        <p:spPr>
          <a:xfrm>
            <a:off x="680600" y="1893875"/>
            <a:ext cx="3359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following steps repeat the process until a special symbol is reached indicating the transformer decoder has completed its output.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output of each step is fed to the bottom decoder in the next time step, and the decoders bubble up their decoding results just like the encoders did.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And just like we did with the encoder inputs, we embed and add positional encoding to those decoder inputs to indicate the position of each word.</a:t>
            </a:r>
            <a:endParaRPr sz="1000">
              <a:solidFill>
                <a:schemeClr val="accent1"/>
              </a:solidFill>
              <a:latin typeface="Nixie One"/>
              <a:ea typeface="Nixie One"/>
              <a:cs typeface="Nixie One"/>
              <a:sym typeface="Nixie One"/>
            </a:endParaRPr>
          </a:p>
        </p:txBody>
      </p:sp>
      <p:grpSp>
        <p:nvGrpSpPr>
          <p:cNvPr id="754" name="Google Shape;754;p71"/>
          <p:cNvGrpSpPr/>
          <p:nvPr/>
        </p:nvGrpSpPr>
        <p:grpSpPr>
          <a:xfrm>
            <a:off x="333623" y="861852"/>
            <a:ext cx="366458" cy="366437"/>
            <a:chOff x="1923675" y="1633650"/>
            <a:chExt cx="436000" cy="435975"/>
          </a:xfrm>
        </p:grpSpPr>
        <p:sp>
          <p:nvSpPr>
            <p:cNvPr id="755" name="Google Shape;755;p7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7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62" name="Google Shape;762;p71" title="decoder_2.mp4">
            <a:hlinkClick r:id="rId3"/>
          </p:cNvPr>
          <p:cNvPicPr preferRelativeResize="0"/>
          <p:nvPr/>
        </p:nvPicPr>
        <p:blipFill>
          <a:blip r:embed="rId4">
            <a:alphaModFix/>
          </a:blip>
          <a:stretch>
            <a:fillRect/>
          </a:stretch>
        </p:blipFill>
        <p:spPr>
          <a:xfrm>
            <a:off x="4192100" y="1711825"/>
            <a:ext cx="4799501" cy="26367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768" name="Google Shape;768;p7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&amp; Softmax Layer</a:t>
            </a:r>
            <a:endParaRPr/>
          </a:p>
        </p:txBody>
      </p:sp>
      <p:sp>
        <p:nvSpPr>
          <p:cNvPr id="769" name="Google Shape;769;p7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10</a:t>
            </a:r>
            <a:endParaRPr sz="20000">
              <a:solidFill>
                <a:schemeClr val="accent2"/>
              </a:solidFill>
              <a:latin typeface="Roboto Slab"/>
              <a:ea typeface="Roboto Slab"/>
              <a:cs typeface="Roboto Slab"/>
              <a:sym typeface="Roboto Slab"/>
            </a:endParaRPr>
          </a:p>
        </p:txBody>
      </p:sp>
      <p:sp>
        <p:nvSpPr>
          <p:cNvPr id="770" name="Google Shape;770;p7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Conversion to words</a:t>
            </a:r>
            <a:endParaRPr sz="2100"/>
          </a:p>
        </p:txBody>
      </p:sp>
      <p:sp>
        <p:nvSpPr>
          <p:cNvPr id="776" name="Google Shape;776;p73"/>
          <p:cNvSpPr txBox="1"/>
          <p:nvPr/>
        </p:nvSpPr>
        <p:spPr>
          <a:xfrm>
            <a:off x="680600" y="1893875"/>
            <a:ext cx="3359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decoder stack outputs a vector of floats. How do we turn that into a word? That’s the job of the final Linear layer which is followed by a Softmax Layer.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Linear layer is a simple fully connected neural network that projects the vector produced by the stack of decoders, into a much, much larger vector called a logits vector.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softmax layer then turns those scores into probabilities (all positive, all add up to 1.0). The cell with the highest probability is chosen, and the word associated with it is produced as the output for this time step.</a:t>
            </a:r>
            <a:endParaRPr sz="1000">
              <a:solidFill>
                <a:schemeClr val="accent1"/>
              </a:solidFill>
              <a:latin typeface="Nixie One"/>
              <a:ea typeface="Nixie One"/>
              <a:cs typeface="Nixie One"/>
              <a:sym typeface="Nixie One"/>
            </a:endParaRPr>
          </a:p>
        </p:txBody>
      </p:sp>
      <p:grpSp>
        <p:nvGrpSpPr>
          <p:cNvPr id="777" name="Google Shape;777;p73"/>
          <p:cNvGrpSpPr/>
          <p:nvPr/>
        </p:nvGrpSpPr>
        <p:grpSpPr>
          <a:xfrm>
            <a:off x="333623" y="861852"/>
            <a:ext cx="366458" cy="366437"/>
            <a:chOff x="1923675" y="1633650"/>
            <a:chExt cx="436000" cy="435975"/>
          </a:xfrm>
        </p:grpSpPr>
        <p:sp>
          <p:nvSpPr>
            <p:cNvPr id="778" name="Google Shape;778;p7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7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85" name="Google Shape;785;p73"/>
          <p:cNvPicPr preferRelativeResize="0"/>
          <p:nvPr/>
        </p:nvPicPr>
        <p:blipFill>
          <a:blip r:embed="rId3">
            <a:alphaModFix/>
          </a:blip>
          <a:stretch>
            <a:fillRect/>
          </a:stretch>
        </p:blipFill>
        <p:spPr>
          <a:xfrm>
            <a:off x="4192100" y="1711825"/>
            <a:ext cx="4799500" cy="30984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Translation</a:t>
            </a:r>
            <a:endParaRPr sz="2100"/>
          </a:p>
        </p:txBody>
      </p:sp>
      <p:sp>
        <p:nvSpPr>
          <p:cNvPr id="194" name="Google Shape;194;p29"/>
          <p:cNvSpPr txBox="1"/>
          <p:nvPr>
            <p:ph idx="1" type="body"/>
          </p:nvPr>
        </p:nvSpPr>
        <p:spPr>
          <a:xfrm>
            <a:off x="700075" y="1723600"/>
            <a:ext cx="7359300" cy="84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400"/>
              <a:t>In neural machine translation, a sequence is a series of words, processed one after another. The output is, likewise, a series of words.</a:t>
            </a:r>
            <a:endParaRPr sz="1400"/>
          </a:p>
        </p:txBody>
      </p:sp>
      <p:grpSp>
        <p:nvGrpSpPr>
          <p:cNvPr id="195" name="Google Shape;195;p29"/>
          <p:cNvGrpSpPr/>
          <p:nvPr/>
        </p:nvGrpSpPr>
        <p:grpSpPr>
          <a:xfrm>
            <a:off x="333623" y="861852"/>
            <a:ext cx="366458" cy="366437"/>
            <a:chOff x="1923675" y="1633650"/>
            <a:chExt cx="436000" cy="435975"/>
          </a:xfrm>
        </p:grpSpPr>
        <p:sp>
          <p:nvSpPr>
            <p:cNvPr id="196" name="Google Shape;196;p2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03" name="Google Shape;203;p29" title="seq2seq_2.mp4">
            <a:hlinkClick r:id="rId3"/>
          </p:cNvPr>
          <p:cNvPicPr preferRelativeResize="0"/>
          <p:nvPr/>
        </p:nvPicPr>
        <p:blipFill>
          <a:blip r:embed="rId4">
            <a:alphaModFix/>
          </a:blip>
          <a:stretch>
            <a:fillRect/>
          </a:stretch>
        </p:blipFill>
        <p:spPr>
          <a:xfrm>
            <a:off x="450550" y="2724100"/>
            <a:ext cx="7556666" cy="226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4"/>
          <p:cNvSpPr txBox="1"/>
          <p:nvPr>
            <p:ph idx="4294967295" type="ctrTitle"/>
          </p:nvPr>
        </p:nvSpPr>
        <p:spPr>
          <a:xfrm>
            <a:off x="685800" y="283000"/>
            <a:ext cx="7886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GB" sz="3000">
                <a:solidFill>
                  <a:schemeClr val="accent6"/>
                </a:solidFill>
              </a:rPr>
              <a:t>Everything At Once!</a:t>
            </a:r>
            <a:endParaRPr sz="3000">
              <a:solidFill>
                <a:schemeClr val="accent6"/>
              </a:solidFill>
            </a:endParaRPr>
          </a:p>
        </p:txBody>
      </p:sp>
      <p:sp>
        <p:nvSpPr>
          <p:cNvPr id="791" name="Google Shape;791;p7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92" name="Google Shape;792;p74"/>
          <p:cNvPicPr preferRelativeResize="0"/>
          <p:nvPr/>
        </p:nvPicPr>
        <p:blipFill>
          <a:blip r:embed="rId3">
            <a:alphaModFix/>
          </a:blip>
          <a:stretch>
            <a:fillRect/>
          </a:stretch>
        </p:blipFill>
        <p:spPr>
          <a:xfrm>
            <a:off x="777600" y="830325"/>
            <a:ext cx="7130900" cy="40517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5"/>
          <p:cNvSpPr txBox="1"/>
          <p:nvPr>
            <p:ph idx="4294967295" type="subTitle"/>
          </p:nvPr>
        </p:nvSpPr>
        <p:spPr>
          <a:xfrm>
            <a:off x="685800" y="505225"/>
            <a:ext cx="7884600" cy="38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lt1"/>
                </a:solidFill>
                <a:latin typeface="Roboto Slab"/>
                <a:ea typeface="Roboto Slab"/>
                <a:cs typeface="Roboto Slab"/>
                <a:sym typeface="Roboto Slab"/>
              </a:rPr>
              <a:t>THANKS!</a:t>
            </a:r>
            <a:endParaRPr b="1" sz="3600">
              <a:solidFill>
                <a:srgbClr val="FFFFFF"/>
              </a:solidFill>
            </a:endParaRPr>
          </a:p>
          <a:p>
            <a:pPr indent="0" lvl="0" marL="0" rtl="0" algn="l">
              <a:spcBef>
                <a:spcPts val="600"/>
              </a:spcBef>
              <a:spcAft>
                <a:spcPts val="0"/>
              </a:spcAft>
              <a:buNone/>
            </a:pPr>
            <a:r>
              <a:rPr b="1" lang="en-GB" sz="3600">
                <a:solidFill>
                  <a:srgbClr val="FFFFFF"/>
                </a:solidFill>
              </a:rPr>
              <a:t>Any questions?</a:t>
            </a:r>
            <a:endParaRPr b="1" sz="3600">
              <a:solidFill>
                <a:srgbClr val="FFFFFF"/>
              </a:solidFill>
            </a:endParaRPr>
          </a:p>
          <a:p>
            <a:pPr indent="0" lvl="0" marL="0" rtl="0" algn="l">
              <a:spcBef>
                <a:spcPts val="600"/>
              </a:spcBef>
              <a:spcAft>
                <a:spcPts val="0"/>
              </a:spcAft>
              <a:buClr>
                <a:schemeClr val="dk1"/>
              </a:buClr>
              <a:buSzPts val="1100"/>
              <a:buFont typeface="Arial"/>
              <a:buNone/>
            </a:pPr>
            <a:r>
              <a:t/>
            </a:r>
            <a:endParaRPr sz="2400">
              <a:solidFill>
                <a:srgbClr val="FFFFFF"/>
              </a:solidFill>
            </a:endParaRPr>
          </a:p>
          <a:p>
            <a:pPr indent="0" lvl="0" marL="0" rtl="0" algn="l">
              <a:spcBef>
                <a:spcPts val="600"/>
              </a:spcBef>
              <a:spcAft>
                <a:spcPts val="0"/>
              </a:spcAft>
              <a:buClr>
                <a:schemeClr val="dk1"/>
              </a:buClr>
              <a:buSzPts val="1100"/>
              <a:buFont typeface="Arial"/>
              <a:buNone/>
            </a:pPr>
            <a:r>
              <a:rPr lang="en-GB" sz="2400">
                <a:solidFill>
                  <a:srgbClr val="FFFFFF"/>
                </a:solidFill>
              </a:rPr>
              <a:t>You can find me at @sampurnrattan</a:t>
            </a:r>
            <a:endParaRPr b="1" sz="2400">
              <a:solidFill>
                <a:srgbClr val="FFFFFF"/>
              </a:solidFill>
            </a:endParaRPr>
          </a:p>
        </p:txBody>
      </p:sp>
      <p:sp>
        <p:nvSpPr>
          <p:cNvPr id="798" name="Google Shape;798;p7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Under the hood</a:t>
            </a:r>
            <a:endParaRPr sz="2100"/>
          </a:p>
        </p:txBody>
      </p:sp>
      <p:grpSp>
        <p:nvGrpSpPr>
          <p:cNvPr id="209" name="Google Shape;209;p30"/>
          <p:cNvGrpSpPr/>
          <p:nvPr/>
        </p:nvGrpSpPr>
        <p:grpSpPr>
          <a:xfrm>
            <a:off x="333623" y="861852"/>
            <a:ext cx="366458" cy="366437"/>
            <a:chOff x="1923675" y="1633650"/>
            <a:chExt cx="436000" cy="435975"/>
          </a:xfrm>
        </p:grpSpPr>
        <p:sp>
          <p:nvSpPr>
            <p:cNvPr id="210" name="Google Shape;210;p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217" name="Google Shape;217;p30"/>
          <p:cNvSpPr txBox="1"/>
          <p:nvPr>
            <p:ph idx="1" type="body"/>
          </p:nvPr>
        </p:nvSpPr>
        <p:spPr>
          <a:xfrm>
            <a:off x="700075" y="1561300"/>
            <a:ext cx="8338200" cy="848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The encoder processes each item in the input sequence, it compiles the information it captures into a vector (called the </a:t>
            </a:r>
            <a:r>
              <a:rPr b="1" lang="en-GB" sz="1200">
                <a:solidFill>
                  <a:srgbClr val="FF9900"/>
                </a:solidFill>
              </a:rPr>
              <a:t>context</a:t>
            </a:r>
            <a:r>
              <a:rPr lang="en-GB" sz="1200"/>
              <a:t>). </a:t>
            </a:r>
            <a:endParaRPr sz="1200"/>
          </a:p>
          <a:p>
            <a:pPr indent="0" lvl="0" marL="0" rtl="0" algn="l">
              <a:spcBef>
                <a:spcPts val="600"/>
              </a:spcBef>
              <a:spcAft>
                <a:spcPts val="0"/>
              </a:spcAft>
              <a:buNone/>
            </a:pPr>
            <a:r>
              <a:rPr lang="en-GB" sz="1200" u="sng"/>
              <a:t>After</a:t>
            </a:r>
            <a:r>
              <a:rPr lang="en-GB" sz="1200"/>
              <a:t> processing the entire input sequence, the encoder sends the context over to the decoder, which begins producing the output sequence item by item.</a:t>
            </a:r>
            <a:endParaRPr sz="1200"/>
          </a:p>
        </p:txBody>
      </p:sp>
      <p:pic>
        <p:nvPicPr>
          <p:cNvPr id="218" name="Google Shape;218;p30" title="seq2seq_4.mp4">
            <a:hlinkClick r:id="rId3"/>
          </p:cNvPr>
          <p:cNvPicPr preferRelativeResize="0"/>
          <p:nvPr/>
        </p:nvPicPr>
        <p:blipFill>
          <a:blip r:embed="rId4">
            <a:alphaModFix/>
          </a:blip>
          <a:stretch>
            <a:fillRect/>
          </a:stretch>
        </p:blipFill>
        <p:spPr>
          <a:xfrm>
            <a:off x="450550" y="2638000"/>
            <a:ext cx="8541050" cy="22776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700075" y="1408900"/>
            <a:ext cx="8338200" cy="302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0" lvl="0" marL="0" rtl="0" algn="l">
              <a:spcBef>
                <a:spcPts val="600"/>
              </a:spcBef>
              <a:spcAft>
                <a:spcPts val="0"/>
              </a:spcAft>
              <a:buNone/>
            </a:pPr>
            <a:r>
              <a:rPr b="1" lang="en-GB" sz="1200"/>
              <a:t>The Context</a:t>
            </a:r>
            <a:endParaRPr b="1" sz="1200"/>
          </a:p>
          <a:p>
            <a:pPr indent="-304800" lvl="0" marL="457200" rtl="0" algn="l">
              <a:spcBef>
                <a:spcPts val="600"/>
              </a:spcBef>
              <a:spcAft>
                <a:spcPts val="0"/>
              </a:spcAft>
              <a:buSzPts val="1200"/>
              <a:buChar char="▪"/>
            </a:pPr>
            <a:r>
              <a:rPr lang="en-GB" sz="1200"/>
              <a:t>The context is a vector (an array of numbers, basically) in the case of machine translation.</a:t>
            </a:r>
            <a:endParaRPr sz="1200"/>
          </a:p>
          <a:p>
            <a:pPr indent="-304800" lvl="0" marL="457200" rtl="0" algn="l">
              <a:spcBef>
                <a:spcPts val="0"/>
              </a:spcBef>
              <a:spcAft>
                <a:spcPts val="0"/>
              </a:spcAft>
              <a:buSzPts val="1200"/>
              <a:buChar char="▪"/>
            </a:pPr>
            <a:r>
              <a:rPr lang="en-GB" sz="1200"/>
              <a:t>You can set the size of the context vector when you set up your model. It is basically the number of hidden units in the encoder RNN.</a:t>
            </a:r>
            <a:endParaRPr sz="1200"/>
          </a:p>
          <a:p>
            <a:pPr indent="0" lvl="0" marL="0" rtl="0" algn="l">
              <a:spcBef>
                <a:spcPts val="600"/>
              </a:spcBef>
              <a:spcAft>
                <a:spcPts val="0"/>
              </a:spcAft>
              <a:buNone/>
            </a:pPr>
            <a:r>
              <a:rPr b="1" lang="en-GB" sz="1200"/>
              <a:t>The Input Sequence</a:t>
            </a:r>
            <a:endParaRPr b="1" sz="1200"/>
          </a:p>
          <a:p>
            <a:pPr indent="-304800" lvl="0" marL="457200" rtl="0" algn="l">
              <a:spcBef>
                <a:spcPts val="600"/>
              </a:spcBef>
              <a:spcAft>
                <a:spcPts val="0"/>
              </a:spcAft>
              <a:buSzPts val="1200"/>
              <a:buChar char="▪"/>
            </a:pPr>
            <a:r>
              <a:rPr lang="en-GB" sz="1200"/>
              <a:t>We need to turn the input words into vectors before processing them. </a:t>
            </a:r>
            <a:endParaRPr sz="1200"/>
          </a:p>
          <a:p>
            <a:pPr indent="-304800" lvl="0" marL="457200" rtl="0" algn="l">
              <a:spcBef>
                <a:spcPts val="0"/>
              </a:spcBef>
              <a:spcAft>
                <a:spcPts val="0"/>
              </a:spcAft>
              <a:buSzPts val="1200"/>
              <a:buChar char="▪"/>
            </a:pPr>
            <a:r>
              <a:rPr lang="en-GB" sz="1200"/>
              <a:t>That transformation is done using </a:t>
            </a:r>
            <a:r>
              <a:rPr lang="en-GB" sz="1200" u="sng">
                <a:solidFill>
                  <a:schemeClr val="hlink"/>
                </a:solidFill>
                <a:hlinkClick r:id="rId3"/>
              </a:rPr>
              <a:t>word embeddings</a:t>
            </a:r>
            <a:r>
              <a:rPr lang="en-GB" sz="1200"/>
              <a:t>. </a:t>
            </a:r>
            <a:endParaRPr sz="1200"/>
          </a:p>
          <a:p>
            <a:pPr indent="-304800" lvl="0" marL="457200" rtl="0" algn="l">
              <a:spcBef>
                <a:spcPts val="0"/>
              </a:spcBef>
              <a:spcAft>
                <a:spcPts val="0"/>
              </a:spcAft>
              <a:buSzPts val="1200"/>
              <a:buChar char="▪"/>
            </a:pPr>
            <a:r>
              <a:rPr lang="en-GB" sz="1200"/>
              <a:t>These turn words into vector spaces that capture a lot of the meaning/semantic information of the words</a:t>
            </a:r>
            <a:endParaRPr sz="1200"/>
          </a:p>
          <a:p>
            <a:pPr indent="-304800" lvl="0" marL="457200" rtl="0" algn="l">
              <a:spcBef>
                <a:spcPts val="0"/>
              </a:spcBef>
              <a:spcAft>
                <a:spcPts val="0"/>
              </a:spcAft>
              <a:buSzPts val="1200"/>
              <a:buChar char="▪"/>
            </a:pPr>
            <a:r>
              <a:rPr lang="en-GB" sz="1200"/>
              <a:t>We can use pre-trained embeddings or train our own embedding on our dataset. </a:t>
            </a:r>
            <a:endParaRPr sz="1200"/>
          </a:p>
          <a:p>
            <a:pPr indent="-304800" lvl="0" marL="457200" rtl="0" algn="l">
              <a:spcBef>
                <a:spcPts val="0"/>
              </a:spcBef>
              <a:spcAft>
                <a:spcPts val="0"/>
              </a:spcAft>
              <a:buSzPts val="1200"/>
              <a:buChar char="▪"/>
            </a:pPr>
            <a:r>
              <a:rPr lang="en-GB" sz="1200"/>
              <a:t>Embedding vectors of size 200 or 300 are common.</a:t>
            </a:r>
            <a:endParaRPr sz="1200"/>
          </a:p>
          <a:p>
            <a:pPr indent="0" lvl="0" marL="0" rtl="0" algn="l">
              <a:spcBef>
                <a:spcPts val="600"/>
              </a:spcBef>
              <a:spcAft>
                <a:spcPts val="0"/>
              </a:spcAft>
              <a:buNone/>
            </a:pPr>
            <a:r>
              <a:t/>
            </a:r>
            <a:endParaRPr sz="1200"/>
          </a:p>
        </p:txBody>
      </p:sp>
      <p:sp>
        <p:nvSpPr>
          <p:cNvPr id="224" name="Google Shape;224;p3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t>Some Important Information</a:t>
            </a:r>
            <a:endParaRPr sz="2000"/>
          </a:p>
        </p:txBody>
      </p:sp>
      <p:grpSp>
        <p:nvGrpSpPr>
          <p:cNvPr id="225" name="Google Shape;225;p31"/>
          <p:cNvGrpSpPr/>
          <p:nvPr/>
        </p:nvGrpSpPr>
        <p:grpSpPr>
          <a:xfrm>
            <a:off x="333623" y="861852"/>
            <a:ext cx="366458" cy="366437"/>
            <a:chOff x="1923675" y="1633650"/>
            <a:chExt cx="436000" cy="435975"/>
          </a:xfrm>
        </p:grpSpPr>
        <p:sp>
          <p:nvSpPr>
            <p:cNvPr id="226" name="Google Shape;226;p3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RNNs</a:t>
            </a:r>
            <a:endParaRPr sz="2100"/>
          </a:p>
        </p:txBody>
      </p:sp>
      <p:grpSp>
        <p:nvGrpSpPr>
          <p:cNvPr id="238" name="Google Shape;238;p32"/>
          <p:cNvGrpSpPr/>
          <p:nvPr/>
        </p:nvGrpSpPr>
        <p:grpSpPr>
          <a:xfrm>
            <a:off x="333623" y="861852"/>
            <a:ext cx="366458" cy="366437"/>
            <a:chOff x="1923675" y="1633650"/>
            <a:chExt cx="436000" cy="435975"/>
          </a:xfrm>
        </p:grpSpPr>
        <p:sp>
          <p:nvSpPr>
            <p:cNvPr id="239" name="Google Shape;239;p3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2"/>
          <p:cNvSpPr txBox="1"/>
          <p:nvPr>
            <p:ph idx="1" type="body"/>
          </p:nvPr>
        </p:nvSpPr>
        <p:spPr>
          <a:xfrm>
            <a:off x="700075" y="2023925"/>
            <a:ext cx="3127200" cy="2639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By design, a RNN takes two inputs at each time step: an input (in the case of the encoder, one word from the input sentence), and a hidden state.</a:t>
            </a:r>
            <a:endParaRPr sz="1200"/>
          </a:p>
          <a:p>
            <a:pPr indent="0" lvl="0" marL="0" rtl="0" algn="l">
              <a:spcBef>
                <a:spcPts val="600"/>
              </a:spcBef>
              <a:spcAft>
                <a:spcPts val="0"/>
              </a:spcAft>
              <a:buNone/>
            </a:pPr>
            <a:r>
              <a:rPr lang="en-GB" sz="1000"/>
              <a:t>The next RNN step takes the second input vector and hidden state #1 to create the output of that time step, and so on.</a:t>
            </a:r>
            <a:endParaRPr sz="1000"/>
          </a:p>
        </p:txBody>
      </p:sp>
      <p:sp>
        <p:nvSpPr>
          <p:cNvPr id="246" name="Google Shape;246;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47" name="Google Shape;247;p32" title="RNN_1.mp4">
            <a:hlinkClick r:id="rId3"/>
          </p:cNvPr>
          <p:cNvPicPr preferRelativeResize="0"/>
          <p:nvPr/>
        </p:nvPicPr>
        <p:blipFill>
          <a:blip r:embed="rId4">
            <a:alphaModFix/>
          </a:blip>
          <a:stretch>
            <a:fillRect/>
          </a:stretch>
        </p:blipFill>
        <p:spPr>
          <a:xfrm>
            <a:off x="3873575" y="1782650"/>
            <a:ext cx="5165451" cy="312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 in Seq2Seq</a:t>
            </a:r>
            <a:endParaRPr sz="2100"/>
          </a:p>
        </p:txBody>
      </p:sp>
      <p:sp>
        <p:nvSpPr>
          <p:cNvPr id="253" name="Google Shape;253;p33"/>
          <p:cNvSpPr txBox="1"/>
          <p:nvPr>
            <p:ph idx="1" type="body"/>
          </p:nvPr>
        </p:nvSpPr>
        <p:spPr>
          <a:xfrm>
            <a:off x="700075" y="1711825"/>
            <a:ext cx="7573200" cy="766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Now, let’s see how that maps to a encoder-decoder architecture.</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b="1" lang="en-GB" sz="1200"/>
              <a:t>Notice how the </a:t>
            </a:r>
            <a:r>
              <a:rPr b="1" lang="en-GB" sz="1400"/>
              <a:t>last hidden state </a:t>
            </a:r>
            <a:r>
              <a:rPr b="1" lang="en-GB" sz="1200"/>
              <a:t>is actually the context we pass along to the decoder.</a:t>
            </a:r>
            <a:endParaRPr b="1" sz="1200"/>
          </a:p>
        </p:txBody>
      </p:sp>
      <p:grpSp>
        <p:nvGrpSpPr>
          <p:cNvPr id="254" name="Google Shape;254;p33"/>
          <p:cNvGrpSpPr/>
          <p:nvPr/>
        </p:nvGrpSpPr>
        <p:grpSpPr>
          <a:xfrm>
            <a:off x="333623" y="861852"/>
            <a:ext cx="366458" cy="366437"/>
            <a:chOff x="1923675" y="1633650"/>
            <a:chExt cx="436000" cy="435975"/>
          </a:xfrm>
        </p:grpSpPr>
        <p:sp>
          <p:nvSpPr>
            <p:cNvPr id="255" name="Google Shape;255;p3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62" name="Google Shape;262;p33" title="seq2seq_5.mp4">
            <a:hlinkClick r:id="rId3"/>
          </p:cNvPr>
          <p:cNvPicPr preferRelativeResize="0"/>
          <p:nvPr/>
        </p:nvPicPr>
        <p:blipFill>
          <a:blip r:embed="rId4">
            <a:alphaModFix/>
          </a:blip>
          <a:stretch>
            <a:fillRect/>
          </a:stretch>
        </p:blipFill>
        <p:spPr>
          <a:xfrm>
            <a:off x="776275" y="2770800"/>
            <a:ext cx="7137652" cy="2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