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2" r:id="rId15"/>
    <p:sldId id="273" r:id="rId16"/>
    <p:sldId id="278" r:id="rId17"/>
    <p:sldId id="277" r:id="rId18"/>
    <p:sldId id="276" r:id="rId19"/>
    <p:sldId id="275" r:id="rId20"/>
    <p:sldId id="27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5B8C5-91ED-4243-A211-895C6A996460}" type="doc">
      <dgm:prSet loTypeId="urn:microsoft.com/office/officeart/2005/8/layout/chevron1" loCatId="process" qsTypeId="urn:microsoft.com/office/officeart/2005/8/quickstyle/3d3" qsCatId="3D" csTypeId="urn:microsoft.com/office/officeart/2005/8/colors/accent1_2" csCatId="accent1" phldr="1"/>
      <dgm:spPr/>
    </dgm:pt>
    <dgm:pt modelId="{124DEDC9-B604-4ABF-ACA7-C3954D66C08A}">
      <dgm:prSet phldrT="[Text]"/>
      <dgm:spPr/>
      <dgm:t>
        <a:bodyPr/>
        <a:lstStyle/>
        <a:p>
          <a:r>
            <a:rPr lang="en-US" dirty="0"/>
            <a:t>Data Cleaning</a:t>
          </a:r>
          <a:endParaRPr lang="en-IN" dirty="0"/>
        </a:p>
      </dgm:t>
    </dgm:pt>
    <dgm:pt modelId="{34F07442-F8C8-4988-B098-4560209926D5}" type="parTrans" cxnId="{A4B98077-71C5-4444-80C6-0119E512A9B4}">
      <dgm:prSet/>
      <dgm:spPr/>
      <dgm:t>
        <a:bodyPr/>
        <a:lstStyle/>
        <a:p>
          <a:endParaRPr lang="en-IN"/>
        </a:p>
      </dgm:t>
    </dgm:pt>
    <dgm:pt modelId="{66A112DF-45A0-41C3-BAF3-E3F9D67F2291}" type="sibTrans" cxnId="{A4B98077-71C5-4444-80C6-0119E512A9B4}">
      <dgm:prSet/>
      <dgm:spPr/>
      <dgm:t>
        <a:bodyPr/>
        <a:lstStyle/>
        <a:p>
          <a:endParaRPr lang="en-IN"/>
        </a:p>
      </dgm:t>
    </dgm:pt>
    <dgm:pt modelId="{6F6B7B8D-2A00-4989-87BE-7E420DBB32CC}">
      <dgm:prSet phldrT="[Text]"/>
      <dgm:spPr/>
      <dgm:t>
        <a:bodyPr/>
        <a:lstStyle/>
        <a:p>
          <a:r>
            <a:rPr lang="en-US" dirty="0"/>
            <a:t>Data Exploration</a:t>
          </a:r>
          <a:endParaRPr lang="en-IN" dirty="0"/>
        </a:p>
      </dgm:t>
    </dgm:pt>
    <dgm:pt modelId="{028FA65D-9C55-46A2-8732-F9509C703E9D}" type="parTrans" cxnId="{F3AEE53E-FEC3-4564-A849-B380BA0AAD00}">
      <dgm:prSet/>
      <dgm:spPr/>
      <dgm:t>
        <a:bodyPr/>
        <a:lstStyle/>
        <a:p>
          <a:endParaRPr lang="en-IN"/>
        </a:p>
      </dgm:t>
    </dgm:pt>
    <dgm:pt modelId="{DC4D0973-908D-4CB0-99F5-F2F81DE076AA}" type="sibTrans" cxnId="{F3AEE53E-FEC3-4564-A849-B380BA0AAD00}">
      <dgm:prSet/>
      <dgm:spPr/>
      <dgm:t>
        <a:bodyPr/>
        <a:lstStyle/>
        <a:p>
          <a:endParaRPr lang="en-IN"/>
        </a:p>
      </dgm:t>
    </dgm:pt>
    <dgm:pt modelId="{6A2B7192-884C-4DDD-8FE6-F9017A9F0BFB}">
      <dgm:prSet phldrT="[Text]"/>
      <dgm:spPr/>
      <dgm:t>
        <a:bodyPr/>
        <a:lstStyle/>
        <a:p>
          <a:r>
            <a:rPr lang="en-US" dirty="0"/>
            <a:t>Predictive Modeling</a:t>
          </a:r>
          <a:endParaRPr lang="en-IN" dirty="0"/>
        </a:p>
      </dgm:t>
    </dgm:pt>
    <dgm:pt modelId="{9A02010F-1983-447B-8C00-01736C78A1F4}" type="parTrans" cxnId="{A7D6869D-F7DC-4643-A722-E4BB1327E0DA}">
      <dgm:prSet/>
      <dgm:spPr/>
      <dgm:t>
        <a:bodyPr/>
        <a:lstStyle/>
        <a:p>
          <a:endParaRPr lang="en-IN"/>
        </a:p>
      </dgm:t>
    </dgm:pt>
    <dgm:pt modelId="{1AC411FB-06E1-4445-AFA0-01AAC549FCD2}" type="sibTrans" cxnId="{A7D6869D-F7DC-4643-A722-E4BB1327E0DA}">
      <dgm:prSet/>
      <dgm:spPr/>
      <dgm:t>
        <a:bodyPr/>
        <a:lstStyle/>
        <a:p>
          <a:endParaRPr lang="en-IN"/>
        </a:p>
      </dgm:t>
    </dgm:pt>
    <dgm:pt modelId="{CC91A19E-EB33-4AF4-9F96-E8E1EB536B6B}" type="pres">
      <dgm:prSet presAssocID="{1E75B8C5-91ED-4243-A211-895C6A996460}" presName="Name0" presStyleCnt="0">
        <dgm:presLayoutVars>
          <dgm:dir/>
          <dgm:animLvl val="lvl"/>
          <dgm:resizeHandles val="exact"/>
        </dgm:presLayoutVars>
      </dgm:prSet>
      <dgm:spPr/>
    </dgm:pt>
    <dgm:pt modelId="{18DFD769-1481-4878-9BD1-4DBC83105E95}" type="pres">
      <dgm:prSet presAssocID="{124DEDC9-B604-4ABF-ACA7-C3954D66C08A}" presName="parTxOnly" presStyleLbl="node1" presStyleIdx="0" presStyleCnt="3">
        <dgm:presLayoutVars>
          <dgm:chMax val="0"/>
          <dgm:chPref val="0"/>
          <dgm:bulletEnabled val="1"/>
        </dgm:presLayoutVars>
      </dgm:prSet>
      <dgm:spPr/>
    </dgm:pt>
    <dgm:pt modelId="{63FD9C60-A19F-4403-9393-1BECE6B23C69}" type="pres">
      <dgm:prSet presAssocID="{66A112DF-45A0-41C3-BAF3-E3F9D67F2291}" presName="parTxOnlySpace" presStyleCnt="0"/>
      <dgm:spPr/>
    </dgm:pt>
    <dgm:pt modelId="{972D1E89-9040-4CA0-A3AA-881C221F6B8E}" type="pres">
      <dgm:prSet presAssocID="{6F6B7B8D-2A00-4989-87BE-7E420DBB32CC}" presName="parTxOnly" presStyleLbl="node1" presStyleIdx="1" presStyleCnt="3">
        <dgm:presLayoutVars>
          <dgm:chMax val="0"/>
          <dgm:chPref val="0"/>
          <dgm:bulletEnabled val="1"/>
        </dgm:presLayoutVars>
      </dgm:prSet>
      <dgm:spPr/>
    </dgm:pt>
    <dgm:pt modelId="{7A32F518-D631-4036-AC06-BEF8F4C1DD84}" type="pres">
      <dgm:prSet presAssocID="{DC4D0973-908D-4CB0-99F5-F2F81DE076AA}" presName="parTxOnlySpace" presStyleCnt="0"/>
      <dgm:spPr/>
    </dgm:pt>
    <dgm:pt modelId="{F19027D9-B12C-4355-9837-663503A3F271}" type="pres">
      <dgm:prSet presAssocID="{6A2B7192-884C-4DDD-8FE6-F9017A9F0BFB}" presName="parTxOnly" presStyleLbl="node1" presStyleIdx="2" presStyleCnt="3">
        <dgm:presLayoutVars>
          <dgm:chMax val="0"/>
          <dgm:chPref val="0"/>
          <dgm:bulletEnabled val="1"/>
        </dgm:presLayoutVars>
      </dgm:prSet>
      <dgm:spPr/>
    </dgm:pt>
  </dgm:ptLst>
  <dgm:cxnLst>
    <dgm:cxn modelId="{F3AEE53E-FEC3-4564-A849-B380BA0AAD00}" srcId="{1E75B8C5-91ED-4243-A211-895C6A996460}" destId="{6F6B7B8D-2A00-4989-87BE-7E420DBB32CC}" srcOrd="1" destOrd="0" parTransId="{028FA65D-9C55-46A2-8732-F9509C703E9D}" sibTransId="{DC4D0973-908D-4CB0-99F5-F2F81DE076AA}"/>
    <dgm:cxn modelId="{A5C06C50-0C5A-437E-BEB3-A764F0A59B42}" type="presOf" srcId="{124DEDC9-B604-4ABF-ACA7-C3954D66C08A}" destId="{18DFD769-1481-4878-9BD1-4DBC83105E95}" srcOrd="0" destOrd="0" presId="urn:microsoft.com/office/officeart/2005/8/layout/chevron1"/>
    <dgm:cxn modelId="{A4B98077-71C5-4444-80C6-0119E512A9B4}" srcId="{1E75B8C5-91ED-4243-A211-895C6A996460}" destId="{124DEDC9-B604-4ABF-ACA7-C3954D66C08A}" srcOrd="0" destOrd="0" parTransId="{34F07442-F8C8-4988-B098-4560209926D5}" sibTransId="{66A112DF-45A0-41C3-BAF3-E3F9D67F2291}"/>
    <dgm:cxn modelId="{A7D6869D-F7DC-4643-A722-E4BB1327E0DA}" srcId="{1E75B8C5-91ED-4243-A211-895C6A996460}" destId="{6A2B7192-884C-4DDD-8FE6-F9017A9F0BFB}" srcOrd="2" destOrd="0" parTransId="{9A02010F-1983-447B-8C00-01736C78A1F4}" sibTransId="{1AC411FB-06E1-4445-AFA0-01AAC549FCD2}"/>
    <dgm:cxn modelId="{643ABDC1-CC30-4334-98BF-658C6D415191}" type="presOf" srcId="{6A2B7192-884C-4DDD-8FE6-F9017A9F0BFB}" destId="{F19027D9-B12C-4355-9837-663503A3F271}" srcOrd="0" destOrd="0" presId="urn:microsoft.com/office/officeart/2005/8/layout/chevron1"/>
    <dgm:cxn modelId="{8A58DCEF-B6B3-4579-A798-20940DBEF81C}" type="presOf" srcId="{1E75B8C5-91ED-4243-A211-895C6A996460}" destId="{CC91A19E-EB33-4AF4-9F96-E8E1EB536B6B}" srcOrd="0" destOrd="0" presId="urn:microsoft.com/office/officeart/2005/8/layout/chevron1"/>
    <dgm:cxn modelId="{3474E8FF-0BEF-4C75-9926-246746E1DDAF}" type="presOf" srcId="{6F6B7B8D-2A00-4989-87BE-7E420DBB32CC}" destId="{972D1E89-9040-4CA0-A3AA-881C221F6B8E}" srcOrd="0" destOrd="0" presId="urn:microsoft.com/office/officeart/2005/8/layout/chevron1"/>
    <dgm:cxn modelId="{D373B127-12D6-472F-ADA4-D458BAF26569}" type="presParOf" srcId="{CC91A19E-EB33-4AF4-9F96-E8E1EB536B6B}" destId="{18DFD769-1481-4878-9BD1-4DBC83105E95}" srcOrd="0" destOrd="0" presId="urn:microsoft.com/office/officeart/2005/8/layout/chevron1"/>
    <dgm:cxn modelId="{733C2B8D-E9F7-4E59-9F03-98D10CC1BE3A}" type="presParOf" srcId="{CC91A19E-EB33-4AF4-9F96-E8E1EB536B6B}" destId="{63FD9C60-A19F-4403-9393-1BECE6B23C69}" srcOrd="1" destOrd="0" presId="urn:microsoft.com/office/officeart/2005/8/layout/chevron1"/>
    <dgm:cxn modelId="{64BC5DE9-7888-4F23-87D3-2BE443931E6F}" type="presParOf" srcId="{CC91A19E-EB33-4AF4-9F96-E8E1EB536B6B}" destId="{972D1E89-9040-4CA0-A3AA-881C221F6B8E}" srcOrd="2" destOrd="0" presId="urn:microsoft.com/office/officeart/2005/8/layout/chevron1"/>
    <dgm:cxn modelId="{7B126AAD-F160-454C-B6CB-5F78E6CA6D6E}" type="presParOf" srcId="{CC91A19E-EB33-4AF4-9F96-E8E1EB536B6B}" destId="{7A32F518-D631-4036-AC06-BEF8F4C1DD84}" srcOrd="3" destOrd="0" presId="urn:microsoft.com/office/officeart/2005/8/layout/chevron1"/>
    <dgm:cxn modelId="{074C9100-808C-4629-BA3E-B73119CBE631}" type="presParOf" srcId="{CC91A19E-EB33-4AF4-9F96-E8E1EB536B6B}" destId="{F19027D9-B12C-4355-9837-663503A3F271}"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FD769-1481-4878-9BD1-4DBC83105E95}">
      <dsp:nvSpPr>
        <dsp:cNvPr id="0" name=""/>
        <dsp:cNvSpPr/>
      </dsp:nvSpPr>
      <dsp:spPr>
        <a:xfrm>
          <a:off x="2576" y="387814"/>
          <a:ext cx="3139240" cy="125569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Data Cleaning</a:t>
          </a:r>
          <a:endParaRPr lang="en-IN" sz="2900" kern="1200" dirty="0"/>
        </a:p>
      </dsp:txBody>
      <dsp:txXfrm>
        <a:off x="630424" y="387814"/>
        <a:ext cx="1883544" cy="1255696"/>
      </dsp:txXfrm>
    </dsp:sp>
    <dsp:sp modelId="{972D1E89-9040-4CA0-A3AA-881C221F6B8E}">
      <dsp:nvSpPr>
        <dsp:cNvPr id="0" name=""/>
        <dsp:cNvSpPr/>
      </dsp:nvSpPr>
      <dsp:spPr>
        <a:xfrm>
          <a:off x="2827892" y="387814"/>
          <a:ext cx="3139240" cy="125569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Data Exploration</a:t>
          </a:r>
          <a:endParaRPr lang="en-IN" sz="2900" kern="1200" dirty="0"/>
        </a:p>
      </dsp:txBody>
      <dsp:txXfrm>
        <a:off x="3455740" y="387814"/>
        <a:ext cx="1883544" cy="1255696"/>
      </dsp:txXfrm>
    </dsp:sp>
    <dsp:sp modelId="{F19027D9-B12C-4355-9837-663503A3F271}">
      <dsp:nvSpPr>
        <dsp:cNvPr id="0" name=""/>
        <dsp:cNvSpPr/>
      </dsp:nvSpPr>
      <dsp:spPr>
        <a:xfrm>
          <a:off x="5653209" y="387814"/>
          <a:ext cx="3139240" cy="125569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Predictive Modeling</a:t>
          </a:r>
          <a:endParaRPr lang="en-IN" sz="2900" kern="1200" dirty="0"/>
        </a:p>
      </dsp:txBody>
      <dsp:txXfrm>
        <a:off x="6281057" y="387814"/>
        <a:ext cx="1883544" cy="12556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98C5-BF96-9F0A-827E-7B80DE639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B97EF8-7802-155F-ECD9-71C3F48F2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8871B4-06F4-A606-0C97-686373157317}"/>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5" name="Footer Placeholder 4">
            <a:extLst>
              <a:ext uri="{FF2B5EF4-FFF2-40B4-BE49-F238E27FC236}">
                <a16:creationId xmlns:a16="http://schemas.microsoft.com/office/drawing/2014/main" id="{91016DCB-2B6B-43AE-1B34-D0E71105F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A9054-1C1E-FDED-BBB3-077A4FAB4B7C}"/>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133869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D56C-F12F-91E3-A1F1-B2DEC86A9B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6A7752-6419-E03C-CBF6-E436AB499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AD02B-7620-3FC5-53E5-D97AEAEE0A10}"/>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5" name="Footer Placeholder 4">
            <a:extLst>
              <a:ext uri="{FF2B5EF4-FFF2-40B4-BE49-F238E27FC236}">
                <a16:creationId xmlns:a16="http://schemas.microsoft.com/office/drawing/2014/main" id="{66B26D62-D319-7C2D-6C14-CBF9ABB4C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905B5-68E5-C1C7-E0C5-394207E9BD41}"/>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368361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F809C-7A10-6BA7-051C-CDF8A8B41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4EC45-EDB2-87BD-C9FC-C96EA31EDE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F5A58-DD1C-BE25-C640-93821D3A5BDE}"/>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5" name="Footer Placeholder 4">
            <a:extLst>
              <a:ext uri="{FF2B5EF4-FFF2-40B4-BE49-F238E27FC236}">
                <a16:creationId xmlns:a16="http://schemas.microsoft.com/office/drawing/2014/main" id="{E16A5C7B-659C-4F1D-DAC3-F6164076F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ECDA3-DC01-F915-9D4E-79C679F4910C}"/>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408018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5E63-2F00-316D-6A06-03F83D6028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002C9-2560-E1D0-C347-ACA71CE1E1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CE637-7850-2DE1-3F17-1BBAD1D2930A}"/>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5" name="Footer Placeholder 4">
            <a:extLst>
              <a:ext uri="{FF2B5EF4-FFF2-40B4-BE49-F238E27FC236}">
                <a16:creationId xmlns:a16="http://schemas.microsoft.com/office/drawing/2014/main" id="{1B146648-6476-1E61-2BCE-35FA9EA8F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C693F-C192-D6EF-CDAF-E206C2CE0C5E}"/>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380800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6BB8-DB5E-5161-BB75-6EBF0191D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C23AF1-B951-5EF0-5D31-0DDC0D8BC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A5991-CA8D-357D-B34F-B44DD21D4789}"/>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5" name="Footer Placeholder 4">
            <a:extLst>
              <a:ext uri="{FF2B5EF4-FFF2-40B4-BE49-F238E27FC236}">
                <a16:creationId xmlns:a16="http://schemas.microsoft.com/office/drawing/2014/main" id="{D032A713-7DC3-AAB4-CC7F-575B54BE7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B0015-7008-E8FA-488C-F3C07A9B30AA}"/>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4212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AC5C-8AAC-974E-A032-7D349ACED0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6C19BD-0364-23FA-FEFB-14ABB9AB18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98A93F-F743-D7F3-A4B1-355DB4936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59391D-CA22-A0D3-D88D-D7D1B248E2DB}"/>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6" name="Footer Placeholder 5">
            <a:extLst>
              <a:ext uri="{FF2B5EF4-FFF2-40B4-BE49-F238E27FC236}">
                <a16:creationId xmlns:a16="http://schemas.microsoft.com/office/drawing/2014/main" id="{79436B03-90E5-96F1-7EC3-82E8EF82F3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276B4-6732-083A-7926-5F1EAF1FB716}"/>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15903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539B-9E9E-05B5-896C-B5D7C52C32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14186-DAAC-F2C8-FC4D-8BC5AECC0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46A96-C616-1DC8-BDCB-11C015CCBE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3FB2D9-9D12-93D3-0620-B144091CF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8A001-AE15-39B6-E853-0741874C7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A2BCCA-96D6-3E96-4846-984F3A969F88}"/>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8" name="Footer Placeholder 7">
            <a:extLst>
              <a:ext uri="{FF2B5EF4-FFF2-40B4-BE49-F238E27FC236}">
                <a16:creationId xmlns:a16="http://schemas.microsoft.com/office/drawing/2014/main" id="{EE485A0D-6838-62B5-9D9D-8542FCC04E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1B31FA-E54C-8958-F55E-F841B8201C1B}"/>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113121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C7BB-4D41-D330-01FC-FCF32420DE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FB962A-98D5-E098-F4B0-C096BFC2682F}"/>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4" name="Footer Placeholder 3">
            <a:extLst>
              <a:ext uri="{FF2B5EF4-FFF2-40B4-BE49-F238E27FC236}">
                <a16:creationId xmlns:a16="http://schemas.microsoft.com/office/drawing/2014/main" id="{E1E7FEC4-6E69-177E-7BA6-6EA1E1A13D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EE08F6-5C3E-75CF-20A7-E582354AC447}"/>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86870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2F966-BB73-0B87-B7BB-A4BD60B7AEF4}"/>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3" name="Footer Placeholder 2">
            <a:extLst>
              <a:ext uri="{FF2B5EF4-FFF2-40B4-BE49-F238E27FC236}">
                <a16:creationId xmlns:a16="http://schemas.microsoft.com/office/drawing/2014/main" id="{968F3A2B-A7AA-664E-92A1-75F547D7C2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15414E-5D4A-CF3B-6A76-A6669DA25D9D}"/>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7374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A31B-DB86-26A1-C749-D3F0282CE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CC6D63-AB63-D1A7-CC66-E1239F4A3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7B9309-9850-2BAC-CF12-75ADD219D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1CB5D8-D0E9-0F27-2466-49BADB4AE3B4}"/>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6" name="Footer Placeholder 5">
            <a:extLst>
              <a:ext uri="{FF2B5EF4-FFF2-40B4-BE49-F238E27FC236}">
                <a16:creationId xmlns:a16="http://schemas.microsoft.com/office/drawing/2014/main" id="{F7ADB0EB-4469-6634-B1E0-FD214D4DFB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CF05C-D654-12EC-BC9F-2A330D6EE569}"/>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95505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834E-B89B-7748-B680-4146F9ADA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1E249-542D-FDE3-2C3F-6955CE7A2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B3C710-8A88-E77B-C1D3-BBF28B141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32340-CEF2-BDF9-9E84-840F4BF0DC41}"/>
              </a:ext>
            </a:extLst>
          </p:cNvPr>
          <p:cNvSpPr>
            <a:spLocks noGrp="1"/>
          </p:cNvSpPr>
          <p:nvPr>
            <p:ph type="dt" sz="half" idx="10"/>
          </p:nvPr>
        </p:nvSpPr>
        <p:spPr/>
        <p:txBody>
          <a:bodyPr/>
          <a:lstStyle/>
          <a:p>
            <a:fld id="{95249141-135F-48EC-9EDC-EEC46B64CBEF}" type="datetimeFigureOut">
              <a:rPr lang="en-IN" smtClean="0"/>
              <a:t>21-04-2023</a:t>
            </a:fld>
            <a:endParaRPr lang="en-IN"/>
          </a:p>
        </p:txBody>
      </p:sp>
      <p:sp>
        <p:nvSpPr>
          <p:cNvPr id="6" name="Footer Placeholder 5">
            <a:extLst>
              <a:ext uri="{FF2B5EF4-FFF2-40B4-BE49-F238E27FC236}">
                <a16:creationId xmlns:a16="http://schemas.microsoft.com/office/drawing/2014/main" id="{DA326B5F-9D1A-2526-32A1-DE1CD7354D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21F72C-D3A6-A6B0-782F-42D56536F4D7}"/>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35823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16F4C-DFA0-FEF3-AF46-7FC7322B3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38E192-AB08-4AA7-48B6-A4A18C0EE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3450B-C132-A44E-030B-0A32BFBE0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49141-135F-48EC-9EDC-EEC46B64CBEF}" type="datetimeFigureOut">
              <a:rPr lang="en-IN" smtClean="0"/>
              <a:t>21-04-2023</a:t>
            </a:fld>
            <a:endParaRPr lang="en-IN"/>
          </a:p>
        </p:txBody>
      </p:sp>
      <p:sp>
        <p:nvSpPr>
          <p:cNvPr id="5" name="Footer Placeholder 4">
            <a:extLst>
              <a:ext uri="{FF2B5EF4-FFF2-40B4-BE49-F238E27FC236}">
                <a16:creationId xmlns:a16="http://schemas.microsoft.com/office/drawing/2014/main" id="{9452A523-411D-32E7-9E2D-FC3E10D5C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4AF825-A672-D20E-D332-D8D3DF38F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9AA58-E0D1-444E-BBBE-18DF8ED2C0D7}" type="slidenum">
              <a:rPr lang="en-IN" smtClean="0"/>
              <a:t>‹#›</a:t>
            </a:fld>
            <a:endParaRPr lang="en-IN"/>
          </a:p>
        </p:txBody>
      </p:sp>
    </p:spTree>
    <p:extLst>
      <p:ext uri="{BB962C8B-B14F-4D97-AF65-F5344CB8AC3E}">
        <p14:creationId xmlns:p14="http://schemas.microsoft.com/office/powerpoint/2010/main" val="26071078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f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454470" y="-1899130"/>
            <a:ext cx="11582397" cy="4218258"/>
          </a:xfrm>
        </p:spPr>
        <p:txBody>
          <a:bodyPr>
            <a:normAutofit/>
          </a:bodyPr>
          <a:lstStyle/>
          <a:p>
            <a:r>
              <a:rPr lang="en-IN" sz="8800" dirty="0">
                <a:solidFill>
                  <a:srgbClr val="C00000"/>
                </a:solidFill>
                <a:latin typeface="Arial Black" panose="020B0A04020102020204" pitchFamily="34" charset="0"/>
              </a:rPr>
              <a:t>Capstone Project</a:t>
            </a: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1524000" y="2724086"/>
            <a:ext cx="9144000" cy="1655762"/>
          </a:xfrm>
        </p:spPr>
        <p:txBody>
          <a:bodyPr>
            <a:normAutofit/>
          </a:bodyPr>
          <a:lstStyle/>
          <a:p>
            <a:r>
              <a:rPr lang="en-US" sz="4000" dirty="0">
                <a:latin typeface="Arial Black" panose="020B0A04020102020204" pitchFamily="34" charset="0"/>
              </a:rPr>
              <a:t>Play Store App Review Analysis</a:t>
            </a:r>
            <a:endParaRPr lang="en-IN" sz="4000" dirty="0">
              <a:latin typeface="Arial Black" panose="020B0A040201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Subtitle 2">
            <a:extLst>
              <a:ext uri="{FF2B5EF4-FFF2-40B4-BE49-F238E27FC236}">
                <a16:creationId xmlns:a16="http://schemas.microsoft.com/office/drawing/2014/main" id="{E2DF89B3-D724-74F6-0DDB-59B8B6C164F0}"/>
              </a:ext>
            </a:extLst>
          </p:cNvPr>
          <p:cNvSpPr txBox="1">
            <a:spLocks/>
          </p:cNvSpPr>
          <p:nvPr/>
        </p:nvSpPr>
        <p:spPr>
          <a:xfrm>
            <a:off x="1524000" y="3551967"/>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70000"/>
              </a:lnSpc>
            </a:pPr>
            <a:r>
              <a:rPr lang="en-IN" sz="2800" b="1" u="sng" dirty="0">
                <a:latin typeface="Arial" panose="020B0604020202020204" pitchFamily="34" charset="0"/>
                <a:cs typeface="Arial" panose="020B0604020202020204" pitchFamily="34" charset="0"/>
              </a:rPr>
              <a:t>Presented By</a:t>
            </a:r>
          </a:p>
          <a:p>
            <a:pPr>
              <a:lnSpc>
                <a:spcPct val="170000"/>
              </a:lnSpc>
            </a:pPr>
            <a:r>
              <a:rPr lang="en-IN" sz="2200" dirty="0">
                <a:solidFill>
                  <a:srgbClr val="FF0000"/>
                </a:solidFill>
                <a:latin typeface="Arial" panose="020B0604020202020204" pitchFamily="34" charset="0"/>
                <a:cs typeface="Arial" panose="020B0604020202020204" pitchFamily="34" charset="0"/>
              </a:rPr>
              <a:t>SUMIT KUMAR</a:t>
            </a:r>
          </a:p>
          <a:p>
            <a:endParaRPr lang="en-IN" b="1" u="sng" dirty="0">
              <a:latin typeface="Arial" panose="020B0604020202020204" pitchFamily="34" charset="0"/>
              <a:cs typeface="Arial" panose="020B0604020202020204" pitchFamily="34" charset="0"/>
            </a:endParaRPr>
          </a:p>
          <a:p>
            <a:r>
              <a:rPr lang="en-IN" dirty="0">
                <a:solidFill>
                  <a:schemeClr val="accent1">
                    <a:lumMod val="75000"/>
                  </a:schemeClr>
                </a:solidFill>
              </a:rPr>
              <a:t>Data Science Trainee</a:t>
            </a:r>
            <a:r>
              <a:rPr lang="en-IN" dirty="0"/>
              <a:t>, </a:t>
            </a:r>
            <a:r>
              <a:rPr lang="en-IN" dirty="0" err="1">
                <a:solidFill>
                  <a:srgbClr val="C00000"/>
                </a:solidFill>
              </a:rPr>
              <a:t>AlmaBetter</a:t>
            </a:r>
            <a:r>
              <a:rPr lang="en-IN" b="1" u="sng"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8394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0C8DC3E8-45DB-7D58-2D03-024BA64695E0}"/>
              </a:ext>
            </a:extLst>
          </p:cNvPr>
          <p:cNvSpPr txBox="1"/>
          <p:nvPr/>
        </p:nvSpPr>
        <p:spPr>
          <a:xfrm>
            <a:off x="954154" y="343540"/>
            <a:ext cx="609600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Overview of Analysis</a:t>
            </a:r>
          </a:p>
        </p:txBody>
      </p:sp>
      <p:pic>
        <p:nvPicPr>
          <p:cNvPr id="7" name="Picture 6">
            <a:extLst>
              <a:ext uri="{FF2B5EF4-FFF2-40B4-BE49-F238E27FC236}">
                <a16:creationId xmlns:a16="http://schemas.microsoft.com/office/drawing/2014/main" id="{4B7B54FA-9692-EB4B-39A5-1AF1ADDD2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59" y="333824"/>
            <a:ext cx="556385" cy="594845"/>
          </a:xfrm>
          <a:prstGeom prst="rect">
            <a:avLst/>
          </a:prstGeom>
        </p:spPr>
      </p:pic>
      <p:sp>
        <p:nvSpPr>
          <p:cNvPr id="9" name="TextBox 8">
            <a:extLst>
              <a:ext uri="{FF2B5EF4-FFF2-40B4-BE49-F238E27FC236}">
                <a16:creationId xmlns:a16="http://schemas.microsoft.com/office/drawing/2014/main" id="{CF0529C7-BEE4-3172-A3D0-EE192F278597}"/>
              </a:ext>
            </a:extLst>
          </p:cNvPr>
          <p:cNvSpPr txBox="1"/>
          <p:nvPr/>
        </p:nvSpPr>
        <p:spPr>
          <a:xfrm>
            <a:off x="901144" y="2683462"/>
            <a:ext cx="2213116" cy="3416320"/>
          </a:xfrm>
          <a:prstGeom prst="rect">
            <a:avLst/>
          </a:prstGeom>
          <a:noFill/>
        </p:spPr>
        <p:txBody>
          <a:bodyPr wrap="square">
            <a:spAutoFit/>
          </a:bodyPr>
          <a:lstStyle/>
          <a:p>
            <a:endParaRPr lang="en-US" sz="2400" dirty="0"/>
          </a:p>
          <a:p>
            <a:endParaRPr lang="en-US" sz="2400" dirty="0"/>
          </a:p>
          <a:p>
            <a:endParaRPr lang="en-US" sz="2400" dirty="0"/>
          </a:p>
          <a:p>
            <a:r>
              <a:rPr lang="en-US" sz="2400" dirty="0">
                <a:solidFill>
                  <a:schemeClr val="accent1">
                    <a:lumMod val="75000"/>
                  </a:schemeClr>
                </a:solidFill>
              </a:rPr>
              <a:t>Understand the</a:t>
            </a:r>
          </a:p>
          <a:p>
            <a:r>
              <a:rPr lang="en-US" sz="2400" dirty="0">
                <a:solidFill>
                  <a:schemeClr val="accent1">
                    <a:lumMod val="75000"/>
                  </a:schemeClr>
                </a:solidFill>
              </a:rPr>
              <a:t>structure of the </a:t>
            </a:r>
          </a:p>
          <a:p>
            <a:r>
              <a:rPr lang="en-US" sz="2400" dirty="0">
                <a:solidFill>
                  <a:schemeClr val="accent1">
                    <a:lumMod val="75000"/>
                  </a:schemeClr>
                </a:solidFill>
              </a:rPr>
              <a:t>dataset and clean</a:t>
            </a:r>
          </a:p>
          <a:p>
            <a:r>
              <a:rPr lang="en-US" sz="2400" dirty="0">
                <a:solidFill>
                  <a:schemeClr val="accent1">
                    <a:lumMod val="75000"/>
                  </a:schemeClr>
                </a:solidFill>
              </a:rPr>
              <a:t>data before analysis</a:t>
            </a:r>
            <a:endParaRPr lang="en-IN" sz="2400" dirty="0">
              <a:solidFill>
                <a:schemeClr val="accent1">
                  <a:lumMod val="75000"/>
                </a:schemeClr>
              </a:solidFill>
            </a:endParaRPr>
          </a:p>
        </p:txBody>
      </p:sp>
      <p:sp>
        <p:nvSpPr>
          <p:cNvPr id="11" name="TextBox 10">
            <a:extLst>
              <a:ext uri="{FF2B5EF4-FFF2-40B4-BE49-F238E27FC236}">
                <a16:creationId xmlns:a16="http://schemas.microsoft.com/office/drawing/2014/main" id="{26A42360-8BB7-E490-D827-CD0C08CADE15}"/>
              </a:ext>
            </a:extLst>
          </p:cNvPr>
          <p:cNvSpPr txBox="1"/>
          <p:nvPr/>
        </p:nvSpPr>
        <p:spPr>
          <a:xfrm>
            <a:off x="3756988" y="3770262"/>
            <a:ext cx="2756452" cy="2677656"/>
          </a:xfrm>
          <a:prstGeom prst="rect">
            <a:avLst/>
          </a:prstGeom>
          <a:noFill/>
        </p:spPr>
        <p:txBody>
          <a:bodyPr wrap="square">
            <a:spAutoFit/>
          </a:bodyPr>
          <a:lstStyle/>
          <a:p>
            <a:r>
              <a:rPr lang="en-US" sz="2400" dirty="0">
                <a:solidFill>
                  <a:schemeClr val="accent1">
                    <a:lumMod val="75000"/>
                  </a:schemeClr>
                </a:solidFill>
              </a:rPr>
              <a:t>Uncover initial patterns,</a:t>
            </a:r>
          </a:p>
          <a:p>
            <a:r>
              <a:rPr lang="en-US" sz="2400" dirty="0">
                <a:solidFill>
                  <a:schemeClr val="accent1">
                    <a:lumMod val="75000"/>
                  </a:schemeClr>
                </a:solidFill>
              </a:rPr>
              <a:t> characteristics, and points </a:t>
            </a:r>
          </a:p>
          <a:p>
            <a:r>
              <a:rPr lang="en-US" sz="2400" dirty="0">
                <a:solidFill>
                  <a:schemeClr val="accent1">
                    <a:lumMod val="75000"/>
                  </a:schemeClr>
                </a:solidFill>
              </a:rPr>
              <a:t>of interest using visual </a:t>
            </a:r>
          </a:p>
          <a:p>
            <a:r>
              <a:rPr lang="en-US" sz="2400" dirty="0">
                <a:solidFill>
                  <a:schemeClr val="accent1">
                    <a:lumMod val="75000"/>
                  </a:schemeClr>
                </a:solidFill>
              </a:rPr>
              <a:t>exploration</a:t>
            </a:r>
            <a:endParaRPr lang="en-IN" sz="2400" dirty="0">
              <a:solidFill>
                <a:schemeClr val="accent1">
                  <a:lumMod val="75000"/>
                </a:schemeClr>
              </a:solidFill>
            </a:endParaRPr>
          </a:p>
        </p:txBody>
      </p:sp>
      <p:sp>
        <p:nvSpPr>
          <p:cNvPr id="15" name="TextBox 14">
            <a:extLst>
              <a:ext uri="{FF2B5EF4-FFF2-40B4-BE49-F238E27FC236}">
                <a16:creationId xmlns:a16="http://schemas.microsoft.com/office/drawing/2014/main" id="{C5BDBD15-8FE4-8897-8344-0BFE340D11F2}"/>
              </a:ext>
            </a:extLst>
          </p:cNvPr>
          <p:cNvSpPr txBox="1"/>
          <p:nvPr/>
        </p:nvSpPr>
        <p:spPr>
          <a:xfrm>
            <a:off x="6698973" y="3014918"/>
            <a:ext cx="3299792" cy="2677656"/>
          </a:xfrm>
          <a:prstGeom prst="rect">
            <a:avLst/>
          </a:prstGeom>
          <a:noFill/>
        </p:spPr>
        <p:txBody>
          <a:bodyPr wrap="square">
            <a:spAutoFit/>
          </a:bodyPr>
          <a:lstStyle/>
          <a:p>
            <a:endParaRPr lang="en-US" sz="2400" dirty="0"/>
          </a:p>
          <a:p>
            <a:endParaRPr lang="en-US" sz="2400" dirty="0"/>
          </a:p>
          <a:p>
            <a:r>
              <a:rPr lang="en-US" sz="2400" dirty="0">
                <a:solidFill>
                  <a:schemeClr val="accent1">
                    <a:lumMod val="75000"/>
                  </a:schemeClr>
                </a:solidFill>
              </a:rPr>
              <a:t>Formulate a statistical </a:t>
            </a:r>
          </a:p>
          <a:p>
            <a:r>
              <a:rPr lang="en-US" sz="2400" dirty="0">
                <a:solidFill>
                  <a:schemeClr val="accent1">
                    <a:lumMod val="75000"/>
                  </a:schemeClr>
                </a:solidFill>
              </a:rPr>
              <a:t>model to forecast </a:t>
            </a:r>
          </a:p>
          <a:p>
            <a:r>
              <a:rPr lang="en-US" sz="2400" dirty="0">
                <a:solidFill>
                  <a:schemeClr val="accent1">
                    <a:lumMod val="75000"/>
                  </a:schemeClr>
                </a:solidFill>
              </a:rPr>
              <a:t>an outcome </a:t>
            </a:r>
          </a:p>
          <a:p>
            <a:r>
              <a:rPr lang="en-US" sz="2400" dirty="0">
                <a:solidFill>
                  <a:schemeClr val="accent1">
                    <a:lumMod val="75000"/>
                  </a:schemeClr>
                </a:solidFill>
              </a:rPr>
              <a:t>using relevant </a:t>
            </a:r>
          </a:p>
          <a:p>
            <a:r>
              <a:rPr lang="en-US" sz="2400" dirty="0">
                <a:solidFill>
                  <a:schemeClr val="accent1">
                    <a:lumMod val="75000"/>
                  </a:schemeClr>
                </a:solidFill>
              </a:rPr>
              <a:t>predictors</a:t>
            </a:r>
            <a:endParaRPr lang="en-IN" sz="2400" dirty="0">
              <a:solidFill>
                <a:schemeClr val="accent1">
                  <a:lumMod val="75000"/>
                </a:schemeClr>
              </a:solidFill>
            </a:endParaRPr>
          </a:p>
        </p:txBody>
      </p:sp>
      <p:graphicFrame>
        <p:nvGraphicFramePr>
          <p:cNvPr id="16" name="Diagram 15">
            <a:extLst>
              <a:ext uri="{FF2B5EF4-FFF2-40B4-BE49-F238E27FC236}">
                <a16:creationId xmlns:a16="http://schemas.microsoft.com/office/drawing/2014/main" id="{4EA62E13-6CA9-C762-C473-EAB4F6284DA9}"/>
              </a:ext>
            </a:extLst>
          </p:cNvPr>
          <p:cNvGraphicFramePr/>
          <p:nvPr>
            <p:extLst>
              <p:ext uri="{D42A27DB-BD31-4B8C-83A1-F6EECF244321}">
                <p14:modId xmlns:p14="http://schemas.microsoft.com/office/powerpoint/2010/main" val="4130594045"/>
              </p:ext>
            </p:extLst>
          </p:nvPr>
        </p:nvGraphicFramePr>
        <p:xfrm>
          <a:off x="711197" y="904052"/>
          <a:ext cx="8795026" cy="20313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 name="Picture 17">
            <a:extLst>
              <a:ext uri="{FF2B5EF4-FFF2-40B4-BE49-F238E27FC236}">
                <a16:creationId xmlns:a16="http://schemas.microsoft.com/office/drawing/2014/main" id="{A556F01D-25AD-C426-7EB1-F4B19C1E77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3231" y="2681373"/>
            <a:ext cx="996125" cy="996125"/>
          </a:xfrm>
          <a:prstGeom prst="rect">
            <a:avLst/>
          </a:prstGeom>
        </p:spPr>
      </p:pic>
      <p:pic>
        <p:nvPicPr>
          <p:cNvPr id="20" name="Picture 19">
            <a:extLst>
              <a:ext uri="{FF2B5EF4-FFF2-40B4-BE49-F238E27FC236}">
                <a16:creationId xmlns:a16="http://schemas.microsoft.com/office/drawing/2014/main" id="{301C9B70-D1CB-7591-DFCE-F15C4D90E4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0464" y="2683443"/>
            <a:ext cx="1095138" cy="1095138"/>
          </a:xfrm>
          <a:prstGeom prst="rect">
            <a:avLst/>
          </a:prstGeom>
        </p:spPr>
      </p:pic>
      <p:pic>
        <p:nvPicPr>
          <p:cNvPr id="22" name="Picture 21">
            <a:extLst>
              <a:ext uri="{FF2B5EF4-FFF2-40B4-BE49-F238E27FC236}">
                <a16:creationId xmlns:a16="http://schemas.microsoft.com/office/drawing/2014/main" id="{22730302-6693-6E86-5E6B-7AC78D10A6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5177" y="2596584"/>
            <a:ext cx="1218440" cy="1218440"/>
          </a:xfrm>
          <a:prstGeom prst="rect">
            <a:avLst/>
          </a:prstGeom>
        </p:spPr>
      </p:pic>
    </p:spTree>
    <p:extLst>
      <p:ext uri="{BB962C8B-B14F-4D97-AF65-F5344CB8AC3E}">
        <p14:creationId xmlns:p14="http://schemas.microsoft.com/office/powerpoint/2010/main" val="302026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E7CC097A-A7F6-4812-CFAB-DBA9D800DFC0}"/>
              </a:ext>
            </a:extLst>
          </p:cNvPr>
          <p:cNvSpPr txBox="1"/>
          <p:nvPr/>
        </p:nvSpPr>
        <p:spPr>
          <a:xfrm>
            <a:off x="1033669" y="306528"/>
            <a:ext cx="609600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Handling the </a:t>
            </a:r>
            <a:r>
              <a:rPr lang="en-IN" sz="3400" u="sng" dirty="0" err="1">
                <a:solidFill>
                  <a:srgbClr val="FF0000"/>
                </a:solidFill>
                <a:latin typeface="Arial Black" panose="020B0A04020102020204" pitchFamily="34" charset="0"/>
              </a:rPr>
              <a:t>NaN</a:t>
            </a:r>
            <a:r>
              <a:rPr lang="en-IN" sz="3400" u="sng" dirty="0">
                <a:solidFill>
                  <a:srgbClr val="FF0000"/>
                </a:solidFill>
                <a:latin typeface="Arial Black" panose="020B0A04020102020204" pitchFamily="34" charset="0"/>
              </a:rPr>
              <a:t> Values</a:t>
            </a:r>
          </a:p>
        </p:txBody>
      </p:sp>
      <p:pic>
        <p:nvPicPr>
          <p:cNvPr id="7" name="Picture 6">
            <a:extLst>
              <a:ext uri="{FF2B5EF4-FFF2-40B4-BE49-F238E27FC236}">
                <a16:creationId xmlns:a16="http://schemas.microsoft.com/office/drawing/2014/main" id="{19B8EBF9-B097-EFDD-6622-1F581D5F5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11" y="307320"/>
            <a:ext cx="556385" cy="594845"/>
          </a:xfrm>
          <a:prstGeom prst="rect">
            <a:avLst/>
          </a:prstGeom>
        </p:spPr>
      </p:pic>
      <p:sp>
        <p:nvSpPr>
          <p:cNvPr id="9" name="TextBox 8">
            <a:extLst>
              <a:ext uri="{FF2B5EF4-FFF2-40B4-BE49-F238E27FC236}">
                <a16:creationId xmlns:a16="http://schemas.microsoft.com/office/drawing/2014/main" id="{2487D034-2A5B-3E2A-0D75-0DB20A63E2B2}"/>
              </a:ext>
            </a:extLst>
          </p:cNvPr>
          <p:cNvSpPr txBox="1"/>
          <p:nvPr/>
        </p:nvSpPr>
        <p:spPr>
          <a:xfrm>
            <a:off x="517036" y="1101300"/>
            <a:ext cx="10879833" cy="5170646"/>
          </a:xfrm>
          <a:prstGeom prst="rect">
            <a:avLst/>
          </a:prstGeom>
          <a:noFill/>
        </p:spPr>
        <p:txBody>
          <a:bodyPr wrap="square">
            <a:spAutoFit/>
          </a:bodyPr>
          <a:lstStyle/>
          <a:p>
            <a:r>
              <a:rPr lang="en-US" sz="2400" dirty="0">
                <a:solidFill>
                  <a:schemeClr val="accent1">
                    <a:lumMod val="50000"/>
                  </a:schemeClr>
                </a:solidFill>
              </a:rPr>
              <a:t>Missing Data can occur when no information is provided for one or more items or for a whole unit. Missing Data is a very big problem in a real-life scenarios. Missing Data can also refer to as NA(Not Available) or NaN(Not a Number) values in pandas. In DataFrame sometimes many datasets simply arrive with missing data, either because it exists and was not collected or it never existed.</a:t>
            </a:r>
          </a:p>
          <a:p>
            <a:endParaRPr lang="en-US" dirty="0"/>
          </a:p>
          <a:p>
            <a:r>
              <a:rPr lang="en-US" dirty="0"/>
              <a:t> </a:t>
            </a:r>
            <a:r>
              <a:rPr lang="en-US" sz="2400" b="1" dirty="0">
                <a:solidFill>
                  <a:srgbClr val="FF0000"/>
                </a:solidFill>
              </a:rPr>
              <a:t>Columns which we have handles the NaN Values :-</a:t>
            </a:r>
          </a:p>
          <a:p>
            <a:r>
              <a:rPr lang="en-US" sz="2400" dirty="0">
                <a:solidFill>
                  <a:schemeClr val="accent1">
                    <a:lumMod val="50000"/>
                  </a:schemeClr>
                </a:solidFill>
              </a:rPr>
              <a:t>● The Rating column has 1474 NaN values. </a:t>
            </a:r>
          </a:p>
          <a:p>
            <a:r>
              <a:rPr lang="en-US" sz="2400" dirty="0">
                <a:solidFill>
                  <a:schemeClr val="accent1">
                    <a:lumMod val="50000"/>
                  </a:schemeClr>
                </a:solidFill>
              </a:rPr>
              <a:t>● The Type column has 1 NaN value. </a:t>
            </a:r>
          </a:p>
          <a:p>
            <a:r>
              <a:rPr lang="en-US" sz="2400" dirty="0">
                <a:solidFill>
                  <a:schemeClr val="accent1">
                    <a:lumMod val="50000"/>
                  </a:schemeClr>
                </a:solidFill>
              </a:rPr>
              <a:t>● The current Var column contains 8 NaN values. </a:t>
            </a:r>
          </a:p>
          <a:p>
            <a:r>
              <a:rPr lang="en-US" sz="2400" dirty="0">
                <a:solidFill>
                  <a:schemeClr val="accent1">
                    <a:lumMod val="50000"/>
                  </a:schemeClr>
                </a:solidFill>
              </a:rPr>
              <a:t>● The Android Var Column contains 2 NaN values. </a:t>
            </a:r>
          </a:p>
          <a:p>
            <a:endParaRPr lang="en-US" sz="2400" dirty="0">
              <a:solidFill>
                <a:schemeClr val="accent1">
                  <a:lumMod val="50000"/>
                </a:schemeClr>
              </a:solidFill>
            </a:endParaRPr>
          </a:p>
          <a:p>
            <a:endParaRPr lang="en-US" sz="2400" dirty="0">
              <a:solidFill>
                <a:schemeClr val="accent1">
                  <a:lumMod val="50000"/>
                </a:schemeClr>
              </a:solidFill>
            </a:endParaRPr>
          </a:p>
          <a:p>
            <a:r>
              <a:rPr lang="en-US" sz="2400" dirty="0">
                <a:solidFill>
                  <a:schemeClr val="accent1">
                    <a:lumMod val="50000"/>
                  </a:schemeClr>
                </a:solidFill>
              </a:rPr>
              <a:t> Above, we handled all the NaN values in a particular column.</a:t>
            </a:r>
            <a:endParaRPr lang="en-IN" sz="2400" dirty="0">
              <a:solidFill>
                <a:schemeClr val="accent1">
                  <a:lumMod val="50000"/>
                </a:schemeClr>
              </a:solidFill>
            </a:endParaRPr>
          </a:p>
        </p:txBody>
      </p:sp>
    </p:spTree>
    <p:extLst>
      <p:ext uri="{BB962C8B-B14F-4D97-AF65-F5344CB8AC3E}">
        <p14:creationId xmlns:p14="http://schemas.microsoft.com/office/powerpoint/2010/main" val="34553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33C1C27A-59E8-7DE7-AE7E-40ED87953E52}"/>
              </a:ext>
            </a:extLst>
          </p:cNvPr>
          <p:cNvSpPr txBox="1"/>
          <p:nvPr/>
        </p:nvSpPr>
        <p:spPr>
          <a:xfrm>
            <a:off x="636203" y="2272209"/>
            <a:ext cx="5181600" cy="1938992"/>
          </a:xfrm>
          <a:prstGeom prst="rect">
            <a:avLst/>
          </a:prstGeom>
          <a:noFill/>
        </p:spPr>
        <p:txBody>
          <a:bodyPr wrap="square">
            <a:spAutoFit/>
          </a:bodyPr>
          <a:lstStyle/>
          <a:p>
            <a:r>
              <a:rPr lang="en-US" sz="2400" dirty="0">
                <a:solidFill>
                  <a:schemeClr val="accent1">
                    <a:lumMod val="50000"/>
                  </a:schemeClr>
                </a:solidFill>
              </a:rPr>
              <a:t>From the Plot we can see that Play</a:t>
            </a:r>
          </a:p>
          <a:p>
            <a:r>
              <a:rPr lang="en-US" sz="2400" dirty="0">
                <a:solidFill>
                  <a:schemeClr val="accent1">
                    <a:lumMod val="50000"/>
                  </a:schemeClr>
                </a:solidFill>
              </a:rPr>
              <a:t>store has almost 33 categories. </a:t>
            </a:r>
          </a:p>
          <a:p>
            <a:r>
              <a:rPr lang="en-US" sz="2400" dirty="0">
                <a:solidFill>
                  <a:schemeClr val="accent1">
                    <a:lumMod val="50000"/>
                  </a:schemeClr>
                </a:solidFill>
              </a:rPr>
              <a:t>In this plot topmost apps share are </a:t>
            </a:r>
          </a:p>
          <a:p>
            <a:r>
              <a:rPr lang="en-US" sz="2400" dirty="0">
                <a:solidFill>
                  <a:schemeClr val="accent1">
                    <a:lumMod val="50000"/>
                  </a:schemeClr>
                </a:solidFill>
              </a:rPr>
              <a:t>from Family and Games and least </a:t>
            </a:r>
          </a:p>
          <a:p>
            <a:r>
              <a:rPr lang="en-US" sz="2400" dirty="0">
                <a:solidFill>
                  <a:schemeClr val="accent1">
                    <a:lumMod val="50000"/>
                  </a:schemeClr>
                </a:solidFill>
              </a:rPr>
              <a:t>are from Comics and Beauty.</a:t>
            </a:r>
            <a:endParaRPr lang="en-IN" sz="2400" dirty="0">
              <a:solidFill>
                <a:schemeClr val="accent1">
                  <a:lumMod val="50000"/>
                </a:schemeClr>
              </a:solidFill>
            </a:endParaRPr>
          </a:p>
        </p:txBody>
      </p:sp>
      <p:sp>
        <p:nvSpPr>
          <p:cNvPr id="8" name="TextBox 7">
            <a:extLst>
              <a:ext uri="{FF2B5EF4-FFF2-40B4-BE49-F238E27FC236}">
                <a16:creationId xmlns:a16="http://schemas.microsoft.com/office/drawing/2014/main" id="{F96E2E44-A1F4-1D51-407A-167D1762F12C}"/>
              </a:ext>
            </a:extLst>
          </p:cNvPr>
          <p:cNvSpPr txBox="1"/>
          <p:nvPr/>
        </p:nvSpPr>
        <p:spPr>
          <a:xfrm>
            <a:off x="1033671" y="286612"/>
            <a:ext cx="10304889" cy="615553"/>
          </a:xfrm>
          <a:prstGeom prst="rect">
            <a:avLst/>
          </a:prstGeom>
          <a:noFill/>
        </p:spPr>
        <p:txBody>
          <a:bodyPr wrap="square">
            <a:spAutoFit/>
          </a:bodyPr>
          <a:lstStyle/>
          <a:p>
            <a:r>
              <a:rPr lang="en-US" sz="3400" b="1" u="sng" dirty="0">
                <a:solidFill>
                  <a:srgbClr val="FF0000"/>
                </a:solidFill>
                <a:latin typeface="Arial Black" panose="020B0A04020102020204" pitchFamily="34" charset="0"/>
              </a:rPr>
              <a:t>Share in the PlayStore App Category wise </a:t>
            </a:r>
            <a:endParaRPr lang="en-IN" sz="3400" b="1" u="sng" dirty="0">
              <a:solidFill>
                <a:srgbClr val="FF0000"/>
              </a:solidFill>
              <a:latin typeface="Arial Black" panose="020B0A04020102020204" pitchFamily="34" charset="0"/>
            </a:endParaRPr>
          </a:p>
        </p:txBody>
      </p:sp>
      <p:pic>
        <p:nvPicPr>
          <p:cNvPr id="9" name="Picture 8">
            <a:extLst>
              <a:ext uri="{FF2B5EF4-FFF2-40B4-BE49-F238E27FC236}">
                <a16:creationId xmlns:a16="http://schemas.microsoft.com/office/drawing/2014/main" id="{C4A34D4A-DEC1-DCB1-338E-D7BCE7EF6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11" y="280426"/>
            <a:ext cx="556385" cy="594845"/>
          </a:xfrm>
          <a:prstGeom prst="rect">
            <a:avLst/>
          </a:prstGeom>
        </p:spPr>
      </p:pic>
      <p:pic>
        <p:nvPicPr>
          <p:cNvPr id="11" name="Picture 10">
            <a:extLst>
              <a:ext uri="{FF2B5EF4-FFF2-40B4-BE49-F238E27FC236}">
                <a16:creationId xmlns:a16="http://schemas.microsoft.com/office/drawing/2014/main" id="{C16B9AA0-7879-3904-E0ED-67E18554407F}"/>
              </a:ext>
            </a:extLst>
          </p:cNvPr>
          <p:cNvPicPr>
            <a:picLocks noChangeAspect="1"/>
          </p:cNvPicPr>
          <p:nvPr/>
        </p:nvPicPr>
        <p:blipFill>
          <a:blip r:embed="rId4"/>
          <a:stretch>
            <a:fillRect/>
          </a:stretch>
        </p:blipFill>
        <p:spPr>
          <a:xfrm>
            <a:off x="5531556" y="1470450"/>
            <a:ext cx="6505311" cy="4362896"/>
          </a:xfrm>
          <a:prstGeom prst="rect">
            <a:avLst/>
          </a:prstGeom>
        </p:spPr>
      </p:pic>
    </p:spTree>
    <p:extLst>
      <p:ext uri="{BB962C8B-B14F-4D97-AF65-F5344CB8AC3E}">
        <p14:creationId xmlns:p14="http://schemas.microsoft.com/office/powerpoint/2010/main" val="172415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064946" y="90732"/>
            <a:ext cx="8466554" cy="1957125"/>
          </a:xfrm>
        </p:spPr>
        <p:txBody>
          <a:bodyPr>
            <a:normAutofit fontScale="90000"/>
          </a:bodyPr>
          <a:lstStyle/>
          <a:p>
            <a:pPr algn="l"/>
            <a:r>
              <a:rPr lang="en-US" sz="3200" b="1" i="0" u="sng" dirty="0">
                <a:solidFill>
                  <a:srgbClr val="FF0000"/>
                </a:solidFill>
                <a:effectLst/>
                <a:latin typeface="Arial Black" panose="020B0A04020102020204" pitchFamily="34" charset="0"/>
              </a:rPr>
              <a:t>Top 10 Installed Apps from Play store</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542365" y="2361621"/>
            <a:ext cx="4549140" cy="3002280"/>
          </a:xfrm>
        </p:spPr>
        <p:txBody>
          <a:bodyPr>
            <a:noAutofit/>
          </a:bodyPr>
          <a:lstStyle/>
          <a:p>
            <a:pPr algn="l">
              <a:lnSpc>
                <a:spcPct val="100000"/>
              </a:lnSpc>
            </a:pPr>
            <a:r>
              <a:rPr lang="en-US" dirty="0">
                <a:solidFill>
                  <a:schemeClr val="accent1">
                    <a:lumMod val="75000"/>
                  </a:schemeClr>
                </a:solidFill>
              </a:rPr>
              <a:t>As we can see from the diagram that the most </a:t>
            </a:r>
            <a:r>
              <a:rPr lang="en-US" i="0" dirty="0">
                <a:solidFill>
                  <a:schemeClr val="accent1">
                    <a:lumMod val="75000"/>
                  </a:schemeClr>
                </a:solidFill>
                <a:effectLst/>
              </a:rPr>
              <a:t>Installed Apps from Play store are in the Games Category like Roblox, 8 Ball Pool, Zombie Catchers etc.</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6" name="Picture 5">
            <a:extLst>
              <a:ext uri="{FF2B5EF4-FFF2-40B4-BE49-F238E27FC236}">
                <a16:creationId xmlns:a16="http://schemas.microsoft.com/office/drawing/2014/main" id="{02B69364-4911-13B9-86D4-C96432FC207D}"/>
              </a:ext>
            </a:extLst>
          </p:cNvPr>
          <p:cNvPicPr>
            <a:picLocks noChangeAspect="1"/>
          </p:cNvPicPr>
          <p:nvPr/>
        </p:nvPicPr>
        <p:blipFill>
          <a:blip r:embed="rId3"/>
          <a:stretch>
            <a:fillRect/>
          </a:stretch>
        </p:blipFill>
        <p:spPr>
          <a:xfrm>
            <a:off x="5479900" y="1692775"/>
            <a:ext cx="6105529" cy="4858423"/>
          </a:xfrm>
          <a:prstGeom prst="rect">
            <a:avLst/>
          </a:prstGeom>
        </p:spPr>
      </p:pic>
      <p:pic>
        <p:nvPicPr>
          <p:cNvPr id="9" name="Picture 8">
            <a:extLst>
              <a:ext uri="{FF2B5EF4-FFF2-40B4-BE49-F238E27FC236}">
                <a16:creationId xmlns:a16="http://schemas.microsoft.com/office/drawing/2014/main" id="{72C2FDA9-09C2-D39B-3563-B8A62271F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15" y="356792"/>
            <a:ext cx="556385" cy="594845"/>
          </a:xfrm>
          <a:prstGeom prst="rect">
            <a:avLst/>
          </a:prstGeom>
        </p:spPr>
      </p:pic>
    </p:spTree>
    <p:extLst>
      <p:ext uri="{BB962C8B-B14F-4D97-AF65-F5344CB8AC3E}">
        <p14:creationId xmlns:p14="http://schemas.microsoft.com/office/powerpoint/2010/main" val="296310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995911" y="25098"/>
            <a:ext cx="8466554" cy="1957125"/>
          </a:xfrm>
        </p:spPr>
        <p:txBody>
          <a:bodyPr>
            <a:normAutofit fontScale="90000"/>
          </a:bodyPr>
          <a:lstStyle/>
          <a:p>
            <a:pPr algn="l"/>
            <a:r>
              <a:rPr lang="en-US" sz="3200" b="1" i="0" u="sng" dirty="0">
                <a:solidFill>
                  <a:srgbClr val="FF0000"/>
                </a:solidFill>
                <a:effectLst/>
                <a:latin typeface="Arial Black" panose="020B0A04020102020204" pitchFamily="34" charset="0"/>
              </a:rPr>
              <a:t>Average Installs of app category wise</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437029" y="2559423"/>
            <a:ext cx="4549140" cy="3002280"/>
          </a:xfrm>
        </p:spPr>
        <p:txBody>
          <a:bodyPr>
            <a:noAutofit/>
          </a:bodyPr>
          <a:lstStyle/>
          <a:p>
            <a:pPr algn="l">
              <a:lnSpc>
                <a:spcPct val="100000"/>
              </a:lnSpc>
            </a:pPr>
            <a:r>
              <a:rPr lang="en-US" dirty="0">
                <a:solidFill>
                  <a:schemeClr val="accent1">
                    <a:lumMod val="75000"/>
                  </a:schemeClr>
                </a:solidFill>
              </a:rPr>
              <a:t>From the diagram we can see that the average </a:t>
            </a:r>
            <a:r>
              <a:rPr lang="en-US" i="0" dirty="0">
                <a:solidFill>
                  <a:schemeClr val="accent1">
                    <a:lumMod val="75000"/>
                  </a:schemeClr>
                </a:solidFill>
                <a:effectLst/>
              </a:rPr>
              <a:t>Installs Apps from Play store are in the Category </a:t>
            </a:r>
            <a:r>
              <a:rPr lang="en-US" dirty="0">
                <a:solidFill>
                  <a:schemeClr val="accent1">
                    <a:lumMod val="75000"/>
                  </a:schemeClr>
                </a:solidFill>
              </a:rPr>
              <a:t>of Communication, Social and Video Players</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D93C33D8-399A-9C7C-35FA-6DAF683C7661}"/>
              </a:ext>
            </a:extLst>
          </p:cNvPr>
          <p:cNvPicPr>
            <a:picLocks noChangeAspect="1"/>
          </p:cNvPicPr>
          <p:nvPr/>
        </p:nvPicPr>
        <p:blipFill>
          <a:blip r:embed="rId3"/>
          <a:stretch>
            <a:fillRect/>
          </a:stretch>
        </p:blipFill>
        <p:spPr>
          <a:xfrm>
            <a:off x="5090608" y="2186042"/>
            <a:ext cx="6850380" cy="3375661"/>
          </a:xfrm>
          <a:prstGeom prst="rect">
            <a:avLst/>
          </a:prstGeom>
        </p:spPr>
      </p:pic>
      <p:pic>
        <p:nvPicPr>
          <p:cNvPr id="8" name="Picture 7">
            <a:extLst>
              <a:ext uri="{FF2B5EF4-FFF2-40B4-BE49-F238E27FC236}">
                <a16:creationId xmlns:a16="http://schemas.microsoft.com/office/drawing/2014/main" id="{5DA7784D-AAC3-83CE-317E-9E528F5B7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15" y="356792"/>
            <a:ext cx="556385" cy="594845"/>
          </a:xfrm>
          <a:prstGeom prst="rect">
            <a:avLst/>
          </a:prstGeom>
        </p:spPr>
      </p:pic>
    </p:spTree>
    <p:extLst>
      <p:ext uri="{BB962C8B-B14F-4D97-AF65-F5344CB8AC3E}">
        <p14:creationId xmlns:p14="http://schemas.microsoft.com/office/powerpoint/2010/main" val="2619192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131123" y="124574"/>
            <a:ext cx="10718938" cy="1654125"/>
          </a:xfrm>
        </p:spPr>
        <p:txBody>
          <a:bodyPr>
            <a:normAutofit/>
          </a:bodyPr>
          <a:lstStyle/>
          <a:p>
            <a:pPr algn="l"/>
            <a:r>
              <a:rPr lang="en-US" sz="3200" b="1" i="0" u="sng" dirty="0">
                <a:solidFill>
                  <a:srgbClr val="FF0000"/>
                </a:solidFill>
                <a:effectLst/>
                <a:latin typeface="Arial Black" panose="020B0A04020102020204" pitchFamily="34" charset="0"/>
              </a:rPr>
              <a:t>What is the Percentage of Review Sentiments</a:t>
            </a:r>
            <a:br>
              <a:rPr lang="en-US" sz="3200" b="0" i="0" u="sng" dirty="0">
                <a:solidFill>
                  <a:srgbClr val="FF0000"/>
                </a:solidFill>
                <a:effectLst/>
                <a:latin typeface="Arial Black" panose="020B0A04020102020204" pitchFamily="34" charset="0"/>
              </a:rPr>
            </a:br>
            <a:br>
              <a:rPr lang="en-US" sz="3200" b="0" i="0" u="sng" dirty="0">
                <a:solidFill>
                  <a:srgbClr val="FF0000"/>
                </a:solidFill>
                <a:effectLst/>
                <a:latin typeface="Arial Black" panose="020B0A04020102020204" pitchFamily="34" charset="0"/>
              </a:rPr>
            </a:br>
            <a:endParaRPr lang="en-IN" sz="32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381000" y="2047857"/>
            <a:ext cx="4549140" cy="3002280"/>
          </a:xfrm>
        </p:spPr>
        <p:txBody>
          <a:bodyPr>
            <a:noAutofit/>
          </a:bodyPr>
          <a:lstStyle/>
          <a:p>
            <a:pPr algn="l">
              <a:lnSpc>
                <a:spcPct val="100000"/>
              </a:lnSpc>
            </a:pPr>
            <a:r>
              <a:rPr lang="en-US" dirty="0">
                <a:solidFill>
                  <a:schemeClr val="accent1">
                    <a:lumMod val="75000"/>
                  </a:schemeClr>
                </a:solidFill>
              </a:rPr>
              <a:t>From the Pie-Chart we can see that there are in total 64.04% Positive reviews, 21.29% are negative reviews and 14.67% are neutral reviews. From the Pie- Chart we can conclude that the positive reviews are highest.</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823F0839-F5D4-B903-D1C3-DABD69FF8B4D}"/>
              </a:ext>
            </a:extLst>
          </p:cNvPr>
          <p:cNvPicPr>
            <a:picLocks noChangeAspect="1"/>
          </p:cNvPicPr>
          <p:nvPr/>
        </p:nvPicPr>
        <p:blipFill>
          <a:blip r:embed="rId3"/>
          <a:stretch>
            <a:fillRect/>
          </a:stretch>
        </p:blipFill>
        <p:spPr>
          <a:xfrm>
            <a:off x="5543979" y="1441856"/>
            <a:ext cx="6267021" cy="4344631"/>
          </a:xfrm>
          <a:prstGeom prst="rect">
            <a:avLst/>
          </a:prstGeom>
        </p:spPr>
      </p:pic>
      <p:pic>
        <p:nvPicPr>
          <p:cNvPr id="8" name="Picture 7">
            <a:extLst>
              <a:ext uri="{FF2B5EF4-FFF2-40B4-BE49-F238E27FC236}">
                <a16:creationId xmlns:a16="http://schemas.microsoft.com/office/drawing/2014/main" id="{C7329473-95DA-267C-E60A-8E1955DDF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27" y="356792"/>
            <a:ext cx="556385" cy="594845"/>
          </a:xfrm>
          <a:prstGeom prst="rect">
            <a:avLst/>
          </a:prstGeom>
        </p:spPr>
      </p:pic>
    </p:spTree>
    <p:extLst>
      <p:ext uri="{BB962C8B-B14F-4D97-AF65-F5344CB8AC3E}">
        <p14:creationId xmlns:p14="http://schemas.microsoft.com/office/powerpoint/2010/main" val="152882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243378" y="174089"/>
            <a:ext cx="8466554" cy="1957125"/>
          </a:xfrm>
        </p:spPr>
        <p:txBody>
          <a:bodyPr>
            <a:normAutofit/>
          </a:bodyPr>
          <a:lstStyle/>
          <a:p>
            <a:pPr algn="l"/>
            <a:r>
              <a:rPr lang="en-US" sz="3200" b="1" i="0" u="sng" dirty="0">
                <a:solidFill>
                  <a:srgbClr val="FF0000"/>
                </a:solidFill>
                <a:effectLst/>
                <a:latin typeface="Arial Black" panose="020B0A04020102020204" pitchFamily="34" charset="0"/>
              </a:rPr>
              <a:t>The Top 10 Positive Review Apps</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391583" y="2365048"/>
            <a:ext cx="4549140" cy="3002280"/>
          </a:xfrm>
        </p:spPr>
        <p:txBody>
          <a:bodyPr>
            <a:noAutofit/>
          </a:bodyPr>
          <a:lstStyle/>
          <a:p>
            <a:pPr algn="l">
              <a:lnSpc>
                <a:spcPct val="100000"/>
              </a:lnSpc>
            </a:pPr>
            <a:r>
              <a:rPr lang="en-US" dirty="0">
                <a:solidFill>
                  <a:schemeClr val="accent1">
                    <a:lumMod val="75000"/>
                  </a:schemeClr>
                </a:solidFill>
              </a:rPr>
              <a:t>As the diagram shows that the most Positive Review Apps are </a:t>
            </a:r>
            <a:r>
              <a:rPr lang="en-US" dirty="0" err="1">
                <a:solidFill>
                  <a:schemeClr val="accent1">
                    <a:lumMod val="75000"/>
                  </a:schemeClr>
                </a:solidFill>
              </a:rPr>
              <a:t>ColorNote</a:t>
            </a:r>
            <a:r>
              <a:rPr lang="en-US" dirty="0">
                <a:solidFill>
                  <a:schemeClr val="accent1">
                    <a:lumMod val="75000"/>
                  </a:schemeClr>
                </a:solidFill>
              </a:rPr>
              <a:t> Notepad Notes, Calorie Counter, Family Locator.</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9" name="Picture 8">
            <a:extLst>
              <a:ext uri="{FF2B5EF4-FFF2-40B4-BE49-F238E27FC236}">
                <a16:creationId xmlns:a16="http://schemas.microsoft.com/office/drawing/2014/main" id="{B6DDA9C3-7BB5-2FD1-9079-2C400440E197}"/>
              </a:ext>
            </a:extLst>
          </p:cNvPr>
          <p:cNvPicPr>
            <a:picLocks noChangeAspect="1"/>
          </p:cNvPicPr>
          <p:nvPr/>
        </p:nvPicPr>
        <p:blipFill>
          <a:blip r:embed="rId3"/>
          <a:stretch>
            <a:fillRect/>
          </a:stretch>
        </p:blipFill>
        <p:spPr>
          <a:xfrm>
            <a:off x="4826495" y="1897380"/>
            <a:ext cx="6944312" cy="3937617"/>
          </a:xfrm>
          <a:prstGeom prst="rect">
            <a:avLst/>
          </a:prstGeom>
        </p:spPr>
      </p:pic>
      <p:pic>
        <p:nvPicPr>
          <p:cNvPr id="10" name="Picture 9">
            <a:extLst>
              <a:ext uri="{FF2B5EF4-FFF2-40B4-BE49-F238E27FC236}">
                <a16:creationId xmlns:a16="http://schemas.microsoft.com/office/drawing/2014/main" id="{89387FDE-35DA-132E-2A77-058EA5B18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583" y="356792"/>
            <a:ext cx="556385" cy="594845"/>
          </a:xfrm>
          <a:prstGeom prst="rect">
            <a:avLst/>
          </a:prstGeom>
        </p:spPr>
      </p:pic>
    </p:spTree>
    <p:extLst>
      <p:ext uri="{BB962C8B-B14F-4D97-AF65-F5344CB8AC3E}">
        <p14:creationId xmlns:p14="http://schemas.microsoft.com/office/powerpoint/2010/main" val="154221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117885" y="0"/>
            <a:ext cx="9956229" cy="1957125"/>
          </a:xfrm>
        </p:spPr>
        <p:txBody>
          <a:bodyPr>
            <a:normAutofit fontScale="90000"/>
          </a:bodyPr>
          <a:lstStyle/>
          <a:p>
            <a:pPr algn="l"/>
            <a:r>
              <a:rPr lang="en-US" sz="3200" b="1" i="0" u="sng" dirty="0">
                <a:solidFill>
                  <a:srgbClr val="FF0000"/>
                </a:solidFill>
                <a:effectLst/>
                <a:latin typeface="Arial Black" panose="020B0A04020102020204" pitchFamily="34" charset="0"/>
              </a:rPr>
              <a:t>Types of reviews given by users in playstore</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245498" y="2047857"/>
            <a:ext cx="5036820" cy="3167997"/>
          </a:xfrm>
        </p:spPr>
        <p:txBody>
          <a:bodyPr>
            <a:noAutofit/>
          </a:bodyPr>
          <a:lstStyle/>
          <a:p>
            <a:pPr algn="l">
              <a:lnSpc>
                <a:spcPct val="100000"/>
              </a:lnSpc>
            </a:pPr>
            <a:r>
              <a:rPr lang="en-US" b="0" i="0" dirty="0">
                <a:solidFill>
                  <a:schemeClr val="accent1">
                    <a:lumMod val="75000"/>
                  </a:schemeClr>
                </a:solidFill>
                <a:effectLst/>
              </a:rPr>
              <a:t>From the graph we can </a:t>
            </a:r>
            <a:r>
              <a:rPr lang="en-US" dirty="0">
                <a:solidFill>
                  <a:schemeClr val="accent1">
                    <a:lumMod val="75000"/>
                  </a:schemeClr>
                </a:solidFill>
              </a:rPr>
              <a:t>see that </a:t>
            </a:r>
            <a:r>
              <a:rPr lang="en-US" b="0" i="0" dirty="0">
                <a:solidFill>
                  <a:schemeClr val="accent1">
                    <a:lumMod val="75000"/>
                  </a:schemeClr>
                </a:solidFill>
                <a:effectLst/>
              </a:rPr>
              <a:t>the values of each content ratings and also we can say that playstore has more number of positive ratings of 64% with 17500+ reviews given by the users and has only 21% negative ratings in playstore.</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FA766FA2-71BB-7E2E-BCC5-569ED750F407}"/>
              </a:ext>
            </a:extLst>
          </p:cNvPr>
          <p:cNvPicPr>
            <a:picLocks noChangeAspect="1"/>
          </p:cNvPicPr>
          <p:nvPr/>
        </p:nvPicPr>
        <p:blipFill>
          <a:blip r:embed="rId3"/>
          <a:stretch>
            <a:fillRect/>
          </a:stretch>
        </p:blipFill>
        <p:spPr>
          <a:xfrm>
            <a:off x="5349240" y="1731627"/>
            <a:ext cx="6842760" cy="3634740"/>
          </a:xfrm>
          <a:prstGeom prst="rect">
            <a:avLst/>
          </a:prstGeom>
        </p:spPr>
      </p:pic>
      <p:sp>
        <p:nvSpPr>
          <p:cNvPr id="8" name="TextBox 7">
            <a:extLst>
              <a:ext uri="{FF2B5EF4-FFF2-40B4-BE49-F238E27FC236}">
                <a16:creationId xmlns:a16="http://schemas.microsoft.com/office/drawing/2014/main" id="{D1A80B00-E4AF-4D33-FDDD-B3DA1B0677C1}"/>
              </a:ext>
            </a:extLst>
          </p:cNvPr>
          <p:cNvSpPr txBox="1"/>
          <p:nvPr/>
        </p:nvSpPr>
        <p:spPr>
          <a:xfrm>
            <a:off x="6460300" y="3200080"/>
            <a:ext cx="708660" cy="307777"/>
          </a:xfrm>
          <a:prstGeom prst="rect">
            <a:avLst/>
          </a:prstGeom>
          <a:noFill/>
        </p:spPr>
        <p:txBody>
          <a:bodyPr wrap="square" rtlCol="0">
            <a:spAutoFit/>
          </a:bodyPr>
          <a:lstStyle/>
          <a:p>
            <a:r>
              <a:rPr lang="en-US" sz="1400" dirty="0"/>
              <a:t>    64%</a:t>
            </a:r>
            <a:endParaRPr lang="en-IN" sz="1400" dirty="0"/>
          </a:p>
        </p:txBody>
      </p:sp>
      <p:sp>
        <p:nvSpPr>
          <p:cNvPr id="9" name="TextBox 8">
            <a:extLst>
              <a:ext uri="{FF2B5EF4-FFF2-40B4-BE49-F238E27FC236}">
                <a16:creationId xmlns:a16="http://schemas.microsoft.com/office/drawing/2014/main" id="{4AA3C46D-447D-04EF-E1DD-D196E33C4249}"/>
              </a:ext>
            </a:extLst>
          </p:cNvPr>
          <p:cNvSpPr txBox="1"/>
          <p:nvPr/>
        </p:nvSpPr>
        <p:spPr>
          <a:xfrm>
            <a:off x="8340307" y="3856773"/>
            <a:ext cx="624840" cy="307777"/>
          </a:xfrm>
          <a:prstGeom prst="rect">
            <a:avLst/>
          </a:prstGeom>
          <a:noFill/>
        </p:spPr>
        <p:txBody>
          <a:bodyPr wrap="square" rtlCol="0">
            <a:spAutoFit/>
          </a:bodyPr>
          <a:lstStyle/>
          <a:p>
            <a:r>
              <a:rPr lang="en-US" sz="1400" dirty="0"/>
              <a:t>21%</a:t>
            </a:r>
            <a:endParaRPr lang="en-IN" sz="1400" dirty="0"/>
          </a:p>
        </p:txBody>
      </p:sp>
      <p:sp>
        <p:nvSpPr>
          <p:cNvPr id="10" name="TextBox 9">
            <a:extLst>
              <a:ext uri="{FF2B5EF4-FFF2-40B4-BE49-F238E27FC236}">
                <a16:creationId xmlns:a16="http://schemas.microsoft.com/office/drawing/2014/main" id="{B7757628-C931-BE91-00D6-D1EAD35A5C01}"/>
              </a:ext>
            </a:extLst>
          </p:cNvPr>
          <p:cNvSpPr txBox="1"/>
          <p:nvPr/>
        </p:nvSpPr>
        <p:spPr>
          <a:xfrm>
            <a:off x="10097947" y="4010661"/>
            <a:ext cx="708660" cy="307777"/>
          </a:xfrm>
          <a:prstGeom prst="rect">
            <a:avLst/>
          </a:prstGeom>
          <a:noFill/>
        </p:spPr>
        <p:txBody>
          <a:bodyPr wrap="square" rtlCol="0">
            <a:spAutoFit/>
          </a:bodyPr>
          <a:lstStyle/>
          <a:p>
            <a:r>
              <a:rPr lang="en-US" sz="1400" dirty="0"/>
              <a:t>15%</a:t>
            </a:r>
            <a:endParaRPr lang="en-IN" sz="1400" dirty="0"/>
          </a:p>
        </p:txBody>
      </p:sp>
      <p:pic>
        <p:nvPicPr>
          <p:cNvPr id="11" name="Picture 10">
            <a:extLst>
              <a:ext uri="{FF2B5EF4-FFF2-40B4-BE49-F238E27FC236}">
                <a16:creationId xmlns:a16="http://schemas.microsoft.com/office/drawing/2014/main" id="{1015B82D-EB5B-DC12-57ED-6D09E9BF1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99" y="356792"/>
            <a:ext cx="556385" cy="594845"/>
          </a:xfrm>
          <a:prstGeom prst="rect">
            <a:avLst/>
          </a:prstGeom>
        </p:spPr>
      </p:pic>
    </p:spTree>
    <p:extLst>
      <p:ext uri="{BB962C8B-B14F-4D97-AF65-F5344CB8AC3E}">
        <p14:creationId xmlns:p14="http://schemas.microsoft.com/office/powerpoint/2010/main" val="2383251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988740" y="175316"/>
            <a:ext cx="8466554" cy="1957125"/>
          </a:xfrm>
        </p:spPr>
        <p:txBody>
          <a:bodyPr>
            <a:normAutofit/>
          </a:bodyPr>
          <a:lstStyle/>
          <a:p>
            <a:pPr algn="l"/>
            <a:r>
              <a:rPr lang="en-US" sz="3200" b="1" i="0" u="sng" dirty="0">
                <a:solidFill>
                  <a:srgbClr val="FF0000"/>
                </a:solidFill>
                <a:effectLst/>
                <a:latin typeface="Arial Black" panose="020B0A04020102020204" pitchFamily="34" charset="0"/>
              </a:rPr>
              <a:t>Content Ratings of Age Groups</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289560" y="1798321"/>
            <a:ext cx="4549140" cy="3002280"/>
          </a:xfrm>
        </p:spPr>
        <p:txBody>
          <a:bodyPr>
            <a:noAutofit/>
          </a:bodyPr>
          <a:lstStyle/>
          <a:p>
            <a:pPr algn="l">
              <a:lnSpc>
                <a:spcPct val="100000"/>
              </a:lnSpc>
            </a:pPr>
            <a:r>
              <a:rPr lang="en-US" b="0" i="0" dirty="0">
                <a:solidFill>
                  <a:schemeClr val="accent1">
                    <a:lumMod val="75000"/>
                  </a:schemeClr>
                </a:solidFill>
                <a:effectLst/>
              </a:rPr>
              <a:t>we can clearly see from the diagram that content ratings of age group of “everyone” is highest in the playstore with 8000+ ratings and the ratings given by age group “Adults only 18+” is least with only 3 ratings in the playstore.</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36A7BEEE-1534-C5B0-17CA-079AC0B0133D}"/>
              </a:ext>
            </a:extLst>
          </p:cNvPr>
          <p:cNvPicPr>
            <a:picLocks noChangeAspect="1"/>
          </p:cNvPicPr>
          <p:nvPr/>
        </p:nvPicPr>
        <p:blipFill>
          <a:blip r:embed="rId3"/>
          <a:stretch>
            <a:fillRect/>
          </a:stretch>
        </p:blipFill>
        <p:spPr>
          <a:xfrm>
            <a:off x="4930140" y="1585100"/>
            <a:ext cx="6912228" cy="3002281"/>
          </a:xfrm>
          <a:prstGeom prst="rect">
            <a:avLst/>
          </a:prstGeom>
        </p:spPr>
      </p:pic>
      <p:pic>
        <p:nvPicPr>
          <p:cNvPr id="8" name="Picture 7">
            <a:extLst>
              <a:ext uri="{FF2B5EF4-FFF2-40B4-BE49-F238E27FC236}">
                <a16:creationId xmlns:a16="http://schemas.microsoft.com/office/drawing/2014/main" id="{05E95C1A-7FB4-8A36-9798-181DB5FAF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15" y="356792"/>
            <a:ext cx="556385" cy="594845"/>
          </a:xfrm>
          <a:prstGeom prst="rect">
            <a:avLst/>
          </a:prstGeom>
        </p:spPr>
      </p:pic>
    </p:spTree>
    <p:extLst>
      <p:ext uri="{BB962C8B-B14F-4D97-AF65-F5344CB8AC3E}">
        <p14:creationId xmlns:p14="http://schemas.microsoft.com/office/powerpoint/2010/main" val="379360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515578" y="90732"/>
            <a:ext cx="10905458" cy="1957125"/>
          </a:xfrm>
        </p:spPr>
        <p:txBody>
          <a:bodyPr>
            <a:normAutofit/>
          </a:bodyPr>
          <a:lstStyle/>
          <a:p>
            <a:r>
              <a:rPr lang="en-US" sz="3200" b="1" i="0" u="sng" dirty="0">
                <a:solidFill>
                  <a:srgbClr val="FF0000"/>
                </a:solidFill>
                <a:effectLst/>
                <a:latin typeface="Arial Black" panose="020B0A04020102020204" pitchFamily="34" charset="0"/>
              </a:rPr>
              <a:t>How much of the app is free and how much is    paid?</a:t>
            </a:r>
            <a:br>
              <a:rPr lang="en-US" sz="3200" b="0" i="0" u="sng" dirty="0">
                <a:solidFill>
                  <a:srgbClr val="FF0000"/>
                </a:solidFill>
                <a:effectLst/>
                <a:latin typeface="Arial Black" panose="020B0A04020102020204" pitchFamily="34" charset="0"/>
              </a:rPr>
            </a:br>
            <a:endParaRPr lang="en-IN" sz="32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580572" y="2702280"/>
            <a:ext cx="4798252" cy="3112987"/>
          </a:xfrm>
        </p:spPr>
        <p:txBody>
          <a:bodyPr>
            <a:noAutofit/>
          </a:bodyPr>
          <a:lstStyle/>
          <a:p>
            <a:pPr algn="l">
              <a:lnSpc>
                <a:spcPct val="100000"/>
              </a:lnSpc>
            </a:pPr>
            <a:r>
              <a:rPr lang="en-US" b="0" i="0" dirty="0">
                <a:solidFill>
                  <a:schemeClr val="accent1">
                    <a:lumMod val="75000"/>
                  </a:schemeClr>
                </a:solidFill>
                <a:effectLst/>
              </a:rPr>
              <a:t>In the mentioned graphs we can see that there are various type of apps which are paid and free and from the Pie chart its clear that playstore consists of most number of free apps with 93% and paid apps with just 7%</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4DBB2467-04CD-C46D-7CE8-F2B79822AD8E}"/>
              </a:ext>
            </a:extLst>
          </p:cNvPr>
          <p:cNvPicPr>
            <a:picLocks noChangeAspect="1"/>
          </p:cNvPicPr>
          <p:nvPr/>
        </p:nvPicPr>
        <p:blipFill>
          <a:blip r:embed="rId3"/>
          <a:stretch>
            <a:fillRect/>
          </a:stretch>
        </p:blipFill>
        <p:spPr>
          <a:xfrm>
            <a:off x="7560697" y="1336796"/>
            <a:ext cx="2561330" cy="1741278"/>
          </a:xfrm>
          <a:prstGeom prst="rect">
            <a:avLst/>
          </a:prstGeom>
        </p:spPr>
      </p:pic>
      <p:pic>
        <p:nvPicPr>
          <p:cNvPr id="9" name="Picture 8">
            <a:extLst>
              <a:ext uri="{FF2B5EF4-FFF2-40B4-BE49-F238E27FC236}">
                <a16:creationId xmlns:a16="http://schemas.microsoft.com/office/drawing/2014/main" id="{3C2C6E98-2E1A-C8AF-D524-30EA622361FC}"/>
              </a:ext>
            </a:extLst>
          </p:cNvPr>
          <p:cNvPicPr>
            <a:picLocks noChangeAspect="1"/>
          </p:cNvPicPr>
          <p:nvPr/>
        </p:nvPicPr>
        <p:blipFill>
          <a:blip r:embed="rId4"/>
          <a:stretch>
            <a:fillRect/>
          </a:stretch>
        </p:blipFill>
        <p:spPr>
          <a:xfrm>
            <a:off x="5780495" y="2991240"/>
            <a:ext cx="6121734" cy="3112987"/>
          </a:xfrm>
          <a:prstGeom prst="rect">
            <a:avLst/>
          </a:prstGeom>
        </p:spPr>
      </p:pic>
      <p:pic>
        <p:nvPicPr>
          <p:cNvPr id="10" name="Picture 9">
            <a:extLst>
              <a:ext uri="{FF2B5EF4-FFF2-40B4-BE49-F238E27FC236}">
                <a16:creationId xmlns:a16="http://schemas.microsoft.com/office/drawing/2014/main" id="{6C50C6FB-9F08-2C61-F845-8C9E69089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16" y="622852"/>
            <a:ext cx="556385" cy="594845"/>
          </a:xfrm>
          <a:prstGeom prst="rect">
            <a:avLst/>
          </a:prstGeom>
        </p:spPr>
      </p:pic>
      <p:pic>
        <p:nvPicPr>
          <p:cNvPr id="4" name="Picture 3">
            <a:extLst>
              <a:ext uri="{FF2B5EF4-FFF2-40B4-BE49-F238E27FC236}">
                <a16:creationId xmlns:a16="http://schemas.microsoft.com/office/drawing/2014/main" id="{0F6AA18E-E77F-9062-0C18-17D9EB5AA9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133" y="622852"/>
            <a:ext cx="556385" cy="594845"/>
          </a:xfrm>
          <a:prstGeom prst="rect">
            <a:avLst/>
          </a:prstGeom>
        </p:spPr>
      </p:pic>
    </p:spTree>
    <p:extLst>
      <p:ext uri="{BB962C8B-B14F-4D97-AF65-F5344CB8AC3E}">
        <p14:creationId xmlns:p14="http://schemas.microsoft.com/office/powerpoint/2010/main" val="242699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3753144" y="1155539"/>
            <a:ext cx="12330963" cy="4958656"/>
          </a:xfrm>
        </p:spPr>
        <p:txBody>
          <a:bodyPr>
            <a:normAutofit/>
          </a:bodyPr>
          <a:lstStyle/>
          <a:p>
            <a:pPr algn="l">
              <a:lnSpc>
                <a:spcPct val="100000"/>
              </a:lnSpc>
            </a:pPr>
            <a:r>
              <a:rPr lang="en-US" sz="2400" b="1" dirty="0"/>
              <a:t>❑ Introduction </a:t>
            </a:r>
            <a:br>
              <a:rPr lang="en-US" sz="2400" b="1" dirty="0"/>
            </a:br>
            <a:r>
              <a:rPr lang="en-US" sz="2400" b="1" dirty="0"/>
              <a:t>❑ why analyze the google play app store? </a:t>
            </a:r>
            <a:br>
              <a:rPr lang="en-US" sz="2400" b="1" dirty="0"/>
            </a:br>
            <a:r>
              <a:rPr lang="en-US" sz="2400" b="1" dirty="0"/>
              <a:t>❑ Problem Statement </a:t>
            </a:r>
            <a:br>
              <a:rPr lang="en-US" sz="2400" b="1" dirty="0"/>
            </a:br>
            <a:r>
              <a:rPr lang="en-US" sz="2400" b="1" dirty="0"/>
              <a:t>❑ Category wise play store apps installs </a:t>
            </a:r>
            <a:br>
              <a:rPr lang="en-US" sz="2400" b="1" dirty="0"/>
            </a:br>
            <a:r>
              <a:rPr lang="en-US" sz="2400" b="1" dirty="0"/>
              <a:t>❑ Top 10 apps installed apps</a:t>
            </a:r>
            <a:br>
              <a:rPr lang="en-US" sz="2400" b="1" dirty="0"/>
            </a:br>
            <a:r>
              <a:rPr lang="en-US" sz="2400" b="1" dirty="0"/>
              <a:t>❑ Average installs, category wise </a:t>
            </a:r>
            <a:br>
              <a:rPr lang="en-US" sz="2400" b="1" dirty="0"/>
            </a:br>
            <a:r>
              <a:rPr lang="en-US" sz="2400" b="1" dirty="0"/>
              <a:t>❑ Percentage of review sentiments</a:t>
            </a:r>
            <a:br>
              <a:rPr lang="en-US" sz="2400" b="1" dirty="0"/>
            </a:br>
            <a:r>
              <a:rPr lang="en-US" sz="2400" b="1" dirty="0"/>
              <a:t>❑ Top 10 positive review apps</a:t>
            </a:r>
            <a:br>
              <a:rPr lang="en-US" sz="2400" b="1" dirty="0"/>
            </a:br>
            <a:r>
              <a:rPr lang="en-US" sz="2400" b="1" dirty="0"/>
              <a:t>❑ Content ratings of age groups</a:t>
            </a:r>
            <a:br>
              <a:rPr lang="en-US" sz="2400" b="1" dirty="0"/>
            </a:br>
            <a:r>
              <a:rPr lang="en-US" sz="2400" b="1" dirty="0"/>
              <a:t>❑ Percentage of Free and paid apps</a:t>
            </a:r>
            <a:br>
              <a:rPr lang="en-US" sz="2400" b="1" dirty="0"/>
            </a:br>
            <a:endParaRPr lang="en-IN" sz="2400" b="1" dirty="0">
              <a:solidFill>
                <a:srgbClr val="C00000"/>
              </a:solidFill>
              <a:latin typeface="Arial Black" panose="020B0A040201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00F7CBE6-771D-9480-BE9C-C012982457E8}"/>
              </a:ext>
            </a:extLst>
          </p:cNvPr>
          <p:cNvSpPr txBox="1"/>
          <p:nvPr/>
        </p:nvSpPr>
        <p:spPr>
          <a:xfrm>
            <a:off x="967404" y="253520"/>
            <a:ext cx="6096000" cy="646331"/>
          </a:xfrm>
          <a:prstGeom prst="rect">
            <a:avLst/>
          </a:prstGeom>
          <a:noFill/>
        </p:spPr>
        <p:txBody>
          <a:bodyPr wrap="square">
            <a:spAutoFit/>
          </a:bodyPr>
          <a:lstStyle/>
          <a:p>
            <a:r>
              <a:rPr lang="en-IN" sz="3600" b="1" dirty="0">
                <a:solidFill>
                  <a:srgbClr val="C00000"/>
                </a:solidFill>
                <a:latin typeface="Arial Black" panose="020B0A04020102020204" pitchFamily="34" charset="0"/>
              </a:rPr>
              <a:t>Agenda</a:t>
            </a:r>
          </a:p>
        </p:txBody>
      </p:sp>
      <p:pic>
        <p:nvPicPr>
          <p:cNvPr id="8" name="Picture 7">
            <a:extLst>
              <a:ext uri="{FF2B5EF4-FFF2-40B4-BE49-F238E27FC236}">
                <a16:creationId xmlns:a16="http://schemas.microsoft.com/office/drawing/2014/main" id="{55451508-00B1-8FF5-067F-1FCD05F8B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63" y="293276"/>
            <a:ext cx="556385" cy="594845"/>
          </a:xfrm>
          <a:prstGeom prst="rect">
            <a:avLst/>
          </a:prstGeom>
        </p:spPr>
      </p:pic>
      <p:pic>
        <p:nvPicPr>
          <p:cNvPr id="12" name="Picture 11">
            <a:extLst>
              <a:ext uri="{FF2B5EF4-FFF2-40B4-BE49-F238E27FC236}">
                <a16:creationId xmlns:a16="http://schemas.microsoft.com/office/drawing/2014/main" id="{21740004-1922-38AD-16F7-07B0143AE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63" y="1422993"/>
            <a:ext cx="2661713" cy="344536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8413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1B73AA-BAE6-1C6E-0C38-5A1B1C8B68A8}"/>
              </a:ext>
            </a:extLst>
          </p:cNvPr>
          <p:cNvSpPr txBox="1"/>
          <p:nvPr/>
        </p:nvSpPr>
        <p:spPr>
          <a:xfrm>
            <a:off x="1048702" y="1874728"/>
            <a:ext cx="10472737" cy="3108543"/>
          </a:xfrm>
          <a:prstGeom prst="rect">
            <a:avLst/>
          </a:prstGeom>
          <a:noFill/>
        </p:spPr>
        <p:txBody>
          <a:bodyPr wrap="square">
            <a:spAutoFit/>
          </a:bodyPr>
          <a:lstStyle/>
          <a:p>
            <a:r>
              <a:rPr lang="en-IN" sz="2800" b="1" dirty="0">
                <a:solidFill>
                  <a:schemeClr val="accent1">
                    <a:lumMod val="50000"/>
                  </a:schemeClr>
                </a:solidFill>
              </a:rPr>
              <a:t>Play Store needs to focus more on ⬇</a:t>
            </a:r>
          </a:p>
          <a:p>
            <a:r>
              <a:rPr lang="en-IN" sz="2400" dirty="0">
                <a:solidFill>
                  <a:schemeClr val="accent1">
                    <a:lumMod val="50000"/>
                  </a:schemeClr>
                </a:solidFill>
              </a:rPr>
              <a:t>1. Focusing more on content available for everyone will increase the chances of </a:t>
            </a:r>
          </a:p>
          <a:p>
            <a:r>
              <a:rPr lang="en-IN" sz="2400" dirty="0">
                <a:solidFill>
                  <a:schemeClr val="accent1">
                    <a:lumMod val="50000"/>
                  </a:schemeClr>
                </a:solidFill>
              </a:rPr>
              <a:t>     getting the highest installs. </a:t>
            </a:r>
          </a:p>
          <a:p>
            <a:r>
              <a:rPr lang="en-IN" sz="2400" dirty="0">
                <a:solidFill>
                  <a:schemeClr val="accent1">
                    <a:lumMod val="50000"/>
                  </a:schemeClr>
                </a:solidFill>
              </a:rPr>
              <a:t>2. Most of the apps are free, so focusing on free apps is more important. </a:t>
            </a:r>
          </a:p>
          <a:p>
            <a:r>
              <a:rPr lang="en-IN" sz="2400" dirty="0">
                <a:solidFill>
                  <a:schemeClr val="accent1">
                    <a:lumMod val="50000"/>
                  </a:schemeClr>
                </a:solidFill>
              </a:rPr>
              <a:t>3. Developing apps related to the least categories as they are not explored much. </a:t>
            </a:r>
          </a:p>
          <a:p>
            <a:r>
              <a:rPr lang="en-IN" sz="2400" dirty="0">
                <a:solidFill>
                  <a:schemeClr val="accent1">
                    <a:lumMod val="50000"/>
                  </a:schemeClr>
                </a:solidFill>
              </a:rPr>
              <a:t>     like events and beauty.</a:t>
            </a:r>
          </a:p>
          <a:p>
            <a:r>
              <a:rPr lang="en-IN" sz="2400" dirty="0">
                <a:solidFill>
                  <a:schemeClr val="accent1">
                    <a:lumMod val="50000"/>
                  </a:schemeClr>
                </a:solidFill>
              </a:rPr>
              <a:t>4. They need to keep in mind that the sentiments of the user keep varying as they </a:t>
            </a:r>
          </a:p>
          <a:p>
            <a:r>
              <a:rPr lang="en-IN" sz="2400" dirty="0">
                <a:solidFill>
                  <a:schemeClr val="accent1">
                    <a:lumMod val="50000"/>
                  </a:schemeClr>
                </a:solidFill>
              </a:rPr>
              <a:t>      keep using the app, so they should focus more on the user's needs and features</a:t>
            </a:r>
            <a:r>
              <a:rPr lang="en-IN" sz="1800" dirty="0">
                <a:solidFill>
                  <a:schemeClr val="accent1">
                    <a:lumMod val="50000"/>
                  </a:schemeClr>
                </a:solidFill>
              </a:rPr>
              <a:t>. </a:t>
            </a:r>
          </a:p>
        </p:txBody>
      </p:sp>
      <p:pic>
        <p:nvPicPr>
          <p:cNvPr id="8" name="Picture 7">
            <a:extLst>
              <a:ext uri="{FF2B5EF4-FFF2-40B4-BE49-F238E27FC236}">
                <a16:creationId xmlns:a16="http://schemas.microsoft.com/office/drawing/2014/main" id="{167E1462-1D5C-E369-B16B-6C2555461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83" y="485692"/>
            <a:ext cx="556385" cy="594845"/>
          </a:xfrm>
          <a:prstGeom prst="rect">
            <a:avLst/>
          </a:prstGeom>
        </p:spPr>
      </p:pic>
      <p:sp>
        <p:nvSpPr>
          <p:cNvPr id="10" name="TextBox 9">
            <a:extLst>
              <a:ext uri="{FF2B5EF4-FFF2-40B4-BE49-F238E27FC236}">
                <a16:creationId xmlns:a16="http://schemas.microsoft.com/office/drawing/2014/main" id="{6AE9EE5B-3821-A428-01CB-4BCC40F361CE}"/>
              </a:ext>
            </a:extLst>
          </p:cNvPr>
          <p:cNvSpPr txBox="1"/>
          <p:nvPr/>
        </p:nvSpPr>
        <p:spPr>
          <a:xfrm>
            <a:off x="1151573" y="485692"/>
            <a:ext cx="6097904" cy="584775"/>
          </a:xfrm>
          <a:prstGeom prst="rect">
            <a:avLst/>
          </a:prstGeom>
          <a:noFill/>
        </p:spPr>
        <p:txBody>
          <a:bodyPr wrap="square">
            <a:spAutoFit/>
          </a:bodyPr>
          <a:lstStyle/>
          <a:p>
            <a:r>
              <a:rPr lang="en-US" sz="3200" b="1" u="sng" dirty="0">
                <a:solidFill>
                  <a:srgbClr val="FF0000"/>
                </a:solidFill>
                <a:latin typeface="Arial Black" panose="020B0A04020102020204" pitchFamily="34" charset="0"/>
              </a:rPr>
              <a:t>Conclusion</a:t>
            </a:r>
            <a:r>
              <a:rPr lang="en-US" sz="1800" b="1" i="0" u="sng" dirty="0">
                <a:solidFill>
                  <a:srgbClr val="FF0000"/>
                </a:solidFill>
                <a:effectLst/>
                <a:latin typeface="Arial Black" panose="020B0A04020102020204" pitchFamily="34" charset="0"/>
              </a:rPr>
              <a:t>  </a:t>
            </a:r>
            <a:endParaRPr lang="en-IN" dirty="0"/>
          </a:p>
        </p:txBody>
      </p:sp>
    </p:spTree>
    <p:extLst>
      <p:ext uri="{BB962C8B-B14F-4D97-AF65-F5344CB8AC3E}">
        <p14:creationId xmlns:p14="http://schemas.microsoft.com/office/powerpoint/2010/main" val="393611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4" name="TextBox 3">
            <a:extLst>
              <a:ext uri="{FF2B5EF4-FFF2-40B4-BE49-F238E27FC236}">
                <a16:creationId xmlns:a16="http://schemas.microsoft.com/office/drawing/2014/main" id="{198691B4-AE36-26C6-2D05-507C4D395B88}"/>
              </a:ext>
            </a:extLst>
          </p:cNvPr>
          <p:cNvSpPr txBox="1"/>
          <p:nvPr/>
        </p:nvSpPr>
        <p:spPr>
          <a:xfrm>
            <a:off x="3048000" y="2705725"/>
            <a:ext cx="6096000" cy="1446550"/>
          </a:xfrm>
          <a:prstGeom prst="rect">
            <a:avLst/>
          </a:prstGeom>
          <a:noFill/>
        </p:spPr>
        <p:txBody>
          <a:bodyPr wrap="square">
            <a:spAutoFit/>
          </a:bodyPr>
          <a:lstStyle/>
          <a:p>
            <a:r>
              <a:rPr lang="en-US" sz="8800" b="1" dirty="0">
                <a:latin typeface="Baskerville Old Face" panose="02020602080505020303" pitchFamily="18" charset="0"/>
              </a:rPr>
              <a:t>Thank You                               </a:t>
            </a:r>
            <a:endParaRPr lang="en-IN" sz="8800" b="1" dirty="0">
              <a:latin typeface="Baskerville Old Face" panose="02020602080505020303" pitchFamily="18" charset="0"/>
            </a:endParaRPr>
          </a:p>
        </p:txBody>
      </p:sp>
      <p:sp>
        <p:nvSpPr>
          <p:cNvPr id="9" name="Arrow: Chevron 8">
            <a:extLst>
              <a:ext uri="{FF2B5EF4-FFF2-40B4-BE49-F238E27FC236}">
                <a16:creationId xmlns:a16="http://schemas.microsoft.com/office/drawing/2014/main" id="{609ACE8B-F387-442B-58E3-C3B758127AE2}"/>
              </a:ext>
            </a:extLst>
          </p:cNvPr>
          <p:cNvSpPr/>
          <p:nvPr/>
        </p:nvSpPr>
        <p:spPr>
          <a:xfrm>
            <a:off x="1539439" y="2963118"/>
            <a:ext cx="1076445" cy="972273"/>
          </a:xfrm>
          <a:prstGeom prst="chevron">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421972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3481425" y="-3264104"/>
            <a:ext cx="11582397" cy="4218258"/>
          </a:xfrm>
        </p:spPr>
        <p:txBody>
          <a:bodyPr>
            <a:normAutofit/>
          </a:bodyPr>
          <a:lstStyle/>
          <a:p>
            <a:r>
              <a:rPr lang="en-IN" sz="3200" b="1" dirty="0">
                <a:solidFill>
                  <a:srgbClr val="FF0000"/>
                </a:solidFill>
                <a:latin typeface="Arial Black" panose="020B0A04020102020204" pitchFamily="34" charset="0"/>
              </a:rPr>
              <a:t>    </a:t>
            </a:r>
            <a:r>
              <a:rPr lang="en-IN" sz="3200" b="1" u="sng" dirty="0">
                <a:solidFill>
                  <a:srgbClr val="FF0000"/>
                </a:solidFill>
                <a:latin typeface="Arial Black" panose="020B0A04020102020204" pitchFamily="34" charset="0"/>
              </a:rPr>
              <a:t>Introduction</a:t>
            </a:r>
            <a:r>
              <a:rPr lang="en-IN" sz="3200" dirty="0"/>
              <a:t> </a:t>
            </a:r>
            <a:endParaRPr lang="en-IN" sz="8800" dirty="0">
              <a:solidFill>
                <a:srgbClr val="C0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371263" y="3637805"/>
            <a:ext cx="11338516" cy="2495178"/>
          </a:xfrm>
        </p:spPr>
        <p:txBody>
          <a:bodyPr>
            <a:normAutofit/>
          </a:bodyPr>
          <a:lstStyle/>
          <a:p>
            <a:pPr algn="l"/>
            <a:r>
              <a:rPr lang="en-US" dirty="0">
                <a:solidFill>
                  <a:schemeClr val="accent1">
                    <a:lumMod val="50000"/>
                  </a:schemeClr>
                </a:solidFill>
                <a:cs typeface="Arial" panose="020B0604020202020204" pitchFamily="34" charset="0"/>
              </a:rPr>
              <a:t>• The dataset with 10k Play Store applications is available to analyze the Android market. It can be examined to analyze the different categories, such as family, communication, entertainment, tools, music, camera, etc. In this project, we examine the different attributes present in the data set that affect the popularity of the application. We focused on answering questions like, "What makes an app popular? ", "What should be the price and size of the app, and "Are there some trends in user sentiment?" In our data set, we have two CSV files for data analysis</a:t>
            </a:r>
            <a:endParaRPr lang="en-IN" dirty="0">
              <a:solidFill>
                <a:schemeClr val="accent1">
                  <a:lumMod val="50000"/>
                </a:schemeClr>
              </a:solidFill>
              <a:cs typeface="Arial" panose="020B06040202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F08428FC-DF3B-EFED-6744-1B2C1897F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63" y="320572"/>
            <a:ext cx="556385" cy="594845"/>
          </a:xfrm>
          <a:prstGeom prst="rect">
            <a:avLst/>
          </a:prstGeom>
        </p:spPr>
      </p:pic>
      <p:sp>
        <p:nvSpPr>
          <p:cNvPr id="9" name="TextBox 8">
            <a:extLst>
              <a:ext uri="{FF2B5EF4-FFF2-40B4-BE49-F238E27FC236}">
                <a16:creationId xmlns:a16="http://schemas.microsoft.com/office/drawing/2014/main" id="{231E675C-AD31-7537-0C16-6D6FA2ABC15D}"/>
              </a:ext>
            </a:extLst>
          </p:cNvPr>
          <p:cNvSpPr txBox="1"/>
          <p:nvPr/>
        </p:nvSpPr>
        <p:spPr>
          <a:xfrm>
            <a:off x="371263" y="1281204"/>
            <a:ext cx="11338516" cy="1938992"/>
          </a:xfrm>
          <a:prstGeom prst="rect">
            <a:avLst/>
          </a:prstGeom>
          <a:noFill/>
        </p:spPr>
        <p:txBody>
          <a:bodyPr wrap="square">
            <a:spAutoFit/>
          </a:bodyPr>
          <a:lstStyle/>
          <a:p>
            <a:r>
              <a:rPr lang="en-IN" sz="2400" dirty="0">
                <a:solidFill>
                  <a:schemeClr val="accent1">
                    <a:lumMod val="50000"/>
                  </a:schemeClr>
                </a:solidFill>
              </a:rPr>
              <a:t>• In today's day-to-day scenario, we can see that mobile apps play an important role in           </a:t>
            </a:r>
          </a:p>
          <a:p>
            <a:r>
              <a:rPr lang="en-IN" sz="2400" dirty="0">
                <a:solidFill>
                  <a:schemeClr val="accent1">
                    <a:lumMod val="50000"/>
                  </a:schemeClr>
                </a:solidFill>
              </a:rPr>
              <a:t>   any individual’s life. With enormous challenges from everywhere throughout the globe,  </a:t>
            </a:r>
          </a:p>
          <a:p>
            <a:r>
              <a:rPr lang="en-IN" sz="2400" dirty="0">
                <a:solidFill>
                  <a:schemeClr val="accent1">
                    <a:lumMod val="50000"/>
                  </a:schemeClr>
                </a:solidFill>
              </a:rPr>
              <a:t>   a designer needs to realize whether he/she is continuing in the right direction or not. To  </a:t>
            </a:r>
          </a:p>
          <a:p>
            <a:r>
              <a:rPr lang="en-IN" sz="2400" dirty="0">
                <a:solidFill>
                  <a:schemeClr val="accent1">
                    <a:lumMod val="50000"/>
                  </a:schemeClr>
                </a:solidFill>
              </a:rPr>
              <a:t>   hold this income and their place in the market the application designers may need to </a:t>
            </a:r>
          </a:p>
          <a:p>
            <a:r>
              <a:rPr lang="en-IN" sz="2400" dirty="0">
                <a:solidFill>
                  <a:schemeClr val="accent1">
                    <a:lumMod val="50000"/>
                  </a:schemeClr>
                </a:solidFill>
              </a:rPr>
              <a:t>   figure out how to stick to their present position.</a:t>
            </a:r>
          </a:p>
        </p:txBody>
      </p:sp>
    </p:spTree>
    <p:extLst>
      <p:ext uri="{BB962C8B-B14F-4D97-AF65-F5344CB8AC3E}">
        <p14:creationId xmlns:p14="http://schemas.microsoft.com/office/powerpoint/2010/main" val="329582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309327" y="-2769988"/>
            <a:ext cx="11582397" cy="4218258"/>
          </a:xfrm>
        </p:spPr>
        <p:txBody>
          <a:bodyPr>
            <a:normAutofit/>
          </a:bodyPr>
          <a:lstStyle/>
          <a:p>
            <a:r>
              <a:rPr lang="en-US" sz="3600" b="1" dirty="0">
                <a:latin typeface="Arial" panose="020B0604020202020204" pitchFamily="34" charset="0"/>
                <a:cs typeface="Arial" panose="020B0604020202020204" pitchFamily="34" charset="0"/>
              </a:rPr>
              <a:t>WHY ANALYZE THE GOOGLE PLAY  STORE APP?</a:t>
            </a:r>
            <a:endParaRPr lang="en-IN" sz="3600" b="1" dirty="0">
              <a:solidFill>
                <a:srgbClr val="C0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904617" y="3370944"/>
            <a:ext cx="10600129" cy="3338268"/>
          </a:xfrm>
        </p:spPr>
        <p:txBody>
          <a:bodyPr>
            <a:normAutofit/>
          </a:bodyPr>
          <a:lstStyle/>
          <a:p>
            <a:pPr>
              <a:lnSpc>
                <a:spcPct val="100000"/>
              </a:lnSpc>
            </a:pPr>
            <a:r>
              <a:rPr lang="en-US" b="1" dirty="0">
                <a:solidFill>
                  <a:schemeClr val="accent1">
                    <a:lumMod val="50000"/>
                  </a:schemeClr>
                </a:solidFill>
                <a:latin typeface="Arial" panose="020B0604020202020204" pitchFamily="34" charset="0"/>
                <a:cs typeface="Arial" panose="020B0604020202020204" pitchFamily="34" charset="0"/>
              </a:rPr>
              <a:t>Google Play Store is an online App store like Games, Movies, Books etc. where people can find their favorite Apps. And it provides more than 10 million Apps and Games to billions of people over the world and it’s generating more than 120$ billion earning to developers. </a:t>
            </a:r>
          </a:p>
          <a:p>
            <a:pPr>
              <a:lnSpc>
                <a:spcPct val="100000"/>
              </a:lnSpc>
            </a:pPr>
            <a:endParaRPr lang="en-US" b="1" dirty="0">
              <a:solidFill>
                <a:schemeClr val="accent1">
                  <a:lumMod val="50000"/>
                </a:schemeClr>
              </a:solidFill>
              <a:latin typeface="Arial" panose="020B0604020202020204" pitchFamily="34" charset="0"/>
              <a:cs typeface="Arial" panose="020B0604020202020204" pitchFamily="34" charset="0"/>
            </a:endParaRPr>
          </a:p>
          <a:p>
            <a:pPr>
              <a:lnSpc>
                <a:spcPct val="100000"/>
              </a:lnSpc>
            </a:pPr>
            <a:r>
              <a:rPr lang="en-US" b="1" dirty="0">
                <a:solidFill>
                  <a:schemeClr val="accent1">
                    <a:lumMod val="50000"/>
                  </a:schemeClr>
                </a:solidFill>
                <a:latin typeface="Arial" panose="020B0604020202020204" pitchFamily="34" charset="0"/>
                <a:cs typeface="Arial" panose="020B0604020202020204" pitchFamily="34" charset="0"/>
              </a:rPr>
              <a:t>The main objective of the Project is that to understand the Users demand what they expecting from using their apps and thus it helps to update and develop the product by Developers. </a:t>
            </a:r>
            <a:endParaRPr lang="en-IN" b="1"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10" name="Picture 9">
            <a:extLst>
              <a:ext uri="{FF2B5EF4-FFF2-40B4-BE49-F238E27FC236}">
                <a16:creationId xmlns:a16="http://schemas.microsoft.com/office/drawing/2014/main" id="{E66D3A75-116E-41F2-8BC4-9E3A4B824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458" y="1448271"/>
            <a:ext cx="1629114" cy="1629114"/>
          </a:xfrm>
          <a:prstGeom prst="rect">
            <a:avLst/>
          </a:prstGeom>
        </p:spPr>
      </p:pic>
      <p:pic>
        <p:nvPicPr>
          <p:cNvPr id="12" name="Picture 11">
            <a:extLst>
              <a:ext uri="{FF2B5EF4-FFF2-40B4-BE49-F238E27FC236}">
                <a16:creationId xmlns:a16="http://schemas.microsoft.com/office/drawing/2014/main" id="{CC6E30B1-1DCA-0B30-E944-7E764E2D6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6037" y="1346672"/>
            <a:ext cx="1869849" cy="1869849"/>
          </a:xfrm>
          <a:prstGeom prst="rect">
            <a:avLst/>
          </a:prstGeom>
        </p:spPr>
      </p:pic>
    </p:spTree>
    <p:extLst>
      <p:ext uri="{BB962C8B-B14F-4D97-AF65-F5344CB8AC3E}">
        <p14:creationId xmlns:p14="http://schemas.microsoft.com/office/powerpoint/2010/main" val="317148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D113D875-D998-E6CE-B101-0C41955E2F95}"/>
              </a:ext>
            </a:extLst>
          </p:cNvPr>
          <p:cNvSpPr txBox="1"/>
          <p:nvPr/>
        </p:nvSpPr>
        <p:spPr>
          <a:xfrm>
            <a:off x="980660" y="316466"/>
            <a:ext cx="7156175" cy="615553"/>
          </a:xfrm>
          <a:prstGeom prst="rect">
            <a:avLst/>
          </a:prstGeom>
          <a:noFill/>
        </p:spPr>
        <p:txBody>
          <a:bodyPr wrap="square">
            <a:spAutoFit/>
          </a:bodyPr>
          <a:lstStyle/>
          <a:p>
            <a:r>
              <a:rPr lang="en-IN" sz="3400" b="1" u="sng" dirty="0">
                <a:solidFill>
                  <a:srgbClr val="FF0000"/>
                </a:solidFill>
                <a:latin typeface="Arial Black" panose="020B0A04020102020204" pitchFamily="34" charset="0"/>
              </a:rPr>
              <a:t>Problem Statement </a:t>
            </a:r>
          </a:p>
        </p:txBody>
      </p:sp>
      <p:pic>
        <p:nvPicPr>
          <p:cNvPr id="7" name="Picture 6">
            <a:extLst>
              <a:ext uri="{FF2B5EF4-FFF2-40B4-BE49-F238E27FC236}">
                <a16:creationId xmlns:a16="http://schemas.microsoft.com/office/drawing/2014/main" id="{0E2FD3FE-62B0-E3CC-FE82-7E1A9F87A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59" y="320572"/>
            <a:ext cx="556385" cy="594845"/>
          </a:xfrm>
          <a:prstGeom prst="rect">
            <a:avLst/>
          </a:prstGeom>
        </p:spPr>
      </p:pic>
      <p:sp>
        <p:nvSpPr>
          <p:cNvPr id="9" name="TextBox 8">
            <a:extLst>
              <a:ext uri="{FF2B5EF4-FFF2-40B4-BE49-F238E27FC236}">
                <a16:creationId xmlns:a16="http://schemas.microsoft.com/office/drawing/2014/main" id="{B8217A04-1BFF-29CE-D7E2-9BB41852C502}"/>
              </a:ext>
            </a:extLst>
          </p:cNvPr>
          <p:cNvSpPr txBox="1"/>
          <p:nvPr/>
        </p:nvSpPr>
        <p:spPr>
          <a:xfrm>
            <a:off x="980660" y="1888216"/>
            <a:ext cx="10524087" cy="2308324"/>
          </a:xfrm>
          <a:prstGeom prst="rect">
            <a:avLst/>
          </a:prstGeom>
          <a:noFill/>
        </p:spPr>
        <p:txBody>
          <a:bodyPr wrap="square">
            <a:spAutoFit/>
          </a:bodyPr>
          <a:lstStyle/>
          <a:p>
            <a:r>
              <a:rPr lang="en-IN" sz="2400" dirty="0">
                <a:solidFill>
                  <a:schemeClr val="accent1">
                    <a:lumMod val="50000"/>
                  </a:schemeClr>
                </a:solidFill>
              </a:rPr>
              <a:t>❏ Two datasets are provided, one with basic information and the other with user </a:t>
            </a:r>
          </a:p>
          <a:p>
            <a:r>
              <a:rPr lang="en-IN" sz="2400" dirty="0">
                <a:solidFill>
                  <a:schemeClr val="accent1">
                    <a:lumMod val="50000"/>
                  </a:schemeClr>
                </a:solidFill>
              </a:rPr>
              <a:t>      reviews for the respective app. </a:t>
            </a:r>
          </a:p>
          <a:p>
            <a:endParaRPr lang="en-IN" sz="2400" dirty="0">
              <a:solidFill>
                <a:schemeClr val="accent1">
                  <a:lumMod val="50000"/>
                </a:schemeClr>
              </a:solidFill>
            </a:endParaRPr>
          </a:p>
          <a:p>
            <a:r>
              <a:rPr lang="en-IN" sz="2400" dirty="0">
                <a:solidFill>
                  <a:schemeClr val="accent1">
                    <a:lumMod val="50000"/>
                  </a:schemeClr>
                </a:solidFill>
              </a:rPr>
              <a:t>❏ We must examine and evaluate the data in both datasets in order to identify the </a:t>
            </a:r>
          </a:p>
          <a:p>
            <a:r>
              <a:rPr lang="en-IN" sz="2400" dirty="0">
                <a:solidFill>
                  <a:schemeClr val="accent1">
                    <a:lumMod val="50000"/>
                  </a:schemeClr>
                </a:solidFill>
              </a:rPr>
              <a:t>     important characteristics that influence app engagement and success. </a:t>
            </a:r>
          </a:p>
          <a:p>
            <a:endParaRPr lang="en-IN" sz="2400" dirty="0">
              <a:solidFill>
                <a:schemeClr val="accent1">
                  <a:lumMod val="50000"/>
                </a:schemeClr>
              </a:solidFill>
            </a:endParaRPr>
          </a:p>
        </p:txBody>
      </p:sp>
    </p:spTree>
    <p:extLst>
      <p:ext uri="{BB962C8B-B14F-4D97-AF65-F5344CB8AC3E}">
        <p14:creationId xmlns:p14="http://schemas.microsoft.com/office/powerpoint/2010/main" val="167711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1319D1FB-E266-51E5-8578-74910A4C9DBD}"/>
              </a:ext>
            </a:extLst>
          </p:cNvPr>
          <p:cNvSpPr txBox="1"/>
          <p:nvPr/>
        </p:nvSpPr>
        <p:spPr>
          <a:xfrm>
            <a:off x="1007166" y="304646"/>
            <a:ext cx="609600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Dataset Preparation</a:t>
            </a:r>
          </a:p>
        </p:txBody>
      </p:sp>
      <p:pic>
        <p:nvPicPr>
          <p:cNvPr id="7" name="Picture 6">
            <a:extLst>
              <a:ext uri="{FF2B5EF4-FFF2-40B4-BE49-F238E27FC236}">
                <a16:creationId xmlns:a16="http://schemas.microsoft.com/office/drawing/2014/main" id="{A3F5B57D-B9B0-7140-812A-27748970C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59" y="307320"/>
            <a:ext cx="556385" cy="594845"/>
          </a:xfrm>
          <a:prstGeom prst="rect">
            <a:avLst/>
          </a:prstGeom>
        </p:spPr>
      </p:pic>
      <p:sp>
        <p:nvSpPr>
          <p:cNvPr id="9" name="TextBox 8">
            <a:extLst>
              <a:ext uri="{FF2B5EF4-FFF2-40B4-BE49-F238E27FC236}">
                <a16:creationId xmlns:a16="http://schemas.microsoft.com/office/drawing/2014/main" id="{95742B21-FDC6-4388-7F3B-A8667ED62FF5}"/>
              </a:ext>
            </a:extLst>
          </p:cNvPr>
          <p:cNvSpPr txBox="1"/>
          <p:nvPr/>
        </p:nvSpPr>
        <p:spPr>
          <a:xfrm>
            <a:off x="901144" y="1073499"/>
            <a:ext cx="8309113" cy="5632311"/>
          </a:xfrm>
          <a:prstGeom prst="rect">
            <a:avLst/>
          </a:prstGeom>
          <a:noFill/>
        </p:spPr>
        <p:txBody>
          <a:bodyPr wrap="square">
            <a:spAutoFit/>
          </a:bodyPr>
          <a:lstStyle/>
          <a:p>
            <a:r>
              <a:rPr lang="en-IN" sz="2400" dirty="0">
                <a:solidFill>
                  <a:schemeClr val="accent1">
                    <a:lumMod val="50000"/>
                  </a:schemeClr>
                </a:solidFill>
              </a:rPr>
              <a:t>▪ Loading the data sets: There are two datasets, the First Play </a:t>
            </a:r>
          </a:p>
          <a:p>
            <a:r>
              <a:rPr lang="en-IN" sz="2400" dirty="0">
                <a:solidFill>
                  <a:schemeClr val="accent1">
                    <a:lumMod val="50000"/>
                  </a:schemeClr>
                </a:solidFill>
              </a:rPr>
              <a:t>   Store app dataset and the User Reviews dataset. </a:t>
            </a:r>
          </a:p>
          <a:p>
            <a:endParaRPr lang="en-IN" sz="2400" dirty="0">
              <a:solidFill>
                <a:schemeClr val="accent1">
                  <a:lumMod val="50000"/>
                </a:schemeClr>
              </a:solidFill>
            </a:endParaRPr>
          </a:p>
          <a:p>
            <a:r>
              <a:rPr lang="en-IN" sz="2400" dirty="0">
                <a:solidFill>
                  <a:schemeClr val="accent1">
                    <a:lumMod val="50000"/>
                  </a:schemeClr>
                </a:solidFill>
              </a:rPr>
              <a:t>▪ Import Libraries: NumPy, Pandas, Seaborn, and Matplotlib </a:t>
            </a:r>
          </a:p>
          <a:p>
            <a:endParaRPr lang="en-IN" sz="2400" dirty="0">
              <a:solidFill>
                <a:schemeClr val="accent1">
                  <a:lumMod val="50000"/>
                </a:schemeClr>
              </a:solidFill>
            </a:endParaRPr>
          </a:p>
          <a:p>
            <a:r>
              <a:rPr lang="en-IN" sz="2400" dirty="0">
                <a:solidFill>
                  <a:schemeClr val="accent1">
                    <a:lumMod val="50000"/>
                  </a:schemeClr>
                </a:solidFill>
              </a:rPr>
              <a:t>▪ Data cleaning: Null values, finding and removing outliers, and </a:t>
            </a:r>
          </a:p>
          <a:p>
            <a:r>
              <a:rPr lang="en-IN" sz="2400" dirty="0">
                <a:solidFill>
                  <a:schemeClr val="accent1">
                    <a:lumMod val="50000"/>
                  </a:schemeClr>
                </a:solidFill>
              </a:rPr>
              <a:t>   removing duplicate data.</a:t>
            </a:r>
          </a:p>
          <a:p>
            <a:endParaRPr lang="en-IN" sz="2400" dirty="0">
              <a:solidFill>
                <a:schemeClr val="accent1">
                  <a:lumMod val="50000"/>
                </a:schemeClr>
              </a:solidFill>
            </a:endParaRPr>
          </a:p>
          <a:p>
            <a:r>
              <a:rPr lang="en-IN" sz="2400" dirty="0">
                <a:solidFill>
                  <a:schemeClr val="accent1">
                    <a:lumMod val="50000"/>
                  </a:schemeClr>
                </a:solidFill>
              </a:rPr>
              <a:t>▪ Data imputation: filling the missing categorical values with the </a:t>
            </a:r>
          </a:p>
          <a:p>
            <a:r>
              <a:rPr lang="en-IN" sz="2400" dirty="0">
                <a:solidFill>
                  <a:schemeClr val="accent1">
                    <a:lumMod val="50000"/>
                  </a:schemeClr>
                </a:solidFill>
              </a:rPr>
              <a:t>   mode and the missing numerical values with the median. </a:t>
            </a:r>
          </a:p>
          <a:p>
            <a:r>
              <a:rPr lang="en-IN" sz="2400" dirty="0">
                <a:solidFill>
                  <a:schemeClr val="accent1">
                    <a:lumMod val="50000"/>
                  </a:schemeClr>
                </a:solidFill>
              </a:rPr>
              <a:t>   Conversion of price, installs, and reviews into numerical values. </a:t>
            </a:r>
          </a:p>
          <a:p>
            <a:endParaRPr lang="en-IN" sz="2400" dirty="0">
              <a:solidFill>
                <a:schemeClr val="accent1">
                  <a:lumMod val="50000"/>
                </a:schemeClr>
              </a:solidFill>
            </a:endParaRPr>
          </a:p>
          <a:p>
            <a:r>
              <a:rPr lang="en-IN" sz="2400" dirty="0">
                <a:solidFill>
                  <a:schemeClr val="accent1">
                    <a:lumMod val="50000"/>
                  </a:schemeClr>
                </a:solidFill>
              </a:rPr>
              <a:t>▪ Exploratory Data Analysis: Analysing the data sets to summarize </a:t>
            </a:r>
          </a:p>
          <a:p>
            <a:r>
              <a:rPr lang="en-IN" sz="2400" dirty="0">
                <a:solidFill>
                  <a:schemeClr val="accent1">
                    <a:lumMod val="50000"/>
                  </a:schemeClr>
                </a:solidFill>
              </a:rPr>
              <a:t>   their main characteristics using statistical graphics and data </a:t>
            </a:r>
          </a:p>
          <a:p>
            <a:r>
              <a:rPr lang="en-IN" sz="2400" dirty="0">
                <a:solidFill>
                  <a:schemeClr val="accent1">
                    <a:lumMod val="50000"/>
                  </a:schemeClr>
                </a:solidFill>
              </a:rPr>
              <a:t>   visualization methods</a:t>
            </a:r>
          </a:p>
        </p:txBody>
      </p:sp>
      <p:pic>
        <p:nvPicPr>
          <p:cNvPr id="11" name="Picture 10">
            <a:extLst>
              <a:ext uri="{FF2B5EF4-FFF2-40B4-BE49-F238E27FC236}">
                <a16:creationId xmlns:a16="http://schemas.microsoft.com/office/drawing/2014/main" id="{A370A2AE-8F59-DC38-BEFC-C2F4C366F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8226" y="2414584"/>
            <a:ext cx="3038641" cy="2028825"/>
          </a:xfrm>
          <a:prstGeom prst="rect">
            <a:avLst/>
          </a:prstGeom>
        </p:spPr>
      </p:pic>
    </p:spTree>
    <p:extLst>
      <p:ext uri="{BB962C8B-B14F-4D97-AF65-F5344CB8AC3E}">
        <p14:creationId xmlns:p14="http://schemas.microsoft.com/office/powerpoint/2010/main" val="19035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B2631FFC-EE65-5391-7310-F0869481A528}"/>
              </a:ext>
            </a:extLst>
          </p:cNvPr>
          <p:cNvSpPr txBox="1"/>
          <p:nvPr/>
        </p:nvSpPr>
        <p:spPr>
          <a:xfrm>
            <a:off x="1060173" y="343540"/>
            <a:ext cx="8988867" cy="615553"/>
          </a:xfrm>
          <a:prstGeom prst="rect">
            <a:avLst/>
          </a:prstGeom>
          <a:noFill/>
        </p:spPr>
        <p:txBody>
          <a:bodyPr wrap="square">
            <a:spAutoFit/>
          </a:bodyPr>
          <a:lstStyle/>
          <a:p>
            <a:r>
              <a:rPr lang="en-US" sz="3400" u="sng" dirty="0">
                <a:solidFill>
                  <a:srgbClr val="FF0000"/>
                </a:solidFill>
                <a:latin typeface="Arial Black" panose="020B0A04020102020204" pitchFamily="34" charset="0"/>
              </a:rPr>
              <a:t>Attributes in Google Play store Data</a:t>
            </a:r>
            <a:endParaRPr lang="en-IN" sz="3400" u="sng" dirty="0">
              <a:solidFill>
                <a:srgbClr val="FF0000"/>
              </a:solidFill>
              <a:latin typeface="Arial Black" panose="020B0A04020102020204" pitchFamily="34" charset="0"/>
            </a:endParaRPr>
          </a:p>
        </p:txBody>
      </p:sp>
      <p:pic>
        <p:nvPicPr>
          <p:cNvPr id="7" name="Picture 6">
            <a:extLst>
              <a:ext uri="{FF2B5EF4-FFF2-40B4-BE49-F238E27FC236}">
                <a16:creationId xmlns:a16="http://schemas.microsoft.com/office/drawing/2014/main" id="{07D75EA7-570D-F0DF-8DC4-AB322495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24" y="312177"/>
            <a:ext cx="556385" cy="594845"/>
          </a:xfrm>
          <a:prstGeom prst="rect">
            <a:avLst/>
          </a:prstGeom>
        </p:spPr>
      </p:pic>
      <p:sp>
        <p:nvSpPr>
          <p:cNvPr id="9" name="TextBox 8">
            <a:extLst>
              <a:ext uri="{FF2B5EF4-FFF2-40B4-BE49-F238E27FC236}">
                <a16:creationId xmlns:a16="http://schemas.microsoft.com/office/drawing/2014/main" id="{3EBB8AF3-941C-1682-5E4F-B76B5D9525E4}"/>
              </a:ext>
            </a:extLst>
          </p:cNvPr>
          <p:cNvSpPr txBox="1"/>
          <p:nvPr/>
        </p:nvSpPr>
        <p:spPr>
          <a:xfrm>
            <a:off x="967409" y="970771"/>
            <a:ext cx="9899375" cy="5575052"/>
          </a:xfrm>
          <a:prstGeom prst="rect">
            <a:avLst/>
          </a:prstGeom>
          <a:noFill/>
        </p:spPr>
        <p:txBody>
          <a:bodyPr wrap="square">
            <a:spAutoFit/>
          </a:bodyPr>
          <a:lstStyle/>
          <a:p>
            <a:pPr marL="342900" indent="-342900">
              <a:lnSpc>
                <a:spcPct val="150000"/>
              </a:lnSpc>
              <a:buAutoNum type="arabicPeriod"/>
            </a:pPr>
            <a:r>
              <a:rPr lang="en-US" sz="2400" b="1" dirty="0"/>
              <a:t>APP</a:t>
            </a:r>
            <a:r>
              <a:rPr lang="en-US" sz="2400" dirty="0"/>
              <a:t> : This column contains the name of the app for each observation. </a:t>
            </a:r>
          </a:p>
          <a:p>
            <a:pPr marL="342900" indent="-342900">
              <a:lnSpc>
                <a:spcPct val="150000"/>
              </a:lnSpc>
              <a:buAutoNum type="arabicPeriod"/>
            </a:pPr>
            <a:r>
              <a:rPr lang="en-US" sz="2400" b="1" dirty="0"/>
              <a:t>CATEGORY</a:t>
            </a:r>
            <a:r>
              <a:rPr lang="en-US" sz="2400" dirty="0"/>
              <a:t> : This column contains category to which the app belongs. </a:t>
            </a:r>
          </a:p>
          <a:p>
            <a:pPr marL="342900" indent="-342900">
              <a:lnSpc>
                <a:spcPct val="150000"/>
              </a:lnSpc>
              <a:buAutoNum type="arabicPeriod"/>
            </a:pPr>
            <a:r>
              <a:rPr lang="en-US" sz="2400" b="1" dirty="0"/>
              <a:t>RATING </a:t>
            </a:r>
            <a:r>
              <a:rPr lang="en-US" sz="2400" dirty="0"/>
              <a:t>: This column contains the average rating for the app. </a:t>
            </a:r>
          </a:p>
          <a:p>
            <a:pPr marL="342900" indent="-342900">
              <a:lnSpc>
                <a:spcPct val="150000"/>
              </a:lnSpc>
              <a:buAutoNum type="arabicPeriod"/>
            </a:pPr>
            <a:r>
              <a:rPr lang="en-US" sz="2400" b="1" dirty="0"/>
              <a:t>REVIEWS</a:t>
            </a:r>
            <a:r>
              <a:rPr lang="en-US" sz="2400" dirty="0"/>
              <a:t> : This column contains the number of reviews that the app has received on the play store. </a:t>
            </a:r>
          </a:p>
          <a:p>
            <a:pPr marL="342900" indent="-342900">
              <a:lnSpc>
                <a:spcPct val="150000"/>
              </a:lnSpc>
              <a:buAutoNum type="arabicPeriod"/>
            </a:pPr>
            <a:r>
              <a:rPr lang="en-US" sz="2400" b="1" dirty="0"/>
              <a:t>SIZE </a:t>
            </a:r>
            <a:r>
              <a:rPr lang="en-US" sz="2400" dirty="0"/>
              <a:t>: This column contains the amount of memory the app occupies on the device. </a:t>
            </a:r>
          </a:p>
          <a:p>
            <a:pPr marL="342900" indent="-342900">
              <a:lnSpc>
                <a:spcPct val="150000"/>
              </a:lnSpc>
              <a:buAutoNum type="arabicPeriod"/>
            </a:pPr>
            <a:r>
              <a:rPr lang="en-US" sz="2400" b="1" dirty="0"/>
              <a:t>INSTALLS</a:t>
            </a:r>
            <a:r>
              <a:rPr lang="en-US" sz="2400" dirty="0"/>
              <a:t> : This column contains the number of times that the app has been downloaded and installed from the play store. </a:t>
            </a:r>
          </a:p>
          <a:p>
            <a:pPr marL="342900" indent="-342900">
              <a:lnSpc>
                <a:spcPct val="150000"/>
              </a:lnSpc>
              <a:buAutoNum type="arabicPeriod"/>
            </a:pPr>
            <a:r>
              <a:rPr lang="en-US" sz="2400" b="1" dirty="0"/>
              <a:t>TYPE</a:t>
            </a:r>
            <a:r>
              <a:rPr lang="en-US" sz="2400" dirty="0"/>
              <a:t> : This column contains the information whether the app is free or paid</a:t>
            </a:r>
            <a:endParaRPr lang="en-IN" sz="2400" dirty="0"/>
          </a:p>
        </p:txBody>
      </p:sp>
    </p:spTree>
    <p:extLst>
      <p:ext uri="{BB962C8B-B14F-4D97-AF65-F5344CB8AC3E}">
        <p14:creationId xmlns:p14="http://schemas.microsoft.com/office/powerpoint/2010/main" val="231230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212924FF-FC5A-5E20-FD37-0044B2C9B4A1}"/>
              </a:ext>
            </a:extLst>
          </p:cNvPr>
          <p:cNvSpPr txBox="1"/>
          <p:nvPr/>
        </p:nvSpPr>
        <p:spPr>
          <a:xfrm>
            <a:off x="927651" y="622852"/>
            <a:ext cx="10469219" cy="6001643"/>
          </a:xfrm>
          <a:prstGeom prst="rect">
            <a:avLst/>
          </a:prstGeom>
          <a:noFill/>
        </p:spPr>
        <p:txBody>
          <a:bodyPr wrap="square">
            <a:spAutoFit/>
          </a:bodyPr>
          <a:lstStyle/>
          <a:p>
            <a:r>
              <a:rPr lang="en-US" sz="2400" b="1" dirty="0"/>
              <a:t>8. PRICE</a:t>
            </a:r>
            <a:r>
              <a:rPr lang="en-US" sz="2400" dirty="0"/>
              <a:t>: If the app is a paid app, this column contains the data about its price.</a:t>
            </a:r>
          </a:p>
          <a:p>
            <a:r>
              <a:rPr lang="en-US" sz="2400" dirty="0"/>
              <a:t> </a:t>
            </a:r>
          </a:p>
          <a:p>
            <a:r>
              <a:rPr lang="en-US" sz="2400" b="1" dirty="0"/>
              <a:t>9. CONTENT RATING</a:t>
            </a:r>
            <a:r>
              <a:rPr lang="en-US" sz="2400" dirty="0"/>
              <a:t>: This column contains the maturity rating of the app i.e. the </a:t>
            </a:r>
          </a:p>
          <a:p>
            <a:r>
              <a:rPr lang="en-US" sz="2400" dirty="0"/>
              <a:t>     age group of the audience for which it is suitable.</a:t>
            </a:r>
          </a:p>
          <a:p>
            <a:endParaRPr lang="en-US" sz="2400" dirty="0"/>
          </a:p>
          <a:p>
            <a:r>
              <a:rPr lang="en-US" sz="2400" b="1" dirty="0"/>
              <a:t>10. GENRES</a:t>
            </a:r>
            <a:r>
              <a:rPr lang="en-US" sz="2400" dirty="0"/>
              <a:t>: This column contains the data about to which genre the app belongs.     </a:t>
            </a:r>
          </a:p>
          <a:p>
            <a:r>
              <a:rPr lang="en-US" sz="2400" dirty="0"/>
              <a:t>       genres can be considered as a further division of the group of category. </a:t>
            </a:r>
          </a:p>
          <a:p>
            <a:endParaRPr lang="en-US" sz="2400" dirty="0"/>
          </a:p>
          <a:p>
            <a:r>
              <a:rPr lang="en-US" sz="2400" b="1" dirty="0"/>
              <a:t>11. LAST UPDATED</a:t>
            </a:r>
            <a:r>
              <a:rPr lang="en-US" sz="2400" dirty="0"/>
              <a:t>: Contains the date on which the latest update of the app was  </a:t>
            </a:r>
          </a:p>
          <a:p>
            <a:r>
              <a:rPr lang="en-US" sz="2400" dirty="0"/>
              <a:t>       released. </a:t>
            </a:r>
          </a:p>
          <a:p>
            <a:endParaRPr lang="en-US" sz="2400" dirty="0"/>
          </a:p>
          <a:p>
            <a:r>
              <a:rPr lang="en-US" sz="2400" b="1" dirty="0"/>
              <a:t>12. CURRENT VERSION</a:t>
            </a:r>
            <a:r>
              <a:rPr lang="en-US" sz="2400" dirty="0"/>
              <a:t>: Contains information on the current version of the app </a:t>
            </a:r>
          </a:p>
          <a:p>
            <a:r>
              <a:rPr lang="en-US" sz="2400" dirty="0"/>
              <a:t>       available on the play store. </a:t>
            </a:r>
          </a:p>
          <a:p>
            <a:endParaRPr lang="en-US" sz="2400" dirty="0"/>
          </a:p>
          <a:p>
            <a:r>
              <a:rPr lang="en-US" sz="2400" b="1" dirty="0"/>
              <a:t>13. ANDROID VERSION</a:t>
            </a:r>
            <a:r>
              <a:rPr lang="en-US" sz="2400" dirty="0"/>
              <a:t>: Contains information about the android versions on which </a:t>
            </a:r>
          </a:p>
          <a:p>
            <a:r>
              <a:rPr lang="en-US" sz="2400" dirty="0"/>
              <a:t>       the android version is supported. </a:t>
            </a:r>
            <a:endParaRPr lang="en-IN" sz="2400" dirty="0"/>
          </a:p>
        </p:txBody>
      </p:sp>
    </p:spTree>
    <p:extLst>
      <p:ext uri="{BB962C8B-B14F-4D97-AF65-F5344CB8AC3E}">
        <p14:creationId xmlns:p14="http://schemas.microsoft.com/office/powerpoint/2010/main" val="139972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0FE23AC6-DA27-685B-59FF-3AEDB2F66C2E}"/>
              </a:ext>
            </a:extLst>
          </p:cNvPr>
          <p:cNvSpPr txBox="1"/>
          <p:nvPr/>
        </p:nvSpPr>
        <p:spPr>
          <a:xfrm>
            <a:off x="927648" y="328327"/>
            <a:ext cx="682487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Attributes in User reviews</a:t>
            </a:r>
          </a:p>
        </p:txBody>
      </p:sp>
      <p:pic>
        <p:nvPicPr>
          <p:cNvPr id="7" name="Picture 6">
            <a:extLst>
              <a:ext uri="{FF2B5EF4-FFF2-40B4-BE49-F238E27FC236}">
                <a16:creationId xmlns:a16="http://schemas.microsoft.com/office/drawing/2014/main" id="{2A5BFF87-F0C2-3445-B60A-106186C75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7" y="320572"/>
            <a:ext cx="556385" cy="594845"/>
          </a:xfrm>
          <a:prstGeom prst="rect">
            <a:avLst/>
          </a:prstGeom>
        </p:spPr>
      </p:pic>
      <p:sp>
        <p:nvSpPr>
          <p:cNvPr id="9" name="TextBox 8">
            <a:extLst>
              <a:ext uri="{FF2B5EF4-FFF2-40B4-BE49-F238E27FC236}">
                <a16:creationId xmlns:a16="http://schemas.microsoft.com/office/drawing/2014/main" id="{3437A442-272D-3BCA-372A-5F8497DC7BBB}"/>
              </a:ext>
            </a:extLst>
          </p:cNvPr>
          <p:cNvSpPr txBox="1"/>
          <p:nvPr/>
        </p:nvSpPr>
        <p:spPr>
          <a:xfrm>
            <a:off x="927645" y="2076774"/>
            <a:ext cx="9432000" cy="2844000"/>
          </a:xfrm>
          <a:prstGeom prst="rect">
            <a:avLst/>
          </a:prstGeom>
          <a:noFill/>
          <a:ln w="19050" cmpd="sng">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nSpc>
                <a:spcPct val="150000"/>
              </a:lnSpc>
              <a:buAutoNum type="arabicPeriod"/>
            </a:pPr>
            <a:r>
              <a:rPr lang="en-US" sz="2400" b="1" dirty="0"/>
              <a:t>App-</a:t>
            </a:r>
            <a:r>
              <a:rPr lang="en-US" sz="2400" dirty="0"/>
              <a:t> Application name </a:t>
            </a:r>
          </a:p>
          <a:p>
            <a:pPr>
              <a:lnSpc>
                <a:spcPct val="150000"/>
              </a:lnSpc>
            </a:pPr>
            <a:r>
              <a:rPr lang="en-US" sz="2400" b="1" dirty="0"/>
              <a:t>2. Translated Review- </a:t>
            </a:r>
            <a:r>
              <a:rPr lang="en-US" sz="2400" dirty="0"/>
              <a:t>User review </a:t>
            </a:r>
          </a:p>
          <a:p>
            <a:pPr>
              <a:lnSpc>
                <a:spcPct val="150000"/>
              </a:lnSpc>
            </a:pPr>
            <a:r>
              <a:rPr lang="en-US" sz="2400" b="1" dirty="0"/>
              <a:t>3. Sentiment- </a:t>
            </a:r>
            <a:r>
              <a:rPr lang="en-US" sz="2400" dirty="0"/>
              <a:t>Positive/Negative/Neutral </a:t>
            </a:r>
          </a:p>
          <a:p>
            <a:pPr>
              <a:lnSpc>
                <a:spcPct val="150000"/>
              </a:lnSpc>
            </a:pPr>
            <a:r>
              <a:rPr lang="en-US" sz="2400" b="1" dirty="0"/>
              <a:t>4. Sentiment Polarity-</a:t>
            </a:r>
            <a:r>
              <a:rPr lang="en-US" sz="2400" dirty="0"/>
              <a:t> Sentiment polarity score </a:t>
            </a:r>
          </a:p>
          <a:p>
            <a:pPr>
              <a:lnSpc>
                <a:spcPct val="150000"/>
              </a:lnSpc>
            </a:pPr>
            <a:r>
              <a:rPr lang="en-US" sz="2400" b="1" dirty="0"/>
              <a:t>5. Sentiment Subjectivity- </a:t>
            </a:r>
            <a:r>
              <a:rPr lang="en-US" sz="2400" dirty="0"/>
              <a:t>Sentiment subjectivity score</a:t>
            </a:r>
            <a:endParaRPr lang="en-IN" sz="2400" dirty="0"/>
          </a:p>
        </p:txBody>
      </p:sp>
    </p:spTree>
    <p:extLst>
      <p:ext uri="{BB962C8B-B14F-4D97-AF65-F5344CB8AC3E}">
        <p14:creationId xmlns:p14="http://schemas.microsoft.com/office/powerpoint/2010/main" val="1371362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1495</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Baskerville Old Face</vt:lpstr>
      <vt:lpstr>Calibri</vt:lpstr>
      <vt:lpstr>Calibri Light</vt:lpstr>
      <vt:lpstr>Office Theme</vt:lpstr>
      <vt:lpstr>Capstone Project</vt:lpstr>
      <vt:lpstr>❑ Introduction  ❑ why analyze the google play app store?  ❑ Problem Statement  ❑ Category wise play store apps installs  ❑ Top 10 apps installed apps ❑ Average installs, category wise  ❑ Percentage of review sentiments ❑ Top 10 positive review apps ❑ Content ratings of age groups ❑ Percentage of Free and paid apps </vt:lpstr>
      <vt:lpstr>    Introduction </vt:lpstr>
      <vt:lpstr>WHY ANALYZE THE GOOGLE PLAY  STORE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Installed Apps from Play store </vt:lpstr>
      <vt:lpstr>Average Installs of app category wise </vt:lpstr>
      <vt:lpstr>What is the Percentage of Review Sentiments  </vt:lpstr>
      <vt:lpstr>The Top 10 Positive Review Apps </vt:lpstr>
      <vt:lpstr>Types of reviews given by users in playstore </vt:lpstr>
      <vt:lpstr>Content Ratings of Age Groups </vt:lpstr>
      <vt:lpstr>How much of the app is free and how much is    paid?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hp</dc:creator>
  <cp:lastModifiedBy>hp</cp:lastModifiedBy>
  <cp:revision>36</cp:revision>
  <dcterms:created xsi:type="dcterms:W3CDTF">2023-03-02T09:32:26Z</dcterms:created>
  <dcterms:modified xsi:type="dcterms:W3CDTF">2023-04-21T11:19:00Z</dcterms:modified>
</cp:coreProperties>
</file>