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JavaWorld.com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891482" y="4406899"/>
            <a:ext cx="322183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/>
            <a:r>
              <a:t>OAUTH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2739904" y="1758949"/>
            <a:ext cx="226719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/>
            </a:lvl1pPr>
          </a:lstStyle>
          <a:p>
            <a:pPr/>
            <a:r>
              <a:t>What?</a:t>
            </a:r>
          </a:p>
        </p:txBody>
      </p:sp>
      <p:sp>
        <p:nvSpPr>
          <p:cNvPr id="122" name="Shape 122"/>
          <p:cNvSpPr/>
          <p:nvPr/>
        </p:nvSpPr>
        <p:spPr>
          <a:xfrm>
            <a:off x="2685154" y="4362449"/>
            <a:ext cx="575489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/>
            </a:lvl1pPr>
          </a:lstStyle>
          <a:p>
            <a:pPr/>
            <a:r>
              <a:t>Why and When?</a:t>
            </a:r>
          </a:p>
        </p:txBody>
      </p:sp>
      <p:sp>
        <p:nvSpPr>
          <p:cNvPr id="123" name="Shape 123"/>
          <p:cNvSpPr/>
          <p:nvPr/>
        </p:nvSpPr>
        <p:spPr>
          <a:xfrm>
            <a:off x="2847974" y="6597649"/>
            <a:ext cx="205105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100"/>
            </a:lvl1pPr>
          </a:lstStyle>
          <a:p>
            <a:pPr/>
            <a:r>
              <a:t>How?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1"/>
      <p:bldP build="p" bldLvl="5" animBg="1" rev="0" advAuto="0" spid="123" grpId="3"/>
      <p:bldP build="p" bldLvl="5" animBg="1" rev="0" advAuto="0" spid="12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71249" y="658104"/>
            <a:ext cx="840562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Authentication and Authorization</a:t>
            </a:r>
          </a:p>
        </p:txBody>
      </p:sp>
      <p:sp>
        <p:nvSpPr>
          <p:cNvPr id="126" name="Shape 126"/>
          <p:cNvSpPr/>
          <p:nvPr/>
        </p:nvSpPr>
        <p:spPr>
          <a:xfrm>
            <a:off x="1824518" y="4672047"/>
            <a:ext cx="2446810" cy="2017199"/>
          </a:xfrm>
          <a:prstGeom prst="roundRect">
            <a:avLst>
              <a:gd name="adj" fmla="val 9792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Client User/Application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8516277" y="4613760"/>
            <a:ext cx="2664006" cy="2133774"/>
          </a:xfrm>
          <a:prstGeom prst="roundRect">
            <a:avLst>
              <a:gd name="adj" fmla="val 10969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Provider Application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4521133" y="5219558"/>
            <a:ext cx="350986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 flipH="1" flipV="1">
            <a:off x="4550131" y="5781670"/>
            <a:ext cx="35679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4669510" y="3448407"/>
            <a:ext cx="3448585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Username and</a:t>
            </a:r>
          </a:p>
          <a:p>
            <a:pPr/>
            <a:r>
              <a:t>Password</a:t>
            </a:r>
          </a:p>
        </p:txBody>
      </p:sp>
      <p:sp>
        <p:nvSpPr>
          <p:cNvPr id="131" name="Shape 131"/>
          <p:cNvSpPr/>
          <p:nvPr/>
        </p:nvSpPr>
        <p:spPr>
          <a:xfrm>
            <a:off x="4532384" y="6457887"/>
            <a:ext cx="35679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4481537" y="6568664"/>
            <a:ext cx="382453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Further Requests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6"/>
      <p:bldP build="whole" bldLvl="1" animBg="1" rev="0" advAuto="0" spid="131" grpId="7"/>
      <p:bldP build="whole" bldLvl="1" animBg="1" rev="0" advAuto="0" spid="130" grpId="5"/>
      <p:bldP build="whole" bldLvl="1" animBg="1" rev="0" advAuto="0" spid="128" grpId="4"/>
      <p:bldP build="whole" bldLvl="1" animBg="1" rev="0" advAuto="0" spid="126" grpId="2"/>
      <p:bldP build="whole" bldLvl="1" animBg="1" rev="0" advAuto="0" spid="132" grpId="8"/>
      <p:bldP build="whole" bldLvl="1" animBg="1" rev="0" advAuto="0" spid="125" grpId="1"/>
      <p:bldP build="whole" bldLvl="1" animBg="1" rev="0" advAuto="0" spid="127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7851825" y="5141224"/>
            <a:ext cx="1719483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5" name="Shape 135"/>
          <p:cNvSpPr/>
          <p:nvPr/>
        </p:nvSpPr>
        <p:spPr>
          <a:xfrm>
            <a:off x="7851825" y="1971120"/>
            <a:ext cx="1719483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6" name="Shape 136"/>
          <p:cNvSpPr/>
          <p:nvPr/>
        </p:nvSpPr>
        <p:spPr>
          <a:xfrm>
            <a:off x="2726784" y="4861076"/>
            <a:ext cx="1719483" cy="1454367"/>
          </a:xfrm>
          <a:prstGeom prst="roundRect">
            <a:avLst>
              <a:gd name="adj" fmla="val 13098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7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137" name="Shape 137"/>
          <p:cNvSpPr/>
          <p:nvPr/>
        </p:nvSpPr>
        <p:spPr>
          <a:xfrm>
            <a:off x="4805783" y="6042608"/>
            <a:ext cx="2686526" cy="1"/>
          </a:xfrm>
          <a:prstGeom prst="line">
            <a:avLst/>
          </a:prstGeom>
          <a:ln w="25400">
            <a:solidFill>
              <a:srgbClr val="9718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 flipV="1">
            <a:off x="9021204" y="3556172"/>
            <a:ext cx="1" cy="1270001"/>
          </a:xfrm>
          <a:prstGeom prst="line">
            <a:avLst/>
          </a:prstGeom>
          <a:ln w="25400">
            <a:solidFill>
              <a:srgbClr val="9718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9" name="Shape 139"/>
          <p:cNvSpPr/>
          <p:nvPr/>
        </p:nvSpPr>
        <p:spPr>
          <a:xfrm flipV="1">
            <a:off x="4805783" y="3119707"/>
            <a:ext cx="2918294" cy="1811349"/>
          </a:xfrm>
          <a:prstGeom prst="line">
            <a:avLst/>
          </a:prstGeom>
          <a:ln w="25400">
            <a:solidFill>
              <a:srgbClr val="9718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8390695" y="3594992"/>
            <a:ext cx="1" cy="1192361"/>
          </a:xfrm>
          <a:prstGeom prst="line">
            <a:avLst/>
          </a:prstGeom>
          <a:ln w="25400">
            <a:solidFill>
              <a:srgbClr val="9718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6"/>
      <p:bldP build="whole" bldLvl="1" animBg="1" rev="0" advAuto="0" spid="134" grpId="3"/>
      <p:bldP build="whole" bldLvl="1" animBg="1" rev="0" advAuto="0" spid="139" grpId="5"/>
      <p:bldP build="whole" bldLvl="1" animBg="1" rev="0" advAuto="0" spid="137" grpId="2"/>
      <p:bldP build="whole" bldLvl="1" animBg="1" rev="0" advAuto="0" spid="140" grpId="7"/>
      <p:bldP build="whole" bldLvl="1" animBg="1" rev="0" advAuto="0" spid="135" grpId="4"/>
      <p:bldP build="whole" bldLvl="1" animBg="1" rev="0" advAuto="0" spid="1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76425" y="641306"/>
            <a:ext cx="236659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Examples:</a:t>
            </a:r>
          </a:p>
        </p:txBody>
      </p:sp>
      <p:sp>
        <p:nvSpPr>
          <p:cNvPr id="143" name="Shape 143"/>
          <p:cNvSpPr/>
          <p:nvPr/>
        </p:nvSpPr>
        <p:spPr>
          <a:xfrm>
            <a:off x="1018951" y="2051093"/>
            <a:ext cx="614873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Commenting on a Blog Post</a:t>
            </a:r>
          </a:p>
        </p:txBody>
      </p:sp>
      <p:sp>
        <p:nvSpPr>
          <p:cNvPr id="144" name="Shape 144"/>
          <p:cNvSpPr/>
          <p:nvPr/>
        </p:nvSpPr>
        <p:spPr>
          <a:xfrm>
            <a:off x="1929295" y="5294863"/>
            <a:ext cx="1920495" cy="1788973"/>
          </a:xfrm>
          <a:prstGeom prst="roundRect">
            <a:avLst>
              <a:gd name="adj" fmla="val 10649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7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End User</a:t>
            </a:r>
          </a:p>
        </p:txBody>
      </p:sp>
      <p:sp>
        <p:nvSpPr>
          <p:cNvPr id="145" name="Shape 145"/>
          <p:cNvSpPr/>
          <p:nvPr/>
        </p:nvSpPr>
        <p:spPr>
          <a:xfrm>
            <a:off x="6840548" y="3745808"/>
            <a:ext cx="2914205" cy="1515880"/>
          </a:xfrm>
          <a:prstGeom prst="roundRect">
            <a:avLst>
              <a:gd name="adj" fmla="val 1256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u="sng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JavaWorld.com</a:t>
            </a:r>
          </a:p>
        </p:txBody>
      </p:sp>
      <p:sp>
        <p:nvSpPr>
          <p:cNvPr id="146" name="Shape 146"/>
          <p:cNvSpPr/>
          <p:nvPr/>
        </p:nvSpPr>
        <p:spPr>
          <a:xfrm>
            <a:off x="6693101" y="6704159"/>
            <a:ext cx="2914205" cy="1515880"/>
          </a:xfrm>
          <a:prstGeom prst="roundRect">
            <a:avLst>
              <a:gd name="adj" fmla="val 1256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Google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Login</a:t>
            </a:r>
          </a:p>
        </p:txBody>
      </p:sp>
      <p:sp>
        <p:nvSpPr>
          <p:cNvPr id="147" name="Shape 147"/>
          <p:cNvSpPr/>
          <p:nvPr/>
        </p:nvSpPr>
        <p:spPr>
          <a:xfrm flipV="1">
            <a:off x="4214790" y="4622109"/>
            <a:ext cx="2115284" cy="83071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4215899" y="6345395"/>
            <a:ext cx="2115638" cy="107458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8457710" y="5591636"/>
            <a:ext cx="1" cy="782576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0" name="Shape 150"/>
          <p:cNvSpPr/>
          <p:nvPr/>
        </p:nvSpPr>
        <p:spPr>
          <a:xfrm flipH="1">
            <a:off x="4526268" y="5177684"/>
            <a:ext cx="1915592" cy="82728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1" name="Shape 151"/>
          <p:cNvSpPr/>
          <p:nvPr/>
        </p:nvSpPr>
        <p:spPr>
          <a:xfrm flipV="1">
            <a:off x="7781103" y="5558839"/>
            <a:ext cx="1" cy="84817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5"/>
      <p:bldP build="whole" bldLvl="1" animBg="1" rev="0" advAuto="0" spid="148" grpId="7"/>
      <p:bldP build="whole" bldLvl="1" animBg="1" rev="0" advAuto="0" spid="150" grpId="6"/>
      <p:bldP build="whole" bldLvl="1" animBg="1" rev="0" advAuto="0" spid="149" grpId="10"/>
      <p:bldP build="whole" bldLvl="1" animBg="1" rev="0" advAuto="0" spid="144" grpId="3"/>
      <p:bldP build="whole" bldLvl="1" animBg="1" rev="0" advAuto="0" spid="147" grpId="4"/>
      <p:bldP build="whole" bldLvl="1" animBg="1" rev="0" advAuto="0" spid="142" grpId="1"/>
      <p:bldP build="whole" bldLvl="1" animBg="1" rev="0" advAuto="0" spid="143" grpId="2"/>
      <p:bldP build="whole" bldLvl="1" animBg="1" rev="0" advAuto="0" spid="146" grpId="8"/>
      <p:bldP build="whole" bldLvl="1" animBg="1" rev="0" advAuto="0" spid="151" grpId="9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38474" y="399689"/>
            <a:ext cx="545185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Delegated Authorization</a:t>
            </a:r>
          </a:p>
        </p:txBody>
      </p:sp>
      <p:sp>
        <p:nvSpPr>
          <p:cNvPr id="154" name="Shape 154"/>
          <p:cNvSpPr/>
          <p:nvPr/>
        </p:nvSpPr>
        <p:spPr>
          <a:xfrm>
            <a:off x="8794217" y="1981114"/>
            <a:ext cx="1468478" cy="1398671"/>
          </a:xfrm>
          <a:prstGeom prst="roundRect">
            <a:avLst>
              <a:gd name="adj" fmla="val 1362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Google Drive</a:t>
            </a:r>
          </a:p>
        </p:txBody>
      </p:sp>
      <p:sp>
        <p:nvSpPr>
          <p:cNvPr id="155" name="Shape 155"/>
          <p:cNvSpPr/>
          <p:nvPr/>
        </p:nvSpPr>
        <p:spPr>
          <a:xfrm>
            <a:off x="5358708" y="6242324"/>
            <a:ext cx="1468478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Tax Site</a:t>
            </a:r>
          </a:p>
        </p:txBody>
      </p:sp>
      <p:sp>
        <p:nvSpPr>
          <p:cNvPr id="156" name="Shape 156"/>
          <p:cNvSpPr/>
          <p:nvPr/>
        </p:nvSpPr>
        <p:spPr>
          <a:xfrm>
            <a:off x="1061213" y="4119091"/>
            <a:ext cx="1468478" cy="1536385"/>
          </a:xfrm>
          <a:prstGeom prst="roundRect">
            <a:avLst>
              <a:gd name="adj" fmla="val 12973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7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End User</a:t>
            </a:r>
          </a:p>
        </p:txBody>
      </p:sp>
      <p:sp>
        <p:nvSpPr>
          <p:cNvPr id="157" name="Shape 157"/>
          <p:cNvSpPr/>
          <p:nvPr/>
        </p:nvSpPr>
        <p:spPr>
          <a:xfrm flipV="1">
            <a:off x="2837369" y="3764643"/>
            <a:ext cx="2217964" cy="798748"/>
          </a:xfrm>
          <a:prstGeom prst="line">
            <a:avLst/>
          </a:prstGeom>
          <a:ln w="25400">
            <a:solidFill>
              <a:srgbClr val="9718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2949625" y="5722517"/>
            <a:ext cx="1995070" cy="1141276"/>
          </a:xfrm>
          <a:prstGeom prst="line">
            <a:avLst/>
          </a:prstGeom>
          <a:ln w="25400">
            <a:solidFill>
              <a:srgbClr val="9718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5358708" y="2821560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Google</a:t>
            </a:r>
          </a:p>
        </p:txBody>
      </p:sp>
      <p:sp>
        <p:nvSpPr>
          <p:cNvPr id="160" name="Shape 160"/>
          <p:cNvSpPr/>
          <p:nvPr/>
        </p:nvSpPr>
        <p:spPr>
          <a:xfrm flipV="1">
            <a:off x="6770947" y="2696111"/>
            <a:ext cx="1984238" cy="652515"/>
          </a:xfrm>
          <a:prstGeom prst="line">
            <a:avLst/>
          </a:prstGeom>
          <a:ln w="25400">
            <a:solidFill>
              <a:srgbClr val="9718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8893455" y="4252283"/>
            <a:ext cx="1468478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6">
                  <a:hueOff val="7068543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Google Mail</a:t>
            </a:r>
          </a:p>
        </p:txBody>
      </p:sp>
      <p:sp>
        <p:nvSpPr>
          <p:cNvPr id="162" name="Shape 162"/>
          <p:cNvSpPr/>
          <p:nvPr/>
        </p:nvSpPr>
        <p:spPr>
          <a:xfrm>
            <a:off x="8893455" y="6497995"/>
            <a:ext cx="1468478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6">
                  <a:hueOff val="7068543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Google Docs</a:t>
            </a:r>
          </a:p>
        </p:txBody>
      </p:sp>
      <p:sp>
        <p:nvSpPr>
          <p:cNvPr id="163" name="Shape 163"/>
          <p:cNvSpPr/>
          <p:nvPr/>
        </p:nvSpPr>
        <p:spPr>
          <a:xfrm flipV="1">
            <a:off x="8997184" y="4247793"/>
            <a:ext cx="1270001" cy="1270001"/>
          </a:xfrm>
          <a:prstGeom prst="line">
            <a:avLst/>
          </a:prstGeom>
          <a:ln w="25400">
            <a:solidFill>
              <a:srgbClr val="9718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4" name="Shape 164"/>
          <p:cNvSpPr/>
          <p:nvPr/>
        </p:nvSpPr>
        <p:spPr>
          <a:xfrm flipV="1">
            <a:off x="9117560" y="6493505"/>
            <a:ext cx="1270001" cy="1270001"/>
          </a:xfrm>
          <a:prstGeom prst="line">
            <a:avLst/>
          </a:prstGeom>
          <a:ln w="25400">
            <a:solidFill>
              <a:srgbClr val="97181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5" name="Shape 165"/>
          <p:cNvSpPr/>
          <p:nvPr/>
        </p:nvSpPr>
        <p:spPr>
          <a:xfrm flipV="1">
            <a:off x="5993708" y="4261788"/>
            <a:ext cx="1" cy="181031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8"/>
      <p:bldP build="whole" bldLvl="1" animBg="1" rev="0" advAuto="0" spid="163" grpId="11"/>
      <p:bldP build="whole" bldLvl="1" animBg="1" rev="0" advAuto="0" spid="157" grpId="6"/>
      <p:bldP build="whole" bldLvl="1" animBg="1" rev="0" advAuto="0" spid="162" grpId="12"/>
      <p:bldP build="whole" bldLvl="1" animBg="1" rev="0" advAuto="0" spid="165" grpId="5"/>
      <p:bldP build="whole" bldLvl="1" animBg="1" rev="0" advAuto="0" spid="164" grpId="13"/>
      <p:bldP build="whole" bldLvl="1" animBg="1" rev="0" advAuto="0" spid="161" grpId="10"/>
      <p:bldP build="whole" bldLvl="1" animBg="1" rev="0" advAuto="0" spid="158" grpId="3"/>
      <p:bldP build="whole" bldLvl="1" animBg="1" rev="0" advAuto="0" spid="156" grpId="2"/>
      <p:bldP build="whole" bldLvl="1" animBg="1" rev="0" advAuto="0" spid="159" grpId="7"/>
      <p:bldP build="whole" bldLvl="1" animBg="1" rev="0" advAuto="0" spid="155" grpId="4"/>
      <p:bldP build="whole" bldLvl="1" animBg="1" rev="0" advAuto="0" spid="153" grpId="1"/>
      <p:bldP build="whole" bldLvl="1" animBg="1" rev="0" advAuto="0" spid="154" grpId="9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2274787" y="1369382"/>
            <a:ext cx="7596349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Data Access with out sharing </a:t>
            </a:r>
          </a:p>
          <a:p>
            <a:pPr/>
            <a:r>
              <a:t>user names and passwords with every application.</a:t>
            </a:r>
          </a:p>
        </p:txBody>
      </p:sp>
      <p:sp>
        <p:nvSpPr>
          <p:cNvPr id="168" name="Shape 168"/>
          <p:cNvSpPr/>
          <p:nvPr/>
        </p:nvSpPr>
        <p:spPr>
          <a:xfrm>
            <a:off x="2932850" y="4429290"/>
            <a:ext cx="569412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Federated Authentication </a:t>
            </a:r>
          </a:p>
        </p:txBody>
      </p:sp>
      <p:sp>
        <p:nvSpPr>
          <p:cNvPr id="169" name="Shape 169"/>
          <p:cNvSpPr/>
          <p:nvPr/>
        </p:nvSpPr>
        <p:spPr>
          <a:xfrm>
            <a:off x="3017851" y="6612898"/>
            <a:ext cx="531769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Delegated Authorization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2"/>
      <p:bldP build="whole" bldLvl="1" animBg="1" rev="0" advAuto="0" spid="169" grpId="3"/>
      <p:bldP build="whole" bldLvl="1" animBg="1" rev="0" advAuto="0" spid="16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