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javax.ws.r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071044" y="1625600"/>
            <a:ext cx="2771776" cy="1600895"/>
          </a:xfrm>
          <a:prstGeom prst="roundRect">
            <a:avLst>
              <a:gd name="adj" fmla="val 119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JAX-RS</a:t>
            </a:r>
          </a:p>
        </p:txBody>
      </p:sp>
      <p:sp>
        <p:nvSpPr>
          <p:cNvPr id="120" name="Shape 120"/>
          <p:cNvSpPr/>
          <p:nvPr/>
        </p:nvSpPr>
        <p:spPr>
          <a:xfrm>
            <a:off x="7543800" y="5041900"/>
            <a:ext cx="2566542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121" name="Shape 121"/>
          <p:cNvSpPr/>
          <p:nvPr/>
        </p:nvSpPr>
        <p:spPr>
          <a:xfrm>
            <a:off x="760858" y="5003800"/>
            <a:ext cx="2566542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SPECIFICATION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6896100" y="3213099"/>
            <a:ext cx="967358" cy="16984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 flipH="1">
            <a:off x="3069157" y="3213022"/>
            <a:ext cx="1007544" cy="169880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026020" y="7327899"/>
            <a:ext cx="28501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Apache CXF</a:t>
            </a:r>
          </a:p>
        </p:txBody>
      </p:sp>
      <p:sp>
        <p:nvSpPr>
          <p:cNvPr id="125" name="Shape 125"/>
          <p:cNvSpPr/>
          <p:nvPr/>
        </p:nvSpPr>
        <p:spPr>
          <a:xfrm>
            <a:off x="1022921" y="8242299"/>
            <a:ext cx="15355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Jersey</a:t>
            </a:r>
          </a:p>
        </p:txBody>
      </p:sp>
      <p:sp>
        <p:nvSpPr>
          <p:cNvPr id="126" name="Shape 126"/>
          <p:cNvSpPr/>
          <p:nvPr/>
        </p:nvSpPr>
        <p:spPr>
          <a:xfrm>
            <a:off x="262877" y="342899"/>
            <a:ext cx="20990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What?</a:t>
            </a:r>
          </a:p>
        </p:txBody>
      </p:sp>
      <p:sp>
        <p:nvSpPr>
          <p:cNvPr id="127" name="Shape 127"/>
          <p:cNvSpPr/>
          <p:nvPr/>
        </p:nvSpPr>
        <p:spPr>
          <a:xfrm>
            <a:off x="7536394" y="7645399"/>
            <a:ext cx="258135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Developers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9"/>
      <p:bldP build="whole" bldLvl="1" animBg="1" rev="0" advAuto="0" spid="120" grpId="6"/>
      <p:bldP build="whole" bldLvl="1" animBg="1" rev="0" advAuto="0" spid="119" grpId="2"/>
      <p:bldP build="whole" bldLvl="1" animBg="1" rev="0" advAuto="0" spid="123" grpId="4"/>
      <p:bldP build="whole" bldLvl="1" animBg="1" rev="0" advAuto="0" spid="126" grpId="1"/>
      <p:bldP build="whole" bldLvl="1" animBg="1" rev="0" advAuto="0" spid="125" grpId="8"/>
      <p:bldP build="whole" bldLvl="1" animBg="1" rev="0" advAuto="0" spid="122" grpId="3"/>
      <p:bldP build="whole" bldLvl="1" animBg="1" rev="0" advAuto="0" spid="124" grpId="7"/>
      <p:bldP build="whole" bldLvl="1" animBg="1" rev="0" advAuto="0" spid="121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623500" y="482599"/>
            <a:ext cx="45005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JAXRS Annotations</a:t>
            </a:r>
          </a:p>
        </p:txBody>
      </p:sp>
      <p:sp>
        <p:nvSpPr>
          <p:cNvPr id="130" name="Shape 130"/>
          <p:cNvSpPr/>
          <p:nvPr/>
        </p:nvSpPr>
        <p:spPr>
          <a:xfrm>
            <a:off x="969683" y="4822824"/>
            <a:ext cx="33057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Methods</a:t>
            </a:r>
          </a:p>
        </p:txBody>
      </p:sp>
      <p:sp>
        <p:nvSpPr>
          <p:cNvPr id="131" name="Shape 131"/>
          <p:cNvSpPr/>
          <p:nvPr/>
        </p:nvSpPr>
        <p:spPr>
          <a:xfrm>
            <a:off x="887996" y="2200274"/>
            <a:ext cx="433270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import </a:t>
            </a:r>
            <a:r>
              <a:rPr u="sng">
                <a:hlinkClick r:id="rId2" invalidUrl="" action="" tgtFrame="" tooltip="" history="1" highlightClick="0" endSnd="0"/>
              </a:rPr>
              <a:t>javax.ws.rs</a:t>
            </a:r>
            <a:r>
              <a:t>.*</a:t>
            </a:r>
          </a:p>
        </p:txBody>
      </p:sp>
      <p:sp>
        <p:nvSpPr>
          <p:cNvPr id="132" name="Shape 132"/>
          <p:cNvSpPr/>
          <p:nvPr/>
        </p:nvSpPr>
        <p:spPr>
          <a:xfrm>
            <a:off x="7301344" y="5845174"/>
            <a:ext cx="14120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@PUT</a:t>
            </a:r>
          </a:p>
        </p:txBody>
      </p:sp>
      <p:sp>
        <p:nvSpPr>
          <p:cNvPr id="133" name="Shape 133"/>
          <p:cNvSpPr/>
          <p:nvPr/>
        </p:nvSpPr>
        <p:spPr>
          <a:xfrm>
            <a:off x="3800297" y="6867524"/>
            <a:ext cx="17339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@POST</a:t>
            </a:r>
          </a:p>
        </p:txBody>
      </p:sp>
      <p:sp>
        <p:nvSpPr>
          <p:cNvPr id="134" name="Shape 134"/>
          <p:cNvSpPr/>
          <p:nvPr/>
        </p:nvSpPr>
        <p:spPr>
          <a:xfrm>
            <a:off x="3782631" y="5845174"/>
            <a:ext cx="14390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@GET</a:t>
            </a:r>
          </a:p>
        </p:txBody>
      </p:sp>
      <p:sp>
        <p:nvSpPr>
          <p:cNvPr id="135" name="Shape 135"/>
          <p:cNvSpPr/>
          <p:nvPr/>
        </p:nvSpPr>
        <p:spPr>
          <a:xfrm>
            <a:off x="4179912" y="10159999"/>
            <a:ext cx="227007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@DELETE</a:t>
            </a:r>
          </a:p>
        </p:txBody>
      </p:sp>
      <p:sp>
        <p:nvSpPr>
          <p:cNvPr id="136" name="Shape 136"/>
          <p:cNvSpPr/>
          <p:nvPr/>
        </p:nvSpPr>
        <p:spPr>
          <a:xfrm>
            <a:off x="966139" y="3428999"/>
            <a:ext cx="597982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@Path("/users/{username}")</a:t>
            </a:r>
          </a:p>
        </p:txBody>
      </p:sp>
      <p:sp>
        <p:nvSpPr>
          <p:cNvPr id="137" name="Shape 137"/>
          <p:cNvSpPr/>
          <p:nvPr/>
        </p:nvSpPr>
        <p:spPr>
          <a:xfrm>
            <a:off x="7405712" y="6867524"/>
            <a:ext cx="227007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@DELETE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4"/>
      <p:bldP build="whole" bldLvl="1" animBg="1" rev="0" advAuto="0" spid="136" grpId="3"/>
      <p:bldP build="whole" bldLvl="1" animBg="1" rev="0" advAuto="0" spid="135" grpId="9"/>
      <p:bldP build="whole" bldLvl="1" animBg="1" rev="0" advAuto="0" spid="132" grpId="6"/>
      <p:bldP build="whole" bldLvl="1" animBg="1" rev="0" advAuto="0" spid="133" grpId="7"/>
      <p:bldP build="whole" bldLvl="1" animBg="1" rev="0" advAuto="0" spid="137" grpId="8"/>
      <p:bldP build="whole" bldLvl="1" animBg="1" rev="0" advAuto="0" spid="131" grpId="2"/>
      <p:bldP build="whole" bldLvl="1" animBg="1" rev="0" advAuto="0" spid="134" grpId="5"/>
      <p:bldP build="whole" bldLvl="1" animBg="1" rev="0" advAuto="0" spid="1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296392" y="723899"/>
            <a:ext cx="315371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Formats:</a:t>
            </a:r>
          </a:p>
        </p:txBody>
      </p:sp>
      <p:sp>
        <p:nvSpPr>
          <p:cNvPr id="140" name="Shape 140"/>
          <p:cNvSpPr/>
          <p:nvPr/>
        </p:nvSpPr>
        <p:spPr>
          <a:xfrm>
            <a:off x="472414" y="2559049"/>
            <a:ext cx="53543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@Consumes("text/plain")</a:t>
            </a:r>
          </a:p>
        </p:txBody>
      </p:sp>
      <p:sp>
        <p:nvSpPr>
          <p:cNvPr id="141" name="Shape 141"/>
          <p:cNvSpPr/>
          <p:nvPr/>
        </p:nvSpPr>
        <p:spPr>
          <a:xfrm>
            <a:off x="357581" y="4394199"/>
            <a:ext cx="108164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@Produces({"application/json", "application/xml"})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2"/>
      <p:bldP build="whole" bldLvl="1" animBg="1" rev="0" advAuto="0" spid="141" grpId="3"/>
      <p:bldP build="p" bldLvl="5" animBg="1" rev="0" advAuto="0" spid="1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459103" y="1847849"/>
            <a:ext cx="28602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@PathParam</a:t>
            </a:r>
          </a:p>
        </p:txBody>
      </p:sp>
      <p:sp>
        <p:nvSpPr>
          <p:cNvPr id="144" name="Shape 144"/>
          <p:cNvSpPr/>
          <p:nvPr/>
        </p:nvSpPr>
        <p:spPr>
          <a:xfrm>
            <a:off x="1267841" y="2844799"/>
            <a:ext cx="344601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@QueryParam</a:t>
            </a:r>
          </a:p>
        </p:txBody>
      </p:sp>
      <p:sp>
        <p:nvSpPr>
          <p:cNvPr id="145" name="Shape 145"/>
          <p:cNvSpPr/>
          <p:nvPr/>
        </p:nvSpPr>
        <p:spPr>
          <a:xfrm>
            <a:off x="429691" y="698499"/>
            <a:ext cx="40301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Parameter Values:</a:t>
            </a:r>
          </a:p>
        </p:txBody>
      </p:sp>
      <p:sp>
        <p:nvSpPr>
          <p:cNvPr id="146" name="Shape 146"/>
          <p:cNvSpPr/>
          <p:nvPr/>
        </p:nvSpPr>
        <p:spPr>
          <a:xfrm>
            <a:off x="1273619" y="3841749"/>
            <a:ext cx="323126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@FormParam</a:t>
            </a:r>
          </a:p>
        </p:txBody>
      </p:sp>
      <p:sp>
        <p:nvSpPr>
          <p:cNvPr id="147" name="Shape 147"/>
          <p:cNvSpPr/>
          <p:nvPr/>
        </p:nvSpPr>
        <p:spPr>
          <a:xfrm>
            <a:off x="571017" y="5835649"/>
            <a:ext cx="44586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Exception Mappers:</a:t>
            </a:r>
          </a:p>
        </p:txBody>
      </p:sp>
      <p:sp>
        <p:nvSpPr>
          <p:cNvPr id="148" name="Shape 148"/>
          <p:cNvSpPr/>
          <p:nvPr/>
        </p:nvSpPr>
        <p:spPr>
          <a:xfrm>
            <a:off x="1745284" y="7315199"/>
            <a:ext cx="22879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@Provider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2"/>
      <p:bldP build="whole" bldLvl="1" animBg="1" rev="0" advAuto="0" spid="148" grpId="6"/>
      <p:bldP build="whole" bldLvl="1" animBg="1" rev="0" advAuto="0" spid="145" grpId="1"/>
      <p:bldP build="whole" bldLvl="1" animBg="1" rev="0" advAuto="0" spid="144" grpId="3"/>
      <p:bldP build="whole" bldLvl="1" animBg="1" rev="0" advAuto="0" spid="147" grpId="5"/>
      <p:bldP build="whole" bldLvl="1" animBg="1" rev="0" advAuto="0" spid="146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808456" y="647699"/>
            <a:ext cx="286713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Summary:</a:t>
            </a:r>
          </a:p>
        </p:txBody>
      </p:sp>
      <p:sp>
        <p:nvSpPr>
          <p:cNvPr id="151" name="Shape 151"/>
          <p:cNvSpPr/>
          <p:nvPr/>
        </p:nvSpPr>
        <p:spPr>
          <a:xfrm>
            <a:off x="1576184" y="1917699"/>
            <a:ext cx="17498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JAX-RS</a:t>
            </a:r>
          </a:p>
        </p:txBody>
      </p:sp>
      <p:sp>
        <p:nvSpPr>
          <p:cNvPr id="152" name="Shape 152"/>
          <p:cNvSpPr/>
          <p:nvPr/>
        </p:nvSpPr>
        <p:spPr>
          <a:xfrm>
            <a:off x="2516644" y="3987799"/>
            <a:ext cx="26629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Annotations</a:t>
            </a:r>
          </a:p>
        </p:txBody>
      </p:sp>
      <p:sp>
        <p:nvSpPr>
          <p:cNvPr id="153" name="Shape 153"/>
          <p:cNvSpPr/>
          <p:nvPr/>
        </p:nvSpPr>
        <p:spPr>
          <a:xfrm>
            <a:off x="6541071" y="2095499"/>
            <a:ext cx="32246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URI MAPPING</a:t>
            </a:r>
          </a:p>
        </p:txBody>
      </p:sp>
      <p:sp>
        <p:nvSpPr>
          <p:cNvPr id="154" name="Shape 154"/>
          <p:cNvSpPr/>
          <p:nvPr/>
        </p:nvSpPr>
        <p:spPr>
          <a:xfrm>
            <a:off x="6580403" y="4400549"/>
            <a:ext cx="362859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FORMATS</a:t>
            </a:r>
          </a:p>
        </p:txBody>
      </p:sp>
      <p:sp>
        <p:nvSpPr>
          <p:cNvPr id="155" name="Shape 155"/>
          <p:cNvSpPr/>
          <p:nvPr/>
        </p:nvSpPr>
        <p:spPr>
          <a:xfrm>
            <a:off x="6575361" y="5486399"/>
            <a:ext cx="20360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PARAMS</a:t>
            </a:r>
          </a:p>
        </p:txBody>
      </p:sp>
      <p:sp>
        <p:nvSpPr>
          <p:cNvPr id="156" name="Shape 156"/>
          <p:cNvSpPr/>
          <p:nvPr/>
        </p:nvSpPr>
        <p:spPr>
          <a:xfrm>
            <a:off x="6594068" y="6705599"/>
            <a:ext cx="50744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EXCEPTION MAPPING</a:t>
            </a:r>
          </a:p>
        </p:txBody>
      </p:sp>
      <p:sp>
        <p:nvSpPr>
          <p:cNvPr id="157" name="Shape 157"/>
          <p:cNvSpPr/>
          <p:nvPr/>
        </p:nvSpPr>
        <p:spPr>
          <a:xfrm>
            <a:off x="6514287" y="3314699"/>
            <a:ext cx="37608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 METHODS</a:t>
            </a:r>
          </a:p>
        </p:txBody>
      </p:sp>
      <p:sp>
        <p:nvSpPr>
          <p:cNvPr id="158" name="Shape 158"/>
          <p:cNvSpPr/>
          <p:nvPr/>
        </p:nvSpPr>
        <p:spPr>
          <a:xfrm>
            <a:off x="3092449" y="2717800"/>
            <a:ext cx="1070373" cy="13659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9" name="Shape 159"/>
          <p:cNvSpPr/>
          <p:nvPr/>
        </p:nvSpPr>
        <p:spPr>
          <a:xfrm flipV="1">
            <a:off x="5099049" y="2719558"/>
            <a:ext cx="1458120" cy="13448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0" name="Shape 160"/>
          <p:cNvSpPr/>
          <p:nvPr/>
        </p:nvSpPr>
        <p:spPr>
          <a:xfrm flipV="1">
            <a:off x="5213349" y="3760862"/>
            <a:ext cx="1272250" cy="56449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5246430" y="4610280"/>
            <a:ext cx="1203453" cy="24271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4586030" y="4743842"/>
            <a:ext cx="1743098" cy="111023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3900230" y="4743842"/>
            <a:ext cx="2461144" cy="195621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6"/>
      <p:bldP build="whole" bldLvl="1" animBg="1" rev="0" advAuto="0" spid="161" grpId="9"/>
      <p:bldP build="whole" bldLvl="1" animBg="1" rev="0" advAuto="0" spid="163" grpId="13"/>
      <p:bldP build="whole" bldLvl="1" animBg="1" rev="0" advAuto="0" spid="150" grpId="1"/>
      <p:bldP build="whole" bldLvl="1" animBg="1" rev="0" advAuto="0" spid="154" grpId="10"/>
      <p:bldP build="whole" bldLvl="1" animBg="1" rev="0" advAuto="0" spid="157" grpId="8"/>
      <p:bldP build="whole" bldLvl="1" animBg="1" rev="0" advAuto="0" spid="151" grpId="2"/>
      <p:bldP build="whole" bldLvl="1" animBg="1" rev="0" advAuto="0" spid="160" grpId="7"/>
      <p:bldP build="whole" bldLvl="1" animBg="1" rev="0" advAuto="0" spid="155" grpId="12"/>
      <p:bldP build="whole" bldLvl="1" animBg="1" rev="0" advAuto="0" spid="158" grpId="3"/>
      <p:bldP build="whole" bldLvl="1" animBg="1" rev="0" advAuto="0" spid="162" grpId="11"/>
      <p:bldP build="whole" bldLvl="1" animBg="1" rev="0" advAuto="0" spid="152" grpId="4"/>
      <p:bldP build="whole" bldLvl="1" animBg="1" rev="0" advAuto="0" spid="159" grpId="5"/>
      <p:bldP build="whole" bldLvl="1" animBg="1" rev="0" advAuto="0" spid="156" grpId="1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