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576080" y="647699"/>
            <a:ext cx="71414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Patient Management Application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1389265" y="2590799"/>
            <a:ext cx="11330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</a:t>
            </a:r>
          </a:p>
        </p:txBody>
      </p:sp>
      <p:sp>
        <p:nvSpPr>
          <p:cNvPr id="121" name="Shape 121"/>
          <p:cNvSpPr/>
          <p:nvPr/>
        </p:nvSpPr>
        <p:spPr>
          <a:xfrm>
            <a:off x="1299933" y="4724399"/>
            <a:ext cx="19467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</a:t>
            </a:r>
          </a:p>
        </p:txBody>
      </p:sp>
      <p:sp>
        <p:nvSpPr>
          <p:cNvPr id="122" name="Shape 122"/>
          <p:cNvSpPr/>
          <p:nvPr/>
        </p:nvSpPr>
        <p:spPr>
          <a:xfrm>
            <a:off x="1331302" y="5880099"/>
            <a:ext cx="18839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</a:t>
            </a:r>
          </a:p>
        </p:txBody>
      </p:sp>
      <p:sp>
        <p:nvSpPr>
          <p:cNvPr id="123" name="Shape 123"/>
          <p:cNvSpPr/>
          <p:nvPr/>
        </p:nvSpPr>
        <p:spPr>
          <a:xfrm>
            <a:off x="1344002" y="3657599"/>
            <a:ext cx="1401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2"/>
      <p:bldP build="whole" bldLvl="1" animBg="1" rev="0" advAuto="0" spid="120" grpId="1"/>
      <p:bldP build="whole" bldLvl="1" animBg="1" rev="0" advAuto="0" spid="121" grpId="3"/>
      <p:bldP build="whole" bldLvl="1" animBg="1" rev="0" advAuto="0" spid="122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186624" y="2476499"/>
            <a:ext cx="47641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Identify the resources</a:t>
            </a:r>
          </a:p>
        </p:txBody>
      </p:sp>
      <p:sp>
        <p:nvSpPr>
          <p:cNvPr id="126" name="Shape 126"/>
          <p:cNvSpPr/>
          <p:nvPr/>
        </p:nvSpPr>
        <p:spPr>
          <a:xfrm>
            <a:off x="1196111" y="3936999"/>
            <a:ext cx="93425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the URIs to access those resources</a:t>
            </a:r>
          </a:p>
        </p:txBody>
      </p:sp>
      <p:sp>
        <p:nvSpPr>
          <p:cNvPr id="127" name="Shape 127"/>
          <p:cNvSpPr/>
          <p:nvPr/>
        </p:nvSpPr>
        <p:spPr>
          <a:xfrm>
            <a:off x="1140650" y="5397499"/>
            <a:ext cx="5719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Assign the HTTP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1150150" y="6857999"/>
            <a:ext cx="519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Choose the data format</a:t>
            </a:r>
          </a:p>
        </p:txBody>
      </p:sp>
      <p:sp>
        <p:nvSpPr>
          <p:cNvPr id="129" name="Shape 129"/>
          <p:cNvSpPr/>
          <p:nvPr/>
        </p:nvSpPr>
        <p:spPr>
          <a:xfrm>
            <a:off x="372783" y="698499"/>
            <a:ext cx="35470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 Design Steps: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25" grpId="2"/>
      <p:bldP build="whole" bldLvl="1" animBg="1" rev="0" advAuto="0" spid="126" grpId="3"/>
      <p:bldP build="whole" bldLvl="1" animBg="1" rev="0" advAuto="0" spid="127" grpId="4"/>
      <p:bldP build="whole" bldLvl="1" animBg="1" rev="0" advAuto="0" spid="128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tientJAXRSClassDiagr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3750" y="768350"/>
            <a:ext cx="8877300" cy="821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021010" y="1790699"/>
            <a:ext cx="39678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Creating a Patient</a:t>
            </a:r>
          </a:p>
        </p:txBody>
      </p:sp>
      <p:sp>
        <p:nvSpPr>
          <p:cNvPr id="134" name="Shape 134"/>
          <p:cNvSpPr/>
          <p:nvPr/>
        </p:nvSpPr>
        <p:spPr>
          <a:xfrm>
            <a:off x="1109529" y="3714749"/>
            <a:ext cx="38689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READING Patient</a:t>
            </a:r>
          </a:p>
        </p:txBody>
      </p:sp>
      <p:sp>
        <p:nvSpPr>
          <p:cNvPr id="135" name="Shape 135"/>
          <p:cNvSpPr/>
          <p:nvPr/>
        </p:nvSpPr>
        <p:spPr>
          <a:xfrm>
            <a:off x="1059281" y="5718174"/>
            <a:ext cx="37347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Updating Patient</a:t>
            </a:r>
          </a:p>
        </p:txBody>
      </p:sp>
      <p:sp>
        <p:nvSpPr>
          <p:cNvPr id="136" name="Shape 136"/>
          <p:cNvSpPr/>
          <p:nvPr/>
        </p:nvSpPr>
        <p:spPr>
          <a:xfrm>
            <a:off x="930916" y="7721599"/>
            <a:ext cx="38959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Removing Patient</a:t>
            </a:r>
          </a:p>
        </p:txBody>
      </p:sp>
      <p:sp>
        <p:nvSpPr>
          <p:cNvPr id="137" name="Shape 137"/>
          <p:cNvSpPr/>
          <p:nvPr/>
        </p:nvSpPr>
        <p:spPr>
          <a:xfrm>
            <a:off x="3101905" y="2636837"/>
            <a:ext cx="19650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/patients</a:t>
            </a:r>
          </a:p>
        </p:txBody>
      </p:sp>
      <p:sp>
        <p:nvSpPr>
          <p:cNvPr id="138" name="Shape 138"/>
          <p:cNvSpPr/>
          <p:nvPr/>
        </p:nvSpPr>
        <p:spPr>
          <a:xfrm>
            <a:off x="3067767" y="4311649"/>
            <a:ext cx="28226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/patients/{id}</a:t>
            </a:r>
          </a:p>
        </p:txBody>
      </p:sp>
      <p:sp>
        <p:nvSpPr>
          <p:cNvPr id="139" name="Shape 139"/>
          <p:cNvSpPr/>
          <p:nvPr/>
        </p:nvSpPr>
        <p:spPr>
          <a:xfrm>
            <a:off x="2985528" y="6492874"/>
            <a:ext cx="19650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/patients</a:t>
            </a:r>
          </a:p>
        </p:txBody>
      </p:sp>
      <p:sp>
        <p:nvSpPr>
          <p:cNvPr id="140" name="Shape 140"/>
          <p:cNvSpPr/>
          <p:nvPr/>
        </p:nvSpPr>
        <p:spPr>
          <a:xfrm>
            <a:off x="2915367" y="8496299"/>
            <a:ext cx="28226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/patients/{id}</a:t>
            </a:r>
          </a:p>
        </p:txBody>
      </p:sp>
      <p:sp>
        <p:nvSpPr>
          <p:cNvPr id="141" name="Shape 141"/>
          <p:cNvSpPr/>
          <p:nvPr/>
        </p:nvSpPr>
        <p:spPr>
          <a:xfrm>
            <a:off x="3283470" y="469899"/>
            <a:ext cx="31358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Creating URIs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7"/>
      <p:bldP build="whole" bldLvl="1" animBg="1" rev="0" advAuto="0" spid="140" grpId="9"/>
      <p:bldP build="whole" bldLvl="1" animBg="1" rev="0" advAuto="0" spid="136" grpId="8"/>
      <p:bldP build="whole" bldLvl="1" animBg="1" rev="0" advAuto="0" spid="138" grpId="5"/>
      <p:bldP build="whole" bldLvl="1" animBg="1" rev="0" advAuto="0" spid="133" grpId="2"/>
      <p:bldP build="whole" bldLvl="1" animBg="1" rev="0" advAuto="0" spid="134" grpId="4"/>
      <p:bldP build="whole" bldLvl="1" animBg="1" rev="0" advAuto="0" spid="137" grpId="3"/>
      <p:bldP build="whole" bldLvl="1" animBg="1" rev="0" advAuto="0" spid="141" grpId="1"/>
      <p:bldP build="whole" bldLvl="1" animBg="1" rev="0" advAuto="0" spid="135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274121" y="1981199"/>
            <a:ext cx="10529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</a:t>
            </a:r>
          </a:p>
        </p:txBody>
      </p:sp>
      <p:sp>
        <p:nvSpPr>
          <p:cNvPr id="144" name="Shape 144"/>
          <p:cNvSpPr/>
          <p:nvPr/>
        </p:nvSpPr>
        <p:spPr>
          <a:xfrm>
            <a:off x="4279087" y="3657599"/>
            <a:ext cx="13478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</a:t>
            </a:r>
          </a:p>
        </p:txBody>
      </p:sp>
      <p:sp>
        <p:nvSpPr>
          <p:cNvPr id="145" name="Shape 145"/>
          <p:cNvSpPr/>
          <p:nvPr/>
        </p:nvSpPr>
        <p:spPr>
          <a:xfrm>
            <a:off x="4287634" y="5626099"/>
            <a:ext cx="10259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PUT</a:t>
            </a:r>
          </a:p>
        </p:txBody>
      </p:sp>
      <p:sp>
        <p:nvSpPr>
          <p:cNvPr id="146" name="Shape 146"/>
          <p:cNvSpPr/>
          <p:nvPr/>
        </p:nvSpPr>
        <p:spPr>
          <a:xfrm>
            <a:off x="4099902" y="7594599"/>
            <a:ext cx="18839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</a:t>
            </a:r>
          </a:p>
        </p:txBody>
      </p:sp>
      <p:sp>
        <p:nvSpPr>
          <p:cNvPr id="147" name="Shape 147"/>
          <p:cNvSpPr/>
          <p:nvPr/>
        </p:nvSpPr>
        <p:spPr>
          <a:xfrm>
            <a:off x="3161487" y="292099"/>
            <a:ext cx="37608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METHODS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973594" y="2578099"/>
            <a:ext cx="290421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/patients/123</a:t>
            </a:r>
          </a:p>
        </p:txBody>
      </p:sp>
      <p:sp>
        <p:nvSpPr>
          <p:cNvPr id="150" name="Shape 150"/>
          <p:cNvSpPr/>
          <p:nvPr/>
        </p:nvSpPr>
        <p:spPr>
          <a:xfrm>
            <a:off x="225679" y="1295399"/>
            <a:ext cx="333324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 Request:</a:t>
            </a:r>
          </a:p>
        </p:txBody>
      </p:sp>
      <p:sp>
        <p:nvSpPr>
          <p:cNvPr id="151" name="Shape 151"/>
          <p:cNvSpPr/>
          <p:nvPr/>
        </p:nvSpPr>
        <p:spPr>
          <a:xfrm>
            <a:off x="-2880665" y="5524500"/>
            <a:ext cx="10053930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&lt;Patient&gt;</a:t>
            </a:r>
          </a:p>
          <a:p>
            <a:pPr lvl="7"/>
            <a:r>
              <a:t>   &lt;id&gt;123&lt;/id&gt;</a:t>
            </a:r>
          </a:p>
          <a:p>
            <a:pPr/>
            <a:r>
              <a:t>                                &lt;name&gt;Bharath&lt;/name&gt;</a:t>
            </a:r>
          </a:p>
          <a:p>
            <a:pPr/>
            <a:r>
              <a:t>&lt;/Patient&gt;</a:t>
            </a:r>
          </a:p>
        </p:txBody>
      </p:sp>
      <p:sp>
        <p:nvSpPr>
          <p:cNvPr id="152" name="Shape 152"/>
          <p:cNvSpPr/>
          <p:nvPr/>
        </p:nvSpPr>
        <p:spPr>
          <a:xfrm>
            <a:off x="393547" y="4724399"/>
            <a:ext cx="37087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 Response:</a:t>
            </a:r>
          </a:p>
        </p:txBody>
      </p:sp>
      <p:sp>
        <p:nvSpPr>
          <p:cNvPr id="153" name="Shape 153"/>
          <p:cNvSpPr/>
          <p:nvPr/>
        </p:nvSpPr>
        <p:spPr>
          <a:xfrm>
            <a:off x="4135374" y="380999"/>
            <a:ext cx="27782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Format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3"/>
      <p:bldP build="whole" bldLvl="1" animBg="1" rev="0" advAuto="0" spid="150" grpId="2"/>
      <p:bldP build="whole" bldLvl="1" animBg="1" rev="0" advAuto="0" spid="152" grpId="4"/>
      <p:bldP build="whole" bldLvl="1" animBg="1" rev="0" advAuto="0" spid="151" grpId="5"/>
      <p:bldP build="whole" bldLvl="1" animBg="1" rev="0" advAuto="0" spid="15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-2722728" y="2425699"/>
            <a:ext cx="10322256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&lt;Patient&gt;</a:t>
            </a:r>
          </a:p>
          <a:p>
            <a:pPr/>
            <a:r>
              <a:t>                                  &lt;name&gt;Bharath&lt;/name&gt;</a:t>
            </a:r>
          </a:p>
          <a:p>
            <a:pPr/>
            <a:r>
              <a:t>&lt;/Patient&gt;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98970" y="1168399"/>
            <a:ext cx="1688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Create:</a:t>
            </a:r>
          </a:p>
        </p:txBody>
      </p:sp>
      <p:sp>
        <p:nvSpPr>
          <p:cNvPr id="157" name="Shape 157"/>
          <p:cNvSpPr/>
          <p:nvPr/>
        </p:nvSpPr>
        <p:spPr>
          <a:xfrm>
            <a:off x="-2566747" y="6375400"/>
            <a:ext cx="10188093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&lt;Patient&gt;</a:t>
            </a:r>
          </a:p>
          <a:p>
            <a:pPr/>
            <a:r>
              <a:t>              &lt;id&gt;124&lt;/id&gt;</a:t>
            </a:r>
          </a:p>
          <a:p>
            <a:pPr/>
            <a:r>
              <a:t>                                 &lt;name&gt;Bharath&lt;/name&gt;</a:t>
            </a:r>
          </a:p>
          <a:p>
            <a:pPr/>
            <a:r>
              <a:t>&lt;/Patient&gt;</a:t>
            </a:r>
          </a:p>
        </p:txBody>
      </p:sp>
      <p:sp>
        <p:nvSpPr>
          <p:cNvPr id="158" name="Shape 158"/>
          <p:cNvSpPr/>
          <p:nvPr/>
        </p:nvSpPr>
        <p:spPr>
          <a:xfrm>
            <a:off x="263156" y="5206999"/>
            <a:ext cx="39948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Response: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whole" bldLvl="1" animBg="1" rev="0" advAuto="0" spid="155" grpId="2"/>
      <p:bldP build="whole" bldLvl="1" animBg="1" rev="0" advAuto="0" spid="157" grpId="4"/>
      <p:bldP build="whole" bldLvl="1" animBg="1" rev="0" advAuto="0" spid="158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-3083865" y="2476500"/>
            <a:ext cx="10053930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&lt;Patient&gt;</a:t>
            </a:r>
          </a:p>
          <a:p>
            <a:pPr lvl="7"/>
            <a:r>
              <a:t>   &lt;id&gt;124&lt;/id&gt;</a:t>
            </a:r>
          </a:p>
          <a:p>
            <a:pPr/>
            <a:r>
              <a:t>                                &lt;name&gt;Bharath&lt;/name&gt;</a:t>
            </a:r>
          </a:p>
          <a:p>
            <a:pPr/>
            <a:r>
              <a:t>&lt;/Patient&gt;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891" y="1371599"/>
            <a:ext cx="37888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 Request:</a:t>
            </a:r>
          </a:p>
        </p:txBody>
      </p:sp>
      <p:sp>
        <p:nvSpPr>
          <p:cNvPr id="162" name="Shape 162"/>
          <p:cNvSpPr/>
          <p:nvPr/>
        </p:nvSpPr>
        <p:spPr>
          <a:xfrm>
            <a:off x="178460" y="6134099"/>
            <a:ext cx="416428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 Response:</a:t>
            </a:r>
          </a:p>
        </p:txBody>
      </p:sp>
      <p:sp>
        <p:nvSpPr>
          <p:cNvPr id="163" name="Shape 163"/>
          <p:cNvSpPr/>
          <p:nvPr/>
        </p:nvSpPr>
        <p:spPr>
          <a:xfrm>
            <a:off x="957071" y="7632700"/>
            <a:ext cx="400405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HTTP/1.1 200 OK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2"/>
      <p:bldP build="whole" bldLvl="1" animBg="1" rev="0" advAuto="0" spid="162" grpId="3"/>
      <p:bldP build="whole" bldLvl="1" animBg="1" rev="0" advAuto="0" spid="161" grpId="1"/>
      <p:bldP build="whole" bldLvl="1" animBg="1" rev="0" advAuto="0" spid="163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77" y="2622549"/>
            <a:ext cx="290421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/patients/123</a:t>
            </a:r>
          </a:p>
        </p:txBody>
      </p:sp>
      <p:sp>
        <p:nvSpPr>
          <p:cNvPr id="166" name="Shape 166"/>
          <p:cNvSpPr/>
          <p:nvPr/>
        </p:nvSpPr>
        <p:spPr>
          <a:xfrm>
            <a:off x="463111" y="1339849"/>
            <a:ext cx="357454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 Request:</a:t>
            </a:r>
          </a:p>
        </p:txBody>
      </p:sp>
      <p:sp>
        <p:nvSpPr>
          <p:cNvPr id="167" name="Shape 167"/>
          <p:cNvSpPr/>
          <p:nvPr/>
        </p:nvSpPr>
        <p:spPr>
          <a:xfrm>
            <a:off x="374497" y="4768849"/>
            <a:ext cx="39500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 Response:</a:t>
            </a:r>
          </a:p>
        </p:txBody>
      </p:sp>
      <p:sp>
        <p:nvSpPr>
          <p:cNvPr id="168" name="Shape 168"/>
          <p:cNvSpPr/>
          <p:nvPr/>
        </p:nvSpPr>
        <p:spPr>
          <a:xfrm>
            <a:off x="664971" y="5848350"/>
            <a:ext cx="400405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HTTP/1.1 200 OK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6" grpId="1"/>
      <p:bldP build="whole" bldLvl="1" animBg="1" rev="0" advAuto="0" spid="168" grpId="4"/>
      <p:bldP build="whole" bldLvl="1" animBg="1" rev="0" advAuto="0" spid="167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