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Web Service Components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0414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  <a:p>
            <a:pPr/>
            <a:r>
              <a:t>SOAP/XML</a:t>
            </a:r>
          </a:p>
          <a:p>
            <a:pPr/>
            <a:r>
              <a:t>WSDL</a:t>
            </a:r>
          </a:p>
          <a:p>
            <a:pPr/>
            <a:r>
              <a:t>SOAP 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127250" y="1200150"/>
            <a:ext cx="2269828" cy="1437085"/>
          </a:xfrm>
          <a:prstGeom prst="roundRect">
            <a:avLst>
              <a:gd name="adj" fmla="val 13256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Web Service Consumer Application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2228651" y="5302250"/>
            <a:ext cx="1962647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SOAP Engine</a:t>
            </a:r>
          </a:p>
        </p:txBody>
      </p:sp>
      <p:sp>
        <p:nvSpPr>
          <p:cNvPr id="124" name="Shape 124"/>
          <p:cNvSpPr/>
          <p:nvPr/>
        </p:nvSpPr>
        <p:spPr>
          <a:xfrm>
            <a:off x="2279650" y="3334742"/>
            <a:ext cx="1860650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Language Objects</a:t>
            </a:r>
          </a:p>
        </p:txBody>
      </p:sp>
      <p:sp>
        <p:nvSpPr>
          <p:cNvPr id="125" name="Shape 125"/>
          <p:cNvSpPr/>
          <p:nvPr/>
        </p:nvSpPr>
        <p:spPr>
          <a:xfrm>
            <a:off x="2279650" y="7156450"/>
            <a:ext cx="1860650" cy="1437085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SOAP MESSAGE</a:t>
            </a:r>
          </a:p>
        </p:txBody>
      </p:sp>
      <p:sp>
        <p:nvSpPr>
          <p:cNvPr id="126" name="Shape 126"/>
          <p:cNvSpPr/>
          <p:nvPr/>
        </p:nvSpPr>
        <p:spPr>
          <a:xfrm>
            <a:off x="2745953" y="2639593"/>
            <a:ext cx="1" cy="6927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3816350" y="2603377"/>
            <a:ext cx="1" cy="7652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8" name="Shape 128"/>
          <p:cNvSpPr/>
          <p:nvPr/>
        </p:nvSpPr>
        <p:spPr>
          <a:xfrm>
            <a:off x="2635250" y="4595762"/>
            <a:ext cx="0" cy="6927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3702050" y="4622430"/>
            <a:ext cx="1" cy="63945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0" name="Shape 130"/>
          <p:cNvSpPr/>
          <p:nvPr/>
        </p:nvSpPr>
        <p:spPr>
          <a:xfrm>
            <a:off x="2546350" y="6578877"/>
            <a:ext cx="1" cy="6394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3702049" y="6572250"/>
            <a:ext cx="1" cy="6748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2" name="Shape 132"/>
          <p:cNvSpPr/>
          <p:nvPr/>
        </p:nvSpPr>
        <p:spPr>
          <a:xfrm>
            <a:off x="8832850" y="1180107"/>
            <a:ext cx="2269828" cy="1437086"/>
          </a:xfrm>
          <a:prstGeom prst="roundRect">
            <a:avLst>
              <a:gd name="adj" fmla="val 13256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Web Service Provider</a:t>
            </a:r>
          </a:p>
          <a:p>
            <a:pPr>
              <a:defRPr sz="2600"/>
            </a:pPr>
            <a:r>
              <a:t>Application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8934251" y="5282207"/>
            <a:ext cx="1962647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SOAP Engine</a:t>
            </a:r>
          </a:p>
        </p:txBody>
      </p:sp>
      <p:sp>
        <p:nvSpPr>
          <p:cNvPr id="134" name="Shape 134"/>
          <p:cNvSpPr/>
          <p:nvPr/>
        </p:nvSpPr>
        <p:spPr>
          <a:xfrm>
            <a:off x="8985250" y="3314700"/>
            <a:ext cx="186065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Language Objects</a:t>
            </a:r>
          </a:p>
        </p:txBody>
      </p:sp>
      <p:sp>
        <p:nvSpPr>
          <p:cNvPr id="135" name="Shape 135"/>
          <p:cNvSpPr/>
          <p:nvPr/>
        </p:nvSpPr>
        <p:spPr>
          <a:xfrm>
            <a:off x="8985250" y="7136407"/>
            <a:ext cx="1860650" cy="143708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SOAP MESSAGE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10521949" y="2583335"/>
            <a:ext cx="1" cy="7652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10407649" y="4602388"/>
            <a:ext cx="1" cy="63945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10407649" y="6552207"/>
            <a:ext cx="1" cy="6748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9" name="Shape 139"/>
          <p:cNvSpPr/>
          <p:nvPr/>
        </p:nvSpPr>
        <p:spPr>
          <a:xfrm>
            <a:off x="4199209" y="8343900"/>
            <a:ext cx="47625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0" name="Shape 140"/>
          <p:cNvSpPr/>
          <p:nvPr/>
        </p:nvSpPr>
        <p:spPr>
          <a:xfrm>
            <a:off x="5946697" y="7677150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41" name="Shape 141"/>
          <p:cNvSpPr/>
          <p:nvPr/>
        </p:nvSpPr>
        <p:spPr>
          <a:xfrm>
            <a:off x="9290050" y="2608211"/>
            <a:ext cx="1" cy="7154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>
            <a:off x="9290050" y="4593544"/>
            <a:ext cx="1" cy="7154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Shape 143"/>
          <p:cNvSpPr/>
          <p:nvPr/>
        </p:nvSpPr>
        <p:spPr>
          <a:xfrm>
            <a:off x="9290050" y="6531888"/>
            <a:ext cx="1" cy="7154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4" name="Shape 144"/>
          <p:cNvSpPr/>
          <p:nvPr/>
        </p:nvSpPr>
        <p:spPr>
          <a:xfrm flipH="1">
            <a:off x="4178399" y="7540174"/>
            <a:ext cx="476875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Header</a:t>
            </a:r>
          </a:p>
        </p:txBody>
      </p:sp>
      <p:sp>
        <p:nvSpPr>
          <p:cNvPr id="147" name="Shape 147"/>
          <p:cNvSpPr/>
          <p:nvPr/>
        </p:nvSpPr>
        <p:spPr>
          <a:xfrm>
            <a:off x="285140" y="3562350"/>
            <a:ext cx="1076706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POST /Countries HTTP/1.1</a:t>
            </a:r>
          </a:p>
          <a:p>
            <a:pPr algn="l"/>
            <a:r>
              <a:t>Host: www.bharaththippireddy.com</a:t>
            </a:r>
          </a:p>
          <a:p>
            <a:pPr algn="l"/>
            <a:r>
              <a:t>Content-Type: application/soap+xml; charset=utf-8 </a:t>
            </a:r>
          </a:p>
          <a:p>
            <a:pPr algn="l"/>
            <a:r>
              <a:t>Content-Length: nnn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57402" y="2260600"/>
            <a:ext cx="9670696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&lt;?xml version=“1.0"?&gt;</a:t>
            </a:r>
          </a:p>
          <a:p>
            <a:pPr algn="l"/>
            <a:r>
              <a:t>&lt;soap:Header/&gt;</a:t>
            </a:r>
          </a:p>
          <a:p>
            <a:pPr algn="l"/>
            <a:r>
              <a:t>&lt;soap:Envelope&gt;</a:t>
            </a:r>
          </a:p>
          <a:p>
            <a:pPr algn="l"/>
          </a:p>
          <a:p>
            <a:pPr algn="l"/>
            <a:r>
              <a:t>&lt;soap:Body&gt;</a:t>
            </a:r>
          </a:p>
          <a:p>
            <a:pPr algn="l"/>
            <a:r>
              <a:t>  &lt;m:GetStates&gt;</a:t>
            </a:r>
          </a:p>
          <a:p>
            <a:pPr algn="l"/>
            <a:r>
              <a:t>    &lt;m:CountryName&gt;USA&lt;/m:CountryName&gt;</a:t>
            </a:r>
          </a:p>
          <a:p>
            <a:pPr algn="l"/>
            <a:r>
              <a:t>  &lt;/m:GetStates&gt;</a:t>
            </a:r>
          </a:p>
          <a:p>
            <a:pPr algn="l"/>
            <a:r>
              <a:t>&lt;/soap:Body&gt;</a:t>
            </a:r>
          </a:p>
          <a:p>
            <a:pPr algn="l"/>
          </a:p>
          <a:p>
            <a:pPr algn="l"/>
            <a:r>
              <a:t>&lt;/soap:Envelope&gt;</a:t>
            </a:r>
          </a:p>
        </p:txBody>
      </p: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