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CC7B8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254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B9B9F">
              <a:alpha val="19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left>
          <a:righ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right>
          <a:top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top>
          <a:bottom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bottom>
          <a:insideH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H>
          <a:insideV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0CC8A">
              <a:alpha val="31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0E9D7"/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5815">
              <a:alpha val="7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2EBD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F2EBDB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2EBDB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wholeTbl>
    <a:band2H>
      <a:tcTxStyle b="def" i="def"/>
      <a:tcStyle>
        <a:tcBdr/>
        <a:fill>
          <a:solidFill>
            <a:srgbClr val="BCBCBC">
              <a:alpha val="12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25400" cap="flat">
              <a:solidFill>
                <a:srgbClr val="645C5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766D60"/>
              </a:solidFill>
              <a:prstDash val="solid"/>
              <a:miter lim="400000"/>
            </a:ln>
          </a:left>
          <a:right>
            <a:ln w="127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6D60"/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D60">
              <a:alpha val="5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66D60"/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66D60"/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leatherbooktypeembellishgld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3100" y="4775200"/>
            <a:ext cx="1956620" cy="30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>
            <p:ph type="title"/>
          </p:nvPr>
        </p:nvSpPr>
        <p:spPr>
          <a:xfrm>
            <a:off x="825500" y="1879600"/>
            <a:ext cx="11836400" cy="26035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b"/>
          <a:lstStyle>
            <a:lvl1pPr>
              <a:defRPr sz="8000">
                <a:solidFill>
                  <a:srgbClr val="BEA56D"/>
                </a:solidFill>
                <a:effectLst>
                  <a:outerShdw sx="100000" sy="100000" kx="0" ky="0" algn="b" rotWithShape="0" blurRad="38100" dist="25400" dir="15900000">
                    <a:srgbClr val="000000">
                      <a:alpha val="9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825500" y="5346700"/>
            <a:ext cx="11836400" cy="18542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6565899" y="9029700"/>
            <a:ext cx="342901" cy="355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body" sz="quarter" idx="13"/>
          </p:nvPr>
        </p:nvSpPr>
        <p:spPr>
          <a:xfrm>
            <a:off x="1270000" y="6350000"/>
            <a:ext cx="10464800" cy="558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6" name="Shape 96"/>
          <p:cNvSpPr/>
          <p:nvPr>
            <p:ph type="body" sz="quarter" idx="14"/>
          </p:nvPr>
        </p:nvSpPr>
        <p:spPr>
          <a:xfrm>
            <a:off x="1270000" y="4292600"/>
            <a:ext cx="10464800" cy="6731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i="1" sz="40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sid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749300" y="812800"/>
            <a:ext cx="11480800" cy="6223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762000" y="7035800"/>
            <a:ext cx="11480800" cy="1346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762000" y="8382000"/>
            <a:ext cx="11480800" cy="952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228600" algn="ctr">
              <a:spcBef>
                <a:spcPts val="0"/>
              </a:spcBef>
              <a:buSzTx/>
              <a:buNone/>
              <a:defRPr i="1" sz="3600"/>
            </a:lvl2pPr>
            <a:lvl3pPr marL="0" indent="457200" algn="ctr">
              <a:spcBef>
                <a:spcPts val="0"/>
              </a:spcBef>
              <a:buSzTx/>
              <a:buNone/>
              <a:defRPr i="1" sz="3600"/>
            </a:lvl3pPr>
            <a:lvl4pPr marL="0" indent="685800" algn="ctr">
              <a:spcBef>
                <a:spcPts val="0"/>
              </a:spcBef>
              <a:buSzTx/>
              <a:buNone/>
              <a:defRPr i="1" sz="3600"/>
            </a:lvl4pPr>
            <a:lvl5pPr marL="0" indent="91440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xfrm>
            <a:off x="6324599" y="9144000"/>
            <a:ext cx="342901" cy="355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762000" y="3606800"/>
            <a:ext cx="114808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eatherbooktypeembellishgry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6906" y="5083509"/>
            <a:ext cx="1956621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>
            <p:ph type="pic" sz="half" idx="13"/>
          </p:nvPr>
        </p:nvSpPr>
        <p:spPr>
          <a:xfrm>
            <a:off x="7121230" y="1586868"/>
            <a:ext cx="5105401" cy="6807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Shape 41"/>
          <p:cNvSpPr/>
          <p:nvPr>
            <p:ph type="title"/>
          </p:nvPr>
        </p:nvSpPr>
        <p:spPr>
          <a:xfrm>
            <a:off x="431800" y="1600200"/>
            <a:ext cx="6477000" cy="3175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431800" y="5715000"/>
            <a:ext cx="6464300" cy="267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228600" algn="ctr">
              <a:spcBef>
                <a:spcPts val="0"/>
              </a:spcBef>
              <a:buSzTx/>
              <a:buNone/>
              <a:defRPr i="1" sz="3600"/>
            </a:lvl2pPr>
            <a:lvl3pPr marL="0" indent="457200" algn="ctr">
              <a:spcBef>
                <a:spcPts val="0"/>
              </a:spcBef>
              <a:buSzTx/>
              <a:buNone/>
              <a:defRPr i="1" sz="3600"/>
            </a:lvl3pPr>
            <a:lvl4pPr marL="0" indent="685800" algn="ctr">
              <a:spcBef>
                <a:spcPts val="0"/>
              </a:spcBef>
              <a:buSzTx/>
              <a:buNone/>
              <a:defRPr i="1" sz="3600"/>
            </a:lvl4pPr>
            <a:lvl5pPr marL="0" indent="91440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762000" y="2768600"/>
            <a:ext cx="11480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pic" sz="half" idx="13"/>
          </p:nvPr>
        </p:nvSpPr>
        <p:spPr>
          <a:xfrm>
            <a:off x="6870700" y="2362200"/>
            <a:ext cx="5359400" cy="6413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Shape 69"/>
          <p:cNvSpPr/>
          <p:nvPr>
            <p:ph type="body" sz="half" idx="1"/>
          </p:nvPr>
        </p:nvSpPr>
        <p:spPr>
          <a:xfrm>
            <a:off x="762000" y="2362200"/>
            <a:ext cx="5334000" cy="6413500"/>
          </a:xfrm>
          <a:prstGeom prst="rect">
            <a:avLst/>
          </a:prstGeom>
        </p:spPr>
        <p:txBody>
          <a:bodyPr/>
          <a:lstStyle>
            <a:lvl1pPr marL="406400" indent="-406400">
              <a:spcBef>
                <a:spcPts val="4000"/>
              </a:spcBef>
              <a:buBlip>
                <a:blip r:embed="rId2"/>
              </a:buBlip>
              <a:defRPr sz="3200"/>
            </a:lvl1pPr>
            <a:lvl2pPr marL="812800" indent="-406400">
              <a:spcBef>
                <a:spcPts val="4000"/>
              </a:spcBef>
              <a:buBlip>
                <a:blip r:embed="rId2"/>
              </a:buBlip>
              <a:defRPr sz="3200"/>
            </a:lvl2pPr>
            <a:lvl3pPr marL="1219200" indent="-406400">
              <a:spcBef>
                <a:spcPts val="4000"/>
              </a:spcBef>
              <a:buBlip>
                <a:blip r:embed="rId2"/>
              </a:buBlip>
              <a:defRPr sz="3200"/>
            </a:lvl3pPr>
            <a:lvl4pPr marL="1625600" indent="-406400">
              <a:spcBef>
                <a:spcPts val="4000"/>
              </a:spcBef>
              <a:buBlip>
                <a:blip r:embed="rId2"/>
              </a:buBlip>
              <a:defRPr sz="3200"/>
            </a:lvl4pPr>
            <a:lvl5pPr marL="2032000" indent="-406400">
              <a:spcBef>
                <a:spcPts val="40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pic" idx="13"/>
          </p:nvPr>
        </p:nvSpPr>
        <p:spPr>
          <a:xfrm>
            <a:off x="787400" y="723900"/>
            <a:ext cx="6324600" cy="8178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quarter" idx="14"/>
          </p:nvPr>
        </p:nvSpPr>
        <p:spPr>
          <a:xfrm>
            <a:off x="7396540" y="723900"/>
            <a:ext cx="4800601" cy="347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pic" sz="quarter" idx="15"/>
          </p:nvPr>
        </p:nvSpPr>
        <p:spPr>
          <a:xfrm>
            <a:off x="7396540" y="4508617"/>
            <a:ext cx="4813301" cy="439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762000" y="723900"/>
            <a:ext cx="11480800" cy="829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762000" y="381000"/>
            <a:ext cx="114808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599" y="9017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533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1pPr>
      <a:lvl2pPr marL="1066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2pPr>
      <a:lvl3pPr marL="1600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3pPr>
      <a:lvl4pPr marL="2133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4pPr>
      <a:lvl5pPr marL="26670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5pPr>
      <a:lvl6pPr marL="3200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6pPr>
      <a:lvl7pPr marL="3733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7pPr>
      <a:lvl8pPr marL="4267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8pPr>
      <a:lvl9pPr marL="4800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cxf.apache.org/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1253737" y="4234346"/>
            <a:ext cx="3171528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2EBDB"/>
                </a:solidFill>
              </a:defRPr>
            </a:pPr>
            <a:r>
              <a:t>APACHE CXF</a:t>
            </a:r>
          </a:p>
          <a:p>
            <a:pPr>
              <a:defRPr sz="1400">
                <a:solidFill>
                  <a:srgbClr val="F2EBDB"/>
                </a:solidFill>
              </a:defRPr>
            </a:pPr>
            <a:r>
              <a:t>(JAX-WS,JAX-RS Runtime)</a:t>
            </a:r>
          </a:p>
        </p:txBody>
      </p:sp>
      <p:sp>
        <p:nvSpPr>
          <p:cNvPr id="122" name="Shape 122"/>
          <p:cNvSpPr/>
          <p:nvPr/>
        </p:nvSpPr>
        <p:spPr>
          <a:xfrm>
            <a:off x="1651952" y="3485046"/>
            <a:ext cx="2375099" cy="997547"/>
          </a:xfrm>
          <a:prstGeom prst="roundRect">
            <a:avLst>
              <a:gd name="adj" fmla="val 19097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2EBDB"/>
                </a:solidFill>
              </a:defRPr>
            </a:pPr>
            <a:r>
              <a:rPr sz="1400"/>
              <a:t>WEB SERVICE</a:t>
            </a:r>
            <a:endParaRPr sz="1400"/>
          </a:p>
          <a:p>
            <a:pPr>
              <a:defRPr sz="3200">
                <a:solidFill>
                  <a:srgbClr val="F2EBDB"/>
                </a:solidFill>
              </a:defRPr>
            </a:pPr>
            <a:r>
              <a:rPr sz="1400"/>
              <a:t>Consumer</a:t>
            </a:r>
          </a:p>
        </p:txBody>
      </p:sp>
      <p:sp>
        <p:nvSpPr>
          <p:cNvPr id="123" name="Shape 123"/>
          <p:cNvSpPr/>
          <p:nvPr/>
        </p:nvSpPr>
        <p:spPr>
          <a:xfrm>
            <a:off x="7930305" y="4161477"/>
            <a:ext cx="3171528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2EBDB"/>
                </a:solidFill>
              </a:defRPr>
            </a:pPr>
            <a:r>
              <a:t>APACHE CXF</a:t>
            </a:r>
          </a:p>
          <a:p>
            <a:pPr>
              <a:defRPr sz="1400">
                <a:solidFill>
                  <a:srgbClr val="F2EBDB"/>
                </a:solidFill>
              </a:defRPr>
            </a:pPr>
            <a:r>
              <a:t>(JAX-WS,JAX-RS Runtime)</a:t>
            </a:r>
          </a:p>
        </p:txBody>
      </p:sp>
      <p:sp>
        <p:nvSpPr>
          <p:cNvPr id="124" name="Shape 124"/>
          <p:cNvSpPr/>
          <p:nvPr/>
        </p:nvSpPr>
        <p:spPr>
          <a:xfrm>
            <a:off x="4476210" y="4459242"/>
            <a:ext cx="3403150" cy="1"/>
          </a:xfrm>
          <a:prstGeom prst="line">
            <a:avLst/>
          </a:prstGeom>
          <a:ln w="12700">
            <a:solidFill>
              <a:srgbClr val="A49E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5" name="Shape 125"/>
          <p:cNvSpPr/>
          <p:nvPr/>
        </p:nvSpPr>
        <p:spPr>
          <a:xfrm>
            <a:off x="8438652" y="3310577"/>
            <a:ext cx="2375099" cy="997546"/>
          </a:xfrm>
          <a:prstGeom prst="roundRect">
            <a:avLst>
              <a:gd name="adj" fmla="val 19097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2EBDB"/>
                </a:solidFill>
              </a:defRPr>
            </a:pPr>
            <a:r>
              <a:rPr sz="1400"/>
              <a:t>WEB SERVICE</a:t>
            </a:r>
            <a:endParaRPr sz="1400"/>
          </a:p>
          <a:p>
            <a:pPr>
              <a:defRPr sz="3200">
                <a:solidFill>
                  <a:srgbClr val="F2EBDB"/>
                </a:solidFill>
              </a:defRPr>
            </a:pPr>
            <a:r>
              <a:rPr sz="1400"/>
              <a:t>Provider</a:t>
            </a:r>
          </a:p>
        </p:txBody>
      </p:sp>
      <p:sp>
        <p:nvSpPr>
          <p:cNvPr id="126" name="Shape 126"/>
          <p:cNvSpPr/>
          <p:nvPr/>
        </p:nvSpPr>
        <p:spPr>
          <a:xfrm flipH="1" flipV="1">
            <a:off x="4476210" y="5133712"/>
            <a:ext cx="3403151" cy="1"/>
          </a:xfrm>
          <a:prstGeom prst="line">
            <a:avLst/>
          </a:prstGeom>
          <a:ln w="12700">
            <a:solidFill>
              <a:srgbClr val="A49E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7" name="Shape 127"/>
          <p:cNvSpPr/>
          <p:nvPr/>
        </p:nvSpPr>
        <p:spPr>
          <a:xfrm>
            <a:off x="4414347" y="555108"/>
            <a:ext cx="41761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Web Services Engine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1083115" y="311611"/>
            <a:ext cx="25829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WHY CXF?</a:t>
            </a:r>
          </a:p>
        </p:txBody>
      </p:sp>
      <p:sp>
        <p:nvSpPr>
          <p:cNvPr id="130" name="Shape 130"/>
          <p:cNvSpPr/>
          <p:nvPr/>
        </p:nvSpPr>
        <p:spPr>
          <a:xfrm>
            <a:off x="1153804" y="1598648"/>
            <a:ext cx="43398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SOAP/REST Engine</a:t>
            </a:r>
          </a:p>
        </p:txBody>
      </p:sp>
      <p:sp>
        <p:nvSpPr>
          <p:cNvPr id="131" name="Shape 131"/>
          <p:cNvSpPr/>
          <p:nvPr/>
        </p:nvSpPr>
        <p:spPr>
          <a:xfrm>
            <a:off x="2950582" y="2346023"/>
            <a:ext cx="510713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Serialize and De-Serialize</a:t>
            </a:r>
          </a:p>
        </p:txBody>
      </p:sp>
      <p:sp>
        <p:nvSpPr>
          <p:cNvPr id="132" name="Shape 132"/>
          <p:cNvSpPr/>
          <p:nvPr/>
        </p:nvSpPr>
        <p:spPr>
          <a:xfrm>
            <a:off x="3014833" y="3093398"/>
            <a:ext cx="423218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Publish and Dispatch</a:t>
            </a:r>
          </a:p>
        </p:txBody>
      </p:sp>
      <p:sp>
        <p:nvSpPr>
          <p:cNvPr id="133" name="Shape 133"/>
          <p:cNvSpPr/>
          <p:nvPr/>
        </p:nvSpPr>
        <p:spPr>
          <a:xfrm>
            <a:off x="1939649" y="4380435"/>
            <a:ext cx="1270001" cy="817642"/>
          </a:xfrm>
          <a:prstGeom prst="roundRect">
            <a:avLst>
              <a:gd name="adj" fmla="val 23299"/>
            </a:avLst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2EBDB"/>
                </a:solidFill>
              </a:defRPr>
            </a:lvl1pPr>
          </a:lstStyle>
          <a:p>
            <a:pPr/>
            <a:r>
              <a:t>XML</a:t>
            </a:r>
          </a:p>
        </p:txBody>
      </p:sp>
      <p:sp>
        <p:nvSpPr>
          <p:cNvPr id="134" name="Shape 134"/>
          <p:cNvSpPr/>
          <p:nvPr/>
        </p:nvSpPr>
        <p:spPr>
          <a:xfrm>
            <a:off x="3815207" y="4378460"/>
            <a:ext cx="1270001" cy="817642"/>
          </a:xfrm>
          <a:prstGeom prst="roundRect">
            <a:avLst>
              <a:gd name="adj" fmla="val 23299"/>
            </a:avLst>
          </a:prstGeom>
          <a:solidFill>
            <a:schemeClr val="accent2">
              <a:satOff val="1455"/>
              <a:lumOff val="-19237"/>
            </a:schemeClr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2EBDB"/>
                </a:solidFill>
              </a:defRPr>
            </a:lvl1pPr>
          </a:lstStyle>
          <a:p>
            <a:pPr>
              <a:defRPr sz="3200"/>
            </a:pPr>
            <a:r>
              <a:rPr sz="1400"/>
              <a:t>Soap/Rest Engine</a:t>
            </a:r>
          </a:p>
        </p:txBody>
      </p:sp>
      <p:sp>
        <p:nvSpPr>
          <p:cNvPr id="135" name="Shape 135"/>
          <p:cNvSpPr/>
          <p:nvPr/>
        </p:nvSpPr>
        <p:spPr>
          <a:xfrm>
            <a:off x="3208221" y="4704407"/>
            <a:ext cx="602155" cy="1"/>
          </a:xfrm>
          <a:prstGeom prst="line">
            <a:avLst/>
          </a:prstGeom>
          <a:ln w="12700">
            <a:solidFill>
              <a:srgbClr val="A49E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6" name="Shape 136"/>
          <p:cNvSpPr/>
          <p:nvPr/>
        </p:nvSpPr>
        <p:spPr>
          <a:xfrm flipH="1">
            <a:off x="5102585" y="4938087"/>
            <a:ext cx="628974" cy="1"/>
          </a:xfrm>
          <a:prstGeom prst="line">
            <a:avLst/>
          </a:prstGeom>
          <a:ln w="12700">
            <a:solidFill>
              <a:srgbClr val="A49E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7" name="Shape 137"/>
          <p:cNvSpPr/>
          <p:nvPr/>
        </p:nvSpPr>
        <p:spPr>
          <a:xfrm>
            <a:off x="5690764" y="4378460"/>
            <a:ext cx="1270001" cy="817642"/>
          </a:xfrm>
          <a:prstGeom prst="roundRect">
            <a:avLst>
              <a:gd name="adj" fmla="val 23299"/>
            </a:avLst>
          </a:prstGeom>
          <a:solidFill>
            <a:schemeClr val="accent5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2EBDB"/>
                </a:solidFill>
              </a:defRPr>
            </a:lvl1pPr>
          </a:lstStyle>
          <a:p>
            <a:pPr>
              <a:defRPr sz="3200"/>
            </a:pPr>
            <a:r>
              <a:rPr sz="1400"/>
              <a:t>Java Object</a:t>
            </a:r>
          </a:p>
        </p:txBody>
      </p:sp>
      <p:sp>
        <p:nvSpPr>
          <p:cNvPr id="138" name="Shape 138"/>
          <p:cNvSpPr/>
          <p:nvPr/>
        </p:nvSpPr>
        <p:spPr>
          <a:xfrm>
            <a:off x="5115994" y="4620105"/>
            <a:ext cx="602156" cy="1"/>
          </a:xfrm>
          <a:prstGeom prst="line">
            <a:avLst/>
          </a:prstGeom>
          <a:ln w="12700">
            <a:solidFill>
              <a:srgbClr val="A49E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9" name="Shape 139"/>
          <p:cNvSpPr/>
          <p:nvPr/>
        </p:nvSpPr>
        <p:spPr>
          <a:xfrm flipH="1">
            <a:off x="3188538" y="4938087"/>
            <a:ext cx="628974" cy="1"/>
          </a:xfrm>
          <a:prstGeom prst="line">
            <a:avLst/>
          </a:prstGeom>
          <a:ln w="12700">
            <a:solidFill>
              <a:srgbClr val="A49E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0" name="Shape 140"/>
          <p:cNvSpPr/>
          <p:nvPr/>
        </p:nvSpPr>
        <p:spPr>
          <a:xfrm flipH="1">
            <a:off x="6925678" y="4938087"/>
            <a:ext cx="628974" cy="1"/>
          </a:xfrm>
          <a:prstGeom prst="line">
            <a:avLst/>
          </a:prstGeom>
          <a:ln w="12700">
            <a:solidFill>
              <a:srgbClr val="A49E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1" name="Shape 141"/>
          <p:cNvSpPr/>
          <p:nvPr/>
        </p:nvSpPr>
        <p:spPr>
          <a:xfrm>
            <a:off x="7519564" y="4378460"/>
            <a:ext cx="1270001" cy="817642"/>
          </a:xfrm>
          <a:prstGeom prst="roundRect">
            <a:avLst>
              <a:gd name="adj" fmla="val 23299"/>
            </a:avLst>
          </a:prstGeom>
          <a:solidFill>
            <a:schemeClr val="accent5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2EBDB"/>
                </a:solidFill>
              </a:defRPr>
            </a:lvl1pPr>
          </a:lstStyle>
          <a:p>
            <a:pPr>
              <a:defRPr sz="3200"/>
            </a:pPr>
            <a:r>
              <a:rPr sz="1400"/>
              <a:t>WS Endpoint Method</a:t>
            </a:r>
          </a:p>
        </p:txBody>
      </p:sp>
      <p:sp>
        <p:nvSpPr>
          <p:cNvPr id="142" name="Shape 142"/>
          <p:cNvSpPr/>
          <p:nvPr/>
        </p:nvSpPr>
        <p:spPr>
          <a:xfrm>
            <a:off x="6939087" y="4620105"/>
            <a:ext cx="602155" cy="1"/>
          </a:xfrm>
          <a:prstGeom prst="line">
            <a:avLst/>
          </a:prstGeom>
          <a:ln w="12700">
            <a:solidFill>
              <a:srgbClr val="A49E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3" name="Shape 143"/>
          <p:cNvSpPr/>
          <p:nvPr/>
        </p:nvSpPr>
        <p:spPr>
          <a:xfrm>
            <a:off x="1845737" y="6089393"/>
            <a:ext cx="458871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Web Service Standards</a:t>
            </a:r>
          </a:p>
        </p:txBody>
      </p:sp>
      <p:sp>
        <p:nvSpPr>
          <p:cNvPr id="144" name="Shape 144"/>
          <p:cNvSpPr/>
          <p:nvPr/>
        </p:nvSpPr>
        <p:spPr>
          <a:xfrm>
            <a:off x="3227511" y="6767931"/>
            <a:ext cx="257254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WS-Security</a:t>
            </a:r>
          </a:p>
        </p:txBody>
      </p:sp>
      <p:sp>
        <p:nvSpPr>
          <p:cNvPr id="145" name="Shape 145"/>
          <p:cNvSpPr/>
          <p:nvPr/>
        </p:nvSpPr>
        <p:spPr>
          <a:xfrm>
            <a:off x="3331509" y="7446469"/>
            <a:ext cx="28169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WS-Policy etc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4"/>
      <p:bldP build="whole" bldLvl="1" animBg="1" rev="0" advAuto="0" spid="131" grpId="3"/>
      <p:bldP build="whole" bldLvl="1" animBg="1" rev="0" advAuto="0" spid="133" grpId="6"/>
      <p:bldP build="whole" bldLvl="1" animBg="1" rev="0" advAuto="0" spid="136" grpId="13"/>
      <p:bldP build="whole" bldLvl="1" animBg="1" rev="0" advAuto="0" spid="139" grpId="14"/>
      <p:bldP build="whole" bldLvl="1" animBg="1" rev="0" advAuto="0" spid="143" grpId="15"/>
      <p:bldP build="whole" bldLvl="1" animBg="1" rev="0" advAuto="0" spid="145" grpId="17"/>
      <p:bldP build="whole" bldLvl="1" animBg="1" rev="0" advAuto="0" spid="137" grpId="9"/>
      <p:bldP build="whole" bldLvl="1" animBg="1" rev="0" advAuto="0" spid="141" grpId="11"/>
      <p:bldP build="whole" bldLvl="1" animBg="1" rev="0" advAuto="0" spid="129" grpId="1"/>
      <p:bldP build="whole" bldLvl="1" animBg="1" rev="0" advAuto="0" spid="144" grpId="16"/>
      <p:bldP build="whole" bldLvl="1" animBg="1" rev="0" advAuto="0" spid="142" grpId="10"/>
      <p:bldP build="whole" bldLvl="1" animBg="1" rev="0" advAuto="0" spid="130" grpId="2"/>
      <p:bldP build="whole" bldLvl="1" animBg="1" rev="0" advAuto="0" spid="138" grpId="8"/>
      <p:bldP build="whole" bldLvl="1" animBg="1" rev="0" advAuto="0" spid="134" grpId="5"/>
      <p:bldP build="whole" bldLvl="1" animBg="1" rev="0" advAuto="0" spid="140" grpId="12"/>
      <p:bldP build="whole" bldLvl="1" animBg="1" rev="0" advAuto="0" spid="135" grpId="7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1627120" y="1402630"/>
            <a:ext cx="11610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Tools</a:t>
            </a:r>
          </a:p>
        </p:txBody>
      </p:sp>
      <p:sp>
        <p:nvSpPr>
          <p:cNvPr id="148" name="Shape 148"/>
          <p:cNvSpPr/>
          <p:nvPr/>
        </p:nvSpPr>
        <p:spPr>
          <a:xfrm>
            <a:off x="2266732" y="2228676"/>
            <a:ext cx="198626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wsdl2java</a:t>
            </a:r>
          </a:p>
        </p:txBody>
      </p:sp>
      <p:sp>
        <p:nvSpPr>
          <p:cNvPr id="149" name="Shape 149"/>
          <p:cNvSpPr/>
          <p:nvPr/>
        </p:nvSpPr>
        <p:spPr>
          <a:xfrm>
            <a:off x="2374064" y="2955543"/>
            <a:ext cx="198626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java2wsdl</a:t>
            </a:r>
          </a:p>
        </p:txBody>
      </p:sp>
      <p:sp>
        <p:nvSpPr>
          <p:cNvPr id="150" name="Shape 150"/>
          <p:cNvSpPr/>
          <p:nvPr/>
        </p:nvSpPr>
        <p:spPr>
          <a:xfrm>
            <a:off x="1729289" y="7703270"/>
            <a:ext cx="574526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Documentation and Samples</a:t>
            </a:r>
          </a:p>
        </p:txBody>
      </p:sp>
      <p:sp>
        <p:nvSpPr>
          <p:cNvPr id="151" name="Shape 151"/>
          <p:cNvSpPr/>
          <p:nvPr/>
        </p:nvSpPr>
        <p:spPr>
          <a:xfrm>
            <a:off x="1506454" y="4373807"/>
            <a:ext cx="425198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Spring Configuration</a:t>
            </a:r>
          </a:p>
        </p:txBody>
      </p:sp>
      <p:sp>
        <p:nvSpPr>
          <p:cNvPr id="152" name="Shape 152"/>
          <p:cNvSpPr/>
          <p:nvPr/>
        </p:nvSpPr>
        <p:spPr>
          <a:xfrm>
            <a:off x="1558633" y="5602928"/>
            <a:ext cx="45437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Extend and Customize</a:t>
            </a:r>
          </a:p>
        </p:txBody>
      </p:sp>
      <p:sp>
        <p:nvSpPr>
          <p:cNvPr id="153" name="Shape 153"/>
          <p:cNvSpPr/>
          <p:nvPr/>
        </p:nvSpPr>
        <p:spPr>
          <a:xfrm>
            <a:off x="2588498" y="6419141"/>
            <a:ext cx="50567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Interceptors and Handler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2"/>
      <p:bldP build="whole" bldLvl="1" animBg="1" rev="0" advAuto="0" spid="150" grpId="7"/>
      <p:bldP build="whole" bldLvl="1" animBg="1" rev="0" advAuto="0" spid="152" grpId="5"/>
      <p:bldP build="whole" bldLvl="1" animBg="1" rev="0" advAuto="0" spid="153" grpId="6"/>
      <p:bldP build="whole" bldLvl="1" animBg="1" rev="0" advAuto="0" spid="149" grpId="3"/>
      <p:bldP build="whole" bldLvl="1" animBg="1" rev="0" advAuto="0" spid="147" grpId="1"/>
      <p:bldP build="whole" bldLvl="1" animBg="1" rev="0" advAuto="0" spid="151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3496965" y="3276423"/>
            <a:ext cx="473646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Current Version -  3.0.3</a:t>
            </a:r>
          </a:p>
        </p:txBody>
      </p:sp>
      <p:sp>
        <p:nvSpPr>
          <p:cNvPr id="156" name="Shape 156"/>
          <p:cNvSpPr/>
          <p:nvPr/>
        </p:nvSpPr>
        <p:spPr>
          <a:xfrm>
            <a:off x="3577320" y="5233070"/>
            <a:ext cx="45757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http://cxf.apache.org/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3655855" y="2332089"/>
            <a:ext cx="283693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SOAP Engine</a:t>
            </a:r>
          </a:p>
        </p:txBody>
      </p:sp>
      <p:sp>
        <p:nvSpPr>
          <p:cNvPr id="159" name="Shape 159"/>
          <p:cNvSpPr/>
          <p:nvPr/>
        </p:nvSpPr>
        <p:spPr>
          <a:xfrm>
            <a:off x="3624514" y="3521464"/>
            <a:ext cx="289961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WS Standards</a:t>
            </a:r>
          </a:p>
        </p:txBody>
      </p:sp>
      <p:sp>
        <p:nvSpPr>
          <p:cNvPr id="160" name="Shape 160"/>
          <p:cNvSpPr/>
          <p:nvPr/>
        </p:nvSpPr>
        <p:spPr>
          <a:xfrm>
            <a:off x="3741291" y="4834679"/>
            <a:ext cx="11610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Tools</a:t>
            </a:r>
          </a:p>
        </p:txBody>
      </p:sp>
      <p:sp>
        <p:nvSpPr>
          <p:cNvPr id="161" name="Shape 161"/>
          <p:cNvSpPr/>
          <p:nvPr/>
        </p:nvSpPr>
        <p:spPr>
          <a:xfrm>
            <a:off x="3680296" y="6147893"/>
            <a:ext cx="425198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Spring Configuration</a:t>
            </a:r>
          </a:p>
        </p:txBody>
      </p:sp>
      <p:sp>
        <p:nvSpPr>
          <p:cNvPr id="162" name="Shape 162"/>
          <p:cNvSpPr/>
          <p:nvPr/>
        </p:nvSpPr>
        <p:spPr>
          <a:xfrm>
            <a:off x="3650430" y="7750415"/>
            <a:ext cx="574526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Documentation and Samples</a:t>
            </a:r>
          </a:p>
        </p:txBody>
      </p:sp>
      <p:sp>
        <p:nvSpPr>
          <p:cNvPr id="163" name="Shape 163"/>
          <p:cNvSpPr/>
          <p:nvPr/>
        </p:nvSpPr>
        <p:spPr>
          <a:xfrm>
            <a:off x="3609107" y="1142713"/>
            <a:ext cx="474848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JAX-WS AND JAX-RS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1"/>
      <p:bldP build="whole" bldLvl="1" animBg="1" rev="0" advAuto="0" spid="161" grpId="5"/>
      <p:bldP build="whole" bldLvl="1" animBg="1" rev="0" advAuto="0" spid="162" grpId="6"/>
      <p:bldP build="whole" bldLvl="1" animBg="1" rev="0" advAuto="0" spid="158" grpId="2"/>
      <p:bldP build="whole" bldLvl="1" animBg="1" rev="0" advAuto="0" spid="159" grpId="3"/>
      <p:bldP build="whole" bldLvl="1" animBg="1" rev="0" advAuto="0" spid="160" grpId="4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6C6963"/>
      </a:dk1>
      <a:lt1>
        <a:srgbClr val="092C6C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000000"/>
      </a:dk1>
      <a:lt1>
        <a:srgbClr val="FFFFFF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