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600" y="9359900"/>
            <a:ext cx="368301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SOAP WS Design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Top Down or WSDL First or Contract First</a:t>
            </a:r>
          </a:p>
          <a:p>
            <a:pPr>
              <a:buBlip>
                <a:blip r:embed="rId2"/>
              </a:buBlip>
            </a:pPr>
            <a:r>
              <a:t>Code First or Bottom Up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Contract First Design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043" indent="-352043" defTabSz="490727">
              <a:spcBef>
                <a:spcPts val="23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21336" dist="10668" dir="5400000">
                    <a:srgbClr val="FFFFFF"/>
                  </a:outerShdw>
                </a:effectLst>
              </a:defRPr>
            </a:pPr>
            <a:r>
              <a:t>Create the WSDL file</a:t>
            </a:r>
          </a:p>
          <a:p>
            <a:pPr marL="352043" indent="-352043" defTabSz="490727">
              <a:spcBef>
                <a:spcPts val="23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21336" dist="10668" dir="5400000">
                    <a:srgbClr val="FFFFFF"/>
                  </a:outerShdw>
                </a:effectLst>
              </a:defRPr>
            </a:pPr>
            <a:r>
              <a:t>Generate the java stubs using tools like wsdl2java</a:t>
            </a:r>
          </a:p>
          <a:p>
            <a:pPr marL="352043" indent="-352043" defTabSz="490727">
              <a:spcBef>
                <a:spcPts val="23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21336" dist="10668" dir="5400000">
                    <a:srgbClr val="FFFFFF"/>
                  </a:outerShdw>
                </a:effectLst>
              </a:defRPr>
            </a:pPr>
            <a:r>
              <a:t>Implement the web services endpoint</a:t>
            </a:r>
          </a:p>
          <a:p>
            <a:pPr marL="352043" indent="-352043" defTabSz="490727">
              <a:spcBef>
                <a:spcPts val="23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21336" dist="10668" dir="5400000">
                    <a:srgbClr val="FFFFFF"/>
                  </a:outerShdw>
                </a:effectLst>
              </a:defRPr>
            </a:pPr>
            <a:r>
              <a:t>Advantages:</a:t>
            </a:r>
          </a:p>
          <a:p>
            <a:pPr lvl="3" marL="1408175" indent="-352043" defTabSz="490727">
              <a:spcBef>
                <a:spcPts val="23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21336" dist="10668" dir="5400000">
                    <a:srgbClr val="FFFFFF"/>
                  </a:outerShdw>
                </a:effectLst>
              </a:defRPr>
            </a:pPr>
            <a:r>
              <a:t>Contract with the consumer Signed off</a:t>
            </a:r>
          </a:p>
          <a:p>
            <a:pPr lvl="3" marL="1408175" indent="-352043" defTabSz="490727">
              <a:spcBef>
                <a:spcPts val="23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21336" dist="10668" dir="5400000">
                    <a:srgbClr val="FFFFFF"/>
                  </a:outerShdw>
                </a:effectLst>
              </a:defRPr>
            </a:pPr>
            <a:r>
              <a:t>Better Interoperability</a:t>
            </a:r>
          </a:p>
          <a:p>
            <a:pPr lvl="3" marL="1408175" indent="-352043" defTabSz="490727">
              <a:spcBef>
                <a:spcPts val="23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21336" dist="10668" dir="5400000">
                    <a:srgbClr val="FFFFFF"/>
                  </a:outerShdw>
                </a:effectLst>
              </a:defRPr>
            </a:pPr>
            <a:r>
              <a:t>Faster Integration.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917700" y="3619500"/>
            <a:ext cx="3086051" cy="25146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WSDL First Project</a:t>
            </a: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Management</a:t>
            </a: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WS</a:t>
            </a: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(Java)</a:t>
            </a:r>
          </a:p>
        </p:txBody>
      </p:sp>
      <p:sp>
        <p:nvSpPr>
          <p:cNvPr id="127" name="Shape 127"/>
          <p:cNvSpPr/>
          <p:nvPr/>
        </p:nvSpPr>
        <p:spPr>
          <a:xfrm>
            <a:off x="7112000" y="3745210"/>
            <a:ext cx="4089152" cy="226318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Reporting Application</a:t>
            </a: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(.Net)</a:t>
            </a:r>
          </a:p>
        </p:txBody>
      </p:sp>
      <p:sp>
        <p:nvSpPr>
          <p:cNvPr id="128" name="Shape 128"/>
          <p:cNvSpPr/>
          <p:nvPr/>
        </p:nvSpPr>
        <p:spPr>
          <a:xfrm flipH="1">
            <a:off x="4961830" y="5130849"/>
            <a:ext cx="2157603" cy="1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First Design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Write Java Code and annotate</a:t>
            </a:r>
          </a:p>
          <a:p>
            <a:pPr>
              <a:buBlip>
                <a:blip r:embed="rId2"/>
              </a:buBlip>
            </a:pPr>
            <a:r>
              <a:t>Generate the WSDL from the code using java2wsdl</a:t>
            </a:r>
          </a:p>
          <a:p>
            <a:pPr>
              <a:buBlip>
                <a:blip r:embed="rId2"/>
              </a:buBlip>
            </a:pPr>
            <a:r>
              <a:t>Advantages:</a:t>
            </a:r>
          </a:p>
          <a:p>
            <a:pPr lvl="3">
              <a:buBlip>
                <a:blip r:embed="rId2"/>
              </a:buBlip>
            </a:pPr>
            <a:r>
              <a:t>Legacy Application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413000" y="2546350"/>
            <a:ext cx="2447975" cy="195332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Web </a:t>
            </a: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Check-in</a:t>
            </a:r>
          </a:p>
        </p:txBody>
      </p:sp>
      <p:sp>
        <p:nvSpPr>
          <p:cNvPr id="134" name="Shape 134"/>
          <p:cNvSpPr/>
          <p:nvPr/>
        </p:nvSpPr>
        <p:spPr>
          <a:xfrm>
            <a:off x="2526059" y="4908550"/>
            <a:ext cx="2447976" cy="21837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Kiosk</a:t>
            </a: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Check-in</a:t>
            </a:r>
          </a:p>
        </p:txBody>
      </p:sp>
      <p:sp>
        <p:nvSpPr>
          <p:cNvPr id="135" name="Shape 135"/>
          <p:cNvSpPr/>
          <p:nvPr/>
        </p:nvSpPr>
        <p:spPr>
          <a:xfrm>
            <a:off x="6337300" y="3581722"/>
            <a:ext cx="2722017" cy="21837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Java First Shared Reservation Framework</a:t>
            </a:r>
          </a:p>
          <a:p>
            <a:pPr>
              <a:defRPr i="0" sz="3200">
                <a:solidFill>
                  <a:srgbClr val="F3F1DF"/>
                </a:solidFill>
                <a:effectLst/>
              </a:defRPr>
            </a:pPr>
            <a:r>
              <a:t>WS</a:t>
            </a:r>
          </a:p>
        </p:txBody>
      </p:sp>
      <p:sp>
        <p:nvSpPr>
          <p:cNvPr id="136" name="Shape 136"/>
          <p:cNvSpPr/>
          <p:nvPr/>
        </p:nvSpPr>
        <p:spPr>
          <a:xfrm flipV="1">
            <a:off x="4914342" y="4883149"/>
            <a:ext cx="1383061" cy="1383061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4910005" y="3668128"/>
            <a:ext cx="1387398" cy="751782"/>
          </a:xfrm>
          <a:prstGeom prst="line">
            <a:avLst/>
          </a:prstGeom>
          <a:ln w="38100">
            <a:solidFill>
              <a:schemeClr val="accent1">
                <a:satOff val="-17010"/>
                <a:lumOff val="14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3200">
                <a:solidFill>
                  <a:srgbClr val="4B4B4B"/>
                </a:solidFill>
                <a:effectLst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design to choose?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Contract first except while exposing legacy applications as web services.</a:t>
            </a:r>
          </a:p>
          <a:p>
            <a:pPr>
              <a:buBlip>
                <a:blip r:embed="rId2"/>
              </a:buBlip>
            </a:pPr>
            <a:r>
              <a:t>Start with a skeleton WSDL generated from tools like java2wsdl to start with contract first.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