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3691737" y="4146950"/>
            <a:ext cx="271455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Spring MVC</a:t>
            </a:r>
          </a:p>
        </p:txBody>
      </p:sp>
      <p:sp>
        <p:nvSpPr>
          <p:cNvPr id="120" name="Shape 120"/>
          <p:cNvSpPr/>
          <p:nvPr/>
        </p:nvSpPr>
        <p:spPr>
          <a:xfrm>
            <a:off x="533549" y="1117548"/>
            <a:ext cx="220543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Spring</a:t>
            </a:r>
          </a:p>
        </p:txBody>
      </p:sp>
      <p:sp>
        <p:nvSpPr>
          <p:cNvPr id="121" name="Shape 121"/>
          <p:cNvSpPr/>
          <p:nvPr/>
        </p:nvSpPr>
        <p:spPr>
          <a:xfrm>
            <a:off x="2017833" y="6085555"/>
            <a:ext cx="422798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@RequestMapping</a:t>
            </a:r>
          </a:p>
        </p:txBody>
      </p:sp>
      <p:sp>
        <p:nvSpPr>
          <p:cNvPr id="122" name="Shape 122"/>
          <p:cNvSpPr/>
          <p:nvPr/>
        </p:nvSpPr>
        <p:spPr>
          <a:xfrm>
            <a:off x="2034748" y="7559252"/>
            <a:ext cx="320921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@PathVariable</a:t>
            </a:r>
          </a:p>
        </p:txBody>
      </p:sp>
      <p:sp>
        <p:nvSpPr>
          <p:cNvPr id="123" name="Shape 123"/>
          <p:cNvSpPr/>
          <p:nvPr/>
        </p:nvSpPr>
        <p:spPr>
          <a:xfrm>
            <a:off x="8870811" y="7559252"/>
            <a:ext cx="286029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@PathParam</a:t>
            </a:r>
          </a:p>
        </p:txBody>
      </p:sp>
      <p:sp>
        <p:nvSpPr>
          <p:cNvPr id="124" name="Shape 124"/>
          <p:cNvSpPr/>
          <p:nvPr/>
        </p:nvSpPr>
        <p:spPr>
          <a:xfrm>
            <a:off x="5049011" y="5116252"/>
            <a:ext cx="1" cy="68580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8845477" y="6085555"/>
            <a:ext cx="146606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@Path</a:t>
            </a:r>
          </a:p>
        </p:txBody>
      </p:sp>
      <p:sp>
        <p:nvSpPr>
          <p:cNvPr id="126" name="Shape 126"/>
          <p:cNvSpPr/>
          <p:nvPr/>
        </p:nvSpPr>
        <p:spPr>
          <a:xfrm>
            <a:off x="6812615" y="6568493"/>
            <a:ext cx="1466063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6643293" y="8007775"/>
            <a:ext cx="146606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3797404" y="158025"/>
            <a:ext cx="137437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JDBC</a:t>
            </a:r>
          </a:p>
        </p:txBody>
      </p:sp>
      <p:sp>
        <p:nvSpPr>
          <p:cNvPr id="129" name="Shape 129"/>
          <p:cNvSpPr/>
          <p:nvPr/>
        </p:nvSpPr>
        <p:spPr>
          <a:xfrm>
            <a:off x="3664604" y="1567990"/>
            <a:ext cx="250075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Messaging</a:t>
            </a:r>
          </a:p>
        </p:txBody>
      </p:sp>
      <p:sp>
        <p:nvSpPr>
          <p:cNvPr id="130" name="Shape 130"/>
          <p:cNvSpPr/>
          <p:nvPr/>
        </p:nvSpPr>
        <p:spPr>
          <a:xfrm>
            <a:off x="3682019" y="2977955"/>
            <a:ext cx="307263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ORM Support</a:t>
            </a:r>
          </a:p>
        </p:txBody>
      </p:sp>
      <p:sp>
        <p:nvSpPr>
          <p:cNvPr id="131" name="Shape 131"/>
          <p:cNvSpPr/>
          <p:nvPr/>
        </p:nvSpPr>
        <p:spPr>
          <a:xfrm>
            <a:off x="6676837" y="4146950"/>
            <a:ext cx="78511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3.0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1" grpId="8"/>
      <p:bldP build="whole" bldLvl="1" animBg="1" rev="0" advAuto="0" spid="127" grpId="12"/>
      <p:bldP build="whole" bldLvl="1" animBg="1" rev="0" advAuto="0" spid="130" grpId="4"/>
      <p:bldP build="whole" bldLvl="1" animBg="1" rev="0" advAuto="0" spid="122" grpId="11"/>
      <p:bldP build="whole" bldLvl="1" animBg="1" rev="0" advAuto="0" spid="128" grpId="2"/>
      <p:bldP build="whole" bldLvl="1" animBg="1" rev="0" advAuto="0" spid="119" grpId="5"/>
      <p:bldP build="whole" bldLvl="1" animBg="1" rev="0" advAuto="0" spid="120" grpId="1"/>
      <p:bldP build="whole" bldLvl="1" animBg="1" rev="0" advAuto="0" spid="125" grpId="10"/>
      <p:bldP build="whole" bldLvl="1" animBg="1" rev="0" advAuto="0" spid="126" grpId="9"/>
      <p:bldP build="whole" bldLvl="1" animBg="1" rev="0" advAuto="0" spid="124" grpId="7"/>
      <p:bldP build="whole" bldLvl="1" animBg="1" rev="0" advAuto="0" spid="129" grpId="3"/>
      <p:bldP build="whole" bldLvl="1" animBg="1" rev="0" advAuto="0" spid="131" grpId="6"/>
      <p:bldP build="whole" bldLvl="1" animBg="1" rev="0" advAuto="0" spid="123" grpId="1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4519516" y="1738408"/>
            <a:ext cx="416331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Simple Application</a:t>
            </a:r>
          </a:p>
        </p:txBody>
      </p:sp>
      <p:sp>
        <p:nvSpPr>
          <p:cNvPr id="134" name="Shape 134"/>
          <p:cNvSpPr/>
          <p:nvPr/>
        </p:nvSpPr>
        <p:spPr>
          <a:xfrm>
            <a:off x="4591248" y="4010214"/>
            <a:ext cx="368119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JSON Response</a:t>
            </a:r>
          </a:p>
        </p:txBody>
      </p:sp>
      <p:sp>
        <p:nvSpPr>
          <p:cNvPr id="135" name="Shape 135"/>
          <p:cNvSpPr/>
          <p:nvPr/>
        </p:nvSpPr>
        <p:spPr>
          <a:xfrm>
            <a:off x="5639710" y="5689367"/>
            <a:ext cx="78511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4.0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2"/>
      <p:bldP build="whole" bldLvl="1" animBg="1" rev="0" advAuto="0" spid="135" grpId="3"/>
      <p:bldP build="whole" bldLvl="1" animBg="1" rev="0" advAuto="0" spid="133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