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WS.*</a:t>
            </a:r>
          </a:p>
        </p:txBody>
      </p:sp>
      <p:sp>
        <p:nvSpPr>
          <p:cNvPr id="120" name="Shape 120"/>
          <p:cNvSpPr/>
          <p:nvPr/>
        </p:nvSpPr>
        <p:spPr>
          <a:xfrm>
            <a:off x="1848019" y="3249159"/>
            <a:ext cx="2704486" cy="25059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Online Shopping Application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762403" y="3238289"/>
            <a:ext cx="3168006" cy="27616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Banks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Payment Gateway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Web Service</a:t>
            </a:r>
          </a:p>
        </p:txBody>
      </p:sp>
      <p:sp>
        <p:nvSpPr>
          <p:cNvPr id="122" name="Shape 122"/>
          <p:cNvSpPr/>
          <p:nvPr/>
        </p:nvSpPr>
        <p:spPr>
          <a:xfrm>
            <a:off x="5167669" y="42418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2433840" y="6476988"/>
            <a:ext cx="2874778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Soap Body?</a:t>
            </a:r>
          </a:p>
        </p:txBody>
      </p:sp>
      <p:sp>
        <p:nvSpPr>
          <p:cNvPr id="124" name="Shape 124"/>
          <p:cNvSpPr/>
          <p:nvPr/>
        </p:nvSpPr>
        <p:spPr>
          <a:xfrm>
            <a:off x="6078946" y="6476988"/>
            <a:ext cx="2874778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Soap Header?</a:t>
            </a:r>
          </a:p>
        </p:txBody>
      </p:sp>
      <p:sp>
        <p:nvSpPr>
          <p:cNvPr id="125" name="Shape 125"/>
          <p:cNvSpPr/>
          <p:nvPr/>
        </p:nvSpPr>
        <p:spPr>
          <a:xfrm>
            <a:off x="4062359" y="7968269"/>
            <a:ext cx="3168006" cy="12700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What are element Names?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4"/>
      <p:bldP build="whole" bldLvl="1" animBg="1" rev="0" advAuto="0" spid="122" grpId="1"/>
      <p:bldP build="p" bldLvl="5" animBg="1" rev="0" advAuto="0" spid="123" grpId="2"/>
      <p:bldP build="p" bldLvl="5" animBg="1" rev="0" advAuto="0" spid="12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WS-Security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Authentication</a:t>
            </a:r>
          </a:p>
          <a:p>
            <a:pPr lvl="3" marL="1335024" indent="-333756" defTabSz="426466">
              <a:spcBef>
                <a:spcPts val="3000"/>
              </a:spcBef>
              <a:defRPr sz="2774"/>
            </a:pPr>
            <a:r>
              <a:t>User Name Token Profile</a:t>
            </a:r>
          </a:p>
          <a:p>
            <a:pPr lvl="3" marL="1335024" indent="-333756" defTabSz="426466">
              <a:spcBef>
                <a:spcPts val="3000"/>
              </a:spcBef>
              <a:defRPr sz="2774"/>
            </a:pPr>
            <a:r>
              <a:t>X 508 Certificates</a:t>
            </a:r>
          </a:p>
          <a:p>
            <a:pPr lvl="3" marL="1335024" indent="-333756" defTabSz="426466">
              <a:spcBef>
                <a:spcPts val="3000"/>
              </a:spcBef>
              <a:defRPr sz="2774"/>
            </a:pPr>
            <a:r>
              <a:t>SAML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Confidentiality</a:t>
            </a:r>
          </a:p>
          <a:p>
            <a:pPr lvl="2" marL="1001268" indent="-333756" defTabSz="426466">
              <a:spcBef>
                <a:spcPts val="3000"/>
              </a:spcBef>
              <a:defRPr sz="2774"/>
            </a:pPr>
            <a:r>
              <a:t>Encryption and Decryption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Integrity</a:t>
            </a:r>
          </a:p>
          <a:p>
            <a:pPr lvl="2" marL="1001268" indent="-333756" defTabSz="426466">
              <a:spcBef>
                <a:spcPts val="3000"/>
              </a:spcBef>
              <a:defRPr sz="2774"/>
            </a:pPr>
            <a:r>
              <a:t>XML Signature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MTOM - For exchanging files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WS-Addressing - Asynchronous Callbacks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WS-Policy- Assert and mandate  certain rules to consume our web services.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WS-SecureConversation - Improve Performance while encrypting and decrypting by negotiating a key at the beginning.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WS-SecurityPolicy - Assert WS-Security 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 UP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WS-Security</a:t>
            </a:r>
          </a:p>
          <a:p>
            <a:pPr/>
            <a:r>
              <a:t>MTOM</a:t>
            </a:r>
          </a:p>
          <a:p>
            <a:pPr/>
            <a:r>
              <a:t>WS-Addressing</a:t>
            </a:r>
          </a:p>
          <a:p>
            <a:pPr/>
            <a:r>
              <a:t>WS-Policy</a:t>
            </a:r>
          </a:p>
          <a:p>
            <a:pPr/>
            <a:r>
              <a:t>AND MORE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