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25959" y="3878089"/>
            <a:ext cx="3718480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000"/>
            </a:lvl1pPr>
          </a:lstStyle>
          <a:p>
            <a:pPr/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7160" y="582690"/>
            <a:ext cx="26507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HTML</a:t>
            </a:r>
          </a:p>
        </p:txBody>
      </p:sp>
      <p:sp>
        <p:nvSpPr>
          <p:cNvPr id="124" name="Shape 124"/>
          <p:cNvSpPr/>
          <p:nvPr/>
        </p:nvSpPr>
        <p:spPr>
          <a:xfrm>
            <a:off x="1508127" y="2325496"/>
            <a:ext cx="32662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&lt;b&gt;XML&lt;/b&gt;</a:t>
            </a:r>
          </a:p>
        </p:txBody>
      </p:sp>
      <p:sp>
        <p:nvSpPr>
          <p:cNvPr id="125" name="Shape 125"/>
          <p:cNvSpPr/>
          <p:nvPr/>
        </p:nvSpPr>
        <p:spPr>
          <a:xfrm>
            <a:off x="1498659" y="4096918"/>
            <a:ext cx="51966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&lt;H1&gt;HEADING&lt;/H1&gt;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1512050" y="5868340"/>
            <a:ext cx="73959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&lt;P&gt;THIS IS A PARAGRAPH&lt;/P&gt;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r>
              <a:t>Why XML?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544799" y="2638279"/>
            <a:ext cx="11480801" cy="5715001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75000"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Configuration and Data Exchange  </a:t>
            </a:r>
          </a:p>
          <a:p>
            <a:pPr marL="444500" indent="-444500">
              <a:buSzPct val="75000"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Data and Meta Data</a:t>
            </a:r>
          </a:p>
          <a:p>
            <a:pPr marL="444500" indent="-444500">
              <a:buSzPct val="75000"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Elements and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p" bldLvl="5" animBg="1" rev="0" advAuto="0" spid="1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&lt;? xml version=“1.0?&gt;</a:t>
            </a:r>
          </a:p>
          <a:p>
            <a:pPr marL="0" indent="0">
              <a:buSzTx/>
              <a:buNone/>
            </a:pPr>
            <a:r>
              <a:t>&lt;patient id=“123”&gt;</a:t>
            </a:r>
          </a:p>
          <a:p>
            <a:pPr marL="0" indent="0">
              <a:buSzTx/>
              <a:buNone/>
            </a:pPr>
            <a:r>
              <a:t>       &lt;name&gt;John&lt;/name&gt;</a:t>
            </a:r>
          </a:p>
          <a:p>
            <a:pPr marL="0" indent="0">
              <a:buSzTx/>
              <a:buNone/>
            </a:pPr>
            <a:r>
              <a:t> &lt;/patient&gt;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r>
              <a:t>Wellformedness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buSzPct val="75000"/>
              <a:buChar char="•"/>
              <a:defRPr sz="342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document should start with a prolog element  </a:t>
            </a:r>
          </a:p>
          <a:p>
            <a:pPr marL="422275" indent="-422275" defTabSz="554990">
              <a:spcBef>
                <a:spcPts val="3900"/>
              </a:spcBef>
              <a:buSzPct val="75000"/>
              <a:buChar char="•"/>
              <a:defRPr sz="342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Each start tag should have a corresponding end tag.</a:t>
            </a:r>
          </a:p>
          <a:p>
            <a:pPr marL="422275" indent="-422275" defTabSz="554990">
              <a:spcBef>
                <a:spcPts val="3900"/>
              </a:spcBef>
              <a:buSzPct val="75000"/>
              <a:buChar char="•"/>
              <a:defRPr sz="342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If a tag starts with in an other tag it should also end with in that tag.</a:t>
            </a:r>
          </a:p>
          <a:p>
            <a:pPr marL="422275" indent="-422275" defTabSz="554990">
              <a:spcBef>
                <a:spcPts val="3900"/>
              </a:spcBef>
              <a:buSzPct val="75000"/>
              <a:buChar char="•"/>
              <a:defRPr sz="342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Attribute values must be enclosed in quotes.</a:t>
            </a:r>
          </a:p>
          <a:p>
            <a:pPr marL="422275" indent="-422275" defTabSz="554990">
              <a:spcBef>
                <a:spcPts val="3900"/>
              </a:spcBef>
              <a:buSzPct val="75000"/>
              <a:buChar char="•"/>
              <a:defRPr sz="342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Entity References should be used for certain characters.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2"/>
      <p:bldP build="whole" bldLvl="1" animBg="1" rev="0" advAuto="0" spid="1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>
                <a:effectLst/>
              </a:defRPr>
            </a:pPr>
            <a:r>
              <a:t>Validation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buSzPct val="75000"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XML Schema is a Blue Print for the XML Document.</a:t>
            </a:r>
          </a:p>
          <a:p>
            <a:pPr marL="444500" indent="-444500">
              <a:buSzPct val="75000"/>
              <a:buChar char="•"/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Valid XML - If a XML Document has a associated schema file and if it complies with the schema it is called a valid XML.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2"/>
      <p:bldP build="whole" bldLvl="1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48150" y="795325"/>
            <a:ext cx="311467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Summary:</a:t>
            </a:r>
          </a:p>
        </p:txBody>
      </p:sp>
      <p:sp>
        <p:nvSpPr>
          <p:cNvPr id="141" name="Shape 141"/>
          <p:cNvSpPr/>
          <p:nvPr/>
        </p:nvSpPr>
        <p:spPr>
          <a:xfrm>
            <a:off x="1228497" y="2970363"/>
            <a:ext cx="6795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Configuration and Data Exchange</a:t>
            </a:r>
          </a:p>
        </p:txBody>
      </p:sp>
      <p:sp>
        <p:nvSpPr>
          <p:cNvPr id="142" name="Shape 142"/>
          <p:cNvSpPr/>
          <p:nvPr/>
        </p:nvSpPr>
        <p:spPr>
          <a:xfrm>
            <a:off x="1222133" y="4552950"/>
            <a:ext cx="3420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Well-Formedness</a:t>
            </a:r>
          </a:p>
        </p:txBody>
      </p:sp>
      <p:sp>
        <p:nvSpPr>
          <p:cNvPr id="143" name="Shape 143"/>
          <p:cNvSpPr/>
          <p:nvPr/>
        </p:nvSpPr>
        <p:spPr>
          <a:xfrm>
            <a:off x="1252676" y="6005215"/>
            <a:ext cx="21071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3" grpId="4"/>
      <p:bldP build="whole" bldLvl="1" animBg="1" rev="0" advAuto="0" spid="142" grpId="3"/>
      <p:bldP build="whole" bldLvl="1" animBg="1" rev="0" advAuto="0" spid="141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