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565899" y="90297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749300" y="812800"/>
            <a:ext cx="11480800" cy="622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24599" y="91440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pic" sz="half" idx="13"/>
          </p:nvPr>
        </p:nvSpPr>
        <p:spPr>
          <a:xfrm>
            <a:off x="7121230" y="1586868"/>
            <a:ext cx="5105401" cy="6807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870700" y="2362200"/>
            <a:ext cx="5359400" cy="6413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idx="13"/>
          </p:nvPr>
        </p:nvSpPr>
        <p:spPr>
          <a:xfrm>
            <a:off x="787400" y="723900"/>
            <a:ext cx="6324600" cy="817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quarter" idx="14"/>
          </p:nvPr>
        </p:nvSpPr>
        <p:spPr>
          <a:xfrm>
            <a:off x="7396540" y="723900"/>
            <a:ext cx="4800601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sz="quarter" idx="15"/>
          </p:nvPr>
        </p:nvSpPr>
        <p:spPr>
          <a:xfrm>
            <a:off x="7396540" y="4508617"/>
            <a:ext cx="48133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017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XML Schema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Contract between a XML provider and consumer</a:t>
            </a:r>
          </a:p>
          <a:p>
            <a:pPr>
              <a:buBlip>
                <a:blip r:embed="rId2"/>
              </a:buBlip>
            </a:pPr>
            <a:r>
              <a:t>It is a XML Document</a:t>
            </a:r>
          </a:p>
          <a:p>
            <a:pPr>
              <a:buBlip>
                <a:blip r:embed="rId2"/>
              </a:buBlip>
            </a:pPr>
            <a:r>
              <a:t>Used for Data/Meta-Data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Popular Schemas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web.xsd for web.xml the JEE web application descriptor</a:t>
            </a:r>
          </a:p>
          <a:p>
            <a:pPr>
              <a:buBlip>
                <a:blip r:embed="rId2"/>
              </a:buBlip>
            </a:pPr>
            <a:r>
              <a:t>project.xsd  for eclipse IDE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XSD Types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In-Built Types</a:t>
            </a:r>
          </a:p>
          <a:p>
            <a:pPr>
              <a:buBlip>
                <a:blip r:embed="rId2"/>
              </a:buBlip>
            </a:pPr>
            <a:r>
              <a:t>Simple Types</a:t>
            </a:r>
          </a:p>
          <a:p>
            <a:pPr>
              <a:buBlip>
                <a:blip r:embed="rId2"/>
              </a:buBlip>
            </a:pPr>
            <a:r>
              <a:t>Complex Types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In-Built Types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035" indent="-288035" defTabSz="315468">
              <a:spcBef>
                <a:spcPts val="2200"/>
              </a:spcBef>
              <a:buBlip>
                <a:blip r:embed="rId2"/>
              </a:buBlip>
              <a:defRPr sz="4698"/>
            </a:pPr>
            <a:r>
              <a:t>string</a:t>
            </a:r>
          </a:p>
          <a:p>
            <a:pPr marL="288035" indent="-288035" defTabSz="315468">
              <a:spcBef>
                <a:spcPts val="2200"/>
              </a:spcBef>
              <a:buBlip>
                <a:blip r:embed="rId2"/>
              </a:buBlip>
              <a:defRPr sz="4698"/>
            </a:pPr>
            <a:r>
              <a:t>boolean</a:t>
            </a:r>
          </a:p>
          <a:p>
            <a:pPr marL="288035" indent="-288035" defTabSz="315468">
              <a:spcBef>
                <a:spcPts val="2200"/>
              </a:spcBef>
              <a:buBlip>
                <a:blip r:embed="rId2"/>
              </a:buBlip>
              <a:defRPr sz="4698"/>
            </a:pPr>
            <a:r>
              <a:t>decimal</a:t>
            </a:r>
          </a:p>
          <a:p>
            <a:pPr marL="288035" indent="-288035" defTabSz="315468">
              <a:spcBef>
                <a:spcPts val="2200"/>
              </a:spcBef>
              <a:buBlip>
                <a:blip r:embed="rId2"/>
              </a:buBlip>
              <a:defRPr sz="4698"/>
            </a:pPr>
            <a:r>
              <a:t>float</a:t>
            </a:r>
          </a:p>
          <a:p>
            <a:pPr marL="288035" indent="-288035" defTabSz="315468">
              <a:spcBef>
                <a:spcPts val="2200"/>
              </a:spcBef>
              <a:buBlip>
                <a:blip r:embed="rId2"/>
              </a:buBlip>
              <a:defRPr sz="4698"/>
            </a:pPr>
            <a:r>
              <a:t>double</a:t>
            </a:r>
          </a:p>
          <a:p>
            <a:pPr marL="288035" indent="-288035" defTabSz="315468">
              <a:spcBef>
                <a:spcPts val="2200"/>
              </a:spcBef>
              <a:buBlip>
                <a:blip r:embed="rId2"/>
              </a:buBlip>
              <a:defRPr sz="4698"/>
            </a:pPr>
            <a:r>
              <a:t>dateTime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