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5xXtvfJ5NuuDLO4sOHW33LF7A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306190" y="651466"/>
            <a:ext cx="96084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Google Play Store App Ratings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4825600" y="2142587"/>
            <a:ext cx="34110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Sumit Agrawal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Weijia Li</a:t>
            </a:r>
            <a:endParaRPr/>
          </a:p>
        </p:txBody>
      </p:sp>
      <p:pic>
        <p:nvPicPr>
          <p:cNvPr descr="Logo, company name&#10;&#10;Description automatically generated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825" y="0"/>
            <a:ext cx="1779525" cy="2142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"/>
          <p:cNvGrpSpPr/>
          <p:nvPr/>
        </p:nvGrpSpPr>
        <p:grpSpPr>
          <a:xfrm>
            <a:off x="1545690" y="4667618"/>
            <a:ext cx="9100620" cy="1655208"/>
            <a:chOff x="127800" y="1095669"/>
            <a:chExt cx="10260000" cy="2160000"/>
          </a:xfrm>
        </p:grpSpPr>
        <p:sp>
          <p:nvSpPr>
            <p:cNvPr id="88" name="Google Shape;88;p1"/>
            <p:cNvSpPr/>
            <p:nvPr/>
          </p:nvSpPr>
          <p:spPr>
            <a:xfrm>
              <a:off x="478800" y="1095669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712800" y="1329669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127800" y="2535669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127800" y="2535669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●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EXPLORATORY DATA ANALYSIS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2593800" y="1095669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2827800" y="1329668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242800" y="2535669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2242800" y="2535669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●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 ENGINEERING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08800" y="1095669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942800" y="1329668"/>
              <a:ext cx="630000" cy="63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357800" y="2535669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4357800" y="2535669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●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TRAINING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6823800" y="1095669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59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7057800" y="1329668"/>
              <a:ext cx="630000" cy="6300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6472800" y="2535669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6472800" y="2535669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●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EVALUATION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8938800" y="1095669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172800" y="1329668"/>
              <a:ext cx="630000" cy="6300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587800" y="2535669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8587808" y="2535656"/>
              <a:ext cx="17277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●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"/>
          <p:cNvSpPr txBox="1"/>
          <p:nvPr/>
        </p:nvSpPr>
        <p:spPr>
          <a:xfrm>
            <a:off x="1545700" y="3457763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>
            <p:ph type="title"/>
          </p:nvPr>
        </p:nvSpPr>
        <p:spPr>
          <a:xfrm>
            <a:off x="643467" y="321734"/>
            <a:ext cx="6901193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Exploratory Data Analysis</a:t>
            </a:r>
            <a:endParaRPr sz="3600"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657982" y="1782981"/>
            <a:ext cx="7162450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1. Total 10,841 app data and 13 variables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     a. 483 duplicates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     b. Only “Rating” column is float &amp; the rest are Dtype object.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2. Target variable “Rating” contains 1,474 missing values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3. An outlier with rating greater than 5.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     a. After removal, the distribution of “Rating” is highly left skewed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4. Column “Genres” has 120 unique categories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     a. Minor genres can be merged to major ones. Eg., group “Racing;Pretend Play” to “Racing”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     b. The most popular genre is “Tools”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5. 92% of app type is free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6. Columns such as “App”, “Last Updated”, “Current Ver”, “Android Ver” can be dropped since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    1) they have too much distinct categories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    2) they do not contain much predictive information</a:t>
            </a:r>
            <a:endParaRPr sz="1400"/>
          </a:p>
        </p:txBody>
      </p:sp>
      <p:sp>
        <p:nvSpPr>
          <p:cNvPr id="116" name="Google Shape;116;p3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box and whisker chart&#10;&#10;Description automatically generated"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9869" y="791566"/>
            <a:ext cx="3428663" cy="52748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3"/>
          <p:cNvGrpSpPr/>
          <p:nvPr/>
        </p:nvGrpSpPr>
        <p:grpSpPr>
          <a:xfrm>
            <a:off x="11094719" y="0"/>
            <a:ext cx="1097281" cy="1097280"/>
            <a:chOff x="11094719" y="0"/>
            <a:chExt cx="1097281" cy="1097280"/>
          </a:xfrm>
        </p:grpSpPr>
        <p:sp>
          <p:nvSpPr>
            <p:cNvPr id="120" name="Google Shape;120;p3"/>
            <p:cNvSpPr/>
            <p:nvPr/>
          </p:nvSpPr>
          <p:spPr>
            <a:xfrm rot="-5400000">
              <a:off x="11094720" y="0"/>
              <a:ext cx="1097280" cy="1097280"/>
            </a:xfrm>
            <a:prstGeom prst="triangle">
              <a:avLst>
                <a:gd fmla="val 100000" name="adj"/>
              </a:avLst>
            </a:prstGeom>
            <a:solidFill>
              <a:schemeClr val="accent4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>
            <p:ph type="title"/>
          </p:nvPr>
        </p:nvSpPr>
        <p:spPr>
          <a:xfrm>
            <a:off x="643467" y="321734"/>
            <a:ext cx="6901193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Feature Engineering</a:t>
            </a:r>
            <a:endParaRPr sz="3600"/>
          </a:p>
        </p:txBody>
      </p:sp>
      <p:grpSp>
        <p:nvGrpSpPr>
          <p:cNvPr id="128" name="Google Shape;128;p4"/>
          <p:cNvGrpSpPr/>
          <p:nvPr/>
        </p:nvGrpSpPr>
        <p:grpSpPr>
          <a:xfrm>
            <a:off x="11094719" y="0"/>
            <a:ext cx="1097281" cy="1097280"/>
            <a:chOff x="11094719" y="0"/>
            <a:chExt cx="1097281" cy="1097280"/>
          </a:xfrm>
        </p:grpSpPr>
        <p:sp>
          <p:nvSpPr>
            <p:cNvPr id="129" name="Google Shape;129;p4"/>
            <p:cNvSpPr/>
            <p:nvPr/>
          </p:nvSpPr>
          <p:spPr>
            <a:xfrm rot="-5400000">
              <a:off x="11094720" y="0"/>
              <a:ext cx="1097280" cy="1097280"/>
            </a:xfrm>
            <a:prstGeom prst="triangle">
              <a:avLst>
                <a:gd fmla="val 100000" name="adj"/>
              </a:avLst>
            </a:prstGeom>
            <a:solidFill>
              <a:schemeClr val="accent4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643468" y="1782981"/>
            <a:ext cx="6901193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● Convert columns including “Price”, “Size”, “Installs” and “Reviews” to numerical values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    ○ Remove trailing dollar sign in price. E.g., $2.99 → 2.99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    ○ Convert all app size from KB to MB. E.g., 1024K →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    ○ If size is “Varies with device”, replace with mean size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● Reduce dimension of “Genres” from 120 to 47 by removing the substring after semicolon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● Derive a new column “Days Since Last Updated”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    ○ Calculate the time difference between “Last Updated” and the date that data was uploaded to Kaggle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● Split data into training (80%) and testing (20%) set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● Scale numeric data with StandardScaler</a:t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    ○ Transform and fit using training data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    ○ Transform testing data</a:t>
            </a:r>
            <a:endParaRPr sz="1400"/>
          </a:p>
        </p:txBody>
      </p:sp>
      <p:pic>
        <p:nvPicPr>
          <p:cNvPr descr="Table&#10;&#10;Description automatically generated"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5299" y="1088963"/>
            <a:ext cx="4357576" cy="289097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le&#10;&#10;Description automatically generated" id="135" name="Google Shape;1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5299" y="4148062"/>
            <a:ext cx="4350319" cy="170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Model Training</a:t>
            </a:r>
            <a:endParaRPr sz="3600"/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665238" y="1456410"/>
            <a:ext cx="7189411" cy="4655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Linear Regression</a:t>
            </a:r>
            <a:endParaRPr b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Data split – Random - 80% (Training) / 20% (Test)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Standardized variables - Reviews, Installs, Price, Size, Days Since Last Updated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One-Hot Encoding - Genres, Category, Type, Content Rating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Evaluation Metrics - MAE, MSE, RMSE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Performance on training set: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MAE: 0.3175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MSE: 0.2238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RMSE: 0.4731</a:t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le&#10;&#10;Description automatically generated" id="147" name="Google Shape;1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0972" y="1036351"/>
            <a:ext cx="4180113" cy="513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678543" y="20546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Model Training</a:t>
            </a:r>
            <a:endParaRPr sz="3600"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751114" y="1419225"/>
            <a:ext cx="6654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Random Forest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Optimal Parameters (Grid Search with 5-Fold CV)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n_estimators: 50 (early stopping)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max_depth: 10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Performance on training set: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MAE: 0.2554</a:t>
            </a:r>
            <a:endParaRPr sz="24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MSE: 0.1493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RMSE: 0.3863</a:t>
            </a:r>
            <a:endParaRPr/>
          </a:p>
        </p:txBody>
      </p:sp>
      <p:pic>
        <p:nvPicPr>
          <p:cNvPr descr="Chart, bar chart&#10;&#10;Description automatically generated"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1771" y="445425"/>
            <a:ext cx="4180114" cy="3260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155" name="Google Shape;1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9142" y="3189588"/>
            <a:ext cx="3998686" cy="294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8694058" y="4281714"/>
            <a:ext cx="27432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5 important features: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Reviews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Installs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Days Since Last Updated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Size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Price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678543" y="20546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Model Training</a:t>
            </a:r>
            <a:endParaRPr sz="3600"/>
          </a:p>
        </p:txBody>
      </p:sp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751114" y="1419225"/>
            <a:ext cx="6654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K-Nearest Neighbour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Optimal Parameters (Grid Search with 5-Fold CV)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K: 30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Performance on training set: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MAE: 0.3101</a:t>
            </a:r>
            <a:endParaRPr sz="24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MSE: 0.2109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RMSE: 0.4592</a:t>
            </a:r>
            <a:endParaRPr/>
          </a:p>
        </p:txBody>
      </p:sp>
      <p:pic>
        <p:nvPicPr>
          <p:cNvPr descr="Chart, line chart&#10;&#10;Description automatically generated"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4514" y="2221632"/>
            <a:ext cx="5152571" cy="4483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/>
          <p:nvPr/>
        </p:nvSpPr>
        <p:spPr>
          <a:xfrm>
            <a:off x="0" y="23777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Model Evaluation</a:t>
            </a:r>
            <a:endParaRPr sz="3600"/>
          </a:p>
        </p:txBody>
      </p:sp>
      <p:sp>
        <p:nvSpPr>
          <p:cNvPr id="170" name="Google Shape;170;p8"/>
          <p:cNvSpPr txBox="1"/>
          <p:nvPr>
            <p:ph idx="1" type="body"/>
          </p:nvPr>
        </p:nvSpPr>
        <p:spPr>
          <a:xfrm>
            <a:off x="643475" y="1351574"/>
            <a:ext cx="4008300" cy="4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Evaluate model performance on testing 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Apply three models on unseen data and compare performance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Conclusion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/>
          </a:p>
        </p:txBody>
      </p:sp>
      <p:grpSp>
        <p:nvGrpSpPr>
          <p:cNvPr id="171" name="Google Shape;171;p8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2" name="Google Shape;172;p8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5" name="Google Shape;175;p8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7" name="Google Shape;1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1975" y="117825"/>
            <a:ext cx="4008375" cy="336228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/>
          <p:nvPr>
            <p:ph idx="1" type="body"/>
          </p:nvPr>
        </p:nvSpPr>
        <p:spPr>
          <a:xfrm>
            <a:off x="643500" y="3872902"/>
            <a:ext cx="109050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● Several strong predictors were identified based on p-value and feature importance: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    ○ Reviews, Days Since Last Updated, Installs, Price, Size etc.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    ○ Some Genres also show strong predictive power: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       ■ Food &amp; Drinks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       ■ Business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       ■ Health &amp; Fitness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● Random Forest outperforms other models in terms of all three metrics: MAE, MSE and RMSE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2022-05-24T22:19:32Z</dcterms:created>
</cp:coreProperties>
</file>