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01" r:id="rId3"/>
    <p:sldId id="302" r:id="rId4"/>
    <p:sldId id="304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D8C29-7095-480B-8507-BB798991FF61}" v="1" dt="2024-04-13T09:01:41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esh.BabuVK" userId="b35049a2-6cc8-4200-9085-fee458bf7e12" providerId="ADAL" clId="{807D8C29-7095-480B-8507-BB798991FF61}"/>
    <pc:docChg chg="addSld modSld sldOrd">
      <pc:chgData name="Dinesh.BabuVK" userId="b35049a2-6cc8-4200-9085-fee458bf7e12" providerId="ADAL" clId="{807D8C29-7095-480B-8507-BB798991FF61}" dt="2024-04-13T09:01:46.220" v="2"/>
      <pc:docMkLst>
        <pc:docMk/>
      </pc:docMkLst>
      <pc:sldChg chg="add">
        <pc:chgData name="Dinesh.BabuVK" userId="b35049a2-6cc8-4200-9085-fee458bf7e12" providerId="ADAL" clId="{807D8C29-7095-480B-8507-BB798991FF61}" dt="2024-04-13T09:01:41.735" v="0"/>
        <pc:sldMkLst>
          <pc:docMk/>
          <pc:sldMk cId="0" sldId="297"/>
        </pc:sldMkLst>
      </pc:sldChg>
      <pc:sldChg chg="add">
        <pc:chgData name="Dinesh.BabuVK" userId="b35049a2-6cc8-4200-9085-fee458bf7e12" providerId="ADAL" clId="{807D8C29-7095-480B-8507-BB798991FF61}" dt="2024-04-13T09:01:41.735" v="0"/>
        <pc:sldMkLst>
          <pc:docMk/>
          <pc:sldMk cId="0" sldId="301"/>
        </pc:sldMkLst>
      </pc:sldChg>
      <pc:sldChg chg="add">
        <pc:chgData name="Dinesh.BabuVK" userId="b35049a2-6cc8-4200-9085-fee458bf7e12" providerId="ADAL" clId="{807D8C29-7095-480B-8507-BB798991FF61}" dt="2024-04-13T09:01:41.735" v="0"/>
        <pc:sldMkLst>
          <pc:docMk/>
          <pc:sldMk cId="0" sldId="302"/>
        </pc:sldMkLst>
      </pc:sldChg>
      <pc:sldChg chg="add">
        <pc:chgData name="Dinesh.BabuVK" userId="b35049a2-6cc8-4200-9085-fee458bf7e12" providerId="ADAL" clId="{807D8C29-7095-480B-8507-BB798991FF61}" dt="2024-04-13T09:01:41.735" v="0"/>
        <pc:sldMkLst>
          <pc:docMk/>
          <pc:sldMk cId="0" sldId="304"/>
        </pc:sldMkLst>
      </pc:sldChg>
      <pc:sldChg chg="ord">
        <pc:chgData name="Dinesh.BabuVK" userId="b35049a2-6cc8-4200-9085-fee458bf7e12" providerId="ADAL" clId="{807D8C29-7095-480B-8507-BB798991FF61}" dt="2024-04-13T09:01:46.220" v="2"/>
        <pc:sldMkLst>
          <pc:docMk/>
          <pc:sldMk cId="0" sldId="30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7B07-F0D6-4F4C-9721-0DD428527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8FA9F-8C67-49C2-AA0A-CE25210C1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47ADC-3962-4DB2-967A-64ACD23E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643-458F-4790-87CA-291883CDAA5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26806-B2B2-4DC2-A2CB-3936529D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4F3B0-A604-416A-9D6B-9FEBFCC6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BC48-D83A-47A3-9200-5E4B4000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3A14-95FD-4615-8367-D657BF79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0D34F-33ED-49BF-9DB6-2D3168F8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DB4BE-90A4-4D39-B446-8DC3609D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643-458F-4790-87CA-291883CDAA5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72F62-4D1F-4679-8703-E54FC8BC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B4437-9C30-40AF-A4C1-4E9B9425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BC48-D83A-47A3-9200-5E4B4000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8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34B0EC-18FF-4433-9769-5348CD804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EBA1C-2099-4967-84D7-AAB467781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3582B-4BBC-4B4B-BED0-DEA64BE1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643-458F-4790-87CA-291883CDAA5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06B32-C2C7-4736-BB04-5E23AA00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A3E22-4202-4383-8668-C26C339F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BC48-D83A-47A3-9200-5E4B4000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73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18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82" b="0" i="0">
                <a:solidFill>
                  <a:srgbClr val="808080"/>
                </a:solidFill>
                <a:latin typeface="Arial"/>
                <a:cs typeface="Arial"/>
              </a:defRPr>
            </a:lvl1pPr>
          </a:lstStyle>
          <a:p>
            <a:pPr marL="22413">
              <a:lnSpc>
                <a:spcPts val="1019"/>
              </a:lnSpc>
            </a:pPr>
            <a:fld id="{81D60167-4931-47E6-BA6A-407CBD079E47}" type="slidenum">
              <a:rPr lang="en-US" spc="-4" smtClean="0"/>
              <a:pPr marL="22413">
                <a:lnSpc>
                  <a:spcPts val="1019"/>
                </a:lnSpc>
              </a:pPr>
              <a:t>‹#›</a:t>
            </a:fld>
            <a:endParaRPr lang="en-US" spc="-4" dirty="0"/>
          </a:p>
        </p:txBody>
      </p:sp>
    </p:spTree>
    <p:extLst>
      <p:ext uri="{BB962C8B-B14F-4D97-AF65-F5344CB8AC3E}">
        <p14:creationId xmlns:p14="http://schemas.microsoft.com/office/powerpoint/2010/main" val="19174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B834-4827-4DDB-8DBA-F4FF34FA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9701E-573B-4658-B8AF-2CA72F4D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879C4-6FC4-4FC9-8267-20BE9343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643-458F-4790-87CA-291883CDAA5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E20F9-F9DC-463F-BE71-FEF657A8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3437C-852D-4B73-B771-A8DE4305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BC48-D83A-47A3-9200-5E4B4000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9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2841-163E-49F1-ADEA-EF17CED68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DAEE2-F3B5-42F8-AA20-C1EEA98B9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48632-57B2-4CAC-850E-9AAE6252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643-458F-4790-87CA-291883CDAA5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EE690-B394-4A5D-8CB6-49635A60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9C562-14C4-4B05-92C1-79467B37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BC48-D83A-47A3-9200-5E4B4000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3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E1C8-D039-48B8-A36D-54B7854E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09C3-BE0E-48B0-8093-E239F37CD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5838D-E2FF-461B-9EF7-00418F5A0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3D849-FC0D-4C0F-BADE-E6E1905D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643-458F-4790-87CA-291883CDAA5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EA04C-D2E8-4169-8353-A36DC9DB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C5D64-803E-40F5-9D9E-BD66897D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BC48-D83A-47A3-9200-5E4B4000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4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9FA64-540D-4A12-8BDB-4CE53FAF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8BAB5-8F3A-44D0-8DAF-5877646CB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70BF6-E055-4BF3-8562-AA10388AD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5304F-A3F4-474A-80D2-2A4B959C3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7D089-0A44-41A9-8D75-94B93E0B3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0710E-2F2E-445E-9A5F-18BCA09A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643-458F-4790-87CA-291883CDAA5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E6DF1-619F-4B38-94A1-F33413DE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9FEBC-7DE0-4FE6-AE2D-77F53086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BC48-D83A-47A3-9200-5E4B4000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4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6F7A-DD98-41CB-A83E-847E7E5F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18175-7DE6-437F-BAAB-0F8AFAED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643-458F-4790-87CA-291883CDAA5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00852-1181-46A3-B3AF-35AAC211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47470-384F-4EF0-B332-524D5273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BC48-D83A-47A3-9200-5E4B4000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3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DCC09-EE2F-4C28-9D3B-E9DC4FFB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643-458F-4790-87CA-291883CDAA5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E80A2-E4D0-4809-8CB8-80366655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121E4-7A96-49A9-BF32-91CF468F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BC48-D83A-47A3-9200-5E4B4000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4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4C99-C2E1-4D59-87DD-E5C4E7656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C436D-F0F9-42A9-83F8-6F1AAA834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6D884-C947-48EA-BAAA-35800B512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5D8AA-F935-412C-A56D-AA1C9D94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643-458F-4790-87CA-291883CDAA5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B54FD-7045-4004-A661-03AA2553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7DBE2-03AE-45D5-A5D3-60E0EE5F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BC48-D83A-47A3-9200-5E4B4000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252D-C876-4DCA-8E23-5F32CE2DC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E4286-6110-4794-B096-E3CCB2F28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2A37B-AEB1-459B-9A84-4C56956ED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65C73-F46C-4E44-8257-7A6A3D88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4643-458F-4790-87CA-291883CDAA5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27881-FB0D-42B9-8DED-298EFA05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9A188-768E-48E3-A6A9-C761CFA3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CBC48-D83A-47A3-9200-5E4B4000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2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7B0E9-AF5C-4E36-A78C-81C61FF6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1461F-5F22-48B1-8D23-2CE651C22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36FC1-512E-47D9-8EB9-9978E1354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D4643-458F-4790-87CA-291883CDAA5C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08945-966C-438C-91C8-1BCBEDE10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A4B29-C3B6-4F48-8170-7122839F4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CBC48-D83A-47A3-9200-5E4B40009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13" Type="http://schemas.openxmlformats.org/officeDocument/2006/relationships/image" Target="../media/image34.jpg"/><Relationship Id="rId3" Type="http://schemas.openxmlformats.org/officeDocument/2006/relationships/image" Target="../media/image25.jpg"/><Relationship Id="rId7" Type="http://schemas.openxmlformats.org/officeDocument/2006/relationships/image" Target="../media/image21.jpg"/><Relationship Id="rId12" Type="http://schemas.openxmlformats.org/officeDocument/2006/relationships/image" Target="../media/image33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g"/><Relationship Id="rId11" Type="http://schemas.openxmlformats.org/officeDocument/2006/relationships/image" Target="../media/image32.jpg"/><Relationship Id="rId5" Type="http://schemas.openxmlformats.org/officeDocument/2006/relationships/image" Target="../media/image27.jpg"/><Relationship Id="rId10" Type="http://schemas.openxmlformats.org/officeDocument/2006/relationships/image" Target="../media/image31.jpg"/><Relationship Id="rId4" Type="http://schemas.openxmlformats.org/officeDocument/2006/relationships/image" Target="../media/image26.jpg"/><Relationship Id="rId9" Type="http://schemas.openxmlformats.org/officeDocument/2006/relationships/image" Target="../media/image30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13" Type="http://schemas.openxmlformats.org/officeDocument/2006/relationships/image" Target="../media/image21.jpg"/><Relationship Id="rId3" Type="http://schemas.openxmlformats.org/officeDocument/2006/relationships/image" Target="../media/image29.jpg"/><Relationship Id="rId7" Type="http://schemas.openxmlformats.org/officeDocument/2006/relationships/image" Target="../media/image33.jpg"/><Relationship Id="rId12" Type="http://schemas.openxmlformats.org/officeDocument/2006/relationships/image" Target="../media/image28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g"/><Relationship Id="rId11" Type="http://schemas.openxmlformats.org/officeDocument/2006/relationships/image" Target="../media/image27.jpg"/><Relationship Id="rId5" Type="http://schemas.openxmlformats.org/officeDocument/2006/relationships/image" Target="../media/image31.jpg"/><Relationship Id="rId10" Type="http://schemas.openxmlformats.org/officeDocument/2006/relationships/image" Target="../media/image26.jpg"/><Relationship Id="rId4" Type="http://schemas.openxmlformats.org/officeDocument/2006/relationships/image" Target="../media/image30.jpg"/><Relationship Id="rId9" Type="http://schemas.openxmlformats.org/officeDocument/2006/relationships/image" Target="../media/image25.jpg"/><Relationship Id="rId14" Type="http://schemas.openxmlformats.org/officeDocument/2006/relationships/image" Target="../media/image3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36176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24162" y="2394121"/>
          <a:ext cx="6230191" cy="2007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2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5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968">
                <a:tc>
                  <a:txBody>
                    <a:bodyPr/>
                    <a:lstStyle/>
                    <a:p>
                      <a:pPr marL="197485" indent="-165735">
                        <a:lnSpc>
                          <a:spcPct val="100000"/>
                        </a:lnSpc>
                        <a:spcBef>
                          <a:spcPts val="570"/>
                        </a:spcBef>
                        <a:buClr>
                          <a:srgbClr val="DA1F27"/>
                        </a:buClr>
                        <a:buSzPct val="150000"/>
                        <a:buFont typeface="Arial"/>
                        <a:buChar char="•"/>
                        <a:tabLst>
                          <a:tab pos="198120" algn="l"/>
                        </a:tabLst>
                      </a:pPr>
                      <a:r>
                        <a:rPr sz="1600" b="0" spc="10" dirty="0">
                          <a:latin typeface="Arial"/>
                          <a:cs typeface="Arial"/>
                        </a:rPr>
                        <a:t>Individuals and</a:t>
                      </a:r>
                      <a:r>
                        <a:rPr sz="1600" b="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10" dirty="0">
                          <a:latin typeface="Arial"/>
                          <a:cs typeface="Arial"/>
                        </a:rPr>
                        <a:t>interactions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63874" marB="0"/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lang="en-US" sz="1600" b="0" spc="10" dirty="0">
                          <a:latin typeface="Arial"/>
                          <a:cs typeface="Arial"/>
                        </a:rPr>
                        <a:t>   </a:t>
                      </a:r>
                      <a:r>
                        <a:rPr sz="1600" b="0" spc="10" dirty="0">
                          <a:latin typeface="Arial"/>
                          <a:cs typeface="Arial"/>
                        </a:rPr>
                        <a:t>over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63874" marB="0"/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b="0" spc="5" dirty="0">
                          <a:latin typeface="Arial"/>
                          <a:cs typeface="Arial"/>
                        </a:rPr>
                        <a:t>processes and</a:t>
                      </a:r>
                      <a:r>
                        <a:rPr sz="1600" b="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5" dirty="0">
                          <a:latin typeface="Arial"/>
                          <a:cs typeface="Arial"/>
                        </a:rPr>
                        <a:t>tools</a:t>
                      </a:r>
                      <a:endParaRPr sz="1600" b="0">
                        <a:latin typeface="Arial"/>
                        <a:cs typeface="Arial"/>
                      </a:endParaRPr>
                    </a:p>
                  </a:txBody>
                  <a:tcPr marL="0" marR="0" marT="762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196">
                <a:tc>
                  <a:txBody>
                    <a:bodyPr/>
                    <a:lstStyle/>
                    <a:p>
                      <a:pPr marL="197485" indent="-165735">
                        <a:lnSpc>
                          <a:spcPct val="100000"/>
                        </a:lnSpc>
                        <a:spcBef>
                          <a:spcPts val="1025"/>
                        </a:spcBef>
                        <a:buClr>
                          <a:srgbClr val="DA1F27"/>
                        </a:buClr>
                        <a:buSzPct val="150000"/>
                        <a:buFont typeface="Arial"/>
                        <a:buChar char="•"/>
                        <a:tabLst>
                          <a:tab pos="198120" algn="l"/>
                        </a:tabLst>
                      </a:pPr>
                      <a:r>
                        <a:rPr sz="1600" b="0" spc="5" dirty="0">
                          <a:latin typeface="Arial"/>
                          <a:cs typeface="Arial"/>
                        </a:rPr>
                        <a:t>Working</a:t>
                      </a:r>
                      <a:r>
                        <a:rPr sz="1600" b="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10" dirty="0">
                          <a:latin typeface="Arial"/>
                          <a:cs typeface="Arial"/>
                        </a:rPr>
                        <a:t>software</a:t>
                      </a:r>
                      <a:endParaRPr sz="1600" b="0">
                        <a:latin typeface="Arial"/>
                        <a:cs typeface="Arial"/>
                      </a:endParaRPr>
                    </a:p>
                  </a:txBody>
                  <a:tcPr marL="0" marR="0" marT="114860" marB="0"/>
                </a:tc>
                <a:tc>
                  <a:txBody>
                    <a:bodyPr/>
                    <a:lstStyle/>
                    <a:p>
                      <a:pPr marR="332740" algn="r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1600" b="0" spc="10" dirty="0">
                          <a:latin typeface="Arial"/>
                          <a:cs typeface="Arial"/>
                        </a:rPr>
                        <a:t>over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127187" marB="0"/>
                </a:tc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600" b="0" spc="5" dirty="0">
                          <a:latin typeface="Arial"/>
                          <a:cs typeface="Arial"/>
                        </a:rPr>
                        <a:t>comprehensive</a:t>
                      </a:r>
                      <a:r>
                        <a:rPr sz="1600" b="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5" dirty="0">
                          <a:latin typeface="Arial"/>
                          <a:cs typeface="Arial"/>
                        </a:rPr>
                        <a:t>documentation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117101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18">
                <a:tc>
                  <a:txBody>
                    <a:bodyPr/>
                    <a:lstStyle/>
                    <a:p>
                      <a:pPr marL="197485" indent="-165735">
                        <a:lnSpc>
                          <a:spcPct val="100000"/>
                        </a:lnSpc>
                        <a:spcBef>
                          <a:spcPts val="1205"/>
                        </a:spcBef>
                        <a:buClr>
                          <a:srgbClr val="DA1F27"/>
                        </a:buClr>
                        <a:buSzPct val="150000"/>
                        <a:buFont typeface="Arial"/>
                        <a:buChar char="•"/>
                        <a:tabLst>
                          <a:tab pos="198120" algn="l"/>
                        </a:tabLst>
                      </a:pPr>
                      <a:r>
                        <a:rPr sz="1600" b="0" spc="15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600" b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10" dirty="0">
                          <a:latin typeface="Arial"/>
                          <a:cs typeface="Arial"/>
                        </a:rPr>
                        <a:t>collaboration</a:t>
                      </a:r>
                      <a:endParaRPr sz="1600" b="0">
                        <a:latin typeface="Arial"/>
                        <a:cs typeface="Arial"/>
                      </a:endParaRPr>
                    </a:p>
                  </a:txBody>
                  <a:tcPr marL="0" marR="0" marT="135031" marB="0"/>
                </a:tc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600" b="0" spc="10" dirty="0">
                          <a:latin typeface="Arial"/>
                          <a:cs typeface="Arial"/>
                        </a:rPr>
                        <a:t>over</a:t>
                      </a:r>
                      <a:endParaRPr sz="1600" b="0">
                        <a:latin typeface="Arial"/>
                        <a:cs typeface="Arial"/>
                      </a:endParaRPr>
                    </a:p>
                  </a:txBody>
                  <a:tcPr marL="0" marR="0" marT="147357" marB="0"/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600" b="0" spc="5" dirty="0">
                          <a:latin typeface="Arial"/>
                          <a:cs typeface="Arial"/>
                        </a:rPr>
                        <a:t>contract negotiation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147357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163">
                <a:tc>
                  <a:txBody>
                    <a:bodyPr/>
                    <a:lstStyle/>
                    <a:p>
                      <a:pPr marL="197485" indent="-165735">
                        <a:lnSpc>
                          <a:spcPct val="100000"/>
                        </a:lnSpc>
                        <a:spcBef>
                          <a:spcPts val="1295"/>
                        </a:spcBef>
                        <a:buClr>
                          <a:srgbClr val="DA1F27"/>
                        </a:buClr>
                        <a:buSzPct val="150000"/>
                        <a:buFont typeface="Arial"/>
                        <a:buChar char="•"/>
                        <a:tabLst>
                          <a:tab pos="198120" algn="l"/>
                        </a:tabLst>
                      </a:pPr>
                      <a:r>
                        <a:rPr sz="1600" b="0" spc="10" dirty="0">
                          <a:latin typeface="Arial"/>
                          <a:cs typeface="Arial"/>
                        </a:rPr>
                        <a:t>Responding </a:t>
                      </a:r>
                      <a:r>
                        <a:rPr sz="1600" b="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b="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10" dirty="0">
                          <a:latin typeface="Arial"/>
                          <a:cs typeface="Arial"/>
                        </a:rPr>
                        <a:t>change</a:t>
                      </a:r>
                      <a:endParaRPr sz="1600" b="0">
                        <a:latin typeface="Arial"/>
                        <a:cs typeface="Arial"/>
                      </a:endParaRPr>
                    </a:p>
                  </a:txBody>
                  <a:tcPr marL="0" marR="0" marT="145116" marB="0"/>
                </a:tc>
                <a:tc>
                  <a:txBody>
                    <a:bodyPr/>
                    <a:lstStyle/>
                    <a:p>
                      <a:pPr marR="332740" algn="r">
                        <a:lnSpc>
                          <a:spcPts val="1900"/>
                        </a:lnSpc>
                        <a:spcBef>
                          <a:spcPts val="1405"/>
                        </a:spcBef>
                      </a:pPr>
                      <a:r>
                        <a:rPr sz="1600" b="0" spc="10" dirty="0">
                          <a:latin typeface="Arial"/>
                          <a:cs typeface="Arial"/>
                        </a:rPr>
                        <a:t>over</a:t>
                      </a:r>
                      <a:endParaRPr sz="1600" b="0">
                        <a:latin typeface="Arial"/>
                        <a:cs typeface="Arial"/>
                      </a:endParaRPr>
                    </a:p>
                  </a:txBody>
                  <a:tcPr marL="0" marR="0" marT="157443" marB="0"/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ts val="1900"/>
                        </a:lnSpc>
                        <a:spcBef>
                          <a:spcPts val="1405"/>
                        </a:spcBef>
                      </a:pPr>
                      <a:r>
                        <a:rPr sz="1600" b="0" spc="5" dirty="0">
                          <a:latin typeface="Arial"/>
                          <a:cs typeface="Arial"/>
                        </a:rPr>
                        <a:t>following </a:t>
                      </a:r>
                      <a:r>
                        <a:rPr sz="1600" b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5" dirty="0">
                          <a:latin typeface="Arial"/>
                          <a:cs typeface="Arial"/>
                        </a:rPr>
                        <a:t>plan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157443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477683" y="5792154"/>
            <a:ext cx="1275229" cy="252151"/>
          </a:xfrm>
          <a:prstGeom prst="rect">
            <a:avLst/>
          </a:prstGeom>
        </p:spPr>
        <p:txBody>
          <a:bodyPr vert="horz" wrap="square" lIns="0" tIns="1681" rIns="0" bIns="0" rtlCol="0">
            <a:spAutoFit/>
          </a:bodyPr>
          <a:lstStyle/>
          <a:p>
            <a:pPr marL="11206">
              <a:lnSpc>
                <a:spcPts val="953"/>
              </a:lnSpc>
              <a:spcBef>
                <a:spcPts val="13"/>
              </a:spcBef>
            </a:pPr>
            <a:r>
              <a:rPr sz="794" spc="-4" dirty="0">
                <a:latin typeface="Arial"/>
                <a:cs typeface="Arial"/>
              </a:rPr>
              <a:t>(PMI®-ACP)  </a:t>
            </a:r>
            <a:r>
              <a:rPr sz="794" dirty="0">
                <a:latin typeface="Arial"/>
                <a:cs typeface="Arial"/>
              </a:rPr>
              <a:t>Agile</a:t>
            </a:r>
            <a:r>
              <a:rPr sz="794" spc="-35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</a:rPr>
              <a:t>Certified</a:t>
            </a:r>
            <a:endParaRPr sz="794">
              <a:latin typeface="Arial"/>
              <a:cs typeface="Arial"/>
            </a:endParaRPr>
          </a:p>
          <a:p>
            <a:pPr marL="746351"/>
            <a:r>
              <a:rPr sz="794" dirty="0">
                <a:latin typeface="Arial"/>
                <a:cs typeface="Arial"/>
              </a:rPr>
              <a:t>Practitioner</a:t>
            </a:r>
            <a:endParaRPr sz="79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0221" y="5519693"/>
            <a:ext cx="4431926" cy="133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794" spc="35" dirty="0">
                <a:solidFill>
                  <a:srgbClr val="909090"/>
                </a:solidFill>
                <a:latin typeface="Arial"/>
                <a:cs typeface="Arial"/>
              </a:rPr>
              <a:t>That </a:t>
            </a:r>
            <a:r>
              <a:rPr sz="794" spc="26" dirty="0">
                <a:solidFill>
                  <a:srgbClr val="909090"/>
                </a:solidFill>
                <a:latin typeface="Arial"/>
                <a:cs typeface="Arial"/>
              </a:rPr>
              <a:t>is, </a:t>
            </a:r>
            <a:r>
              <a:rPr sz="794" spc="35" dirty="0">
                <a:solidFill>
                  <a:srgbClr val="909090"/>
                </a:solidFill>
                <a:latin typeface="Arial"/>
                <a:cs typeface="Arial"/>
              </a:rPr>
              <a:t>while </a:t>
            </a:r>
            <a:r>
              <a:rPr sz="794" spc="40" dirty="0">
                <a:solidFill>
                  <a:srgbClr val="909090"/>
                </a:solidFill>
                <a:latin typeface="Arial"/>
                <a:cs typeface="Arial"/>
              </a:rPr>
              <a:t>there </a:t>
            </a:r>
            <a:r>
              <a:rPr sz="794" spc="26" dirty="0">
                <a:solidFill>
                  <a:srgbClr val="909090"/>
                </a:solidFill>
                <a:latin typeface="Arial"/>
                <a:cs typeface="Arial"/>
              </a:rPr>
              <a:t>is </a:t>
            </a:r>
            <a:r>
              <a:rPr sz="794" spc="18" dirty="0">
                <a:solidFill>
                  <a:srgbClr val="909090"/>
                </a:solidFill>
                <a:latin typeface="Arial"/>
                <a:cs typeface="Arial"/>
              </a:rPr>
              <a:t>value </a:t>
            </a:r>
            <a:r>
              <a:rPr sz="794" spc="49" dirty="0">
                <a:solidFill>
                  <a:srgbClr val="909090"/>
                </a:solidFill>
                <a:latin typeface="Arial"/>
                <a:cs typeface="Arial"/>
              </a:rPr>
              <a:t>in </a:t>
            </a:r>
            <a:r>
              <a:rPr sz="794" spc="44" dirty="0">
                <a:solidFill>
                  <a:srgbClr val="909090"/>
                </a:solidFill>
                <a:latin typeface="Arial"/>
                <a:cs typeface="Arial"/>
              </a:rPr>
              <a:t>the items </a:t>
            </a:r>
            <a:r>
              <a:rPr sz="794" spc="49" dirty="0">
                <a:solidFill>
                  <a:srgbClr val="909090"/>
                </a:solidFill>
                <a:latin typeface="Arial"/>
                <a:cs typeface="Arial"/>
              </a:rPr>
              <a:t>on </a:t>
            </a:r>
            <a:r>
              <a:rPr sz="794" spc="44" dirty="0">
                <a:solidFill>
                  <a:srgbClr val="909090"/>
                </a:solidFill>
                <a:latin typeface="Arial"/>
                <a:cs typeface="Arial"/>
              </a:rPr>
              <a:t>the </a:t>
            </a:r>
            <a:r>
              <a:rPr sz="794" spc="53" dirty="0">
                <a:solidFill>
                  <a:srgbClr val="909090"/>
                </a:solidFill>
                <a:latin typeface="Arial"/>
                <a:cs typeface="Arial"/>
              </a:rPr>
              <a:t>right, </a:t>
            </a:r>
            <a:r>
              <a:rPr sz="794" spc="18" dirty="0">
                <a:solidFill>
                  <a:srgbClr val="909090"/>
                </a:solidFill>
                <a:latin typeface="Arial"/>
                <a:cs typeface="Arial"/>
              </a:rPr>
              <a:t>we value </a:t>
            </a:r>
            <a:r>
              <a:rPr sz="794" spc="44" dirty="0">
                <a:solidFill>
                  <a:srgbClr val="909090"/>
                </a:solidFill>
                <a:latin typeface="Arial"/>
                <a:cs typeface="Arial"/>
              </a:rPr>
              <a:t>the items </a:t>
            </a:r>
            <a:r>
              <a:rPr sz="794" spc="49" dirty="0">
                <a:solidFill>
                  <a:srgbClr val="909090"/>
                </a:solidFill>
                <a:latin typeface="Arial"/>
                <a:cs typeface="Arial"/>
              </a:rPr>
              <a:t>on </a:t>
            </a:r>
            <a:r>
              <a:rPr sz="794" spc="44" dirty="0">
                <a:solidFill>
                  <a:srgbClr val="909090"/>
                </a:solidFill>
                <a:latin typeface="Arial"/>
                <a:cs typeface="Arial"/>
              </a:rPr>
              <a:t>the </a:t>
            </a:r>
            <a:r>
              <a:rPr sz="794" spc="49" dirty="0">
                <a:solidFill>
                  <a:srgbClr val="909090"/>
                </a:solidFill>
                <a:latin typeface="Arial"/>
                <a:cs typeface="Arial"/>
              </a:rPr>
              <a:t>left</a:t>
            </a:r>
            <a:r>
              <a:rPr sz="794" spc="-93" dirty="0">
                <a:solidFill>
                  <a:srgbClr val="909090"/>
                </a:solidFill>
                <a:latin typeface="Arial"/>
                <a:cs typeface="Arial"/>
              </a:rPr>
              <a:t> </a:t>
            </a:r>
            <a:r>
              <a:rPr sz="794" spc="44" dirty="0">
                <a:solidFill>
                  <a:srgbClr val="909090"/>
                </a:solidFill>
                <a:latin typeface="Arial"/>
                <a:cs typeface="Arial"/>
              </a:rPr>
              <a:t>more.</a:t>
            </a:r>
            <a:endParaRPr sz="79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2891341" y="1512939"/>
            <a:ext cx="6315635" cy="354138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71161">
              <a:spcBef>
                <a:spcPts val="88"/>
              </a:spcBef>
            </a:pPr>
            <a:r>
              <a:rPr sz="1324" spc="13" dirty="0">
                <a:solidFill>
                  <a:srgbClr val="2CA1BF"/>
                </a:solidFill>
                <a:latin typeface="Webdings"/>
                <a:cs typeface="Webdings"/>
              </a:rPr>
              <a:t></a:t>
            </a:r>
            <a:r>
              <a:rPr sz="1324" b="1" spc="13" dirty="0">
                <a:solidFill>
                  <a:srgbClr val="0F5665"/>
                </a:solidFill>
                <a:latin typeface="Arial"/>
                <a:cs typeface="Arial"/>
              </a:rPr>
              <a:t>Business</a:t>
            </a:r>
            <a:r>
              <a:rPr sz="1324" b="1" spc="18" dirty="0">
                <a:solidFill>
                  <a:srgbClr val="0F5665"/>
                </a:solidFill>
                <a:latin typeface="Arial"/>
                <a:cs typeface="Arial"/>
              </a:rPr>
              <a:t> </a:t>
            </a:r>
            <a:r>
              <a:rPr sz="1324" b="1" spc="13" dirty="0">
                <a:solidFill>
                  <a:srgbClr val="0F5665"/>
                </a:solidFill>
                <a:latin typeface="Arial"/>
                <a:cs typeface="Arial"/>
              </a:rPr>
              <a:t>Case</a:t>
            </a:r>
            <a:endParaRPr sz="1324">
              <a:latin typeface="Arial"/>
              <a:cs typeface="Arial"/>
            </a:endParaRPr>
          </a:p>
          <a:p>
            <a:pPr marL="11206" marR="4483" indent="728421">
              <a:lnSpc>
                <a:spcPct val="111100"/>
              </a:lnSpc>
              <a:spcBef>
                <a:spcPts val="1094"/>
              </a:spcBef>
            </a:pPr>
            <a:r>
              <a:rPr sz="1324" dirty="0">
                <a:latin typeface="Arial"/>
                <a:cs typeface="Arial"/>
              </a:rPr>
              <a:t>A </a:t>
            </a:r>
            <a:r>
              <a:rPr sz="1324" b="1" spc="13" dirty="0">
                <a:solidFill>
                  <a:srgbClr val="C00000"/>
                </a:solidFill>
                <a:latin typeface="Arial"/>
                <a:cs typeface="Arial"/>
              </a:rPr>
              <a:t>business case </a:t>
            </a:r>
            <a:r>
              <a:rPr sz="1324" spc="-4" dirty="0">
                <a:latin typeface="Arial"/>
                <a:cs typeface="Arial"/>
              </a:rPr>
              <a:t>is </a:t>
            </a:r>
            <a:r>
              <a:rPr sz="1324" spc="4" dirty="0">
                <a:latin typeface="Arial"/>
                <a:cs typeface="Arial"/>
              </a:rPr>
              <a:t>an argument, </a:t>
            </a:r>
            <a:r>
              <a:rPr sz="1324" dirty="0">
                <a:latin typeface="Arial"/>
                <a:cs typeface="Arial"/>
              </a:rPr>
              <a:t>usually </a:t>
            </a:r>
            <a:r>
              <a:rPr sz="1324" spc="4" dirty="0">
                <a:latin typeface="Arial"/>
                <a:cs typeface="Arial"/>
              </a:rPr>
              <a:t>documented, that </a:t>
            </a:r>
            <a:r>
              <a:rPr sz="1324" spc="-4" dirty="0">
                <a:latin typeface="Arial"/>
                <a:cs typeface="Arial"/>
              </a:rPr>
              <a:t>is </a:t>
            </a:r>
            <a:r>
              <a:rPr sz="1324" spc="4" dirty="0">
                <a:latin typeface="Arial"/>
                <a:cs typeface="Arial"/>
              </a:rPr>
              <a:t>intended </a:t>
            </a:r>
            <a:r>
              <a:rPr sz="1324" dirty="0">
                <a:latin typeface="Arial"/>
                <a:cs typeface="Arial"/>
              </a:rPr>
              <a:t>to  </a:t>
            </a:r>
            <a:r>
              <a:rPr sz="1324" b="1" spc="13" dirty="0">
                <a:solidFill>
                  <a:srgbClr val="C00000"/>
                </a:solidFill>
                <a:latin typeface="Arial"/>
                <a:cs typeface="Arial"/>
              </a:rPr>
              <a:t>convince </a:t>
            </a:r>
            <a:r>
              <a:rPr sz="1324" dirty="0">
                <a:latin typeface="Arial"/>
                <a:cs typeface="Arial"/>
              </a:rPr>
              <a:t>a decision </a:t>
            </a:r>
            <a:r>
              <a:rPr sz="1324" spc="9" dirty="0">
                <a:latin typeface="Arial"/>
                <a:cs typeface="Arial"/>
              </a:rPr>
              <a:t>maker </a:t>
            </a:r>
            <a:r>
              <a:rPr sz="1324" dirty="0">
                <a:latin typeface="Arial"/>
                <a:cs typeface="Arial"/>
              </a:rPr>
              <a:t>to </a:t>
            </a:r>
            <a:r>
              <a:rPr sz="1324" spc="4" dirty="0">
                <a:latin typeface="Arial"/>
                <a:cs typeface="Arial"/>
              </a:rPr>
              <a:t>approve </a:t>
            </a:r>
            <a:r>
              <a:rPr sz="1324" spc="9" dirty="0">
                <a:latin typeface="Arial"/>
                <a:cs typeface="Arial"/>
              </a:rPr>
              <a:t>some </a:t>
            </a:r>
            <a:r>
              <a:rPr sz="1324" dirty="0">
                <a:latin typeface="Arial"/>
                <a:cs typeface="Arial"/>
              </a:rPr>
              <a:t>kind </a:t>
            </a:r>
            <a:r>
              <a:rPr sz="1324" spc="4" dirty="0">
                <a:latin typeface="Arial"/>
                <a:cs typeface="Arial"/>
              </a:rPr>
              <a:t>of </a:t>
            </a:r>
            <a:r>
              <a:rPr sz="1324" dirty="0">
                <a:latin typeface="Arial"/>
                <a:cs typeface="Arial"/>
              </a:rPr>
              <a:t>action. </a:t>
            </a:r>
            <a:r>
              <a:rPr sz="1324" spc="9" dirty="0">
                <a:latin typeface="Arial"/>
                <a:cs typeface="Arial"/>
              </a:rPr>
              <a:t>The document </a:t>
            </a:r>
            <a:r>
              <a:rPr sz="1324" dirty="0">
                <a:latin typeface="Arial"/>
                <a:cs typeface="Arial"/>
              </a:rPr>
              <a:t>itself </a:t>
            </a:r>
            <a:r>
              <a:rPr sz="1324" spc="-4" dirty="0">
                <a:latin typeface="Arial"/>
                <a:cs typeface="Arial"/>
              </a:rPr>
              <a:t>is  </a:t>
            </a:r>
            <a:r>
              <a:rPr sz="1324" spc="4" dirty="0">
                <a:latin typeface="Arial"/>
                <a:cs typeface="Arial"/>
              </a:rPr>
              <a:t>sometimes referred </a:t>
            </a:r>
            <a:r>
              <a:rPr sz="1324" dirty="0">
                <a:latin typeface="Arial"/>
                <a:cs typeface="Arial"/>
              </a:rPr>
              <a:t>to </a:t>
            </a:r>
            <a:r>
              <a:rPr sz="1324" spc="4" dirty="0">
                <a:latin typeface="Arial"/>
                <a:cs typeface="Arial"/>
              </a:rPr>
              <a:t>as </a:t>
            </a:r>
            <a:r>
              <a:rPr sz="1324" dirty="0">
                <a:latin typeface="Arial"/>
                <a:cs typeface="Arial"/>
              </a:rPr>
              <a:t>a </a:t>
            </a:r>
            <a:r>
              <a:rPr sz="1324" b="1" spc="13" dirty="0">
                <a:solidFill>
                  <a:srgbClr val="C00000"/>
                </a:solidFill>
                <a:latin typeface="Arial"/>
                <a:cs typeface="Arial"/>
              </a:rPr>
              <a:t>business</a:t>
            </a:r>
            <a:r>
              <a:rPr sz="1324" b="1" spc="66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324" b="1" spc="18" dirty="0">
                <a:solidFill>
                  <a:srgbClr val="C00000"/>
                </a:solidFill>
                <a:latin typeface="Arial"/>
                <a:cs typeface="Arial"/>
              </a:rPr>
              <a:t>case</a:t>
            </a:r>
            <a:r>
              <a:rPr sz="1324" spc="18" dirty="0">
                <a:latin typeface="Arial"/>
                <a:cs typeface="Arial"/>
              </a:rPr>
              <a:t>.</a:t>
            </a:r>
            <a:endParaRPr sz="1324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1721">
              <a:latin typeface="Times New Roman"/>
              <a:cs typeface="Times New Roman"/>
            </a:endParaRPr>
          </a:p>
          <a:p>
            <a:pPr marL="131676"/>
            <a:r>
              <a:rPr sz="1324" spc="13" dirty="0">
                <a:solidFill>
                  <a:srgbClr val="0F5665"/>
                </a:solidFill>
                <a:latin typeface="Webdings"/>
                <a:cs typeface="Webdings"/>
              </a:rPr>
              <a:t></a:t>
            </a:r>
            <a:r>
              <a:rPr sz="1324" b="1" spc="13" dirty="0">
                <a:solidFill>
                  <a:srgbClr val="0F5665"/>
                </a:solidFill>
                <a:latin typeface="Arial"/>
                <a:cs typeface="Arial"/>
              </a:rPr>
              <a:t>Project</a:t>
            </a:r>
            <a:r>
              <a:rPr sz="1324" b="1" spc="4" dirty="0">
                <a:solidFill>
                  <a:srgbClr val="0F5665"/>
                </a:solidFill>
                <a:latin typeface="Arial"/>
                <a:cs typeface="Arial"/>
              </a:rPr>
              <a:t> </a:t>
            </a:r>
            <a:r>
              <a:rPr sz="1324" b="1" spc="13" dirty="0">
                <a:solidFill>
                  <a:srgbClr val="0F5665"/>
                </a:solidFill>
                <a:latin typeface="Arial"/>
                <a:cs typeface="Arial"/>
              </a:rPr>
              <a:t>Charter</a:t>
            </a:r>
            <a:endParaRPr sz="1324">
              <a:latin typeface="Arial"/>
              <a:cs typeface="Arial"/>
            </a:endParaRPr>
          </a:p>
          <a:p>
            <a:pPr marL="71161" marR="293049" indent="728421">
              <a:lnSpc>
                <a:spcPct val="105500"/>
              </a:lnSpc>
              <a:spcBef>
                <a:spcPts val="865"/>
              </a:spcBef>
            </a:pPr>
            <a:r>
              <a:rPr sz="1324" dirty="0">
                <a:latin typeface="Arial"/>
                <a:cs typeface="Arial"/>
              </a:rPr>
              <a:t>A </a:t>
            </a:r>
            <a:r>
              <a:rPr sz="1324" spc="4" dirty="0">
                <a:latin typeface="Arial"/>
                <a:cs typeface="Arial"/>
              </a:rPr>
              <a:t>project charter </a:t>
            </a:r>
            <a:r>
              <a:rPr sz="1324" spc="9" dirty="0">
                <a:latin typeface="Arial"/>
                <a:cs typeface="Arial"/>
              </a:rPr>
              <a:t>(PC) </a:t>
            </a:r>
            <a:r>
              <a:rPr sz="1324" spc="-4" dirty="0">
                <a:latin typeface="Arial"/>
                <a:cs typeface="Arial"/>
              </a:rPr>
              <a:t>is </a:t>
            </a:r>
            <a:r>
              <a:rPr sz="1324" dirty="0">
                <a:latin typeface="Arial"/>
                <a:cs typeface="Arial"/>
              </a:rPr>
              <a:t>a </a:t>
            </a:r>
            <a:r>
              <a:rPr sz="1324" spc="9" dirty="0">
                <a:latin typeface="Arial"/>
                <a:cs typeface="Arial"/>
              </a:rPr>
              <a:t>document </a:t>
            </a:r>
            <a:r>
              <a:rPr sz="1324" spc="4" dirty="0">
                <a:latin typeface="Arial"/>
                <a:cs typeface="Arial"/>
              </a:rPr>
              <a:t>that </a:t>
            </a:r>
            <a:r>
              <a:rPr sz="1324" dirty="0">
                <a:latin typeface="Arial"/>
                <a:cs typeface="Arial"/>
              </a:rPr>
              <a:t>states a </a:t>
            </a:r>
            <a:r>
              <a:rPr sz="1324" b="1" spc="13" dirty="0">
                <a:solidFill>
                  <a:srgbClr val="C00000"/>
                </a:solidFill>
                <a:latin typeface="Arial"/>
                <a:cs typeface="Arial"/>
              </a:rPr>
              <a:t>project </a:t>
            </a:r>
            <a:r>
              <a:rPr sz="1324" b="1" spc="9" dirty="0">
                <a:solidFill>
                  <a:srgbClr val="C00000"/>
                </a:solidFill>
                <a:latin typeface="Arial"/>
                <a:cs typeface="Arial"/>
              </a:rPr>
              <a:t>exists </a:t>
            </a:r>
            <a:r>
              <a:rPr sz="1324" spc="9" dirty="0">
                <a:latin typeface="Arial"/>
                <a:cs typeface="Arial"/>
              </a:rPr>
              <a:t>and  </a:t>
            </a:r>
            <a:r>
              <a:rPr sz="1324" spc="4" dirty="0">
                <a:latin typeface="Arial"/>
                <a:cs typeface="Arial"/>
              </a:rPr>
              <a:t>provides </a:t>
            </a:r>
            <a:r>
              <a:rPr sz="1324" dirty="0">
                <a:latin typeface="Arial"/>
                <a:cs typeface="Arial"/>
              </a:rPr>
              <a:t>the </a:t>
            </a:r>
            <a:r>
              <a:rPr sz="1324" spc="4" dirty="0">
                <a:latin typeface="Arial"/>
                <a:cs typeface="Arial"/>
              </a:rPr>
              <a:t>project </a:t>
            </a:r>
            <a:r>
              <a:rPr sz="1324" spc="9" dirty="0">
                <a:latin typeface="Arial"/>
                <a:cs typeface="Arial"/>
              </a:rPr>
              <a:t>manager </a:t>
            </a:r>
            <a:r>
              <a:rPr sz="1324" dirty="0">
                <a:latin typeface="Arial"/>
                <a:cs typeface="Arial"/>
              </a:rPr>
              <a:t>with </a:t>
            </a:r>
            <a:r>
              <a:rPr sz="1324" b="1" spc="9" dirty="0">
                <a:solidFill>
                  <a:srgbClr val="C00000"/>
                </a:solidFill>
                <a:latin typeface="Arial"/>
                <a:cs typeface="Arial"/>
              </a:rPr>
              <a:t>written authority </a:t>
            </a:r>
            <a:r>
              <a:rPr sz="1324" dirty="0">
                <a:latin typeface="Arial"/>
                <a:cs typeface="Arial"/>
              </a:rPr>
              <a:t>to </a:t>
            </a:r>
            <a:r>
              <a:rPr sz="1324" spc="4" dirty="0">
                <a:latin typeface="Arial"/>
                <a:cs typeface="Arial"/>
              </a:rPr>
              <a:t>begin</a:t>
            </a:r>
            <a:r>
              <a:rPr sz="1324" spc="84" dirty="0">
                <a:latin typeface="Arial"/>
                <a:cs typeface="Arial"/>
              </a:rPr>
              <a:t> </a:t>
            </a:r>
            <a:r>
              <a:rPr sz="1324" spc="9" dirty="0">
                <a:latin typeface="Arial"/>
                <a:cs typeface="Arial"/>
              </a:rPr>
              <a:t>work.</a:t>
            </a:r>
            <a:endParaRPr sz="1324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1544">
              <a:latin typeface="Times New Roman"/>
              <a:cs typeface="Times New Roman"/>
            </a:endParaRPr>
          </a:p>
          <a:p>
            <a:pPr marL="192190"/>
            <a:r>
              <a:rPr sz="1324" spc="18" dirty="0">
                <a:solidFill>
                  <a:srgbClr val="0F5665"/>
                </a:solidFill>
                <a:latin typeface="Webdings"/>
                <a:cs typeface="Webdings"/>
              </a:rPr>
              <a:t></a:t>
            </a:r>
            <a:r>
              <a:rPr sz="1324" b="1" spc="18" dirty="0">
                <a:solidFill>
                  <a:srgbClr val="0F5665"/>
                </a:solidFill>
                <a:latin typeface="Arial"/>
                <a:cs typeface="Arial"/>
              </a:rPr>
              <a:t>User</a:t>
            </a:r>
            <a:r>
              <a:rPr sz="1324" b="1" spc="9" dirty="0">
                <a:solidFill>
                  <a:srgbClr val="0F5665"/>
                </a:solidFill>
                <a:latin typeface="Arial"/>
                <a:cs typeface="Arial"/>
              </a:rPr>
              <a:t> Story</a:t>
            </a:r>
            <a:endParaRPr sz="1324">
              <a:latin typeface="Arial"/>
              <a:cs typeface="Arial"/>
            </a:endParaRPr>
          </a:p>
          <a:p>
            <a:pPr marL="11206" marR="419122" indent="728421" algn="just">
              <a:lnSpc>
                <a:spcPct val="111100"/>
              </a:lnSpc>
              <a:spcBef>
                <a:spcPts val="1178"/>
              </a:spcBef>
            </a:pPr>
            <a:r>
              <a:rPr sz="1324" spc="4" dirty="0">
                <a:latin typeface="Arial"/>
                <a:cs typeface="Arial"/>
              </a:rPr>
              <a:t>User </a:t>
            </a:r>
            <a:r>
              <a:rPr sz="1324" dirty="0">
                <a:latin typeface="Arial"/>
                <a:cs typeface="Arial"/>
              </a:rPr>
              <a:t>stories </a:t>
            </a:r>
            <a:r>
              <a:rPr sz="1324" spc="4" dirty="0">
                <a:latin typeface="Arial"/>
                <a:cs typeface="Arial"/>
              </a:rPr>
              <a:t>are short, </a:t>
            </a:r>
            <a:r>
              <a:rPr sz="1324" b="1" spc="9" dirty="0">
                <a:solidFill>
                  <a:srgbClr val="C00000"/>
                </a:solidFill>
                <a:latin typeface="Arial"/>
                <a:cs typeface="Arial"/>
              </a:rPr>
              <a:t>simple description </a:t>
            </a:r>
            <a:r>
              <a:rPr sz="1324" spc="4" dirty="0">
                <a:latin typeface="Arial"/>
                <a:cs typeface="Arial"/>
              </a:rPr>
              <a:t>of </a:t>
            </a:r>
            <a:r>
              <a:rPr sz="1324" dirty="0">
                <a:latin typeface="Arial"/>
                <a:cs typeface="Arial"/>
              </a:rPr>
              <a:t>a </a:t>
            </a:r>
            <a:r>
              <a:rPr sz="1324" spc="4" dirty="0">
                <a:latin typeface="Arial"/>
                <a:cs typeface="Arial"/>
              </a:rPr>
              <a:t>feature </a:t>
            </a:r>
            <a:r>
              <a:rPr sz="1324" dirty="0">
                <a:latin typeface="Arial"/>
                <a:cs typeface="Arial"/>
              </a:rPr>
              <a:t>told </a:t>
            </a:r>
            <a:r>
              <a:rPr sz="1324" spc="4" dirty="0">
                <a:latin typeface="Arial"/>
                <a:cs typeface="Arial"/>
              </a:rPr>
              <a:t>from the  perspective of </a:t>
            </a:r>
            <a:r>
              <a:rPr sz="1324" dirty="0">
                <a:latin typeface="Arial"/>
                <a:cs typeface="Arial"/>
              </a:rPr>
              <a:t>the </a:t>
            </a:r>
            <a:r>
              <a:rPr sz="1324" b="1" spc="9" dirty="0">
                <a:solidFill>
                  <a:srgbClr val="C00000"/>
                </a:solidFill>
                <a:latin typeface="Arial"/>
                <a:cs typeface="Arial"/>
              </a:rPr>
              <a:t>person who </a:t>
            </a:r>
            <a:r>
              <a:rPr sz="1324" b="1" spc="4" dirty="0">
                <a:solidFill>
                  <a:srgbClr val="C00000"/>
                </a:solidFill>
                <a:latin typeface="Arial"/>
                <a:cs typeface="Arial"/>
              </a:rPr>
              <a:t>desires </a:t>
            </a:r>
            <a:r>
              <a:rPr sz="1324" b="1" spc="9" dirty="0">
                <a:solidFill>
                  <a:srgbClr val="C00000"/>
                </a:solidFill>
                <a:latin typeface="Arial"/>
                <a:cs typeface="Arial"/>
              </a:rPr>
              <a:t>the new </a:t>
            </a:r>
            <a:r>
              <a:rPr sz="1324" b="1" spc="4" dirty="0">
                <a:solidFill>
                  <a:srgbClr val="C00000"/>
                </a:solidFill>
                <a:latin typeface="Arial"/>
                <a:cs typeface="Arial"/>
              </a:rPr>
              <a:t>capability</a:t>
            </a:r>
            <a:r>
              <a:rPr sz="1324" spc="4" dirty="0">
                <a:latin typeface="Arial"/>
                <a:cs typeface="Arial"/>
              </a:rPr>
              <a:t>, </a:t>
            </a:r>
            <a:r>
              <a:rPr sz="1324" dirty="0">
                <a:latin typeface="Arial"/>
                <a:cs typeface="Arial"/>
              </a:rPr>
              <a:t>usually a </a:t>
            </a:r>
            <a:r>
              <a:rPr sz="1324" spc="4" dirty="0">
                <a:latin typeface="Arial"/>
                <a:cs typeface="Arial"/>
              </a:rPr>
              <a:t>user or  customer of </a:t>
            </a:r>
            <a:r>
              <a:rPr sz="1324" dirty="0">
                <a:latin typeface="Arial"/>
                <a:cs typeface="Arial"/>
              </a:rPr>
              <a:t>the </a:t>
            </a:r>
            <a:r>
              <a:rPr sz="1324" spc="4" dirty="0">
                <a:latin typeface="Arial"/>
                <a:cs typeface="Arial"/>
              </a:rPr>
              <a:t>system. </a:t>
            </a:r>
            <a:r>
              <a:rPr sz="1324" spc="9" dirty="0">
                <a:latin typeface="Arial"/>
                <a:cs typeface="Arial"/>
              </a:rPr>
              <a:t>They </a:t>
            </a:r>
            <a:r>
              <a:rPr sz="1324" dirty="0">
                <a:latin typeface="Arial"/>
                <a:cs typeface="Arial"/>
              </a:rPr>
              <a:t>typically follow a </a:t>
            </a:r>
            <a:r>
              <a:rPr sz="1324" spc="4" dirty="0">
                <a:latin typeface="Arial"/>
                <a:cs typeface="Arial"/>
              </a:rPr>
              <a:t>simple</a:t>
            </a:r>
            <a:r>
              <a:rPr sz="1324" spc="49" dirty="0">
                <a:latin typeface="Arial"/>
                <a:cs typeface="Arial"/>
              </a:rPr>
              <a:t> </a:t>
            </a:r>
            <a:r>
              <a:rPr sz="1324" spc="4" dirty="0">
                <a:latin typeface="Arial"/>
                <a:cs typeface="Arial"/>
              </a:rPr>
              <a:t>template:</a:t>
            </a:r>
            <a:endParaRPr sz="1324">
              <a:latin typeface="Arial"/>
              <a:cs typeface="Arial"/>
            </a:endParaRPr>
          </a:p>
          <a:p>
            <a:pPr marL="11206">
              <a:spcBef>
                <a:spcPts val="88"/>
              </a:spcBef>
            </a:pPr>
            <a:r>
              <a:rPr sz="1324" spc="4" dirty="0">
                <a:latin typeface="Arial"/>
                <a:cs typeface="Arial"/>
              </a:rPr>
              <a:t>As </a:t>
            </a:r>
            <a:r>
              <a:rPr sz="1324" dirty="0">
                <a:latin typeface="Arial"/>
                <a:cs typeface="Arial"/>
              </a:rPr>
              <a:t>a </a:t>
            </a:r>
            <a:r>
              <a:rPr sz="1324" spc="4" dirty="0">
                <a:latin typeface="Arial"/>
                <a:cs typeface="Arial"/>
              </a:rPr>
              <a:t>&lt;type of user&gt;, </a:t>
            </a:r>
            <a:r>
              <a:rPr sz="1324" dirty="0">
                <a:latin typeface="Arial"/>
                <a:cs typeface="Arial"/>
              </a:rPr>
              <a:t>I </a:t>
            </a:r>
            <a:r>
              <a:rPr sz="1324" spc="9" dirty="0">
                <a:latin typeface="Arial"/>
                <a:cs typeface="Arial"/>
              </a:rPr>
              <a:t>want &lt;some </a:t>
            </a:r>
            <a:r>
              <a:rPr sz="1324" spc="4" dirty="0">
                <a:latin typeface="Arial"/>
                <a:cs typeface="Arial"/>
              </a:rPr>
              <a:t>goal&gt; </a:t>
            </a:r>
            <a:r>
              <a:rPr sz="1324" dirty="0">
                <a:latin typeface="Arial"/>
                <a:cs typeface="Arial"/>
              </a:rPr>
              <a:t>so </a:t>
            </a:r>
            <a:r>
              <a:rPr sz="1324" spc="4" dirty="0">
                <a:latin typeface="Arial"/>
                <a:cs typeface="Arial"/>
              </a:rPr>
              <a:t>that </a:t>
            </a:r>
            <a:r>
              <a:rPr sz="1324" spc="9" dirty="0">
                <a:latin typeface="Arial"/>
                <a:cs typeface="Arial"/>
              </a:rPr>
              <a:t>&lt;some</a:t>
            </a:r>
            <a:r>
              <a:rPr sz="1324" spc="57" dirty="0">
                <a:latin typeface="Arial"/>
                <a:cs typeface="Arial"/>
              </a:rPr>
              <a:t> </a:t>
            </a:r>
            <a:r>
              <a:rPr sz="1324" spc="9" dirty="0">
                <a:latin typeface="Arial"/>
                <a:cs typeface="Arial"/>
              </a:rPr>
              <a:t>reason&gt;.</a:t>
            </a:r>
            <a:endParaRPr sz="132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7683" y="5782603"/>
            <a:ext cx="1275229" cy="25574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794" spc="-4" dirty="0">
                <a:solidFill>
                  <a:srgbClr val="035B75"/>
                </a:solidFill>
                <a:latin typeface="Arial"/>
                <a:cs typeface="Arial"/>
              </a:rPr>
              <a:t>(PMI®-ACP)  </a:t>
            </a:r>
            <a:r>
              <a:rPr sz="794" dirty="0">
                <a:solidFill>
                  <a:srgbClr val="035B75"/>
                </a:solidFill>
                <a:latin typeface="Arial"/>
                <a:cs typeface="Arial"/>
              </a:rPr>
              <a:t>Agile</a:t>
            </a:r>
            <a:r>
              <a:rPr sz="794" spc="-35" dirty="0">
                <a:solidFill>
                  <a:srgbClr val="035B75"/>
                </a:solidFill>
                <a:latin typeface="Arial"/>
                <a:cs typeface="Arial"/>
              </a:rPr>
              <a:t> </a:t>
            </a:r>
            <a:r>
              <a:rPr sz="794" dirty="0">
                <a:solidFill>
                  <a:srgbClr val="035B75"/>
                </a:solidFill>
                <a:latin typeface="Arial"/>
                <a:cs typeface="Arial"/>
              </a:rPr>
              <a:t>Certified</a:t>
            </a:r>
            <a:endParaRPr sz="794">
              <a:latin typeface="Arial"/>
              <a:cs typeface="Arial"/>
            </a:endParaRPr>
          </a:p>
          <a:p>
            <a:pPr marL="749714">
              <a:spcBef>
                <a:spcPts val="18"/>
              </a:spcBef>
            </a:pPr>
            <a:r>
              <a:rPr sz="794" spc="-4" dirty="0">
                <a:solidFill>
                  <a:srgbClr val="035B75"/>
                </a:solidFill>
                <a:latin typeface="Arial"/>
                <a:cs typeface="Arial"/>
              </a:rPr>
              <a:t>P</a:t>
            </a:r>
            <a:r>
              <a:rPr sz="794" spc="4" dirty="0">
                <a:solidFill>
                  <a:srgbClr val="035B75"/>
                </a:solidFill>
                <a:latin typeface="Arial"/>
                <a:cs typeface="Arial"/>
              </a:rPr>
              <a:t>ra</a:t>
            </a:r>
            <a:r>
              <a:rPr sz="794" dirty="0">
                <a:solidFill>
                  <a:srgbClr val="035B75"/>
                </a:solidFill>
                <a:latin typeface="Arial"/>
                <a:cs typeface="Arial"/>
              </a:rPr>
              <a:t>c</a:t>
            </a:r>
            <a:r>
              <a:rPr sz="794" spc="-4" dirty="0">
                <a:solidFill>
                  <a:srgbClr val="035B75"/>
                </a:solidFill>
                <a:latin typeface="Arial"/>
                <a:cs typeface="Arial"/>
              </a:rPr>
              <a:t>t</a:t>
            </a:r>
            <a:r>
              <a:rPr sz="794" dirty="0">
                <a:solidFill>
                  <a:srgbClr val="035B75"/>
                </a:solidFill>
                <a:latin typeface="Arial"/>
                <a:cs typeface="Arial"/>
              </a:rPr>
              <a:t>i</a:t>
            </a:r>
            <a:r>
              <a:rPr sz="794" spc="-4" dirty="0">
                <a:solidFill>
                  <a:srgbClr val="035B75"/>
                </a:solidFill>
                <a:latin typeface="Arial"/>
                <a:cs typeface="Arial"/>
              </a:rPr>
              <a:t>t</a:t>
            </a:r>
            <a:r>
              <a:rPr sz="794" dirty="0">
                <a:solidFill>
                  <a:srgbClr val="035B75"/>
                </a:solidFill>
                <a:latin typeface="Arial"/>
                <a:cs typeface="Arial"/>
              </a:rPr>
              <a:t>i</a:t>
            </a:r>
            <a:r>
              <a:rPr sz="794" spc="4" dirty="0">
                <a:solidFill>
                  <a:srgbClr val="035B75"/>
                </a:solidFill>
                <a:latin typeface="Arial"/>
                <a:cs typeface="Arial"/>
              </a:rPr>
              <a:t>one</a:t>
            </a:r>
            <a:r>
              <a:rPr sz="794" dirty="0">
                <a:solidFill>
                  <a:srgbClr val="035B75"/>
                </a:solidFill>
                <a:latin typeface="Arial"/>
                <a:cs typeface="Arial"/>
              </a:rPr>
              <a:t>r</a:t>
            </a:r>
            <a:endParaRPr sz="79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86098" y="5740033"/>
            <a:ext cx="480732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88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1235" spc="12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23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2649569" y="1411138"/>
            <a:ext cx="6750424" cy="1464298"/>
          </a:xfrm>
          <a:prstGeom prst="rect">
            <a:avLst/>
          </a:prstGeom>
        </p:spPr>
        <p:txBody>
          <a:bodyPr vert="horz" wrap="square" lIns="0" tIns="29134" rIns="0" bIns="0" rtlCol="0">
            <a:spAutoFit/>
          </a:bodyPr>
          <a:lstStyle/>
          <a:p>
            <a:pPr marL="11206" marR="4483">
              <a:lnSpc>
                <a:spcPts val="1588"/>
              </a:lnSpc>
              <a:spcBef>
                <a:spcPts val="229"/>
              </a:spcBef>
            </a:pPr>
            <a:r>
              <a:rPr sz="1412" spc="49" dirty="0">
                <a:latin typeface="Arial"/>
                <a:cs typeface="Arial"/>
              </a:rPr>
              <a:t>The </a:t>
            </a:r>
            <a:r>
              <a:rPr sz="1412" spc="62" dirty="0">
                <a:latin typeface="Arial"/>
                <a:cs typeface="Arial"/>
              </a:rPr>
              <a:t>Product </a:t>
            </a:r>
            <a:r>
              <a:rPr sz="1412" spc="49" dirty="0">
                <a:latin typeface="Arial"/>
                <a:cs typeface="Arial"/>
              </a:rPr>
              <a:t>Backlog </a:t>
            </a:r>
            <a:r>
              <a:rPr sz="1412" spc="57" dirty="0">
                <a:latin typeface="Arial"/>
                <a:cs typeface="Arial"/>
              </a:rPr>
              <a:t>is </a:t>
            </a:r>
            <a:r>
              <a:rPr sz="1412" spc="-9" dirty="0">
                <a:latin typeface="Arial"/>
                <a:cs typeface="Arial"/>
              </a:rPr>
              <a:t>a </a:t>
            </a:r>
            <a:r>
              <a:rPr sz="1412" spc="88" dirty="0">
                <a:latin typeface="Arial"/>
                <a:cs typeface="Arial"/>
              </a:rPr>
              <a:t>list </a:t>
            </a:r>
            <a:r>
              <a:rPr sz="1412" spc="106" dirty="0">
                <a:latin typeface="Arial"/>
                <a:cs typeface="Arial"/>
              </a:rPr>
              <a:t>of </a:t>
            </a:r>
            <a:r>
              <a:rPr sz="1368" b="1" spc="44" dirty="0">
                <a:solidFill>
                  <a:srgbClr val="C00000"/>
                </a:solidFill>
                <a:latin typeface="Arial"/>
                <a:cs typeface="Arial"/>
              </a:rPr>
              <a:t>planned </a:t>
            </a:r>
            <a:r>
              <a:rPr sz="1368" b="1" spc="35" dirty="0">
                <a:solidFill>
                  <a:srgbClr val="C00000"/>
                </a:solidFill>
                <a:latin typeface="Arial"/>
                <a:cs typeface="Arial"/>
              </a:rPr>
              <a:t>functionalities </a:t>
            </a:r>
            <a:r>
              <a:rPr sz="1412" spc="106" dirty="0">
                <a:latin typeface="Arial"/>
                <a:cs typeface="Arial"/>
              </a:rPr>
              <a:t>of </a:t>
            </a:r>
            <a:r>
              <a:rPr sz="1412" spc="79" dirty="0">
                <a:latin typeface="Arial"/>
                <a:cs typeface="Arial"/>
              </a:rPr>
              <a:t>the </a:t>
            </a:r>
            <a:r>
              <a:rPr sz="1412" spc="53" dirty="0">
                <a:latin typeface="Arial"/>
                <a:cs typeface="Arial"/>
              </a:rPr>
              <a:t>Project, </a:t>
            </a:r>
            <a:r>
              <a:rPr sz="1368" b="1" spc="35" dirty="0">
                <a:solidFill>
                  <a:srgbClr val="C00000"/>
                </a:solidFill>
                <a:latin typeface="Arial"/>
                <a:cs typeface="Arial"/>
              </a:rPr>
              <a:t>sorted  </a:t>
            </a:r>
            <a:r>
              <a:rPr sz="1368" b="1" spc="18" dirty="0">
                <a:solidFill>
                  <a:srgbClr val="C00000"/>
                </a:solidFill>
                <a:latin typeface="Arial"/>
                <a:cs typeface="Arial"/>
              </a:rPr>
              <a:t>by </a:t>
            </a:r>
            <a:r>
              <a:rPr sz="1368" b="1" spc="22" dirty="0">
                <a:solidFill>
                  <a:srgbClr val="C00000"/>
                </a:solidFill>
                <a:latin typeface="Arial"/>
                <a:cs typeface="Arial"/>
              </a:rPr>
              <a:t>value </a:t>
            </a:r>
            <a:r>
              <a:rPr sz="1412" spc="110" dirty="0">
                <a:latin typeface="Arial"/>
                <a:cs typeface="Arial"/>
              </a:rPr>
              <a:t>to </a:t>
            </a:r>
            <a:r>
              <a:rPr sz="1412" spc="79" dirty="0">
                <a:latin typeface="Arial"/>
                <a:cs typeface="Arial"/>
              </a:rPr>
              <a:t>customer </a:t>
            </a:r>
            <a:r>
              <a:rPr sz="1412" spc="66" dirty="0">
                <a:latin typeface="Arial"/>
                <a:cs typeface="Arial"/>
              </a:rPr>
              <a:t>(High </a:t>
            </a:r>
            <a:r>
              <a:rPr sz="1412" spc="110" dirty="0">
                <a:latin typeface="Arial"/>
                <a:cs typeface="Arial"/>
              </a:rPr>
              <a:t>to</a:t>
            </a:r>
            <a:r>
              <a:rPr sz="1412" spc="172" dirty="0">
                <a:latin typeface="Arial"/>
                <a:cs typeface="Arial"/>
              </a:rPr>
              <a:t> </a:t>
            </a:r>
            <a:r>
              <a:rPr sz="1412" spc="35" dirty="0">
                <a:latin typeface="Arial"/>
                <a:cs typeface="Arial"/>
              </a:rPr>
              <a:t>Low)</a:t>
            </a:r>
            <a:endParaRPr sz="1412">
              <a:latin typeface="Arial"/>
              <a:cs typeface="Arial"/>
            </a:endParaRPr>
          </a:p>
          <a:p>
            <a:pPr marL="11206">
              <a:spcBef>
                <a:spcPts val="485"/>
              </a:spcBef>
            </a:pPr>
            <a:r>
              <a:rPr sz="1412" spc="62" dirty="0">
                <a:latin typeface="Arial"/>
                <a:cs typeface="Arial"/>
              </a:rPr>
              <a:t>Owner </a:t>
            </a:r>
            <a:r>
              <a:rPr sz="1412" spc="53" dirty="0">
                <a:latin typeface="Arial"/>
                <a:cs typeface="Arial"/>
              </a:rPr>
              <a:t>:</a:t>
            </a:r>
            <a:r>
              <a:rPr sz="1412" spc="79" dirty="0">
                <a:latin typeface="Arial"/>
                <a:cs typeface="Arial"/>
              </a:rPr>
              <a:t> </a:t>
            </a:r>
            <a:r>
              <a:rPr sz="1412" spc="75" dirty="0">
                <a:latin typeface="Arial"/>
                <a:cs typeface="Arial"/>
              </a:rPr>
              <a:t>Customer</a:t>
            </a:r>
            <a:endParaRPr sz="1412">
              <a:latin typeface="Arial"/>
              <a:cs typeface="Arial"/>
            </a:endParaRPr>
          </a:p>
          <a:p>
            <a:pPr marL="11206" marR="455543">
              <a:lnSpc>
                <a:spcPts val="1677"/>
              </a:lnSpc>
              <a:spcBef>
                <a:spcPts val="366"/>
              </a:spcBef>
              <a:tabLst>
                <a:tab pos="1063495" algn="l"/>
              </a:tabLst>
            </a:pPr>
            <a:r>
              <a:rPr sz="1412" spc="84" dirty="0">
                <a:latin typeface="Arial"/>
                <a:cs typeface="Arial"/>
              </a:rPr>
              <a:t>Grooming:	</a:t>
            </a:r>
            <a:r>
              <a:rPr sz="1412" spc="97" dirty="0">
                <a:latin typeface="Arial"/>
                <a:cs typeface="Arial"/>
              </a:rPr>
              <a:t>Addition </a:t>
            </a:r>
            <a:r>
              <a:rPr sz="1412" spc="71" dirty="0">
                <a:latin typeface="Arial"/>
                <a:cs typeface="Arial"/>
              </a:rPr>
              <a:t>and </a:t>
            </a:r>
            <a:r>
              <a:rPr sz="1412" spc="44" dirty="0">
                <a:latin typeface="Arial"/>
                <a:cs typeface="Arial"/>
              </a:rPr>
              <a:t>clean </a:t>
            </a:r>
            <a:r>
              <a:rPr sz="1412" spc="101" dirty="0">
                <a:latin typeface="Arial"/>
                <a:cs typeface="Arial"/>
              </a:rPr>
              <a:t>up </a:t>
            </a:r>
            <a:r>
              <a:rPr sz="1412" spc="106" dirty="0">
                <a:latin typeface="Arial"/>
                <a:cs typeface="Arial"/>
              </a:rPr>
              <a:t>of </a:t>
            </a:r>
            <a:r>
              <a:rPr sz="1412" spc="84" dirty="0">
                <a:latin typeface="Arial"/>
                <a:cs typeface="Arial"/>
              </a:rPr>
              <a:t>completed </a:t>
            </a:r>
            <a:r>
              <a:rPr sz="1412" spc="66" dirty="0">
                <a:latin typeface="Arial"/>
                <a:cs typeface="Arial"/>
              </a:rPr>
              <a:t>stories, </a:t>
            </a:r>
            <a:r>
              <a:rPr sz="1412" spc="88" dirty="0">
                <a:latin typeface="Arial"/>
                <a:cs typeface="Arial"/>
              </a:rPr>
              <a:t>this </a:t>
            </a:r>
            <a:r>
              <a:rPr sz="1412" spc="66" dirty="0">
                <a:latin typeface="Arial"/>
                <a:cs typeface="Arial"/>
              </a:rPr>
              <a:t>practice </a:t>
            </a:r>
            <a:r>
              <a:rPr sz="1412" spc="57" dirty="0">
                <a:latin typeface="Arial"/>
                <a:cs typeface="Arial"/>
              </a:rPr>
              <a:t>is  </a:t>
            </a:r>
            <a:r>
              <a:rPr sz="1412" spc="97" dirty="0">
                <a:latin typeface="Arial"/>
                <a:cs typeface="Arial"/>
              </a:rPr>
              <a:t>known </a:t>
            </a:r>
            <a:r>
              <a:rPr sz="1412" spc="9" dirty="0">
                <a:latin typeface="Arial"/>
                <a:cs typeface="Arial"/>
              </a:rPr>
              <a:t>as</a:t>
            </a:r>
            <a:r>
              <a:rPr sz="1412" spc="44" dirty="0">
                <a:latin typeface="Arial"/>
                <a:cs typeface="Arial"/>
              </a:rPr>
              <a:t> </a:t>
            </a:r>
            <a:r>
              <a:rPr sz="1412" spc="79" dirty="0">
                <a:latin typeface="Arial"/>
                <a:cs typeface="Arial"/>
              </a:rPr>
              <a:t>Grooming.</a:t>
            </a:r>
            <a:endParaRPr sz="1412">
              <a:latin typeface="Arial"/>
              <a:cs typeface="Arial"/>
            </a:endParaRPr>
          </a:p>
          <a:p>
            <a:pPr marL="11206">
              <a:spcBef>
                <a:spcPts val="296"/>
              </a:spcBef>
              <a:tabLst>
                <a:tab pos="2475511" algn="l"/>
              </a:tabLst>
            </a:pPr>
            <a:r>
              <a:rPr sz="1412" spc="62" dirty="0">
                <a:latin typeface="Arial"/>
                <a:cs typeface="Arial"/>
              </a:rPr>
              <a:t>Product </a:t>
            </a:r>
            <a:r>
              <a:rPr sz="1412" spc="49" dirty="0">
                <a:latin typeface="Arial"/>
                <a:cs typeface="Arial"/>
              </a:rPr>
              <a:t>Backlog</a:t>
            </a:r>
            <a:r>
              <a:rPr sz="1412" spc="106" dirty="0">
                <a:latin typeface="Arial"/>
                <a:cs typeface="Arial"/>
              </a:rPr>
              <a:t> </a:t>
            </a:r>
            <a:r>
              <a:rPr sz="1412" spc="84" dirty="0">
                <a:latin typeface="Arial"/>
                <a:cs typeface="Arial"/>
              </a:rPr>
              <a:t>should</a:t>
            </a:r>
            <a:r>
              <a:rPr sz="1412" spc="88" dirty="0">
                <a:latin typeface="Arial"/>
                <a:cs typeface="Arial"/>
              </a:rPr>
              <a:t> </a:t>
            </a:r>
            <a:r>
              <a:rPr sz="1412" spc="57" dirty="0">
                <a:latin typeface="Arial"/>
                <a:cs typeface="Arial"/>
              </a:rPr>
              <a:t>be	</a:t>
            </a:r>
            <a:r>
              <a:rPr sz="1368" b="1" spc="-106" dirty="0">
                <a:solidFill>
                  <a:srgbClr val="C00000"/>
                </a:solidFill>
                <a:latin typeface="Arial"/>
                <a:cs typeface="Arial"/>
              </a:rPr>
              <a:t>“DEEP”</a:t>
            </a:r>
            <a:endParaRPr sz="136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9570" y="3025565"/>
            <a:ext cx="802340" cy="5697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lnSpc>
                <a:spcPct val="135700"/>
              </a:lnSpc>
              <a:spcBef>
                <a:spcPts val="88"/>
              </a:spcBef>
            </a:pPr>
            <a:r>
              <a:rPr sz="1412" spc="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12" spc="3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12" spc="1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12" spc="8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12" spc="97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12" spc="4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12" spc="75" dirty="0">
                <a:solidFill>
                  <a:srgbClr val="FFFFFF"/>
                </a:solidFill>
                <a:latin typeface="Arial"/>
                <a:cs typeface="Arial"/>
              </a:rPr>
              <a:t>m  </a:t>
            </a:r>
            <a:r>
              <a:rPr sz="1412" spc="57" dirty="0">
                <a:solidFill>
                  <a:srgbClr val="FFFFFF"/>
                </a:solidFill>
                <a:latin typeface="Arial"/>
                <a:cs typeface="Arial"/>
              </a:rPr>
              <a:t>“D”</a:t>
            </a:r>
            <a:endParaRPr sz="141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9569" y="4048767"/>
            <a:ext cx="258856" cy="116496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12" spc="-53" dirty="0">
                <a:solidFill>
                  <a:srgbClr val="FFFFFF"/>
                </a:solidFill>
                <a:latin typeface="Arial"/>
                <a:cs typeface="Arial"/>
              </a:rPr>
              <a:t>“E</a:t>
            </a:r>
            <a:r>
              <a:rPr sz="1412" spc="57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1412">
              <a:latin typeface="Arial"/>
              <a:cs typeface="Arial"/>
            </a:endParaRPr>
          </a:p>
          <a:p>
            <a:pPr>
              <a:spcBef>
                <a:spcPts val="22"/>
              </a:spcBef>
            </a:pPr>
            <a:endParaRPr sz="1677">
              <a:latin typeface="Times New Roman"/>
              <a:cs typeface="Times New Roman"/>
            </a:endParaRPr>
          </a:p>
          <a:p>
            <a:pPr marL="11206"/>
            <a:r>
              <a:rPr sz="1412" spc="-53" dirty="0">
                <a:solidFill>
                  <a:srgbClr val="FFFFFF"/>
                </a:solidFill>
                <a:latin typeface="Arial"/>
                <a:cs typeface="Arial"/>
              </a:rPr>
              <a:t>“E</a:t>
            </a:r>
            <a:r>
              <a:rPr sz="1412" spc="57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1412">
              <a:latin typeface="Arial"/>
              <a:cs typeface="Arial"/>
            </a:endParaRPr>
          </a:p>
          <a:p>
            <a:pPr marL="11206">
              <a:spcBef>
                <a:spcPts val="1875"/>
              </a:spcBef>
            </a:pPr>
            <a:r>
              <a:rPr sz="1412" spc="-26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1412" spc="-57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12" spc="57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141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5792" y="3025564"/>
            <a:ext cx="1401856" cy="2122587"/>
          </a:xfrm>
          <a:prstGeom prst="rect">
            <a:avLst/>
          </a:prstGeom>
        </p:spPr>
        <p:txBody>
          <a:bodyPr vert="horz" wrap="square" lIns="0" tIns="87966" rIns="0" bIns="0" rtlCol="0">
            <a:spAutoFit/>
          </a:bodyPr>
          <a:lstStyle/>
          <a:p>
            <a:pPr marL="11206">
              <a:spcBef>
                <a:spcPts val="693"/>
              </a:spcBef>
            </a:pPr>
            <a:r>
              <a:rPr sz="1412" spc="57" dirty="0">
                <a:solidFill>
                  <a:srgbClr val="FFFFFF"/>
                </a:solidFill>
                <a:latin typeface="Arial"/>
                <a:cs typeface="Arial"/>
              </a:rPr>
              <a:t>Expanded</a:t>
            </a:r>
            <a:r>
              <a:rPr sz="1412" spc="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12" spc="62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endParaRPr sz="1412">
              <a:latin typeface="Arial"/>
              <a:cs typeface="Arial"/>
            </a:endParaRPr>
          </a:p>
          <a:p>
            <a:pPr marL="82368" marR="110384" indent="3922">
              <a:lnSpc>
                <a:spcPct val="102899"/>
              </a:lnSpc>
              <a:spcBef>
                <a:spcPts val="556"/>
              </a:spcBef>
            </a:pPr>
            <a:r>
              <a:rPr sz="1412" spc="66" dirty="0">
                <a:solidFill>
                  <a:srgbClr val="FFFFFF"/>
                </a:solidFill>
                <a:latin typeface="Arial"/>
                <a:cs typeface="Arial"/>
              </a:rPr>
              <a:t>Detailed  </a:t>
            </a:r>
            <a:r>
              <a:rPr sz="1412" spc="79" dirty="0">
                <a:solidFill>
                  <a:srgbClr val="FFFFFF"/>
                </a:solidFill>
                <a:latin typeface="Arial"/>
                <a:cs typeface="Arial"/>
              </a:rPr>
              <a:t>Ap</a:t>
            </a:r>
            <a:r>
              <a:rPr sz="1412" spc="119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12" spc="1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12" spc="8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12" spc="119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12" spc="1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12" spc="10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12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12" spc="14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12" spc="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12" spc="10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12" spc="3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412">
              <a:latin typeface="Arial"/>
              <a:cs typeface="Arial"/>
            </a:endParaRPr>
          </a:p>
          <a:p>
            <a:pPr marL="86850">
              <a:spcBef>
                <a:spcPts val="1711"/>
              </a:spcBef>
            </a:pPr>
            <a:r>
              <a:rPr sz="1412" spc="53" dirty="0">
                <a:solidFill>
                  <a:srgbClr val="FFFFFF"/>
                </a:solidFill>
                <a:latin typeface="Arial"/>
                <a:cs typeface="Arial"/>
              </a:rPr>
              <a:t>Estimable</a:t>
            </a:r>
            <a:endParaRPr sz="1412">
              <a:latin typeface="Arial"/>
              <a:cs typeface="Arial"/>
            </a:endParaRPr>
          </a:p>
          <a:p>
            <a:pPr marL="86850" marR="399511">
              <a:lnSpc>
                <a:spcPct val="210600"/>
              </a:lnSpc>
              <a:spcBef>
                <a:spcPts val="79"/>
              </a:spcBef>
            </a:pPr>
            <a:r>
              <a:rPr sz="1412" spc="57" dirty="0">
                <a:solidFill>
                  <a:srgbClr val="FFFFFF"/>
                </a:solidFill>
                <a:latin typeface="Arial"/>
                <a:cs typeface="Arial"/>
              </a:rPr>
              <a:t>Emergent  </a:t>
            </a:r>
            <a:r>
              <a:rPr sz="1412" spc="-26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12" spc="-13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12" spc="10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12" spc="8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12" spc="1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12" spc="10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12" spc="14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12" spc="10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12" spc="11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412" spc="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12" spc="10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41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1313" y="3001810"/>
            <a:ext cx="3867710" cy="2171164"/>
          </a:xfrm>
          <a:prstGeom prst="rect">
            <a:avLst/>
          </a:prstGeom>
        </p:spPr>
        <p:txBody>
          <a:bodyPr vert="horz" wrap="square" lIns="0" tIns="111498" rIns="0" bIns="0" rtlCol="0">
            <a:spAutoFit/>
          </a:bodyPr>
          <a:lstStyle/>
          <a:p>
            <a:pPr marL="11206">
              <a:spcBef>
                <a:spcPts val="877"/>
              </a:spcBef>
            </a:pPr>
            <a:r>
              <a:rPr sz="1412" spc="79" dirty="0">
                <a:solidFill>
                  <a:srgbClr val="FFFFFF"/>
                </a:solidFill>
                <a:latin typeface="Arial"/>
                <a:cs typeface="Arial"/>
              </a:rPr>
              <a:t>Description</a:t>
            </a:r>
            <a:endParaRPr sz="1412">
              <a:latin typeface="Arial"/>
              <a:cs typeface="Arial"/>
            </a:endParaRPr>
          </a:p>
          <a:p>
            <a:pPr marL="11206" marR="4483">
              <a:lnSpc>
                <a:spcPct val="101200"/>
              </a:lnSpc>
              <a:spcBef>
                <a:spcPts val="675"/>
              </a:spcBef>
            </a:pPr>
            <a:r>
              <a:rPr sz="1235" spc="31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1235" spc="66" dirty="0">
                <a:solidFill>
                  <a:srgbClr val="FFFFFF"/>
                </a:solidFill>
                <a:latin typeface="Arial"/>
                <a:cs typeface="Arial"/>
              </a:rPr>
              <a:t>stories </a:t>
            </a:r>
            <a:r>
              <a:rPr sz="1235" spc="84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1235" spc="79" dirty="0">
                <a:solidFill>
                  <a:srgbClr val="FFFFFF"/>
                </a:solidFill>
                <a:latin typeface="Arial"/>
                <a:cs typeface="Arial"/>
              </a:rPr>
              <a:t>contain neither </a:t>
            </a:r>
            <a:r>
              <a:rPr sz="1235" spc="97" dirty="0">
                <a:solidFill>
                  <a:srgbClr val="FFFFFF"/>
                </a:solidFill>
                <a:latin typeface="Arial"/>
                <a:cs typeface="Arial"/>
              </a:rPr>
              <a:t>too </a:t>
            </a:r>
            <a:r>
              <a:rPr sz="1235" spc="88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1235" spc="97" dirty="0">
                <a:solidFill>
                  <a:srgbClr val="FFFFFF"/>
                </a:solidFill>
                <a:latin typeface="Arial"/>
                <a:cs typeface="Arial"/>
              </a:rPr>
              <a:t>nor  too </a:t>
            </a:r>
            <a:r>
              <a:rPr sz="1235" spc="88" dirty="0">
                <a:solidFill>
                  <a:srgbClr val="FFFFFF"/>
                </a:solidFill>
                <a:latin typeface="Arial"/>
                <a:cs typeface="Arial"/>
              </a:rPr>
              <a:t>little </a:t>
            </a:r>
            <a:r>
              <a:rPr sz="1235" spc="66" dirty="0">
                <a:solidFill>
                  <a:srgbClr val="FFFFFF"/>
                </a:solidFill>
                <a:latin typeface="Arial"/>
                <a:cs typeface="Arial"/>
              </a:rPr>
              <a:t>details. </a:t>
            </a:r>
            <a:r>
              <a:rPr sz="1235" spc="57" dirty="0">
                <a:solidFill>
                  <a:srgbClr val="FFFFFF"/>
                </a:solidFill>
                <a:latin typeface="Arial"/>
                <a:cs typeface="Arial"/>
              </a:rPr>
              <a:t>Enough </a:t>
            </a:r>
            <a:r>
              <a:rPr sz="1235" spc="44" dirty="0">
                <a:solidFill>
                  <a:srgbClr val="FFFFFF"/>
                </a:solidFill>
                <a:latin typeface="Arial"/>
                <a:cs typeface="Arial"/>
              </a:rPr>
              <a:t>Value </a:t>
            </a:r>
            <a:r>
              <a:rPr sz="1235" spc="101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235" spc="79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35" spc="71" dirty="0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r>
              <a:rPr sz="1235" spc="1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35" spc="106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1235">
              <a:latin typeface="Arial"/>
              <a:cs typeface="Arial"/>
            </a:endParaRPr>
          </a:p>
          <a:p>
            <a:pPr marL="11206">
              <a:spcBef>
                <a:spcPts val="18"/>
              </a:spcBef>
            </a:pPr>
            <a:r>
              <a:rPr sz="1235" spc="62" dirty="0">
                <a:solidFill>
                  <a:srgbClr val="FFFFFF"/>
                </a:solidFill>
                <a:latin typeface="Arial"/>
                <a:cs typeface="Arial"/>
              </a:rPr>
              <a:t>deliver. </a:t>
            </a:r>
            <a:r>
              <a:rPr sz="1235" spc="13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47" spc="13" dirty="0">
                <a:solidFill>
                  <a:srgbClr val="FFFFFF"/>
                </a:solidFill>
                <a:latin typeface="Arial"/>
                <a:cs typeface="Arial"/>
              </a:rPr>
              <a:t>Expected </a:t>
            </a:r>
            <a:r>
              <a:rPr sz="1147" spc="79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147" spc="40" dirty="0">
                <a:solidFill>
                  <a:srgbClr val="FFFFFF"/>
                </a:solidFill>
                <a:latin typeface="Arial"/>
                <a:cs typeface="Arial"/>
              </a:rPr>
              <a:t>clarify</a:t>
            </a:r>
            <a:r>
              <a:rPr sz="1147" spc="-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47" spc="49" dirty="0">
                <a:solidFill>
                  <a:srgbClr val="FFFFFF"/>
                </a:solidFill>
                <a:latin typeface="Arial"/>
                <a:cs typeface="Arial"/>
              </a:rPr>
              <a:t>doubt)</a:t>
            </a:r>
            <a:endParaRPr sz="1147">
              <a:latin typeface="Arial"/>
              <a:cs typeface="Arial"/>
            </a:endParaRPr>
          </a:p>
          <a:p>
            <a:pPr marL="11206" marR="164735">
              <a:lnSpc>
                <a:spcPts val="1412"/>
              </a:lnSpc>
              <a:spcBef>
                <a:spcPts val="777"/>
              </a:spcBef>
            </a:pPr>
            <a:r>
              <a:rPr sz="1235" spc="44" dirty="0">
                <a:solidFill>
                  <a:srgbClr val="FFFFFF"/>
                </a:solidFill>
                <a:latin typeface="Arial"/>
                <a:cs typeface="Arial"/>
              </a:rPr>
              <a:t>Stories </a:t>
            </a:r>
            <a:r>
              <a:rPr sz="1235" spc="84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1235" spc="4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235" spc="84" dirty="0">
                <a:solidFill>
                  <a:srgbClr val="FFFFFF"/>
                </a:solidFill>
                <a:latin typeface="Arial"/>
                <a:cs typeface="Arial"/>
              </a:rPr>
              <a:t>enough </a:t>
            </a:r>
            <a:r>
              <a:rPr sz="1235" spc="66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1235" spc="101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35" spc="71" dirty="0">
                <a:solidFill>
                  <a:srgbClr val="FFFFFF"/>
                </a:solidFill>
                <a:latin typeface="Arial"/>
                <a:cs typeface="Arial"/>
              </a:rPr>
              <a:t>estimate  </a:t>
            </a:r>
            <a:r>
              <a:rPr sz="1235" spc="75" dirty="0">
                <a:solidFill>
                  <a:srgbClr val="FFFFFF"/>
                </a:solidFill>
                <a:latin typeface="Arial"/>
                <a:cs typeface="Arial"/>
              </a:rPr>
              <a:t>story </a:t>
            </a:r>
            <a:r>
              <a:rPr sz="1235" spc="93" dirty="0">
                <a:solidFill>
                  <a:srgbClr val="FFFFFF"/>
                </a:solidFill>
                <a:latin typeface="Arial"/>
                <a:cs typeface="Arial"/>
              </a:rPr>
              <a:t>points or </a:t>
            </a:r>
            <a:r>
              <a:rPr sz="1235" spc="62" dirty="0">
                <a:solidFill>
                  <a:srgbClr val="FFFFFF"/>
                </a:solidFill>
                <a:latin typeface="Arial"/>
                <a:cs typeface="Arial"/>
              </a:rPr>
              <a:t>ideal </a:t>
            </a:r>
            <a:r>
              <a:rPr sz="1235" spc="44" dirty="0">
                <a:solidFill>
                  <a:srgbClr val="FFFFFF"/>
                </a:solidFill>
                <a:latin typeface="Arial"/>
                <a:cs typeface="Arial"/>
              </a:rPr>
              <a:t>days</a:t>
            </a:r>
            <a:r>
              <a:rPr sz="1235" spc="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35" spc="53" dirty="0">
                <a:solidFill>
                  <a:srgbClr val="FFFFFF"/>
                </a:solidFill>
                <a:latin typeface="Arial"/>
                <a:cs typeface="Arial"/>
              </a:rPr>
              <a:t>(Effort)</a:t>
            </a:r>
            <a:endParaRPr sz="1235">
              <a:latin typeface="Arial"/>
              <a:cs typeface="Arial"/>
            </a:endParaRPr>
          </a:p>
          <a:p>
            <a:pPr marL="11206" marR="296411">
              <a:lnSpc>
                <a:spcPts val="1412"/>
              </a:lnSpc>
              <a:spcBef>
                <a:spcPts val="745"/>
              </a:spcBef>
            </a:pPr>
            <a:r>
              <a:rPr sz="1235" spc="66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235" spc="49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35" spc="106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235" spc="66" dirty="0">
                <a:solidFill>
                  <a:srgbClr val="FFFFFF"/>
                </a:solidFill>
                <a:latin typeface="Arial"/>
                <a:cs typeface="Arial"/>
              </a:rPr>
              <a:t>static, </a:t>
            </a:r>
            <a:r>
              <a:rPr sz="1235" spc="101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235" spc="79" dirty="0">
                <a:solidFill>
                  <a:srgbClr val="FFFFFF"/>
                </a:solidFill>
                <a:latin typeface="Arial"/>
                <a:cs typeface="Arial"/>
              </a:rPr>
              <a:t>grows </a:t>
            </a:r>
            <a:r>
              <a:rPr sz="1235" spc="7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235" spc="57" dirty="0">
                <a:solidFill>
                  <a:srgbClr val="FFFFFF"/>
                </a:solidFill>
                <a:latin typeface="Arial"/>
                <a:cs typeface="Arial"/>
              </a:rPr>
              <a:t>changes </a:t>
            </a:r>
            <a:r>
              <a:rPr sz="1235" spc="62" dirty="0">
                <a:solidFill>
                  <a:srgbClr val="FFFFFF"/>
                </a:solidFill>
                <a:latin typeface="Arial"/>
                <a:cs typeface="Arial"/>
              </a:rPr>
              <a:t>over </a:t>
            </a:r>
            <a:r>
              <a:rPr sz="1235" spc="79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235" spc="97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1235">
              <a:latin typeface="Arial"/>
              <a:cs typeface="Arial"/>
            </a:endParaRPr>
          </a:p>
          <a:p>
            <a:pPr marL="11206">
              <a:spcBef>
                <a:spcPts val="627"/>
              </a:spcBef>
            </a:pPr>
            <a:r>
              <a:rPr sz="1235" spc="75" dirty="0">
                <a:solidFill>
                  <a:srgbClr val="FFFFFF"/>
                </a:solidFill>
                <a:latin typeface="Arial"/>
                <a:cs typeface="Arial"/>
              </a:rPr>
              <a:t>Most </a:t>
            </a:r>
            <a:r>
              <a:rPr sz="1235" spc="40" dirty="0">
                <a:solidFill>
                  <a:srgbClr val="FFFFFF"/>
                </a:solidFill>
                <a:latin typeface="Arial"/>
                <a:cs typeface="Arial"/>
              </a:rPr>
              <a:t>Values </a:t>
            </a:r>
            <a:r>
              <a:rPr sz="1235" spc="31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1235" spc="66" dirty="0">
                <a:solidFill>
                  <a:srgbClr val="FFFFFF"/>
                </a:solidFill>
                <a:latin typeface="Arial"/>
                <a:cs typeface="Arial"/>
              </a:rPr>
              <a:t>stories </a:t>
            </a:r>
            <a:r>
              <a:rPr sz="1235" spc="84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1235" spc="57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235" spc="66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1235" spc="79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35" spc="2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35" spc="75" dirty="0">
                <a:solidFill>
                  <a:srgbClr val="FFFFFF"/>
                </a:solidFill>
                <a:latin typeface="Arial"/>
                <a:cs typeface="Arial"/>
              </a:rPr>
              <a:t>Top</a:t>
            </a:r>
            <a:endParaRPr sz="1235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5194" y="5931342"/>
            <a:ext cx="242047" cy="16071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971" spc="-4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971" spc="7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971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7683" y="5771378"/>
            <a:ext cx="1275229" cy="26176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lnSpc>
                <a:spcPts val="953"/>
              </a:lnSpc>
              <a:spcBef>
                <a:spcPts val="88"/>
              </a:spcBef>
            </a:pPr>
            <a:r>
              <a:rPr sz="794" spc="-4" dirty="0">
                <a:latin typeface="Arial"/>
                <a:cs typeface="Arial"/>
              </a:rPr>
              <a:t>(PMI®-ACP)  </a:t>
            </a:r>
            <a:r>
              <a:rPr sz="794" dirty="0">
                <a:latin typeface="Arial"/>
                <a:cs typeface="Arial"/>
              </a:rPr>
              <a:t>Agile</a:t>
            </a:r>
            <a:r>
              <a:rPr sz="794" spc="-35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</a:rPr>
              <a:t>Certified</a:t>
            </a:r>
            <a:endParaRPr sz="794">
              <a:latin typeface="Arial"/>
              <a:cs typeface="Arial"/>
            </a:endParaRPr>
          </a:p>
          <a:p>
            <a:pPr marL="746351"/>
            <a:r>
              <a:rPr sz="794" dirty="0">
                <a:latin typeface="Arial"/>
                <a:cs typeface="Arial"/>
              </a:rPr>
              <a:t>Practitioner</a:t>
            </a:r>
            <a:endParaRPr sz="79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6394" y="5817197"/>
            <a:ext cx="480732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88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1235" spc="12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23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0453" y="1341048"/>
            <a:ext cx="6353735" cy="745532"/>
          </a:xfrm>
          <a:prstGeom prst="rect">
            <a:avLst/>
          </a:prstGeom>
        </p:spPr>
        <p:txBody>
          <a:bodyPr vert="horz" wrap="square" lIns="0" tIns="12326" rIns="0" bIns="0" rtlCol="0" anchor="ctr">
            <a:spAutoFit/>
          </a:bodyPr>
          <a:lstStyle/>
          <a:p>
            <a:pPr marL="223569" marR="4483" indent="-212923">
              <a:lnSpc>
                <a:spcPct val="99500"/>
              </a:lnSpc>
              <a:spcBef>
                <a:spcPts val="97"/>
              </a:spcBef>
            </a:pPr>
            <a:r>
              <a:rPr sz="1059" dirty="0">
                <a:solidFill>
                  <a:srgbClr val="EB631A"/>
                </a:solidFill>
                <a:latin typeface="Webdings"/>
                <a:cs typeface="Webdings"/>
              </a:rPr>
              <a:t></a:t>
            </a:r>
            <a:r>
              <a:rPr sz="1059" dirty="0">
                <a:solidFill>
                  <a:srgbClr val="EB631A"/>
                </a:solidFill>
                <a:latin typeface="Times New Roman"/>
                <a:cs typeface="Times New Roman"/>
              </a:rPr>
              <a:t> </a:t>
            </a:r>
            <a:r>
              <a:rPr sz="1588" spc="49" dirty="0"/>
              <a:t>Themes, </a:t>
            </a:r>
            <a:r>
              <a:rPr sz="1588" spc="93" dirty="0"/>
              <a:t>on </a:t>
            </a:r>
            <a:r>
              <a:rPr sz="1588" spc="84" dirty="0"/>
              <a:t>the </a:t>
            </a:r>
            <a:r>
              <a:rPr sz="1588" spc="88" dirty="0"/>
              <a:t>other </a:t>
            </a:r>
            <a:r>
              <a:rPr sz="1588" spc="75" dirty="0"/>
              <a:t>hand </a:t>
            </a:r>
            <a:r>
              <a:rPr sz="1588" spc="35" dirty="0"/>
              <a:t>are </a:t>
            </a:r>
            <a:r>
              <a:rPr sz="1588" spc="97" dirty="0"/>
              <a:t>just </a:t>
            </a:r>
            <a:r>
              <a:rPr sz="1588" spc="-9" dirty="0"/>
              <a:t>a </a:t>
            </a:r>
            <a:r>
              <a:rPr sz="1544" b="1" spc="40" dirty="0">
                <a:solidFill>
                  <a:srgbClr val="C00000"/>
                </a:solidFill>
                <a:latin typeface="Arial"/>
                <a:cs typeface="Arial"/>
              </a:rPr>
              <a:t>broad </a:t>
            </a:r>
            <a:r>
              <a:rPr sz="1544" b="1" dirty="0">
                <a:solidFill>
                  <a:srgbClr val="C00000"/>
                </a:solidFill>
                <a:latin typeface="Arial"/>
                <a:cs typeface="Arial"/>
              </a:rPr>
              <a:t>way </a:t>
            </a:r>
            <a:r>
              <a:rPr sz="1588" spc="115" dirty="0"/>
              <a:t>of </a:t>
            </a:r>
            <a:r>
              <a:rPr sz="1588" spc="79" dirty="0"/>
              <a:t>describing  </a:t>
            </a:r>
            <a:r>
              <a:rPr sz="1588" spc="44" dirty="0"/>
              <a:t>an </a:t>
            </a:r>
            <a:r>
              <a:rPr sz="1544" b="1" spc="22" dirty="0">
                <a:solidFill>
                  <a:srgbClr val="C00000"/>
                </a:solidFill>
                <a:latin typeface="Arial"/>
                <a:cs typeface="Arial"/>
              </a:rPr>
              <a:t>area </a:t>
            </a:r>
            <a:r>
              <a:rPr sz="1544" b="1" spc="49" dirty="0">
                <a:solidFill>
                  <a:srgbClr val="C00000"/>
                </a:solidFill>
                <a:latin typeface="Arial"/>
                <a:cs typeface="Arial"/>
              </a:rPr>
              <a:t>of </a:t>
            </a:r>
            <a:r>
              <a:rPr sz="1544" b="1" spc="13" dirty="0">
                <a:solidFill>
                  <a:srgbClr val="C00000"/>
                </a:solidFill>
                <a:latin typeface="Arial"/>
                <a:cs typeface="Arial"/>
              </a:rPr>
              <a:t>focus</a:t>
            </a:r>
            <a:r>
              <a:rPr sz="1588" spc="13" dirty="0"/>
              <a:t>. </a:t>
            </a:r>
            <a:r>
              <a:rPr sz="1588" spc="-22" dirty="0"/>
              <a:t>Each </a:t>
            </a:r>
            <a:r>
              <a:rPr sz="1588" spc="84" dirty="0"/>
              <a:t>theme </a:t>
            </a:r>
            <a:r>
              <a:rPr sz="1588" spc="97" dirty="0"/>
              <a:t>would </a:t>
            </a:r>
            <a:r>
              <a:rPr sz="1588" spc="84" dirty="0"/>
              <a:t>probably </a:t>
            </a:r>
            <a:r>
              <a:rPr sz="1588" spc="79" dirty="0"/>
              <a:t>contain </a:t>
            </a:r>
            <a:r>
              <a:rPr sz="1588" spc="35" dirty="0"/>
              <a:t>several  </a:t>
            </a:r>
            <a:r>
              <a:rPr sz="1588" spc="49" dirty="0"/>
              <a:t>epics </a:t>
            </a:r>
            <a:r>
              <a:rPr sz="1588" spc="101" dirty="0"/>
              <a:t>or </a:t>
            </a:r>
            <a:r>
              <a:rPr sz="1588" spc="71" dirty="0"/>
              <a:t>many </a:t>
            </a:r>
            <a:r>
              <a:rPr sz="1588" spc="57" dirty="0"/>
              <a:t>user</a:t>
            </a:r>
            <a:r>
              <a:rPr sz="1588" spc="22" dirty="0"/>
              <a:t> </a:t>
            </a:r>
            <a:r>
              <a:rPr sz="1588" spc="66" dirty="0"/>
              <a:t>stories.</a:t>
            </a:r>
            <a:endParaRPr sz="158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5858" y="2214389"/>
            <a:ext cx="3077695" cy="58499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lnSpc>
                <a:spcPct val="140400"/>
              </a:lnSpc>
              <a:spcBef>
                <a:spcPts val="88"/>
              </a:spcBef>
              <a:tabLst>
                <a:tab pos="1219825" algn="l"/>
              </a:tabLst>
            </a:pPr>
            <a:r>
              <a:rPr sz="1412" spc="62" dirty="0">
                <a:solidFill>
                  <a:srgbClr val="FFFFFF"/>
                </a:solidFill>
                <a:latin typeface="Arial"/>
                <a:cs typeface="Arial"/>
              </a:rPr>
              <a:t>Theme	</a:t>
            </a:r>
            <a:r>
              <a:rPr sz="1412" spc="44" dirty="0">
                <a:solidFill>
                  <a:srgbClr val="FFFFFF"/>
                </a:solidFill>
                <a:latin typeface="Arial"/>
                <a:cs typeface="Arial"/>
              </a:rPr>
              <a:t>Stories </a:t>
            </a:r>
            <a:r>
              <a:rPr sz="1412" spc="62" dirty="0">
                <a:solidFill>
                  <a:srgbClr val="FFFFFF"/>
                </a:solidFill>
                <a:latin typeface="Arial"/>
                <a:cs typeface="Arial"/>
              </a:rPr>
              <a:t>Under Theme  </a:t>
            </a:r>
            <a:r>
              <a:rPr sz="1412" spc="-22" dirty="0">
                <a:solidFill>
                  <a:srgbClr val="FFFFFF"/>
                </a:solidFill>
                <a:latin typeface="Arial"/>
                <a:cs typeface="Arial"/>
              </a:rPr>
              <a:t>Job</a:t>
            </a:r>
            <a:r>
              <a:rPr sz="1412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12" spc="13" dirty="0">
                <a:solidFill>
                  <a:srgbClr val="FFFFFF"/>
                </a:solidFill>
                <a:latin typeface="Arial"/>
                <a:cs typeface="Arial"/>
              </a:rPr>
              <a:t>Search</a:t>
            </a:r>
            <a:endParaRPr sz="1412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3986" y="2581214"/>
            <a:ext cx="4918822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53" dirty="0">
                <a:solidFill>
                  <a:srgbClr val="FFFFFF"/>
                </a:solidFill>
                <a:latin typeface="Arial"/>
                <a:cs typeface="Arial"/>
              </a:rPr>
              <a:t>1) </a:t>
            </a:r>
            <a:r>
              <a:rPr sz="1235" spc="9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235" spc="79" dirty="0">
                <a:solidFill>
                  <a:srgbClr val="FFFFFF"/>
                </a:solidFill>
                <a:latin typeface="Arial"/>
                <a:cs typeface="Arial"/>
              </a:rPr>
              <a:t>want </a:t>
            </a:r>
            <a:r>
              <a:rPr sz="1235" spc="101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35" spc="44" dirty="0">
                <a:solidFill>
                  <a:srgbClr val="FFFFFF"/>
                </a:solidFill>
                <a:latin typeface="Arial"/>
                <a:cs typeface="Arial"/>
              </a:rPr>
              <a:t>search </a:t>
            </a:r>
            <a:r>
              <a:rPr sz="1235" spc="101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235" spc="-9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35" spc="93" dirty="0">
                <a:solidFill>
                  <a:srgbClr val="FFFFFF"/>
                </a:solidFill>
                <a:latin typeface="Arial"/>
                <a:cs typeface="Arial"/>
              </a:rPr>
              <a:t>job, </a:t>
            </a:r>
            <a:r>
              <a:rPr sz="1235" spc="49" dirty="0">
                <a:solidFill>
                  <a:srgbClr val="FFFFFF"/>
                </a:solidFill>
                <a:latin typeface="Arial"/>
                <a:cs typeface="Arial"/>
              </a:rPr>
              <a:t>so </a:t>
            </a:r>
            <a:r>
              <a:rPr sz="1235" spc="93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235" spc="9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235" spc="44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235" spc="101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1235" spc="93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1235" spc="101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1235" spc="44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35" spc="44" dirty="0">
                <a:solidFill>
                  <a:srgbClr val="FFFFFF"/>
                </a:solidFill>
                <a:latin typeface="Arial"/>
                <a:cs typeface="Arial"/>
              </a:rPr>
              <a:t>career</a:t>
            </a:r>
            <a:endParaRPr sz="123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0012" y="3595746"/>
            <a:ext cx="838200" cy="968501"/>
          </a:xfrm>
          <a:prstGeom prst="rect">
            <a:avLst/>
          </a:prstGeom>
        </p:spPr>
        <p:txBody>
          <a:bodyPr vert="horz" wrap="square" lIns="0" tIns="20731" rIns="0" bIns="0" rtlCol="0">
            <a:spAutoFit/>
          </a:bodyPr>
          <a:lstStyle/>
          <a:p>
            <a:pPr marL="11206" marR="6164">
              <a:lnSpc>
                <a:spcPts val="1667"/>
              </a:lnSpc>
              <a:spcBef>
                <a:spcPts val="163"/>
              </a:spcBef>
            </a:pPr>
            <a:r>
              <a:rPr sz="1412" spc="84" dirty="0">
                <a:solidFill>
                  <a:srgbClr val="FFFFFF"/>
                </a:solidFill>
                <a:latin typeface="Arial"/>
                <a:cs typeface="Arial"/>
              </a:rPr>
              <a:t>Apply</a:t>
            </a:r>
            <a:r>
              <a:rPr sz="1412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12" spc="110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1412" spc="-22" dirty="0">
                <a:solidFill>
                  <a:srgbClr val="FFFFFF"/>
                </a:solidFill>
                <a:latin typeface="Arial"/>
                <a:cs typeface="Arial"/>
              </a:rPr>
              <a:t>Job</a:t>
            </a:r>
            <a:endParaRPr sz="1412">
              <a:latin typeface="Arial"/>
              <a:cs typeface="Arial"/>
            </a:endParaRPr>
          </a:p>
          <a:p>
            <a:pPr marL="11206">
              <a:spcBef>
                <a:spcPts val="552"/>
              </a:spcBef>
            </a:pPr>
            <a:r>
              <a:rPr sz="1412" spc="-13" dirty="0">
                <a:solidFill>
                  <a:srgbClr val="FFFFFF"/>
                </a:solidFill>
                <a:latin typeface="Arial"/>
                <a:cs typeface="Arial"/>
              </a:rPr>
              <a:t>CV</a:t>
            </a:r>
            <a:endParaRPr sz="1412">
              <a:latin typeface="Arial"/>
              <a:cs typeface="Arial"/>
            </a:endParaRPr>
          </a:p>
          <a:p>
            <a:pPr marL="11206">
              <a:spcBef>
                <a:spcPts val="49"/>
              </a:spcBef>
            </a:pPr>
            <a:r>
              <a:rPr sz="1412" spc="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12" spc="26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12" spc="14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12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12" spc="62" dirty="0">
                <a:solidFill>
                  <a:srgbClr val="FFFFFF"/>
                </a:solidFill>
                <a:latin typeface="Arial"/>
                <a:cs typeface="Arial"/>
              </a:rPr>
              <a:t>ba</a:t>
            </a:r>
            <a:r>
              <a:rPr sz="1412" spc="18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12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41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8887" y="2733519"/>
            <a:ext cx="5005668" cy="1842729"/>
          </a:xfrm>
          <a:prstGeom prst="rect">
            <a:avLst/>
          </a:prstGeom>
        </p:spPr>
        <p:txBody>
          <a:bodyPr vert="horz" wrap="square" lIns="0" tIns="26334" rIns="0" bIns="0" rtlCol="0">
            <a:spAutoFit/>
          </a:bodyPr>
          <a:lstStyle/>
          <a:p>
            <a:pPr marL="282964">
              <a:spcBef>
                <a:spcPts val="207"/>
              </a:spcBef>
            </a:pPr>
            <a:r>
              <a:rPr sz="1235" spc="75" dirty="0">
                <a:solidFill>
                  <a:srgbClr val="FFFFFF"/>
                </a:solidFill>
                <a:latin typeface="Arial"/>
                <a:cs typeface="Arial"/>
              </a:rPr>
              <a:t>move</a:t>
            </a:r>
            <a:endParaRPr sz="1235" dirty="0">
              <a:latin typeface="Arial"/>
              <a:cs typeface="Arial"/>
            </a:endParaRPr>
          </a:p>
          <a:p>
            <a:pPr marL="282964" marR="4483" indent="-272317">
              <a:lnSpc>
                <a:spcPct val="101299"/>
              </a:lnSpc>
              <a:spcBef>
                <a:spcPts val="101"/>
              </a:spcBef>
            </a:pPr>
            <a:r>
              <a:rPr sz="1235" spc="53" dirty="0">
                <a:solidFill>
                  <a:srgbClr val="FFFFFF"/>
                </a:solidFill>
                <a:latin typeface="Arial"/>
                <a:cs typeface="Arial"/>
              </a:rPr>
              <a:t>2) </a:t>
            </a:r>
            <a:r>
              <a:rPr sz="1235" spc="9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235" spc="79" dirty="0">
                <a:solidFill>
                  <a:srgbClr val="FFFFFF"/>
                </a:solidFill>
                <a:latin typeface="Arial"/>
                <a:cs typeface="Arial"/>
              </a:rPr>
              <a:t>want </a:t>
            </a:r>
            <a:r>
              <a:rPr sz="1235" spc="101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35" spc="44" dirty="0">
                <a:solidFill>
                  <a:srgbClr val="FFFFFF"/>
                </a:solidFill>
                <a:latin typeface="Arial"/>
                <a:cs typeface="Arial"/>
              </a:rPr>
              <a:t>search </a:t>
            </a:r>
            <a:r>
              <a:rPr sz="1235" spc="97" dirty="0">
                <a:solidFill>
                  <a:srgbClr val="FFFFFF"/>
                </a:solidFill>
                <a:latin typeface="Arial"/>
                <a:cs typeface="Arial"/>
              </a:rPr>
              <a:t>job </a:t>
            </a:r>
            <a:r>
              <a:rPr sz="1235" spc="84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235" spc="97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1235" spc="88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1235" spc="40" dirty="0">
                <a:solidFill>
                  <a:srgbClr val="FFFFFF"/>
                </a:solidFill>
                <a:latin typeface="Arial"/>
                <a:cs typeface="Arial"/>
              </a:rPr>
              <a:t>ways </a:t>
            </a:r>
            <a:r>
              <a:rPr sz="1235" spc="53" dirty="0">
                <a:solidFill>
                  <a:srgbClr val="FFFFFF"/>
                </a:solidFill>
                <a:latin typeface="Arial"/>
                <a:cs typeface="Arial"/>
              </a:rPr>
              <a:t>i.e. </a:t>
            </a:r>
            <a:r>
              <a:rPr sz="1235" spc="9" dirty="0">
                <a:solidFill>
                  <a:srgbClr val="FFFFFF"/>
                </a:solidFill>
                <a:latin typeface="Arial"/>
                <a:cs typeface="Arial"/>
              </a:rPr>
              <a:t>Basic </a:t>
            </a:r>
            <a:r>
              <a:rPr sz="1235" spc="18" dirty="0">
                <a:solidFill>
                  <a:srgbClr val="FFFFFF"/>
                </a:solidFill>
                <a:latin typeface="Arial"/>
                <a:cs typeface="Arial"/>
              </a:rPr>
              <a:t>Search </a:t>
            </a:r>
            <a:r>
              <a:rPr sz="1235" spc="35" dirty="0">
                <a:solidFill>
                  <a:srgbClr val="FFFFFF"/>
                </a:solidFill>
                <a:latin typeface="Arial"/>
                <a:cs typeface="Arial"/>
              </a:rPr>
              <a:t>&amp;  </a:t>
            </a:r>
            <a:r>
              <a:rPr sz="1235" spc="49" dirty="0">
                <a:solidFill>
                  <a:srgbClr val="FFFFFF"/>
                </a:solidFill>
                <a:latin typeface="Arial"/>
                <a:cs typeface="Arial"/>
              </a:rPr>
              <a:t>Advance search, so </a:t>
            </a:r>
            <a:r>
              <a:rPr sz="1235" spc="93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235" spc="9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235" spc="44" dirty="0">
                <a:solidFill>
                  <a:srgbClr val="FFFFFF"/>
                </a:solidFill>
                <a:latin typeface="Arial"/>
                <a:cs typeface="Arial"/>
              </a:rPr>
              <a:t>can use </a:t>
            </a:r>
            <a:r>
              <a:rPr sz="1235" spc="101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235" spc="79" dirty="0">
                <a:solidFill>
                  <a:srgbClr val="FFFFFF"/>
                </a:solidFill>
                <a:latin typeface="Arial"/>
                <a:cs typeface="Arial"/>
              </a:rPr>
              <a:t>appropriately </a:t>
            </a:r>
            <a:r>
              <a:rPr sz="1235" spc="101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35" spc="22" dirty="0">
                <a:solidFill>
                  <a:srgbClr val="FFFFFF"/>
                </a:solidFill>
                <a:latin typeface="Arial"/>
                <a:cs typeface="Arial"/>
              </a:rPr>
              <a:t>save  </a:t>
            </a:r>
            <a:r>
              <a:rPr sz="1235" spc="88" dirty="0">
                <a:solidFill>
                  <a:srgbClr val="FFFFFF"/>
                </a:solidFill>
                <a:latin typeface="Arial"/>
                <a:cs typeface="Arial"/>
              </a:rPr>
              <a:t>time.</a:t>
            </a:r>
            <a:endParaRPr sz="1235" dirty="0">
              <a:latin typeface="Arial"/>
              <a:cs typeface="Arial"/>
            </a:endParaRPr>
          </a:p>
          <a:p>
            <a:pPr marL="248784" indent="-232534">
              <a:lnSpc>
                <a:spcPts val="1681"/>
              </a:lnSpc>
              <a:spcBef>
                <a:spcPts val="578"/>
              </a:spcBef>
              <a:buAutoNum type="arabicParenR"/>
              <a:tabLst>
                <a:tab pos="249344" algn="l"/>
              </a:tabLst>
            </a:pPr>
            <a:r>
              <a:rPr sz="1412" spc="-53" dirty="0">
                <a:solidFill>
                  <a:srgbClr val="FFFFFF"/>
                </a:solidFill>
                <a:latin typeface="Arial"/>
                <a:cs typeface="Arial"/>
              </a:rPr>
              <a:t>XXXX</a:t>
            </a:r>
            <a:endParaRPr sz="1412" dirty="0">
              <a:latin typeface="Arial"/>
              <a:cs typeface="Arial"/>
            </a:endParaRPr>
          </a:p>
          <a:p>
            <a:pPr marL="248784" indent="-232534">
              <a:lnSpc>
                <a:spcPts val="1681"/>
              </a:lnSpc>
              <a:buAutoNum type="arabicParenR"/>
              <a:tabLst>
                <a:tab pos="249344" algn="l"/>
              </a:tabLst>
            </a:pPr>
            <a:r>
              <a:rPr sz="1412" spc="-53" dirty="0">
                <a:solidFill>
                  <a:srgbClr val="FFFFFF"/>
                </a:solidFill>
                <a:latin typeface="Arial"/>
                <a:cs typeface="Arial"/>
              </a:rPr>
              <a:t>XXXX</a:t>
            </a:r>
            <a:endParaRPr sz="1412" dirty="0">
              <a:latin typeface="Arial"/>
              <a:cs typeface="Arial"/>
            </a:endParaRPr>
          </a:p>
          <a:p>
            <a:pPr marL="248784" indent="-232534">
              <a:spcBef>
                <a:spcPts val="604"/>
              </a:spcBef>
              <a:buAutoNum type="arabicParenR"/>
              <a:tabLst>
                <a:tab pos="249344" algn="l"/>
              </a:tabLst>
            </a:pPr>
            <a:r>
              <a:rPr sz="1412" spc="-53" dirty="0">
                <a:solidFill>
                  <a:srgbClr val="FFFFFF"/>
                </a:solidFill>
                <a:latin typeface="Arial"/>
                <a:cs typeface="Arial"/>
              </a:rPr>
              <a:t>XXXX</a:t>
            </a:r>
            <a:endParaRPr sz="1412" dirty="0">
              <a:latin typeface="Arial"/>
              <a:cs typeface="Arial"/>
            </a:endParaRPr>
          </a:p>
          <a:p>
            <a:pPr marL="307058" indent="-290808">
              <a:spcBef>
                <a:spcPts val="53"/>
              </a:spcBef>
              <a:buAutoNum type="arabicParenR"/>
              <a:tabLst>
                <a:tab pos="307058" algn="l"/>
                <a:tab pos="307618" algn="l"/>
              </a:tabLst>
            </a:pPr>
            <a:r>
              <a:rPr sz="1412" spc="-53" dirty="0">
                <a:solidFill>
                  <a:srgbClr val="FFFFFF"/>
                </a:solidFill>
                <a:latin typeface="Arial"/>
                <a:cs typeface="Arial"/>
              </a:rPr>
              <a:t>XXXX</a:t>
            </a:r>
            <a:endParaRPr sz="1412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7683" y="5782603"/>
            <a:ext cx="1275229" cy="25574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794" spc="-4" dirty="0">
                <a:latin typeface="Arial"/>
                <a:cs typeface="Arial"/>
              </a:rPr>
              <a:t>(PMI®-ACP)  </a:t>
            </a:r>
            <a:r>
              <a:rPr sz="794" dirty="0">
                <a:latin typeface="Arial"/>
                <a:cs typeface="Arial"/>
              </a:rPr>
              <a:t>Agile</a:t>
            </a:r>
            <a:r>
              <a:rPr sz="794" spc="-35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</a:rPr>
              <a:t>Certified</a:t>
            </a:r>
            <a:endParaRPr sz="794">
              <a:latin typeface="Arial"/>
              <a:cs typeface="Arial"/>
            </a:endParaRPr>
          </a:p>
          <a:p>
            <a:pPr marL="749714">
              <a:spcBef>
                <a:spcPts val="18"/>
              </a:spcBef>
            </a:pPr>
            <a:r>
              <a:rPr sz="794" spc="-4" dirty="0">
                <a:latin typeface="Arial"/>
                <a:cs typeface="Arial"/>
              </a:rPr>
              <a:t>P</a:t>
            </a:r>
            <a:r>
              <a:rPr sz="794" spc="4" dirty="0">
                <a:latin typeface="Arial"/>
                <a:cs typeface="Arial"/>
              </a:rPr>
              <a:t>ra</a:t>
            </a:r>
            <a:r>
              <a:rPr sz="794" dirty="0">
                <a:latin typeface="Arial"/>
                <a:cs typeface="Arial"/>
              </a:rPr>
              <a:t>c</a:t>
            </a:r>
            <a:r>
              <a:rPr sz="794" spc="-4" dirty="0">
                <a:latin typeface="Arial"/>
                <a:cs typeface="Arial"/>
              </a:rPr>
              <a:t>t</a:t>
            </a:r>
            <a:r>
              <a:rPr sz="794" dirty="0">
                <a:latin typeface="Arial"/>
                <a:cs typeface="Arial"/>
              </a:rPr>
              <a:t>i</a:t>
            </a:r>
            <a:r>
              <a:rPr sz="794" spc="-4" dirty="0">
                <a:latin typeface="Arial"/>
                <a:cs typeface="Arial"/>
              </a:rPr>
              <a:t>t</a:t>
            </a:r>
            <a:r>
              <a:rPr sz="794" dirty="0">
                <a:latin typeface="Arial"/>
                <a:cs typeface="Arial"/>
              </a:rPr>
              <a:t>i</a:t>
            </a:r>
            <a:r>
              <a:rPr sz="794" spc="4" dirty="0">
                <a:latin typeface="Arial"/>
                <a:cs typeface="Arial"/>
              </a:rPr>
              <a:t>one</a:t>
            </a:r>
            <a:r>
              <a:rPr sz="794" dirty="0">
                <a:latin typeface="Arial"/>
                <a:cs typeface="Arial"/>
              </a:rPr>
              <a:t>r</a:t>
            </a:r>
            <a:endParaRPr sz="79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65949" y="5810504"/>
            <a:ext cx="480732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88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1235" spc="12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23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0452" y="1577525"/>
            <a:ext cx="2166097" cy="282928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1765" dirty="0">
                <a:solidFill>
                  <a:srgbClr val="EB631A"/>
                </a:solidFill>
                <a:latin typeface="Webdings"/>
                <a:cs typeface="Webdings"/>
              </a:rPr>
              <a:t></a:t>
            </a:r>
            <a:r>
              <a:rPr sz="1765" dirty="0">
                <a:solidFill>
                  <a:srgbClr val="EB631A"/>
                </a:solidFill>
                <a:latin typeface="Times New Roman"/>
                <a:cs typeface="Times New Roman"/>
              </a:rPr>
              <a:t> </a:t>
            </a:r>
            <a:r>
              <a:rPr sz="1765" spc="13" dirty="0"/>
              <a:t>Customer</a:t>
            </a:r>
            <a:r>
              <a:rPr sz="1765" spc="71" dirty="0"/>
              <a:t> </a:t>
            </a:r>
            <a:r>
              <a:rPr sz="1765" spc="9" dirty="0"/>
              <a:t>focused</a:t>
            </a:r>
            <a:endParaRPr sz="176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2379" y="1819271"/>
            <a:ext cx="5009590" cy="2994349"/>
          </a:xfrm>
          <a:prstGeom prst="rect">
            <a:avLst/>
          </a:prstGeom>
        </p:spPr>
        <p:txBody>
          <a:bodyPr vert="horz" wrap="square" lIns="0" tIns="168088" rIns="0" bIns="0" rtlCol="0">
            <a:spAutoFit/>
          </a:bodyPr>
          <a:lstStyle/>
          <a:p>
            <a:pPr marL="11206">
              <a:spcBef>
                <a:spcPts val="1324"/>
              </a:spcBef>
            </a:pPr>
            <a:r>
              <a:rPr sz="1765" dirty="0">
                <a:solidFill>
                  <a:srgbClr val="EB631A"/>
                </a:solidFill>
                <a:latin typeface="Webdings"/>
                <a:cs typeface="Webdings"/>
              </a:rPr>
              <a:t></a:t>
            </a:r>
            <a:r>
              <a:rPr sz="1765" dirty="0">
                <a:solidFill>
                  <a:srgbClr val="EB631A"/>
                </a:solidFill>
                <a:latin typeface="Times New Roman"/>
                <a:cs typeface="Times New Roman"/>
              </a:rPr>
              <a:t> </a:t>
            </a:r>
            <a:r>
              <a:rPr sz="1765" spc="13" dirty="0">
                <a:latin typeface="Arial"/>
                <a:cs typeface="Arial"/>
              </a:rPr>
              <a:t>Domain </a:t>
            </a:r>
            <a:r>
              <a:rPr sz="1765" spc="9" dirty="0">
                <a:latin typeface="Arial"/>
                <a:cs typeface="Arial"/>
              </a:rPr>
              <a:t>experts write user</a:t>
            </a:r>
            <a:r>
              <a:rPr sz="1765" spc="141" dirty="0">
                <a:latin typeface="Arial"/>
                <a:cs typeface="Arial"/>
              </a:rPr>
              <a:t> </a:t>
            </a:r>
            <a:r>
              <a:rPr sz="1765" spc="9" dirty="0">
                <a:latin typeface="Arial"/>
                <a:cs typeface="Arial"/>
              </a:rPr>
              <a:t>stories</a:t>
            </a:r>
            <a:endParaRPr sz="1765">
              <a:latin typeface="Arial"/>
              <a:cs typeface="Arial"/>
            </a:endParaRPr>
          </a:p>
          <a:p>
            <a:pPr marL="324428">
              <a:spcBef>
                <a:spcPts val="1231"/>
              </a:spcBef>
            </a:pPr>
            <a:r>
              <a:rPr sz="1765" dirty="0">
                <a:solidFill>
                  <a:srgbClr val="EB631A"/>
                </a:solidFill>
                <a:latin typeface="Webdings"/>
                <a:cs typeface="Webdings"/>
              </a:rPr>
              <a:t></a:t>
            </a:r>
            <a:r>
              <a:rPr sz="1765" dirty="0">
                <a:solidFill>
                  <a:srgbClr val="EB631A"/>
                </a:solidFill>
                <a:latin typeface="Times New Roman"/>
                <a:cs typeface="Times New Roman"/>
              </a:rPr>
              <a:t> </a:t>
            </a:r>
            <a:r>
              <a:rPr sz="1765" spc="13" dirty="0">
                <a:latin typeface="Arial"/>
                <a:cs typeface="Arial"/>
              </a:rPr>
              <a:t>Use </a:t>
            </a:r>
            <a:r>
              <a:rPr sz="1765" spc="4" dirty="0">
                <a:latin typeface="Arial"/>
                <a:cs typeface="Arial"/>
              </a:rPr>
              <a:t>the </a:t>
            </a:r>
            <a:r>
              <a:rPr sz="1765" spc="9" dirty="0">
                <a:latin typeface="Arial"/>
                <a:cs typeface="Arial"/>
              </a:rPr>
              <a:t>simplest</a:t>
            </a:r>
            <a:r>
              <a:rPr sz="1765" spc="137" dirty="0">
                <a:latin typeface="Arial"/>
                <a:cs typeface="Arial"/>
              </a:rPr>
              <a:t> </a:t>
            </a:r>
            <a:r>
              <a:rPr sz="1765" spc="9" dirty="0">
                <a:latin typeface="Arial"/>
                <a:cs typeface="Arial"/>
              </a:rPr>
              <a:t>tool</a:t>
            </a:r>
            <a:endParaRPr sz="1765">
              <a:latin typeface="Arial"/>
              <a:cs typeface="Arial"/>
            </a:endParaRPr>
          </a:p>
          <a:p>
            <a:pPr marL="655579">
              <a:spcBef>
                <a:spcPts val="1271"/>
              </a:spcBef>
            </a:pPr>
            <a:r>
              <a:rPr sz="1765" dirty="0">
                <a:solidFill>
                  <a:srgbClr val="EB631A"/>
                </a:solidFill>
                <a:latin typeface="Webdings"/>
                <a:cs typeface="Webdings"/>
              </a:rPr>
              <a:t></a:t>
            </a:r>
            <a:r>
              <a:rPr sz="1765" dirty="0">
                <a:solidFill>
                  <a:srgbClr val="EB631A"/>
                </a:solidFill>
                <a:latin typeface="Times New Roman"/>
                <a:cs typeface="Times New Roman"/>
              </a:rPr>
              <a:t> </a:t>
            </a:r>
            <a:r>
              <a:rPr sz="1765" spc="4" dirty="0">
                <a:latin typeface="Arial"/>
                <a:cs typeface="Arial"/>
              </a:rPr>
              <a:t>Write </a:t>
            </a:r>
            <a:r>
              <a:rPr sz="1765" dirty="0">
                <a:latin typeface="Arial"/>
                <a:cs typeface="Arial"/>
              </a:rPr>
              <a:t>it in </a:t>
            </a:r>
            <a:r>
              <a:rPr sz="1765" spc="9" dirty="0">
                <a:latin typeface="Arial"/>
                <a:cs typeface="Arial"/>
              </a:rPr>
              <a:t>simple</a:t>
            </a:r>
            <a:r>
              <a:rPr sz="1765" spc="180" dirty="0">
                <a:latin typeface="Arial"/>
                <a:cs typeface="Arial"/>
              </a:rPr>
              <a:t> </a:t>
            </a:r>
            <a:r>
              <a:rPr sz="1765" spc="9" dirty="0">
                <a:latin typeface="Arial"/>
                <a:cs typeface="Arial"/>
              </a:rPr>
              <a:t>language</a:t>
            </a:r>
            <a:endParaRPr sz="1765">
              <a:latin typeface="Arial"/>
              <a:cs typeface="Arial"/>
            </a:endParaRPr>
          </a:p>
          <a:p>
            <a:pPr marL="1108881">
              <a:spcBef>
                <a:spcPts val="1209"/>
              </a:spcBef>
            </a:pPr>
            <a:r>
              <a:rPr sz="1765" dirty="0">
                <a:solidFill>
                  <a:srgbClr val="EB631A"/>
                </a:solidFill>
                <a:latin typeface="Webdings"/>
                <a:cs typeface="Webdings"/>
              </a:rPr>
              <a:t></a:t>
            </a:r>
            <a:r>
              <a:rPr sz="1765" dirty="0">
                <a:solidFill>
                  <a:srgbClr val="EB631A"/>
                </a:solidFill>
                <a:latin typeface="Times New Roman"/>
                <a:cs typeface="Times New Roman"/>
              </a:rPr>
              <a:t> </a:t>
            </a:r>
            <a:r>
              <a:rPr sz="1765" spc="9" dirty="0">
                <a:latin typeface="Arial"/>
                <a:cs typeface="Arial"/>
              </a:rPr>
              <a:t>Include unique story</a:t>
            </a:r>
            <a:r>
              <a:rPr sz="1765" spc="128" dirty="0">
                <a:latin typeface="Arial"/>
                <a:cs typeface="Arial"/>
              </a:rPr>
              <a:t> </a:t>
            </a:r>
            <a:r>
              <a:rPr sz="1765" spc="13" dirty="0">
                <a:latin typeface="Arial"/>
                <a:cs typeface="Arial"/>
              </a:rPr>
              <a:t>number</a:t>
            </a:r>
            <a:endParaRPr sz="1765">
              <a:latin typeface="Arial"/>
              <a:cs typeface="Arial"/>
            </a:endParaRPr>
          </a:p>
          <a:p>
            <a:pPr marL="1054530" algn="ctr">
              <a:spcBef>
                <a:spcPts val="1213"/>
              </a:spcBef>
            </a:pPr>
            <a:r>
              <a:rPr sz="1765" dirty="0">
                <a:solidFill>
                  <a:srgbClr val="EB631A"/>
                </a:solidFill>
                <a:latin typeface="Webdings"/>
                <a:cs typeface="Webdings"/>
              </a:rPr>
              <a:t></a:t>
            </a:r>
            <a:r>
              <a:rPr sz="1765" dirty="0">
                <a:solidFill>
                  <a:srgbClr val="EB631A"/>
                </a:solidFill>
                <a:latin typeface="Times New Roman"/>
                <a:cs typeface="Times New Roman"/>
              </a:rPr>
              <a:t> </a:t>
            </a:r>
            <a:r>
              <a:rPr sz="1765" spc="9" dirty="0">
                <a:latin typeface="Arial"/>
                <a:cs typeface="Arial"/>
              </a:rPr>
              <a:t>Include </a:t>
            </a:r>
            <a:r>
              <a:rPr sz="1765" spc="4" dirty="0">
                <a:latin typeface="Arial"/>
                <a:cs typeface="Arial"/>
              </a:rPr>
              <a:t>the </a:t>
            </a:r>
            <a:r>
              <a:rPr sz="1765" spc="9" dirty="0">
                <a:latin typeface="Arial"/>
                <a:cs typeface="Arial"/>
              </a:rPr>
              <a:t>Priority</a:t>
            </a:r>
            <a:r>
              <a:rPr sz="1765" spc="132" dirty="0">
                <a:latin typeface="Arial"/>
                <a:cs typeface="Arial"/>
              </a:rPr>
              <a:t> </a:t>
            </a:r>
            <a:r>
              <a:rPr sz="1765" spc="13" dirty="0">
                <a:latin typeface="Arial"/>
                <a:cs typeface="Arial"/>
              </a:rPr>
              <a:t>number</a:t>
            </a:r>
            <a:endParaRPr sz="1765">
              <a:latin typeface="Arial"/>
              <a:cs typeface="Arial"/>
            </a:endParaRPr>
          </a:p>
          <a:p>
            <a:pPr marL="2005960">
              <a:spcBef>
                <a:spcPts val="1134"/>
              </a:spcBef>
            </a:pPr>
            <a:r>
              <a:rPr sz="1765" dirty="0">
                <a:solidFill>
                  <a:srgbClr val="EB631A"/>
                </a:solidFill>
                <a:latin typeface="Webdings"/>
                <a:cs typeface="Webdings"/>
              </a:rPr>
              <a:t></a:t>
            </a:r>
            <a:r>
              <a:rPr sz="1765" dirty="0">
                <a:solidFill>
                  <a:srgbClr val="EB631A"/>
                </a:solidFill>
                <a:latin typeface="Times New Roman"/>
                <a:cs typeface="Times New Roman"/>
              </a:rPr>
              <a:t> </a:t>
            </a:r>
            <a:r>
              <a:rPr sz="1765" spc="9" dirty="0">
                <a:latin typeface="Arial"/>
                <a:cs typeface="Arial"/>
              </a:rPr>
              <a:t>Indicate </a:t>
            </a:r>
            <a:r>
              <a:rPr sz="1765" spc="4" dirty="0">
                <a:latin typeface="Arial"/>
                <a:cs typeface="Arial"/>
              </a:rPr>
              <a:t>the </a:t>
            </a:r>
            <a:r>
              <a:rPr sz="1765" spc="9" dirty="0">
                <a:latin typeface="Arial"/>
                <a:cs typeface="Arial"/>
              </a:rPr>
              <a:t>estimated</a:t>
            </a:r>
            <a:r>
              <a:rPr sz="1765" spc="119" dirty="0">
                <a:latin typeface="Arial"/>
                <a:cs typeface="Arial"/>
              </a:rPr>
              <a:t> </a:t>
            </a:r>
            <a:r>
              <a:rPr sz="1765" spc="9" dirty="0">
                <a:latin typeface="Arial"/>
                <a:cs typeface="Arial"/>
              </a:rPr>
              <a:t>size</a:t>
            </a:r>
            <a:endParaRPr sz="1765">
              <a:latin typeface="Arial"/>
              <a:cs typeface="Arial"/>
            </a:endParaRPr>
          </a:p>
          <a:p>
            <a:pPr marL="946948" algn="ctr">
              <a:spcBef>
                <a:spcPts val="1235"/>
              </a:spcBef>
            </a:pPr>
            <a:r>
              <a:rPr sz="1765" dirty="0">
                <a:solidFill>
                  <a:srgbClr val="EB631A"/>
                </a:solidFill>
                <a:latin typeface="Webdings"/>
                <a:cs typeface="Webdings"/>
              </a:rPr>
              <a:t></a:t>
            </a:r>
            <a:r>
              <a:rPr sz="1765" spc="57" dirty="0">
                <a:solidFill>
                  <a:srgbClr val="EB631A"/>
                </a:solidFill>
                <a:latin typeface="Times New Roman"/>
                <a:cs typeface="Times New Roman"/>
              </a:rPr>
              <a:t> </a:t>
            </a:r>
            <a:r>
              <a:rPr sz="1765" spc="-18" dirty="0">
                <a:latin typeface="Arial"/>
                <a:cs typeface="Arial"/>
              </a:rPr>
              <a:t>Testable</a:t>
            </a:r>
            <a:endParaRPr sz="176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3535" y="4996194"/>
            <a:ext cx="2674284" cy="10486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765" dirty="0">
                <a:solidFill>
                  <a:srgbClr val="EB631A"/>
                </a:solidFill>
                <a:latin typeface="Webdings"/>
                <a:cs typeface="Webdings"/>
              </a:rPr>
              <a:t></a:t>
            </a:r>
            <a:r>
              <a:rPr sz="1765" spc="93" dirty="0">
                <a:solidFill>
                  <a:srgbClr val="EB631A"/>
                </a:solidFill>
                <a:latin typeface="Times New Roman"/>
                <a:cs typeface="Times New Roman"/>
              </a:rPr>
              <a:t> </a:t>
            </a:r>
            <a:r>
              <a:rPr sz="1765" spc="9" dirty="0">
                <a:latin typeface="Arial"/>
                <a:cs typeface="Arial"/>
              </a:rPr>
              <a:t>Independent</a:t>
            </a:r>
            <a:endParaRPr sz="1765">
              <a:latin typeface="Arial"/>
              <a:cs typeface="Arial"/>
            </a:endParaRPr>
          </a:p>
          <a:p>
            <a:pPr marL="736266">
              <a:spcBef>
                <a:spcPts val="1368"/>
              </a:spcBef>
            </a:pPr>
            <a:r>
              <a:rPr sz="1765" dirty="0">
                <a:solidFill>
                  <a:srgbClr val="EB631A"/>
                </a:solidFill>
                <a:latin typeface="Webdings"/>
                <a:cs typeface="Webdings"/>
              </a:rPr>
              <a:t></a:t>
            </a:r>
            <a:r>
              <a:rPr sz="1765" spc="-13" dirty="0">
                <a:solidFill>
                  <a:srgbClr val="EB631A"/>
                </a:solidFill>
                <a:latin typeface="Times New Roman"/>
                <a:cs typeface="Times New Roman"/>
              </a:rPr>
              <a:t> </a:t>
            </a:r>
            <a:r>
              <a:rPr sz="1765" spc="9" dirty="0">
                <a:latin typeface="Arial"/>
                <a:cs typeface="Arial"/>
              </a:rPr>
              <a:t>Achievable</a:t>
            </a:r>
            <a:endParaRPr sz="1765">
              <a:latin typeface="Arial"/>
              <a:cs typeface="Arial"/>
            </a:endParaRPr>
          </a:p>
          <a:p>
            <a:pPr marL="867382">
              <a:spcBef>
                <a:spcPts val="1452"/>
              </a:spcBef>
            </a:pPr>
            <a:r>
              <a:rPr sz="794" spc="-4" dirty="0">
                <a:latin typeface="Arial"/>
                <a:cs typeface="Arial"/>
              </a:rPr>
              <a:t>(PMI®-ACP) </a:t>
            </a:r>
            <a:r>
              <a:rPr sz="794" dirty="0">
                <a:latin typeface="Arial"/>
                <a:cs typeface="Arial"/>
              </a:rPr>
              <a:t>Agile Certified</a:t>
            </a:r>
            <a:r>
              <a:rPr sz="794" spc="-13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</a:rPr>
              <a:t>Practitioner</a:t>
            </a:r>
            <a:endParaRPr sz="79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6394" y="5810504"/>
            <a:ext cx="480732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88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1235" spc="12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23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1563" y="1677271"/>
            <a:ext cx="4253753" cy="255678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1588" spc="-13" dirty="0">
                <a:latin typeface="Georgia"/>
                <a:cs typeface="Georgia"/>
              </a:rPr>
              <a:t>Well-defined </a:t>
            </a:r>
            <a:r>
              <a:rPr sz="1588" spc="-35" dirty="0">
                <a:latin typeface="Georgia"/>
                <a:cs typeface="Georgia"/>
              </a:rPr>
              <a:t>“user </a:t>
            </a:r>
            <a:r>
              <a:rPr sz="1588" spc="-26" dirty="0">
                <a:latin typeface="Georgia"/>
                <a:cs typeface="Georgia"/>
              </a:rPr>
              <a:t>story” </a:t>
            </a:r>
            <a:r>
              <a:rPr sz="1588" spc="-22" dirty="0">
                <a:latin typeface="Georgia"/>
                <a:cs typeface="Georgia"/>
              </a:rPr>
              <a:t>follows </a:t>
            </a:r>
            <a:r>
              <a:rPr sz="1588" b="1" spc="-44" dirty="0">
                <a:latin typeface="Times New Roman"/>
                <a:cs typeface="Times New Roman"/>
              </a:rPr>
              <a:t>INVEST</a:t>
            </a:r>
            <a:r>
              <a:rPr sz="1588" b="1" spc="57" dirty="0">
                <a:latin typeface="Times New Roman"/>
                <a:cs typeface="Times New Roman"/>
              </a:rPr>
              <a:t> </a:t>
            </a:r>
            <a:r>
              <a:rPr sz="1588" spc="-13" dirty="0">
                <a:latin typeface="Georgia"/>
                <a:cs typeface="Georgia"/>
              </a:rPr>
              <a:t>model</a:t>
            </a:r>
            <a:endParaRPr sz="1588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1490" y="2487160"/>
            <a:ext cx="1090893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spc="9" dirty="0">
                <a:latin typeface="Arial"/>
                <a:cs typeface="Arial"/>
              </a:rPr>
              <a:t>I </a:t>
            </a:r>
            <a:r>
              <a:rPr sz="1147" spc="278" dirty="0">
                <a:latin typeface="Arial"/>
                <a:cs typeface="Arial"/>
              </a:rPr>
              <a:t>-</a:t>
            </a:r>
            <a:r>
              <a:rPr sz="1147" spc="-40" dirty="0">
                <a:latin typeface="Arial"/>
                <a:cs typeface="Arial"/>
              </a:rPr>
              <a:t> </a:t>
            </a:r>
            <a:r>
              <a:rPr sz="1147" spc="31" dirty="0">
                <a:latin typeface="Arial"/>
                <a:cs typeface="Arial"/>
              </a:rPr>
              <a:t>Independent</a:t>
            </a:r>
            <a:endParaRPr sz="114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1489" y="2960329"/>
            <a:ext cx="1039906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spc="18" dirty="0">
                <a:latin typeface="Arial"/>
                <a:cs typeface="Arial"/>
              </a:rPr>
              <a:t>N </a:t>
            </a:r>
            <a:r>
              <a:rPr sz="1147" spc="278" dirty="0">
                <a:latin typeface="Arial"/>
                <a:cs typeface="Arial"/>
              </a:rPr>
              <a:t>-</a:t>
            </a:r>
            <a:r>
              <a:rPr sz="1147" spc="-40" dirty="0">
                <a:latin typeface="Arial"/>
                <a:cs typeface="Arial"/>
              </a:rPr>
              <a:t> </a:t>
            </a:r>
            <a:r>
              <a:rPr sz="1147" spc="31" dirty="0">
                <a:latin typeface="Arial"/>
                <a:cs typeface="Arial"/>
              </a:rPr>
              <a:t>Negotiable</a:t>
            </a:r>
            <a:endParaRPr sz="114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1490" y="3433485"/>
            <a:ext cx="872938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spc="-18" dirty="0">
                <a:latin typeface="Arial"/>
                <a:cs typeface="Arial"/>
              </a:rPr>
              <a:t>V </a:t>
            </a:r>
            <a:r>
              <a:rPr sz="1147" spc="278" dirty="0">
                <a:latin typeface="Arial"/>
                <a:cs typeface="Arial"/>
              </a:rPr>
              <a:t>-</a:t>
            </a:r>
            <a:r>
              <a:rPr sz="1147" spc="-31" dirty="0">
                <a:latin typeface="Arial"/>
                <a:cs typeface="Arial"/>
              </a:rPr>
              <a:t> </a:t>
            </a:r>
            <a:r>
              <a:rPr sz="1147" spc="18" dirty="0">
                <a:latin typeface="Arial"/>
                <a:cs typeface="Arial"/>
              </a:rPr>
              <a:t>Valuable</a:t>
            </a:r>
            <a:endParaRPr sz="114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1489" y="3906654"/>
            <a:ext cx="1143000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spc="-146" dirty="0">
                <a:latin typeface="Arial"/>
                <a:cs typeface="Arial"/>
              </a:rPr>
              <a:t>E </a:t>
            </a:r>
            <a:r>
              <a:rPr sz="1147" spc="278" dirty="0">
                <a:latin typeface="Arial"/>
                <a:cs typeface="Arial"/>
              </a:rPr>
              <a:t>-</a:t>
            </a:r>
            <a:r>
              <a:rPr sz="1147" spc="-66" dirty="0">
                <a:latin typeface="Arial"/>
                <a:cs typeface="Arial"/>
              </a:rPr>
              <a:t> </a:t>
            </a:r>
            <a:r>
              <a:rPr sz="1147" spc="18" dirty="0">
                <a:latin typeface="Arial"/>
                <a:cs typeface="Arial"/>
              </a:rPr>
              <a:t>Estimateable</a:t>
            </a:r>
            <a:endParaRPr sz="114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1490" y="4379812"/>
            <a:ext cx="203722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spc="-150" dirty="0">
                <a:latin typeface="Arial"/>
                <a:cs typeface="Arial"/>
              </a:rPr>
              <a:t>S </a:t>
            </a:r>
            <a:r>
              <a:rPr sz="1147" spc="278" dirty="0">
                <a:latin typeface="Arial"/>
                <a:cs typeface="Arial"/>
              </a:rPr>
              <a:t>- </a:t>
            </a:r>
            <a:r>
              <a:rPr sz="1147" spc="40" dirty="0">
                <a:latin typeface="Arial"/>
                <a:cs typeface="Arial"/>
              </a:rPr>
              <a:t>Small-sized</a:t>
            </a:r>
            <a:r>
              <a:rPr sz="1147" spc="-128" dirty="0">
                <a:latin typeface="Arial"/>
                <a:cs typeface="Arial"/>
              </a:rPr>
              <a:t> </a:t>
            </a:r>
            <a:r>
              <a:rPr sz="1147" spc="40" dirty="0">
                <a:latin typeface="Arial"/>
                <a:cs typeface="Arial"/>
              </a:rPr>
              <a:t>appropriately</a:t>
            </a:r>
            <a:endParaRPr sz="114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11489" y="4852980"/>
            <a:ext cx="865094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spc="22" dirty="0">
                <a:latin typeface="Arial"/>
                <a:cs typeface="Arial"/>
              </a:rPr>
              <a:t>T </a:t>
            </a:r>
            <a:r>
              <a:rPr sz="1147" spc="278" dirty="0">
                <a:latin typeface="Arial"/>
                <a:cs typeface="Arial"/>
              </a:rPr>
              <a:t>-</a:t>
            </a:r>
            <a:r>
              <a:rPr sz="1147" spc="-44" dirty="0">
                <a:latin typeface="Arial"/>
                <a:cs typeface="Arial"/>
              </a:rPr>
              <a:t> </a:t>
            </a:r>
            <a:r>
              <a:rPr sz="1147" spc="18" dirty="0">
                <a:latin typeface="Arial"/>
                <a:cs typeface="Arial"/>
              </a:rPr>
              <a:t>Testable</a:t>
            </a:r>
            <a:endParaRPr sz="114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68804" y="2468158"/>
            <a:ext cx="3230096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49" dirty="0">
                <a:solidFill>
                  <a:srgbClr val="323232"/>
                </a:solidFill>
                <a:latin typeface="Arial"/>
                <a:cs typeface="Arial"/>
              </a:rPr>
              <a:t>The </a:t>
            </a:r>
            <a:r>
              <a:rPr sz="1235" spc="57" dirty="0">
                <a:solidFill>
                  <a:srgbClr val="323232"/>
                </a:solidFill>
                <a:latin typeface="Arial"/>
                <a:cs typeface="Arial"/>
              </a:rPr>
              <a:t>user </a:t>
            </a:r>
            <a:r>
              <a:rPr sz="1235" spc="75" dirty="0">
                <a:solidFill>
                  <a:srgbClr val="323232"/>
                </a:solidFill>
                <a:latin typeface="Arial"/>
                <a:cs typeface="Arial"/>
              </a:rPr>
              <a:t>story </a:t>
            </a:r>
            <a:r>
              <a:rPr sz="1235" spc="84" dirty="0">
                <a:solidFill>
                  <a:srgbClr val="323232"/>
                </a:solidFill>
                <a:latin typeface="Arial"/>
                <a:cs typeface="Arial"/>
              </a:rPr>
              <a:t>should </a:t>
            </a:r>
            <a:r>
              <a:rPr sz="1235" spc="57" dirty="0">
                <a:solidFill>
                  <a:srgbClr val="323232"/>
                </a:solidFill>
                <a:latin typeface="Arial"/>
                <a:cs typeface="Arial"/>
              </a:rPr>
              <a:t>be</a:t>
            </a:r>
            <a:r>
              <a:rPr sz="1235" spc="159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35" spc="88" dirty="0">
                <a:solidFill>
                  <a:srgbClr val="323232"/>
                </a:solidFill>
                <a:latin typeface="Arial"/>
                <a:cs typeface="Arial"/>
              </a:rPr>
              <a:t>self-contained.</a:t>
            </a:r>
            <a:endParaRPr sz="123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68804" y="2859669"/>
            <a:ext cx="3790950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49" dirty="0">
                <a:solidFill>
                  <a:srgbClr val="323232"/>
                </a:solidFill>
                <a:latin typeface="Arial"/>
                <a:cs typeface="Arial"/>
              </a:rPr>
              <a:t>The </a:t>
            </a:r>
            <a:r>
              <a:rPr sz="1235" spc="57" dirty="0">
                <a:solidFill>
                  <a:srgbClr val="323232"/>
                </a:solidFill>
                <a:latin typeface="Arial"/>
                <a:cs typeface="Arial"/>
              </a:rPr>
              <a:t>user </a:t>
            </a:r>
            <a:r>
              <a:rPr sz="1235" spc="66" dirty="0">
                <a:solidFill>
                  <a:srgbClr val="323232"/>
                </a:solidFill>
                <a:latin typeface="Arial"/>
                <a:cs typeface="Arial"/>
              </a:rPr>
              <a:t>stories </a:t>
            </a:r>
            <a:r>
              <a:rPr sz="1235" spc="44" dirty="0">
                <a:solidFill>
                  <a:srgbClr val="323232"/>
                </a:solidFill>
                <a:latin typeface="Arial"/>
                <a:cs typeface="Arial"/>
              </a:rPr>
              <a:t>can always </a:t>
            </a:r>
            <a:r>
              <a:rPr sz="1235" spc="57" dirty="0">
                <a:solidFill>
                  <a:srgbClr val="323232"/>
                </a:solidFill>
                <a:latin typeface="Arial"/>
                <a:cs typeface="Arial"/>
              </a:rPr>
              <a:t>be </a:t>
            </a:r>
            <a:r>
              <a:rPr sz="1235" spc="66" dirty="0">
                <a:solidFill>
                  <a:srgbClr val="323232"/>
                </a:solidFill>
                <a:latin typeface="Arial"/>
                <a:cs typeface="Arial"/>
              </a:rPr>
              <a:t>changed </a:t>
            </a:r>
            <a:r>
              <a:rPr sz="1235" spc="71" dirty="0">
                <a:solidFill>
                  <a:srgbClr val="323232"/>
                </a:solidFill>
                <a:latin typeface="Arial"/>
                <a:cs typeface="Arial"/>
              </a:rPr>
              <a:t>and</a:t>
            </a:r>
            <a:r>
              <a:rPr sz="1235" spc="29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35" spc="141" dirty="0">
                <a:solidFill>
                  <a:srgbClr val="323232"/>
                </a:solidFill>
                <a:latin typeface="Arial"/>
                <a:cs typeface="Arial"/>
              </a:rPr>
              <a:t>re-</a:t>
            </a:r>
            <a:endParaRPr sz="1235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68804" y="3027701"/>
            <a:ext cx="3860987" cy="59660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88" dirty="0">
                <a:solidFill>
                  <a:srgbClr val="323232"/>
                </a:solidFill>
                <a:latin typeface="Arial"/>
                <a:cs typeface="Arial"/>
              </a:rPr>
              <a:t>written.</a:t>
            </a:r>
            <a:endParaRPr sz="1235">
              <a:latin typeface="Arial"/>
              <a:cs typeface="Arial"/>
            </a:endParaRPr>
          </a:p>
          <a:p>
            <a:pPr marL="11206">
              <a:spcBef>
                <a:spcPts val="1641"/>
              </a:spcBef>
            </a:pPr>
            <a:r>
              <a:rPr sz="1235" spc="62" dirty="0">
                <a:solidFill>
                  <a:srgbClr val="323232"/>
                </a:solidFill>
                <a:latin typeface="Arial"/>
                <a:cs typeface="Arial"/>
              </a:rPr>
              <a:t>An user </a:t>
            </a:r>
            <a:r>
              <a:rPr sz="1235" spc="75" dirty="0">
                <a:solidFill>
                  <a:srgbClr val="323232"/>
                </a:solidFill>
                <a:latin typeface="Arial"/>
                <a:cs typeface="Arial"/>
              </a:rPr>
              <a:t>story </a:t>
            </a:r>
            <a:r>
              <a:rPr sz="1235" spc="101" dirty="0">
                <a:solidFill>
                  <a:srgbClr val="323232"/>
                </a:solidFill>
                <a:latin typeface="Arial"/>
                <a:cs typeface="Arial"/>
              </a:rPr>
              <a:t>must </a:t>
            </a:r>
            <a:r>
              <a:rPr sz="1235" spc="66" dirty="0">
                <a:solidFill>
                  <a:srgbClr val="323232"/>
                </a:solidFill>
                <a:latin typeface="Arial"/>
                <a:cs typeface="Arial"/>
              </a:rPr>
              <a:t>deliver </a:t>
            </a:r>
            <a:r>
              <a:rPr sz="1235" spc="49" dirty="0">
                <a:solidFill>
                  <a:srgbClr val="323232"/>
                </a:solidFill>
                <a:latin typeface="Arial"/>
                <a:cs typeface="Arial"/>
              </a:rPr>
              <a:t>value </a:t>
            </a:r>
            <a:r>
              <a:rPr sz="1235" spc="101" dirty="0">
                <a:solidFill>
                  <a:srgbClr val="323232"/>
                </a:solidFill>
                <a:latin typeface="Arial"/>
                <a:cs typeface="Arial"/>
              </a:rPr>
              <a:t>to </a:t>
            </a:r>
            <a:r>
              <a:rPr sz="1235" spc="79" dirty="0">
                <a:solidFill>
                  <a:srgbClr val="323232"/>
                </a:solidFill>
                <a:latin typeface="Arial"/>
                <a:cs typeface="Arial"/>
              </a:rPr>
              <a:t>the </a:t>
            </a:r>
            <a:r>
              <a:rPr sz="1235" spc="71" dirty="0">
                <a:solidFill>
                  <a:srgbClr val="323232"/>
                </a:solidFill>
                <a:latin typeface="Arial"/>
                <a:cs typeface="Arial"/>
              </a:rPr>
              <a:t>end</a:t>
            </a:r>
            <a:r>
              <a:rPr sz="1235" spc="154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35" spc="57" dirty="0">
                <a:solidFill>
                  <a:srgbClr val="323232"/>
                </a:solidFill>
                <a:latin typeface="Arial"/>
                <a:cs typeface="Arial"/>
              </a:rPr>
              <a:t>user.</a:t>
            </a:r>
            <a:endParaRPr sz="1235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68804" y="3816069"/>
            <a:ext cx="3803276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75" dirty="0">
                <a:solidFill>
                  <a:srgbClr val="323232"/>
                </a:solidFill>
                <a:latin typeface="Arial"/>
                <a:cs typeface="Arial"/>
              </a:rPr>
              <a:t>Must </a:t>
            </a:r>
            <a:r>
              <a:rPr sz="1235" spc="57" dirty="0">
                <a:solidFill>
                  <a:srgbClr val="323232"/>
                </a:solidFill>
                <a:latin typeface="Arial"/>
                <a:cs typeface="Arial"/>
              </a:rPr>
              <a:t>be </a:t>
            </a:r>
            <a:r>
              <a:rPr sz="1235" spc="44" dirty="0">
                <a:solidFill>
                  <a:srgbClr val="323232"/>
                </a:solidFill>
                <a:latin typeface="Arial"/>
                <a:cs typeface="Arial"/>
              </a:rPr>
              <a:t>always </a:t>
            </a:r>
            <a:r>
              <a:rPr sz="1235" spc="53" dirty="0">
                <a:solidFill>
                  <a:srgbClr val="323232"/>
                </a:solidFill>
                <a:latin typeface="Arial"/>
                <a:cs typeface="Arial"/>
              </a:rPr>
              <a:t>able </a:t>
            </a:r>
            <a:r>
              <a:rPr sz="1235" spc="101" dirty="0">
                <a:solidFill>
                  <a:srgbClr val="323232"/>
                </a:solidFill>
                <a:latin typeface="Arial"/>
                <a:cs typeface="Arial"/>
              </a:rPr>
              <a:t>to </a:t>
            </a:r>
            <a:r>
              <a:rPr sz="1235" spc="71" dirty="0">
                <a:solidFill>
                  <a:srgbClr val="323232"/>
                </a:solidFill>
                <a:latin typeface="Arial"/>
                <a:cs typeface="Arial"/>
              </a:rPr>
              <a:t>estimate </a:t>
            </a:r>
            <a:r>
              <a:rPr sz="1235" spc="79" dirty="0">
                <a:solidFill>
                  <a:srgbClr val="323232"/>
                </a:solidFill>
                <a:latin typeface="Arial"/>
                <a:cs typeface="Arial"/>
              </a:rPr>
              <a:t>the </a:t>
            </a:r>
            <a:r>
              <a:rPr sz="1235" spc="53" dirty="0">
                <a:solidFill>
                  <a:srgbClr val="323232"/>
                </a:solidFill>
                <a:latin typeface="Arial"/>
                <a:cs typeface="Arial"/>
              </a:rPr>
              <a:t>size </a:t>
            </a:r>
            <a:r>
              <a:rPr sz="1235" spc="101" dirty="0">
                <a:solidFill>
                  <a:srgbClr val="323232"/>
                </a:solidFill>
                <a:latin typeface="Arial"/>
                <a:cs typeface="Arial"/>
              </a:rPr>
              <a:t>of</a:t>
            </a:r>
            <a:r>
              <a:rPr sz="1235" spc="229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35" spc="57" dirty="0">
                <a:solidFill>
                  <a:srgbClr val="323232"/>
                </a:solidFill>
                <a:latin typeface="Arial"/>
                <a:cs typeface="Arial"/>
              </a:rPr>
              <a:t>user</a:t>
            </a:r>
            <a:endParaRPr sz="123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68804" y="3984102"/>
            <a:ext cx="465604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75" dirty="0">
                <a:solidFill>
                  <a:srgbClr val="323232"/>
                </a:solidFill>
                <a:latin typeface="Arial"/>
                <a:cs typeface="Arial"/>
              </a:rPr>
              <a:t>st</a:t>
            </a:r>
            <a:r>
              <a:rPr sz="1235" spc="97" dirty="0">
                <a:solidFill>
                  <a:srgbClr val="323232"/>
                </a:solidFill>
                <a:latin typeface="Arial"/>
                <a:cs typeface="Arial"/>
              </a:rPr>
              <a:t>o</a:t>
            </a:r>
            <a:r>
              <a:rPr sz="1235" spc="101" dirty="0">
                <a:solidFill>
                  <a:srgbClr val="323232"/>
                </a:solidFill>
                <a:latin typeface="Arial"/>
                <a:cs typeface="Arial"/>
              </a:rPr>
              <a:t>r</a:t>
            </a:r>
            <a:r>
              <a:rPr sz="1235" spc="44" dirty="0">
                <a:solidFill>
                  <a:srgbClr val="323232"/>
                </a:solidFill>
                <a:latin typeface="Arial"/>
                <a:cs typeface="Arial"/>
              </a:rPr>
              <a:t>y.</a:t>
            </a:r>
            <a:endParaRPr sz="123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68804" y="4279163"/>
            <a:ext cx="3105709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31" dirty="0">
                <a:solidFill>
                  <a:srgbClr val="323232"/>
                </a:solidFill>
                <a:latin typeface="Arial"/>
                <a:cs typeface="Arial"/>
              </a:rPr>
              <a:t>User </a:t>
            </a:r>
            <a:r>
              <a:rPr sz="1235" spc="66" dirty="0">
                <a:solidFill>
                  <a:srgbClr val="323232"/>
                </a:solidFill>
                <a:latin typeface="Arial"/>
                <a:cs typeface="Arial"/>
              </a:rPr>
              <a:t>stories </a:t>
            </a:r>
            <a:r>
              <a:rPr sz="1235" spc="84" dirty="0">
                <a:solidFill>
                  <a:srgbClr val="323232"/>
                </a:solidFill>
                <a:latin typeface="Arial"/>
                <a:cs typeface="Arial"/>
              </a:rPr>
              <a:t>should </a:t>
            </a:r>
            <a:r>
              <a:rPr sz="1235" spc="57" dirty="0">
                <a:solidFill>
                  <a:srgbClr val="323232"/>
                </a:solidFill>
                <a:latin typeface="Arial"/>
                <a:cs typeface="Arial"/>
              </a:rPr>
              <a:t>be </a:t>
            </a:r>
            <a:r>
              <a:rPr sz="1235" spc="75" dirty="0">
                <a:solidFill>
                  <a:srgbClr val="323232"/>
                </a:solidFill>
                <a:latin typeface="Arial"/>
                <a:cs typeface="Arial"/>
              </a:rPr>
              <a:t>small </a:t>
            </a:r>
            <a:r>
              <a:rPr sz="1235" spc="84" dirty="0">
                <a:solidFill>
                  <a:srgbClr val="323232"/>
                </a:solidFill>
                <a:latin typeface="Arial"/>
                <a:cs typeface="Arial"/>
              </a:rPr>
              <a:t>enough</a:t>
            </a:r>
            <a:r>
              <a:rPr sz="1235" spc="176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35" spc="101" dirty="0">
                <a:solidFill>
                  <a:srgbClr val="323232"/>
                </a:solidFill>
                <a:latin typeface="Arial"/>
                <a:cs typeface="Arial"/>
              </a:rPr>
              <a:t>to</a:t>
            </a:r>
            <a:endParaRPr sz="1235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68804" y="4447196"/>
            <a:ext cx="3877235" cy="50683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110" dirty="0">
                <a:solidFill>
                  <a:srgbClr val="323232"/>
                </a:solidFill>
                <a:latin typeface="Arial"/>
                <a:cs typeface="Arial"/>
              </a:rPr>
              <a:t>plan/task/prioritize </a:t>
            </a:r>
            <a:r>
              <a:rPr sz="1235" spc="97" dirty="0">
                <a:solidFill>
                  <a:srgbClr val="323232"/>
                </a:solidFill>
                <a:latin typeface="Arial"/>
                <a:cs typeface="Arial"/>
              </a:rPr>
              <a:t>with </a:t>
            </a:r>
            <a:r>
              <a:rPr sz="1235" spc="-9" dirty="0">
                <a:solidFill>
                  <a:srgbClr val="323232"/>
                </a:solidFill>
                <a:latin typeface="Arial"/>
                <a:cs typeface="Arial"/>
              </a:rPr>
              <a:t>a </a:t>
            </a:r>
            <a:r>
              <a:rPr sz="1235" spc="49" dirty="0">
                <a:solidFill>
                  <a:srgbClr val="323232"/>
                </a:solidFill>
                <a:latin typeface="Arial"/>
                <a:cs typeface="Arial"/>
              </a:rPr>
              <a:t>level </a:t>
            </a:r>
            <a:r>
              <a:rPr sz="1235" spc="101" dirty="0">
                <a:solidFill>
                  <a:srgbClr val="323232"/>
                </a:solidFill>
                <a:latin typeface="Arial"/>
                <a:cs typeface="Arial"/>
              </a:rPr>
              <a:t>of</a:t>
            </a:r>
            <a:r>
              <a:rPr sz="1235" spc="159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35" spc="71" dirty="0">
                <a:solidFill>
                  <a:srgbClr val="323232"/>
                </a:solidFill>
                <a:latin typeface="Arial"/>
                <a:cs typeface="Arial"/>
              </a:rPr>
              <a:t>certainty.</a:t>
            </a:r>
            <a:endParaRPr sz="1235">
              <a:latin typeface="Arial"/>
              <a:cs typeface="Arial"/>
            </a:endParaRPr>
          </a:p>
          <a:p>
            <a:pPr marL="11206">
              <a:spcBef>
                <a:spcPts val="918"/>
              </a:spcBef>
            </a:pPr>
            <a:r>
              <a:rPr sz="1235" spc="75" dirty="0">
                <a:solidFill>
                  <a:srgbClr val="323232"/>
                </a:solidFill>
                <a:latin typeface="Arial"/>
                <a:cs typeface="Arial"/>
              </a:rPr>
              <a:t>Must </a:t>
            </a:r>
            <a:r>
              <a:rPr sz="1235" spc="79" dirty="0">
                <a:solidFill>
                  <a:srgbClr val="323232"/>
                </a:solidFill>
                <a:latin typeface="Arial"/>
                <a:cs typeface="Arial"/>
              </a:rPr>
              <a:t>provide </a:t>
            </a:r>
            <a:r>
              <a:rPr sz="1235" spc="40" dirty="0">
                <a:solidFill>
                  <a:srgbClr val="323232"/>
                </a:solidFill>
                <a:latin typeface="Arial"/>
                <a:cs typeface="Arial"/>
              </a:rPr>
              <a:t>necessary </a:t>
            </a:r>
            <a:r>
              <a:rPr sz="1235" spc="97" dirty="0">
                <a:solidFill>
                  <a:srgbClr val="323232"/>
                </a:solidFill>
                <a:latin typeface="Arial"/>
                <a:cs typeface="Arial"/>
              </a:rPr>
              <a:t>information </a:t>
            </a:r>
            <a:r>
              <a:rPr sz="1235" spc="101" dirty="0">
                <a:solidFill>
                  <a:srgbClr val="323232"/>
                </a:solidFill>
                <a:latin typeface="Arial"/>
                <a:cs typeface="Arial"/>
              </a:rPr>
              <a:t>to </a:t>
            </a:r>
            <a:r>
              <a:rPr sz="1235" spc="75" dirty="0">
                <a:solidFill>
                  <a:srgbClr val="323232"/>
                </a:solidFill>
                <a:latin typeface="Arial"/>
                <a:cs typeface="Arial"/>
              </a:rPr>
              <a:t>make</a:t>
            </a:r>
            <a:r>
              <a:rPr sz="1235" spc="146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235" spc="71" dirty="0">
                <a:solidFill>
                  <a:srgbClr val="323232"/>
                </a:solidFill>
                <a:latin typeface="Arial"/>
                <a:cs typeface="Arial"/>
              </a:rPr>
              <a:t>test</a:t>
            </a:r>
            <a:endParaRPr sz="123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68804" y="4920364"/>
            <a:ext cx="1794062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79" dirty="0">
                <a:solidFill>
                  <a:srgbClr val="323232"/>
                </a:solidFill>
                <a:latin typeface="Arial"/>
                <a:cs typeface="Arial"/>
              </a:rPr>
              <a:t>development</a:t>
            </a:r>
            <a:r>
              <a:rPr sz="1235" spc="66" dirty="0">
                <a:solidFill>
                  <a:srgbClr val="323232"/>
                </a:solidFill>
                <a:latin typeface="Arial"/>
                <a:cs typeface="Arial"/>
              </a:rPr>
              <a:t> possible.</a:t>
            </a:r>
            <a:endParaRPr sz="123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77683" y="5771378"/>
            <a:ext cx="1275229" cy="26176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lnSpc>
                <a:spcPts val="953"/>
              </a:lnSpc>
              <a:spcBef>
                <a:spcPts val="88"/>
              </a:spcBef>
            </a:pPr>
            <a:r>
              <a:rPr sz="794" spc="-4" dirty="0">
                <a:latin typeface="Arial"/>
                <a:cs typeface="Arial"/>
              </a:rPr>
              <a:t>(PMI®-ACP)  </a:t>
            </a:r>
            <a:r>
              <a:rPr sz="794" dirty="0">
                <a:latin typeface="Arial"/>
                <a:cs typeface="Arial"/>
              </a:rPr>
              <a:t>Agile</a:t>
            </a:r>
            <a:r>
              <a:rPr sz="794" spc="-35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</a:rPr>
              <a:t>Certified</a:t>
            </a:r>
            <a:endParaRPr sz="794">
              <a:latin typeface="Arial"/>
              <a:cs typeface="Arial"/>
            </a:endParaRPr>
          </a:p>
          <a:p>
            <a:pPr marL="746351"/>
            <a:r>
              <a:rPr sz="794" dirty="0">
                <a:latin typeface="Arial"/>
                <a:cs typeface="Arial"/>
              </a:rPr>
              <a:t>Practitioner</a:t>
            </a:r>
            <a:endParaRPr sz="79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26394" y="5817197"/>
            <a:ext cx="480732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88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1235" spc="12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23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5902" y="1191303"/>
            <a:ext cx="7535396" cy="365872"/>
          </a:xfrm>
          <a:custGeom>
            <a:avLst/>
            <a:gdLst/>
            <a:ahLst/>
            <a:cxnLst/>
            <a:rect l="l" t="t" r="r" b="b"/>
            <a:pathLst>
              <a:path w="8540115" h="414655">
                <a:moveTo>
                  <a:pt x="0" y="414305"/>
                </a:moveTo>
                <a:lnTo>
                  <a:pt x="8540038" y="414305"/>
                </a:lnTo>
                <a:lnTo>
                  <a:pt x="8540038" y="0"/>
                </a:lnTo>
                <a:lnTo>
                  <a:pt x="0" y="0"/>
                </a:lnTo>
                <a:lnTo>
                  <a:pt x="0" y="414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2106706" y="6154116"/>
            <a:ext cx="742950" cy="266140"/>
          </a:xfrm>
          <a:custGeom>
            <a:avLst/>
            <a:gdLst/>
            <a:ahLst/>
            <a:cxnLst/>
            <a:rect l="l" t="t" r="r" b="b"/>
            <a:pathLst>
              <a:path w="842010" h="301625">
                <a:moveTo>
                  <a:pt x="0" y="301313"/>
                </a:moveTo>
                <a:lnTo>
                  <a:pt x="841446" y="301313"/>
                </a:lnTo>
                <a:lnTo>
                  <a:pt x="841446" y="0"/>
                </a:lnTo>
                <a:lnTo>
                  <a:pt x="0" y="0"/>
                </a:lnTo>
                <a:lnTo>
                  <a:pt x="0" y="301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2106706" y="6154116"/>
            <a:ext cx="742950" cy="266140"/>
          </a:xfrm>
          <a:custGeom>
            <a:avLst/>
            <a:gdLst/>
            <a:ahLst/>
            <a:cxnLst/>
            <a:rect l="l" t="t" r="r" b="b"/>
            <a:pathLst>
              <a:path w="842010" h="301625">
                <a:moveTo>
                  <a:pt x="0" y="0"/>
                </a:moveTo>
                <a:lnTo>
                  <a:pt x="841445" y="0"/>
                </a:lnTo>
                <a:lnTo>
                  <a:pt x="841445" y="301313"/>
                </a:lnTo>
                <a:lnTo>
                  <a:pt x="0" y="30131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8702919" y="534470"/>
            <a:ext cx="1318686" cy="498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383267" y="1427367"/>
          <a:ext cx="7446308" cy="4585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3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3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4241">
                <a:tc>
                  <a:txBody>
                    <a:bodyPr/>
                    <a:lstStyle/>
                    <a:p>
                      <a:pPr marL="95885" marR="605155">
                        <a:lnSpc>
                          <a:spcPct val="101800"/>
                        </a:lnSpc>
                        <a:spcBef>
                          <a:spcPts val="210"/>
                        </a:spcBef>
                      </a:pPr>
                      <a:r>
                        <a:rPr sz="1600" spc="-35" dirty="0"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16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8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6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65" dirty="0">
                          <a:latin typeface="Trebuchet MS"/>
                          <a:cs typeface="Trebuchet MS"/>
                        </a:rPr>
                        <a:t>story</a:t>
                      </a:r>
                      <a:r>
                        <a:rPr sz="1600" spc="-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75" dirty="0">
                          <a:latin typeface="Trebuchet MS"/>
                          <a:cs typeface="Trebuchet MS"/>
                        </a:rPr>
                        <a:t>overlap</a:t>
                      </a:r>
                      <a:r>
                        <a:rPr sz="1600" spc="-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75" dirty="0"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16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75" dirty="0">
                          <a:latin typeface="Trebuchet MS"/>
                          <a:cs typeface="Trebuchet MS"/>
                        </a:rPr>
                        <a:t>any</a:t>
                      </a:r>
                      <a:r>
                        <a:rPr sz="1600" spc="-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65" dirty="0">
                          <a:latin typeface="Trebuchet MS"/>
                          <a:cs typeface="Trebuchet MS"/>
                        </a:rPr>
                        <a:t>other  </a:t>
                      </a:r>
                      <a:r>
                        <a:rPr sz="1600" spc="-25" dirty="0">
                          <a:latin typeface="Trebuchet MS"/>
                          <a:cs typeface="Trebuchet MS"/>
                        </a:rPr>
                        <a:t>story?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3532" marB="0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500" spc="-165" dirty="0">
                          <a:latin typeface="Arial"/>
                          <a:cs typeface="Arial"/>
                        </a:rPr>
                        <a:t>Independent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48478" marB="0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241">
                <a:tc>
                  <a:txBody>
                    <a:bodyPr/>
                    <a:lstStyle/>
                    <a:p>
                      <a:pPr marL="95885" marR="330835">
                        <a:lnSpc>
                          <a:spcPct val="101800"/>
                        </a:lnSpc>
                        <a:spcBef>
                          <a:spcPts val="210"/>
                        </a:spcBef>
                      </a:pPr>
                      <a:r>
                        <a:rPr sz="1600" spc="-70" dirty="0"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sz="16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10" dirty="0"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16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75" dirty="0"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sz="16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60" dirty="0">
                          <a:latin typeface="Trebuchet MS"/>
                          <a:cs typeface="Trebuchet MS"/>
                        </a:rPr>
                        <a:t>possible</a:t>
                      </a:r>
                      <a:r>
                        <a:rPr sz="16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75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6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90" dirty="0">
                          <a:latin typeface="Trebuchet MS"/>
                          <a:cs typeface="Trebuchet MS"/>
                        </a:rPr>
                        <a:t>verify</a:t>
                      </a:r>
                      <a:r>
                        <a:rPr sz="16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90" dirty="0">
                          <a:latin typeface="Trebuchet MS"/>
                          <a:cs typeface="Trebuchet MS"/>
                        </a:rPr>
                        <a:t>that</a:t>
                      </a:r>
                      <a:r>
                        <a:rPr sz="16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8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6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65" dirty="0">
                          <a:latin typeface="Trebuchet MS"/>
                          <a:cs typeface="Trebuchet MS"/>
                        </a:rPr>
                        <a:t>story  </a:t>
                      </a:r>
                      <a:r>
                        <a:rPr sz="1600" spc="-50" dirty="0">
                          <a:latin typeface="Trebuchet MS"/>
                          <a:cs typeface="Trebuchet MS"/>
                        </a:rPr>
                        <a:t>has </a:t>
                      </a:r>
                      <a:r>
                        <a:rPr sz="1600" spc="-65" dirty="0">
                          <a:latin typeface="Trebuchet MS"/>
                          <a:cs typeface="Trebuchet MS"/>
                        </a:rPr>
                        <a:t>been</a:t>
                      </a:r>
                      <a:r>
                        <a:rPr sz="1600" spc="-2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85" dirty="0">
                          <a:latin typeface="Trebuchet MS"/>
                          <a:cs typeface="Trebuchet MS"/>
                        </a:rPr>
                        <a:t>completed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3532" marB="0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2500" spc="-204" dirty="0">
                          <a:latin typeface="Arial"/>
                          <a:cs typeface="Arial"/>
                        </a:rPr>
                        <a:t>Testable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15421" marB="0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241">
                <a:tc>
                  <a:txBody>
                    <a:bodyPr/>
                    <a:lstStyle/>
                    <a:p>
                      <a:pPr marL="95885" marR="302895">
                        <a:lnSpc>
                          <a:spcPct val="101800"/>
                        </a:lnSpc>
                        <a:spcBef>
                          <a:spcPts val="204"/>
                        </a:spcBef>
                      </a:pPr>
                      <a:r>
                        <a:rPr sz="1600" spc="-40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600" spc="-4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80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600" spc="-85" dirty="0">
                          <a:latin typeface="Trebuchet MS"/>
                          <a:cs typeface="Trebuchet MS"/>
                        </a:rPr>
                        <a:t>functionality </a:t>
                      </a:r>
                      <a:r>
                        <a:rPr sz="1600" spc="-75" dirty="0">
                          <a:latin typeface="Trebuchet MS"/>
                          <a:cs typeface="Trebuchet MS"/>
                        </a:rPr>
                        <a:t>described </a:t>
                      </a:r>
                      <a:r>
                        <a:rPr sz="1600" spc="-70" dirty="0"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sz="1600" spc="-80" dirty="0">
                          <a:latin typeface="Trebuchet MS"/>
                          <a:cs typeface="Trebuchet MS"/>
                        </a:rPr>
                        <a:t>the </a:t>
                      </a:r>
                      <a:r>
                        <a:rPr sz="1600" spc="-65" dirty="0">
                          <a:latin typeface="Trebuchet MS"/>
                          <a:cs typeface="Trebuchet MS"/>
                        </a:rPr>
                        <a:t>story  </a:t>
                      </a:r>
                      <a:r>
                        <a:rPr sz="1600" spc="-95" dirty="0">
                          <a:latin typeface="Trebuchet MS"/>
                          <a:cs typeface="Trebuchet MS"/>
                        </a:rPr>
                        <a:t>beneficial </a:t>
                      </a:r>
                      <a:r>
                        <a:rPr sz="1600" spc="-70" dirty="0">
                          <a:latin typeface="Trebuchet MS"/>
                          <a:cs typeface="Trebuchet MS"/>
                        </a:rPr>
                        <a:t>to </a:t>
                      </a:r>
                      <a:r>
                        <a:rPr sz="1600" spc="-8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600" spc="-2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45" dirty="0">
                          <a:latin typeface="Trebuchet MS"/>
                          <a:cs typeface="Trebuchet MS"/>
                        </a:rPr>
                        <a:t>customer?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2971" marB="0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500" spc="-125" dirty="0">
                          <a:latin typeface="Arial"/>
                          <a:cs typeface="Arial"/>
                        </a:rPr>
                        <a:t>Valuable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48478" marB="0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241">
                <a:tc>
                  <a:txBody>
                    <a:bodyPr/>
                    <a:lstStyle/>
                    <a:p>
                      <a:pPr marL="95885" marR="437515">
                        <a:lnSpc>
                          <a:spcPct val="101800"/>
                        </a:lnSpc>
                        <a:spcBef>
                          <a:spcPts val="204"/>
                        </a:spcBef>
                      </a:pPr>
                      <a:r>
                        <a:rPr sz="1600" spc="-70" dirty="0"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sz="1600" spc="-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8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6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65" dirty="0">
                          <a:latin typeface="Trebuchet MS"/>
                          <a:cs typeface="Trebuchet MS"/>
                        </a:rPr>
                        <a:t>story</a:t>
                      </a:r>
                      <a:r>
                        <a:rPr sz="1600" spc="-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10" dirty="0">
                          <a:latin typeface="Trebuchet MS"/>
                          <a:cs typeface="Trebuchet MS"/>
                        </a:rPr>
                        <a:t>take</a:t>
                      </a:r>
                      <a:r>
                        <a:rPr sz="16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65" dirty="0">
                          <a:latin typeface="Trebuchet MS"/>
                          <a:cs typeface="Trebuchet MS"/>
                        </a:rPr>
                        <a:t>more</a:t>
                      </a:r>
                      <a:r>
                        <a:rPr sz="16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65" dirty="0">
                          <a:latin typeface="Trebuchet MS"/>
                          <a:cs typeface="Trebuchet MS"/>
                        </a:rPr>
                        <a:t>than</a:t>
                      </a:r>
                      <a:r>
                        <a:rPr sz="1600" spc="-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8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6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80" dirty="0">
                          <a:latin typeface="Trebuchet MS"/>
                          <a:cs typeface="Trebuchet MS"/>
                        </a:rPr>
                        <a:t>week</a:t>
                      </a:r>
                      <a:r>
                        <a:rPr sz="16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70" dirty="0">
                          <a:latin typeface="Trebuchet MS"/>
                          <a:cs typeface="Trebuchet MS"/>
                        </a:rPr>
                        <a:t>to  </a:t>
                      </a:r>
                      <a:r>
                        <a:rPr sz="1600" spc="-45" dirty="0">
                          <a:latin typeface="Trebuchet MS"/>
                          <a:cs typeface="Trebuchet MS"/>
                        </a:rPr>
                        <a:t>develop?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2971" marB="0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500" spc="-204" dirty="0">
                          <a:latin typeface="Arial"/>
                          <a:cs typeface="Arial"/>
                        </a:rPr>
                        <a:t>Small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80974" marB="0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241">
                <a:tc>
                  <a:txBody>
                    <a:bodyPr/>
                    <a:lstStyle/>
                    <a:p>
                      <a:pPr marL="95885" marR="209550">
                        <a:lnSpc>
                          <a:spcPct val="101800"/>
                        </a:lnSpc>
                        <a:spcBef>
                          <a:spcPts val="204"/>
                        </a:spcBef>
                      </a:pPr>
                      <a:r>
                        <a:rPr sz="1600" spc="-35" dirty="0">
                          <a:latin typeface="Trebuchet MS"/>
                          <a:cs typeface="Trebuchet MS"/>
                        </a:rPr>
                        <a:t>Does</a:t>
                      </a:r>
                      <a:r>
                        <a:rPr sz="16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8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6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65" dirty="0">
                          <a:latin typeface="Trebuchet MS"/>
                          <a:cs typeface="Trebuchet MS"/>
                        </a:rPr>
                        <a:t>story</a:t>
                      </a:r>
                      <a:r>
                        <a:rPr sz="16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90" dirty="0">
                          <a:latin typeface="Trebuchet MS"/>
                          <a:cs typeface="Trebuchet MS"/>
                        </a:rPr>
                        <a:t>capture</a:t>
                      </a:r>
                      <a:r>
                        <a:rPr sz="16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10" dirty="0">
                          <a:latin typeface="Trebuchet MS"/>
                          <a:cs typeface="Trebuchet MS"/>
                        </a:rPr>
                        <a:t>just</a:t>
                      </a:r>
                      <a:r>
                        <a:rPr sz="16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8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6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65" dirty="0">
                          <a:latin typeface="Trebuchet MS"/>
                          <a:cs typeface="Trebuchet MS"/>
                        </a:rPr>
                        <a:t>essence</a:t>
                      </a:r>
                      <a:r>
                        <a:rPr sz="16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75" dirty="0">
                          <a:latin typeface="Trebuchet MS"/>
                          <a:cs typeface="Trebuchet MS"/>
                        </a:rPr>
                        <a:t>of  </a:t>
                      </a:r>
                      <a:r>
                        <a:rPr sz="1600" spc="-100" dirty="0">
                          <a:latin typeface="Trebuchet MS"/>
                          <a:cs typeface="Trebuchet MS"/>
                        </a:rPr>
                        <a:t>what’s</a:t>
                      </a:r>
                      <a:r>
                        <a:rPr sz="16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0" dirty="0">
                          <a:latin typeface="Trebuchet MS"/>
                          <a:cs typeface="Trebuchet MS"/>
                        </a:rPr>
                        <a:t>required?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2971" marB="0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500" spc="-85" dirty="0">
                          <a:latin typeface="Arial"/>
                          <a:cs typeface="Arial"/>
                        </a:rPr>
                        <a:t>Negotiable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47918" marB="0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241">
                <a:tc>
                  <a:txBody>
                    <a:bodyPr/>
                    <a:lstStyle/>
                    <a:p>
                      <a:pPr marL="95885" marR="92710">
                        <a:lnSpc>
                          <a:spcPct val="101800"/>
                        </a:lnSpc>
                        <a:spcBef>
                          <a:spcPts val="200"/>
                        </a:spcBef>
                      </a:pPr>
                      <a:r>
                        <a:rPr sz="1600" spc="-40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6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10" dirty="0"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16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60" dirty="0">
                          <a:latin typeface="Trebuchet MS"/>
                          <a:cs typeface="Trebuchet MS"/>
                        </a:rPr>
                        <a:t>possible</a:t>
                      </a:r>
                      <a:r>
                        <a:rPr sz="16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7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600" spc="-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80" dirty="0">
                          <a:latin typeface="Trebuchet MS"/>
                          <a:cs typeface="Trebuchet MS"/>
                        </a:rPr>
                        <a:t>determine</a:t>
                      </a:r>
                      <a:r>
                        <a:rPr sz="16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40" dirty="0">
                          <a:latin typeface="Trebuchet MS"/>
                          <a:cs typeface="Trebuchet MS"/>
                        </a:rPr>
                        <a:t>how</a:t>
                      </a:r>
                      <a:r>
                        <a:rPr sz="16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65" dirty="0">
                          <a:latin typeface="Trebuchet MS"/>
                          <a:cs typeface="Trebuchet MS"/>
                        </a:rPr>
                        <a:t>much</a:t>
                      </a:r>
                      <a:r>
                        <a:rPr sz="16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0" dirty="0">
                          <a:latin typeface="Trebuchet MS"/>
                          <a:cs typeface="Trebuchet MS"/>
                        </a:rPr>
                        <a:t>effort  </a:t>
                      </a:r>
                      <a:r>
                        <a:rPr sz="1600" spc="-110" dirty="0">
                          <a:latin typeface="Trebuchet MS"/>
                          <a:cs typeface="Trebuchet MS"/>
                        </a:rPr>
                        <a:t>it </a:t>
                      </a:r>
                      <a:r>
                        <a:rPr sz="1600" spc="-100" dirty="0">
                          <a:latin typeface="Trebuchet MS"/>
                          <a:cs typeface="Trebuchet MS"/>
                        </a:rPr>
                        <a:t>will </a:t>
                      </a:r>
                      <a:r>
                        <a:rPr sz="1600" spc="-110" dirty="0">
                          <a:latin typeface="Trebuchet MS"/>
                          <a:cs typeface="Trebuchet MS"/>
                        </a:rPr>
                        <a:t>take </a:t>
                      </a:r>
                      <a:r>
                        <a:rPr sz="1600" spc="-75" dirty="0">
                          <a:latin typeface="Trebuchet MS"/>
                          <a:cs typeface="Trebuchet MS"/>
                        </a:rPr>
                        <a:t>to develop </a:t>
                      </a:r>
                      <a:r>
                        <a:rPr sz="1600" spc="-8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600" spc="-3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30" dirty="0">
                          <a:latin typeface="Trebuchet MS"/>
                          <a:cs typeface="Trebuchet MS"/>
                        </a:rPr>
                        <a:t>story?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2412" marB="0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500" spc="-210" dirty="0">
                          <a:latin typeface="Arial"/>
                          <a:cs typeface="Arial"/>
                        </a:rPr>
                        <a:t>Estimable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14299" marB="0">
                    <a:lnL w="12700">
                      <a:solidFill>
                        <a:srgbClr val="4F81BD"/>
                      </a:solidFill>
                      <a:prstDash val="solid"/>
                    </a:lnL>
                    <a:lnR w="12700">
                      <a:solidFill>
                        <a:srgbClr val="4F81BD"/>
                      </a:solidFill>
                      <a:prstDash val="solid"/>
                    </a:lnR>
                    <a:lnT w="12700">
                      <a:solidFill>
                        <a:srgbClr val="4F81BD"/>
                      </a:solidFill>
                      <a:prstDash val="solid"/>
                    </a:lnT>
                    <a:lnB w="12700">
                      <a:solidFill>
                        <a:srgbClr val="4F81BD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77107" y="578091"/>
            <a:ext cx="3104029" cy="553976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z="3530" spc="-141" dirty="0">
                <a:latin typeface="Trebuchet MS"/>
                <a:cs typeface="Trebuchet MS"/>
              </a:rPr>
              <a:t>INVEST </a:t>
            </a:r>
            <a:r>
              <a:rPr sz="3530" spc="-216" dirty="0">
                <a:latin typeface="Trebuchet MS"/>
                <a:cs typeface="Trebuchet MS"/>
              </a:rPr>
              <a:t>-</a:t>
            </a:r>
            <a:r>
              <a:rPr sz="3530" spc="-454" dirty="0">
                <a:latin typeface="Trebuchet MS"/>
                <a:cs typeface="Trebuchet MS"/>
              </a:rPr>
              <a:t> </a:t>
            </a:r>
            <a:r>
              <a:rPr sz="3530" spc="-202" dirty="0">
                <a:latin typeface="Trebuchet MS"/>
                <a:cs typeface="Trebuchet MS"/>
              </a:rPr>
              <a:t>Exercise</a:t>
            </a:r>
            <a:endParaRPr sz="353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2675" y="1763542"/>
            <a:ext cx="1764365" cy="1083789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marR="4483">
              <a:lnSpc>
                <a:spcPct val="117200"/>
              </a:lnSpc>
              <a:spcBef>
                <a:spcPts val="88"/>
              </a:spcBef>
            </a:pPr>
            <a:r>
              <a:rPr sz="2030" spc="-31" dirty="0">
                <a:solidFill>
                  <a:srgbClr val="2CA1BF"/>
                </a:solidFill>
                <a:latin typeface="Webdings"/>
                <a:cs typeface="Webdings"/>
              </a:rPr>
              <a:t></a:t>
            </a:r>
            <a:r>
              <a:rPr sz="2030" spc="-31" dirty="0"/>
              <a:t>Card  </a:t>
            </a:r>
            <a:r>
              <a:rPr sz="2030" spc="-40" dirty="0">
                <a:solidFill>
                  <a:srgbClr val="2CA1BF"/>
                </a:solidFill>
                <a:latin typeface="Webdings"/>
                <a:cs typeface="Webdings"/>
              </a:rPr>
              <a:t></a:t>
            </a:r>
            <a:r>
              <a:rPr sz="2030" spc="-31" dirty="0"/>
              <a:t>C</a:t>
            </a:r>
            <a:r>
              <a:rPr sz="2030" spc="-22" dirty="0"/>
              <a:t>on</a:t>
            </a:r>
            <a:r>
              <a:rPr sz="2030" spc="-31" dirty="0"/>
              <a:t>v</a:t>
            </a:r>
            <a:r>
              <a:rPr sz="2030" spc="-22" dirty="0"/>
              <a:t>e</a:t>
            </a:r>
            <a:r>
              <a:rPr sz="2030" spc="-18" dirty="0"/>
              <a:t>r</a:t>
            </a:r>
            <a:r>
              <a:rPr sz="2030" spc="-31" dirty="0"/>
              <a:t>s</a:t>
            </a:r>
            <a:r>
              <a:rPr sz="2030" spc="-22" dirty="0"/>
              <a:t>a</a:t>
            </a:r>
            <a:r>
              <a:rPr sz="2030" spc="-18" dirty="0"/>
              <a:t>t</a:t>
            </a:r>
            <a:r>
              <a:rPr sz="2030" spc="-13" dirty="0"/>
              <a:t>i</a:t>
            </a:r>
            <a:r>
              <a:rPr sz="2030" spc="-22" dirty="0"/>
              <a:t>o</a:t>
            </a:r>
            <a:r>
              <a:rPr sz="2030" dirty="0"/>
              <a:t>n  </a:t>
            </a:r>
            <a:r>
              <a:rPr sz="2030" spc="-22" dirty="0">
                <a:solidFill>
                  <a:srgbClr val="2CA1BF"/>
                </a:solidFill>
                <a:latin typeface="Webdings"/>
                <a:cs typeface="Webdings"/>
              </a:rPr>
              <a:t></a:t>
            </a:r>
            <a:r>
              <a:rPr sz="2030" spc="-22" dirty="0"/>
              <a:t>Confirmation</a:t>
            </a:r>
            <a:endParaRPr sz="2030">
              <a:latin typeface="Webdings"/>
              <a:cs typeface="Web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1978" y="2578947"/>
            <a:ext cx="889186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12" b="1" spc="53" dirty="0">
                <a:latin typeface="Times New Roman"/>
                <a:cs typeface="Times New Roman"/>
              </a:rPr>
              <a:t>Front</a:t>
            </a:r>
            <a:r>
              <a:rPr sz="1412" b="1" spc="-110" dirty="0">
                <a:latin typeface="Times New Roman"/>
                <a:cs typeface="Times New Roman"/>
              </a:rPr>
              <a:t> </a:t>
            </a:r>
            <a:r>
              <a:rPr sz="1412" b="1" spc="106" dirty="0">
                <a:latin typeface="Times New Roman"/>
                <a:cs typeface="Times New Roman"/>
              </a:rPr>
              <a:t>side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7100" y="3374241"/>
            <a:ext cx="1573865" cy="864886"/>
          </a:xfrm>
          <a:prstGeom prst="rect">
            <a:avLst/>
          </a:prstGeom>
        </p:spPr>
        <p:txBody>
          <a:bodyPr vert="horz" wrap="square" lIns="0" tIns="17369" rIns="0" bIns="0" rtlCol="0">
            <a:spAutoFit/>
          </a:bodyPr>
          <a:lstStyle/>
          <a:p>
            <a:pPr marL="11206" marR="4483">
              <a:lnSpc>
                <a:spcPct val="96300"/>
              </a:lnSpc>
              <a:spcBef>
                <a:spcPts val="137"/>
              </a:spcBef>
            </a:pPr>
            <a:r>
              <a:rPr sz="1147" spc="4" dirty="0">
                <a:latin typeface="Arial"/>
                <a:cs typeface="Arial"/>
              </a:rPr>
              <a:t>As </a:t>
            </a:r>
            <a:r>
              <a:rPr sz="1147" spc="22" dirty="0">
                <a:latin typeface="Arial"/>
                <a:cs typeface="Arial"/>
              </a:rPr>
              <a:t>an </a:t>
            </a:r>
            <a:r>
              <a:rPr sz="1147" spc="35" dirty="0">
                <a:latin typeface="Arial"/>
                <a:cs typeface="Arial"/>
              </a:rPr>
              <a:t>end </a:t>
            </a:r>
            <a:r>
              <a:rPr sz="1147" spc="26" dirty="0">
                <a:latin typeface="Arial"/>
                <a:cs typeface="Arial"/>
              </a:rPr>
              <a:t>user </a:t>
            </a:r>
            <a:r>
              <a:rPr sz="1147" spc="9" dirty="0">
                <a:latin typeface="Arial"/>
                <a:cs typeface="Arial"/>
              </a:rPr>
              <a:t>I </a:t>
            </a:r>
            <a:r>
              <a:rPr sz="1147" spc="31" dirty="0">
                <a:latin typeface="Arial"/>
                <a:cs typeface="Arial"/>
              </a:rPr>
              <a:t>want  </a:t>
            </a:r>
            <a:r>
              <a:rPr sz="1147" spc="79" dirty="0">
                <a:latin typeface="Arial"/>
                <a:cs typeface="Arial"/>
              </a:rPr>
              <a:t>to </a:t>
            </a:r>
            <a:r>
              <a:rPr sz="1147" spc="22" dirty="0">
                <a:latin typeface="Arial"/>
                <a:cs typeface="Arial"/>
              </a:rPr>
              <a:t>purchase </a:t>
            </a:r>
            <a:r>
              <a:rPr sz="1147" spc="49" dirty="0">
                <a:latin typeface="Arial"/>
                <a:cs typeface="Arial"/>
              </a:rPr>
              <a:t>the</a:t>
            </a:r>
            <a:r>
              <a:rPr sz="1147" spc="-132" dirty="0">
                <a:latin typeface="Arial"/>
                <a:cs typeface="Arial"/>
              </a:rPr>
              <a:t> </a:t>
            </a:r>
            <a:r>
              <a:rPr sz="1147" spc="44" dirty="0">
                <a:latin typeface="Arial"/>
                <a:cs typeface="Arial"/>
              </a:rPr>
              <a:t>model  question </a:t>
            </a:r>
            <a:r>
              <a:rPr sz="1147" spc="31" dirty="0">
                <a:latin typeface="Arial"/>
                <a:cs typeface="Arial"/>
              </a:rPr>
              <a:t>paper </a:t>
            </a:r>
            <a:r>
              <a:rPr sz="1147" spc="26" dirty="0">
                <a:latin typeface="Arial"/>
                <a:cs typeface="Arial"/>
              </a:rPr>
              <a:t>so</a:t>
            </a:r>
            <a:r>
              <a:rPr sz="1147" spc="-115" dirty="0">
                <a:latin typeface="Arial"/>
                <a:cs typeface="Arial"/>
              </a:rPr>
              <a:t> </a:t>
            </a:r>
            <a:r>
              <a:rPr sz="1147" spc="57" dirty="0">
                <a:latin typeface="Arial"/>
                <a:cs typeface="Arial"/>
              </a:rPr>
              <a:t>that  </a:t>
            </a:r>
            <a:r>
              <a:rPr sz="1147" spc="9" dirty="0">
                <a:latin typeface="Arial"/>
                <a:cs typeface="Arial"/>
              </a:rPr>
              <a:t>I </a:t>
            </a:r>
            <a:r>
              <a:rPr sz="1147" spc="13" dirty="0">
                <a:latin typeface="Arial"/>
                <a:cs typeface="Arial"/>
              </a:rPr>
              <a:t>can </a:t>
            </a:r>
            <a:r>
              <a:rPr sz="1147" spc="31" dirty="0">
                <a:latin typeface="Arial"/>
                <a:cs typeface="Arial"/>
              </a:rPr>
              <a:t>avoid </a:t>
            </a:r>
            <a:r>
              <a:rPr sz="1147" spc="18" dirty="0">
                <a:latin typeface="Arial"/>
                <a:cs typeface="Arial"/>
              </a:rPr>
              <a:t>delay </a:t>
            </a:r>
            <a:r>
              <a:rPr sz="1147" spc="66" dirty="0">
                <a:latin typeface="Arial"/>
                <a:cs typeface="Arial"/>
              </a:rPr>
              <a:t>in  </a:t>
            </a:r>
            <a:r>
              <a:rPr sz="1147" spc="22" dirty="0">
                <a:latin typeface="Arial"/>
                <a:cs typeface="Arial"/>
              </a:rPr>
              <a:t>purchase</a:t>
            </a:r>
            <a:endParaRPr sz="114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7100" y="4562187"/>
            <a:ext cx="831476" cy="35897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lnSpc>
                <a:spcPts val="1350"/>
              </a:lnSpc>
              <a:spcBef>
                <a:spcPts val="88"/>
              </a:spcBef>
            </a:pPr>
            <a:r>
              <a:rPr sz="1147" spc="35" dirty="0">
                <a:latin typeface="Arial"/>
                <a:cs typeface="Arial"/>
              </a:rPr>
              <a:t>Priority </a:t>
            </a:r>
            <a:r>
              <a:rPr sz="1147" spc="44" dirty="0">
                <a:latin typeface="Arial"/>
                <a:cs typeface="Arial"/>
              </a:rPr>
              <a:t>:</a:t>
            </a:r>
            <a:r>
              <a:rPr sz="1147" spc="-49" dirty="0">
                <a:latin typeface="Arial"/>
                <a:cs typeface="Arial"/>
              </a:rPr>
              <a:t> </a:t>
            </a:r>
            <a:r>
              <a:rPr sz="1147" spc="84" dirty="0">
                <a:latin typeface="Arial"/>
                <a:cs typeface="Arial"/>
              </a:rPr>
              <a:t>9</a:t>
            </a:r>
            <a:endParaRPr sz="1147">
              <a:latin typeface="Arial"/>
              <a:cs typeface="Arial"/>
            </a:endParaRPr>
          </a:p>
          <a:p>
            <a:pPr marL="11206">
              <a:lnSpc>
                <a:spcPts val="1350"/>
              </a:lnSpc>
            </a:pPr>
            <a:r>
              <a:rPr sz="1147" spc="18" dirty="0">
                <a:latin typeface="Arial"/>
                <a:cs typeface="Arial"/>
              </a:rPr>
              <a:t>Estimate </a:t>
            </a:r>
            <a:r>
              <a:rPr sz="1147" spc="44" dirty="0">
                <a:latin typeface="Arial"/>
                <a:cs typeface="Arial"/>
              </a:rPr>
              <a:t>:</a:t>
            </a:r>
            <a:r>
              <a:rPr sz="1147" spc="-75" dirty="0">
                <a:latin typeface="Arial"/>
                <a:cs typeface="Arial"/>
              </a:rPr>
              <a:t> </a:t>
            </a:r>
            <a:r>
              <a:rPr sz="1147" spc="84" dirty="0">
                <a:latin typeface="Arial"/>
                <a:cs typeface="Arial"/>
              </a:rPr>
              <a:t>7</a:t>
            </a:r>
            <a:endParaRPr sz="114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5155" y="2510576"/>
            <a:ext cx="1494865" cy="2938557"/>
          </a:xfrm>
          <a:prstGeom prst="rect">
            <a:avLst/>
          </a:prstGeom>
        </p:spPr>
        <p:txBody>
          <a:bodyPr vert="horz" wrap="square" lIns="0" tIns="79562" rIns="0" bIns="0" rtlCol="0">
            <a:spAutoFit/>
          </a:bodyPr>
          <a:lstStyle/>
          <a:p>
            <a:pPr marL="393908">
              <a:spcBef>
                <a:spcPts val="627"/>
              </a:spcBef>
            </a:pPr>
            <a:r>
              <a:rPr sz="1412" b="1" spc="53" dirty="0">
                <a:latin typeface="Times New Roman"/>
                <a:cs typeface="Times New Roman"/>
              </a:rPr>
              <a:t>Back</a:t>
            </a:r>
            <a:r>
              <a:rPr sz="1412" b="1" spc="-44" dirty="0">
                <a:latin typeface="Times New Roman"/>
                <a:cs typeface="Times New Roman"/>
              </a:rPr>
              <a:t> </a:t>
            </a:r>
            <a:r>
              <a:rPr sz="1412" b="1" spc="106" dirty="0">
                <a:latin typeface="Times New Roman"/>
                <a:cs typeface="Times New Roman"/>
              </a:rPr>
              <a:t>side</a:t>
            </a:r>
            <a:endParaRPr sz="1412">
              <a:latin typeface="Times New Roman"/>
              <a:cs typeface="Times New Roman"/>
            </a:endParaRPr>
          </a:p>
          <a:p>
            <a:pPr marL="11206">
              <a:spcBef>
                <a:spcPts val="437"/>
              </a:spcBef>
            </a:pPr>
            <a:r>
              <a:rPr sz="1147" spc="44" dirty="0">
                <a:latin typeface="Arial"/>
                <a:cs typeface="Arial"/>
              </a:rPr>
              <a:t>Confirmation:</a:t>
            </a:r>
            <a:endParaRPr sz="1147">
              <a:latin typeface="Arial"/>
              <a:cs typeface="Arial"/>
            </a:endParaRPr>
          </a:p>
          <a:p>
            <a:pPr marL="11206" marR="385503">
              <a:lnSpc>
                <a:spcPct val="101000"/>
              </a:lnSpc>
              <a:spcBef>
                <a:spcPts val="1302"/>
              </a:spcBef>
            </a:pPr>
            <a:r>
              <a:rPr sz="1147" spc="4" dirty="0">
                <a:latin typeface="Arial"/>
                <a:cs typeface="Arial"/>
              </a:rPr>
              <a:t>Payment</a:t>
            </a:r>
            <a:r>
              <a:rPr sz="1147" spc="-26" dirty="0">
                <a:latin typeface="Arial"/>
                <a:cs typeface="Arial"/>
              </a:rPr>
              <a:t> </a:t>
            </a:r>
            <a:r>
              <a:rPr sz="1147" spc="44" dirty="0">
                <a:latin typeface="Arial"/>
                <a:cs typeface="Arial"/>
              </a:rPr>
              <a:t>should  </a:t>
            </a:r>
            <a:r>
              <a:rPr sz="1147" spc="31" dirty="0">
                <a:latin typeface="Arial"/>
                <a:cs typeface="Arial"/>
              </a:rPr>
              <a:t>happen </a:t>
            </a:r>
            <a:r>
              <a:rPr sz="1147" spc="40" dirty="0">
                <a:latin typeface="Arial"/>
                <a:cs typeface="Arial"/>
              </a:rPr>
              <a:t>before  </a:t>
            </a:r>
            <a:r>
              <a:rPr sz="1147" spc="35" dirty="0">
                <a:latin typeface="Arial"/>
                <a:cs typeface="Arial"/>
              </a:rPr>
              <a:t>purchasing </a:t>
            </a:r>
            <a:r>
              <a:rPr sz="1147" spc="49" dirty="0">
                <a:latin typeface="Arial"/>
                <a:cs typeface="Arial"/>
              </a:rPr>
              <a:t>the  </a:t>
            </a:r>
            <a:r>
              <a:rPr sz="1147" spc="44" dirty="0">
                <a:latin typeface="Arial"/>
                <a:cs typeface="Arial"/>
              </a:rPr>
              <a:t>question</a:t>
            </a:r>
            <a:r>
              <a:rPr sz="1147" spc="-31" dirty="0">
                <a:latin typeface="Arial"/>
                <a:cs typeface="Arial"/>
              </a:rPr>
              <a:t> </a:t>
            </a:r>
            <a:r>
              <a:rPr sz="1147" spc="31" dirty="0">
                <a:latin typeface="Arial"/>
                <a:cs typeface="Arial"/>
              </a:rPr>
              <a:t>paper</a:t>
            </a:r>
            <a:endParaRPr sz="1147">
              <a:latin typeface="Arial"/>
              <a:cs typeface="Arial"/>
            </a:endParaRPr>
          </a:p>
          <a:p>
            <a:pPr marL="11206" marR="4483">
              <a:lnSpc>
                <a:spcPct val="97300"/>
              </a:lnSpc>
              <a:spcBef>
                <a:spcPts val="1231"/>
              </a:spcBef>
            </a:pPr>
            <a:r>
              <a:rPr sz="1147" spc="31" dirty="0">
                <a:latin typeface="Arial"/>
                <a:cs typeface="Arial"/>
              </a:rPr>
              <a:t>Question paper  </a:t>
            </a:r>
            <a:r>
              <a:rPr sz="1147" spc="18" dirty="0">
                <a:latin typeface="Arial"/>
                <a:cs typeface="Arial"/>
              </a:rPr>
              <a:t>available </a:t>
            </a:r>
            <a:r>
              <a:rPr sz="1147" spc="75" dirty="0">
                <a:latin typeface="Arial"/>
                <a:cs typeface="Arial"/>
              </a:rPr>
              <a:t>for</a:t>
            </a:r>
            <a:r>
              <a:rPr sz="1147" spc="-40" dirty="0">
                <a:latin typeface="Arial"/>
                <a:cs typeface="Arial"/>
              </a:rPr>
              <a:t> </a:t>
            </a:r>
            <a:r>
              <a:rPr sz="1147" spc="53" dirty="0">
                <a:latin typeface="Arial"/>
                <a:cs typeface="Arial"/>
              </a:rPr>
              <a:t>different  </a:t>
            </a:r>
            <a:r>
              <a:rPr sz="1147" spc="31" dirty="0">
                <a:latin typeface="Arial"/>
                <a:cs typeface="Arial"/>
              </a:rPr>
              <a:t>subjects</a:t>
            </a:r>
            <a:endParaRPr sz="1147">
              <a:latin typeface="Arial"/>
              <a:cs typeface="Arial"/>
            </a:endParaRPr>
          </a:p>
          <a:p>
            <a:pPr marL="11206" marR="89092">
              <a:lnSpc>
                <a:spcPct val="99100"/>
              </a:lnSpc>
              <a:spcBef>
                <a:spcPts val="1266"/>
              </a:spcBef>
            </a:pPr>
            <a:r>
              <a:rPr sz="1147" spc="22" dirty="0">
                <a:latin typeface="Arial"/>
                <a:cs typeface="Arial"/>
              </a:rPr>
              <a:t>Any </a:t>
            </a:r>
            <a:r>
              <a:rPr sz="1147" spc="49" dirty="0">
                <a:latin typeface="Arial"/>
                <a:cs typeface="Arial"/>
              </a:rPr>
              <a:t>number </a:t>
            </a:r>
            <a:r>
              <a:rPr sz="1147" spc="75" dirty="0">
                <a:latin typeface="Arial"/>
                <a:cs typeface="Arial"/>
              </a:rPr>
              <a:t>of  </a:t>
            </a:r>
            <a:r>
              <a:rPr sz="1147" spc="44" dirty="0">
                <a:latin typeface="Arial"/>
                <a:cs typeface="Arial"/>
              </a:rPr>
              <a:t>question </a:t>
            </a:r>
            <a:r>
              <a:rPr sz="1147" spc="26" dirty="0">
                <a:latin typeface="Arial"/>
                <a:cs typeface="Arial"/>
              </a:rPr>
              <a:t>papers</a:t>
            </a:r>
            <a:r>
              <a:rPr sz="1147" spc="-110" dirty="0">
                <a:latin typeface="Arial"/>
                <a:cs typeface="Arial"/>
              </a:rPr>
              <a:t> </a:t>
            </a:r>
            <a:r>
              <a:rPr sz="1147" spc="13" dirty="0">
                <a:latin typeface="Arial"/>
                <a:cs typeface="Arial"/>
              </a:rPr>
              <a:t>can  </a:t>
            </a:r>
            <a:r>
              <a:rPr sz="1147" spc="26" dirty="0">
                <a:latin typeface="Arial"/>
                <a:cs typeface="Arial"/>
              </a:rPr>
              <a:t>be purchased </a:t>
            </a:r>
            <a:r>
              <a:rPr sz="1147" spc="40" dirty="0">
                <a:latin typeface="Arial"/>
                <a:cs typeface="Arial"/>
              </a:rPr>
              <a:t>by </a:t>
            </a:r>
            <a:r>
              <a:rPr sz="1147" spc="-4" dirty="0">
                <a:latin typeface="Arial"/>
                <a:cs typeface="Arial"/>
              </a:rPr>
              <a:t>a  </a:t>
            </a:r>
            <a:r>
              <a:rPr sz="1147" spc="44" dirty="0">
                <a:latin typeface="Arial"/>
                <a:cs typeface="Arial"/>
              </a:rPr>
              <a:t>student</a:t>
            </a:r>
            <a:endParaRPr sz="114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7683" y="5782603"/>
            <a:ext cx="1275229" cy="25574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794" spc="-4" dirty="0">
                <a:latin typeface="Arial"/>
                <a:cs typeface="Arial"/>
              </a:rPr>
              <a:t>(PMI®-ACP)  </a:t>
            </a:r>
            <a:r>
              <a:rPr sz="794" dirty="0">
                <a:latin typeface="Arial"/>
                <a:cs typeface="Arial"/>
              </a:rPr>
              <a:t>Agile</a:t>
            </a:r>
            <a:r>
              <a:rPr sz="794" spc="-35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</a:rPr>
              <a:t>Certified</a:t>
            </a:r>
            <a:endParaRPr sz="794">
              <a:latin typeface="Arial"/>
              <a:cs typeface="Arial"/>
            </a:endParaRPr>
          </a:p>
          <a:p>
            <a:pPr marL="749714">
              <a:spcBef>
                <a:spcPts val="18"/>
              </a:spcBef>
            </a:pPr>
            <a:r>
              <a:rPr sz="794" spc="-4" dirty="0">
                <a:latin typeface="Arial"/>
                <a:cs typeface="Arial"/>
              </a:rPr>
              <a:t>P</a:t>
            </a:r>
            <a:r>
              <a:rPr sz="794" spc="4" dirty="0">
                <a:latin typeface="Arial"/>
                <a:cs typeface="Arial"/>
              </a:rPr>
              <a:t>ra</a:t>
            </a:r>
            <a:r>
              <a:rPr sz="794" dirty="0">
                <a:latin typeface="Arial"/>
                <a:cs typeface="Arial"/>
              </a:rPr>
              <a:t>c</a:t>
            </a:r>
            <a:r>
              <a:rPr sz="794" spc="-4" dirty="0">
                <a:latin typeface="Arial"/>
                <a:cs typeface="Arial"/>
              </a:rPr>
              <a:t>t</a:t>
            </a:r>
            <a:r>
              <a:rPr sz="794" dirty="0">
                <a:latin typeface="Arial"/>
                <a:cs typeface="Arial"/>
              </a:rPr>
              <a:t>i</a:t>
            </a:r>
            <a:r>
              <a:rPr sz="794" spc="-4" dirty="0">
                <a:latin typeface="Arial"/>
                <a:cs typeface="Arial"/>
              </a:rPr>
              <a:t>t</a:t>
            </a:r>
            <a:r>
              <a:rPr sz="794" dirty="0">
                <a:latin typeface="Arial"/>
                <a:cs typeface="Arial"/>
              </a:rPr>
              <a:t>i</a:t>
            </a:r>
            <a:r>
              <a:rPr sz="794" spc="4" dirty="0">
                <a:latin typeface="Arial"/>
                <a:cs typeface="Arial"/>
              </a:rPr>
              <a:t>one</a:t>
            </a:r>
            <a:r>
              <a:rPr sz="794" dirty="0">
                <a:latin typeface="Arial"/>
                <a:cs typeface="Arial"/>
              </a:rPr>
              <a:t>r</a:t>
            </a:r>
            <a:endParaRPr sz="79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6394" y="5810504"/>
            <a:ext cx="480732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88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1235" spc="12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23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3"/>
            <a:ext cx="7978588" cy="6163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2106706" y="347383"/>
            <a:ext cx="7978588" cy="6163235"/>
          </a:xfrm>
          <a:custGeom>
            <a:avLst/>
            <a:gdLst/>
            <a:ahLst/>
            <a:cxnLst/>
            <a:rect l="l" t="t" r="r" b="b"/>
            <a:pathLst>
              <a:path w="9042400" h="6985000">
                <a:moveTo>
                  <a:pt x="0" y="0"/>
                </a:moveTo>
                <a:lnTo>
                  <a:pt x="9042398" y="0"/>
                </a:lnTo>
                <a:lnTo>
                  <a:pt x="9042398" y="6984998"/>
                </a:lnTo>
                <a:lnTo>
                  <a:pt x="0" y="698499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2106706" y="358588"/>
            <a:ext cx="7978588" cy="6163235"/>
          </a:xfrm>
          <a:custGeom>
            <a:avLst/>
            <a:gdLst/>
            <a:ahLst/>
            <a:cxnLst/>
            <a:rect l="l" t="t" r="r" b="b"/>
            <a:pathLst>
              <a:path w="9042400" h="6985000">
                <a:moveTo>
                  <a:pt x="0" y="6985000"/>
                </a:moveTo>
                <a:lnTo>
                  <a:pt x="9042400" y="6985000"/>
                </a:lnTo>
                <a:lnTo>
                  <a:pt x="9042400" y="0"/>
                </a:lnTo>
                <a:lnTo>
                  <a:pt x="0" y="0"/>
                </a:lnTo>
                <a:lnTo>
                  <a:pt x="0" y="6985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2106706" y="347383"/>
            <a:ext cx="7978588" cy="6163235"/>
          </a:xfrm>
          <a:custGeom>
            <a:avLst/>
            <a:gdLst/>
            <a:ahLst/>
            <a:cxnLst/>
            <a:rect l="l" t="t" r="r" b="b"/>
            <a:pathLst>
              <a:path w="9042400" h="6985000">
                <a:moveTo>
                  <a:pt x="0" y="0"/>
                </a:moveTo>
                <a:lnTo>
                  <a:pt x="9042398" y="0"/>
                </a:lnTo>
                <a:lnTo>
                  <a:pt x="9042398" y="6984998"/>
                </a:lnTo>
                <a:lnTo>
                  <a:pt x="0" y="698499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2505635" y="1443071"/>
            <a:ext cx="7180729" cy="0"/>
          </a:xfrm>
          <a:custGeom>
            <a:avLst/>
            <a:gdLst/>
            <a:ahLst/>
            <a:cxnLst/>
            <a:rect l="l" t="t" r="r" b="b"/>
            <a:pathLst>
              <a:path w="8138159">
                <a:moveTo>
                  <a:pt x="0" y="0"/>
                </a:moveTo>
                <a:lnTo>
                  <a:pt x="8138159" y="0"/>
                </a:lnTo>
              </a:path>
            </a:pathLst>
          </a:custGeom>
          <a:ln w="34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2574216" y="1510764"/>
            <a:ext cx="6508376" cy="1056293"/>
          </a:xfrm>
          <a:prstGeom prst="rect">
            <a:avLst/>
          </a:prstGeom>
        </p:spPr>
        <p:txBody>
          <a:bodyPr vert="horz" wrap="square" lIns="0" tIns="96371" rIns="0" bIns="0" rtlCol="0">
            <a:spAutoFit/>
          </a:bodyPr>
          <a:lstStyle/>
          <a:p>
            <a:pPr marL="311540" indent="-300334">
              <a:spcBef>
                <a:spcPts val="759"/>
              </a:spcBef>
              <a:buFont typeface="Wingdings"/>
              <a:buChar char=""/>
              <a:tabLst>
                <a:tab pos="311540" algn="l"/>
                <a:tab pos="312100" algn="l"/>
              </a:tabLst>
            </a:pPr>
            <a:r>
              <a:rPr sz="2824" spc="-207" dirty="0">
                <a:solidFill>
                  <a:srgbClr val="FFFFFF"/>
                </a:solidFill>
                <a:latin typeface="Arial"/>
                <a:cs typeface="Arial"/>
              </a:rPr>
              <a:t>Every </a:t>
            </a:r>
            <a:r>
              <a:rPr sz="2824" spc="-251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2824" spc="-141" dirty="0">
                <a:solidFill>
                  <a:srgbClr val="FFFFFF"/>
                </a:solidFill>
                <a:latin typeface="Arial"/>
                <a:cs typeface="Arial"/>
              </a:rPr>
              <a:t>Story </a:t>
            </a:r>
            <a:r>
              <a:rPr sz="2824" spc="-287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2824" spc="-13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824" spc="-2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24" spc="-115" dirty="0">
                <a:solidFill>
                  <a:srgbClr val="FFFFFF"/>
                </a:solidFill>
                <a:latin typeface="Arial"/>
                <a:cs typeface="Arial"/>
              </a:rPr>
              <a:t>parts</a:t>
            </a:r>
            <a:endParaRPr sz="2824">
              <a:latin typeface="Arial"/>
              <a:cs typeface="Arial"/>
            </a:endParaRPr>
          </a:p>
          <a:p>
            <a:pPr marL="311540" indent="-300334">
              <a:spcBef>
                <a:spcPts val="666"/>
              </a:spcBef>
              <a:buFont typeface="Wingdings"/>
              <a:buChar char=""/>
              <a:tabLst>
                <a:tab pos="311540" algn="l"/>
                <a:tab pos="312100" algn="l"/>
              </a:tabLst>
            </a:pPr>
            <a:r>
              <a:rPr sz="2824" spc="-3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24" spc="-13" dirty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2824" spc="-251" dirty="0">
                <a:solidFill>
                  <a:srgbClr val="FFFFFF"/>
                </a:solidFill>
                <a:latin typeface="Arial"/>
                <a:cs typeface="Arial"/>
              </a:rPr>
              <a:t>C’s: </a:t>
            </a:r>
            <a:r>
              <a:rPr sz="2824" spc="-119" dirty="0">
                <a:solidFill>
                  <a:srgbClr val="FFFFFF"/>
                </a:solidFill>
                <a:latin typeface="Arial"/>
                <a:cs typeface="Arial"/>
              </a:rPr>
              <a:t>Card, </a:t>
            </a:r>
            <a:r>
              <a:rPr sz="2824" spc="-190" dirty="0">
                <a:solidFill>
                  <a:srgbClr val="FFFFFF"/>
                </a:solidFill>
                <a:latin typeface="Arial"/>
                <a:cs typeface="Arial"/>
              </a:rPr>
              <a:t>Conversation,</a:t>
            </a:r>
            <a:r>
              <a:rPr sz="2824" spc="-38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24" spc="-150" dirty="0">
                <a:solidFill>
                  <a:srgbClr val="FFFFFF"/>
                </a:solidFill>
                <a:latin typeface="Arial"/>
                <a:cs typeface="Arial"/>
              </a:rPr>
              <a:t>Confirmation</a:t>
            </a:r>
            <a:endParaRPr sz="2824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66961" y="695337"/>
            <a:ext cx="2114550" cy="553976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z="3530" spc="-313" dirty="0">
                <a:solidFill>
                  <a:srgbClr val="FFFFFF"/>
                </a:solidFill>
              </a:rPr>
              <a:t>User</a:t>
            </a:r>
            <a:r>
              <a:rPr sz="3530" spc="-97" dirty="0">
                <a:solidFill>
                  <a:srgbClr val="FFFFFF"/>
                </a:solidFill>
              </a:rPr>
              <a:t> </a:t>
            </a:r>
            <a:r>
              <a:rPr sz="3530" spc="-243" dirty="0">
                <a:solidFill>
                  <a:srgbClr val="FFFFFF"/>
                </a:solidFill>
              </a:rPr>
              <a:t>Stories</a:t>
            </a:r>
            <a:endParaRPr sz="3530"/>
          </a:p>
        </p:txBody>
      </p:sp>
      <p:sp>
        <p:nvSpPr>
          <p:cNvPr id="9" name="object 9"/>
          <p:cNvSpPr/>
          <p:nvPr/>
        </p:nvSpPr>
        <p:spPr>
          <a:xfrm>
            <a:off x="3691340" y="2852961"/>
            <a:ext cx="5230906" cy="3319743"/>
          </a:xfrm>
          <a:custGeom>
            <a:avLst/>
            <a:gdLst/>
            <a:ahLst/>
            <a:cxnLst/>
            <a:rect l="l" t="t" r="r" b="b"/>
            <a:pathLst>
              <a:path w="5928359" h="3762375">
                <a:moveTo>
                  <a:pt x="0" y="3761866"/>
                </a:moveTo>
                <a:lnTo>
                  <a:pt x="5927788" y="3761866"/>
                </a:lnTo>
                <a:lnTo>
                  <a:pt x="5927788" y="0"/>
                </a:lnTo>
                <a:lnTo>
                  <a:pt x="0" y="0"/>
                </a:lnTo>
                <a:lnTo>
                  <a:pt x="0" y="3761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3691340" y="2852961"/>
            <a:ext cx="5230906" cy="3319743"/>
          </a:xfrm>
          <a:custGeom>
            <a:avLst/>
            <a:gdLst/>
            <a:ahLst/>
            <a:cxnLst/>
            <a:rect l="l" t="t" r="r" b="b"/>
            <a:pathLst>
              <a:path w="5928359" h="3762375">
                <a:moveTo>
                  <a:pt x="0" y="0"/>
                </a:moveTo>
                <a:lnTo>
                  <a:pt x="5927794" y="0"/>
                </a:lnTo>
                <a:lnTo>
                  <a:pt x="5927794" y="3761864"/>
                </a:lnTo>
                <a:lnTo>
                  <a:pt x="0" y="3761864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4010484" y="3638854"/>
            <a:ext cx="638735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899" y="0"/>
                </a:lnTo>
              </a:path>
            </a:pathLst>
          </a:custGeom>
          <a:ln w="12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4010484" y="4691858"/>
            <a:ext cx="1266265" cy="0"/>
          </a:xfrm>
          <a:custGeom>
            <a:avLst/>
            <a:gdLst/>
            <a:ahLst/>
            <a:cxnLst/>
            <a:rect l="l" t="t" r="r" b="b"/>
            <a:pathLst>
              <a:path w="1435100">
                <a:moveTo>
                  <a:pt x="0" y="0"/>
                </a:moveTo>
                <a:lnTo>
                  <a:pt x="14351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4010484" y="5319176"/>
            <a:ext cx="997324" cy="0"/>
          </a:xfrm>
          <a:custGeom>
            <a:avLst/>
            <a:gdLst/>
            <a:ahLst/>
            <a:cxnLst/>
            <a:rect l="l" t="t" r="r" b="b"/>
            <a:pathLst>
              <a:path w="1130300">
                <a:moveTo>
                  <a:pt x="0" y="0"/>
                </a:moveTo>
                <a:lnTo>
                  <a:pt x="1130299" y="0"/>
                </a:lnTo>
              </a:path>
            </a:pathLst>
          </a:custGeom>
          <a:ln w="12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 txBox="1"/>
          <p:nvPr/>
        </p:nvSpPr>
        <p:spPr>
          <a:xfrm>
            <a:off x="3685736" y="3224387"/>
            <a:ext cx="5242112" cy="2580962"/>
          </a:xfrm>
          <a:prstGeom prst="rect">
            <a:avLst/>
          </a:prstGeom>
        </p:spPr>
        <p:txBody>
          <a:bodyPr vert="horz" wrap="square" lIns="0" tIns="28574" rIns="0" bIns="0" rtlCol="0">
            <a:spAutoFit/>
          </a:bodyPr>
          <a:lstStyle/>
          <a:p>
            <a:pPr marL="324428" marR="141762">
              <a:lnSpc>
                <a:spcPts val="3353"/>
              </a:lnSpc>
              <a:spcBef>
                <a:spcPts val="224"/>
              </a:spcBef>
            </a:pPr>
            <a:r>
              <a:rPr sz="2824" spc="-13" dirty="0">
                <a:latin typeface="Times New Roman"/>
                <a:cs typeface="Times New Roman"/>
              </a:rPr>
              <a:t>As </a:t>
            </a:r>
            <a:r>
              <a:rPr sz="2824" dirty="0">
                <a:latin typeface="Times New Roman"/>
                <a:cs typeface="Times New Roman"/>
              </a:rPr>
              <a:t>a </a:t>
            </a:r>
            <a:r>
              <a:rPr sz="2824" spc="-9" dirty="0">
                <a:latin typeface="Times New Roman"/>
                <a:cs typeface="Times New Roman"/>
              </a:rPr>
              <a:t>Customer who has booked</a:t>
            </a:r>
            <a:r>
              <a:rPr sz="2824" spc="-119" dirty="0">
                <a:latin typeface="Times New Roman"/>
                <a:cs typeface="Times New Roman"/>
              </a:rPr>
              <a:t> </a:t>
            </a:r>
            <a:r>
              <a:rPr sz="2824" dirty="0">
                <a:latin typeface="Times New Roman"/>
                <a:cs typeface="Times New Roman"/>
              </a:rPr>
              <a:t>a  </a:t>
            </a:r>
            <a:r>
              <a:rPr sz="2824" spc="-9" dirty="0">
                <a:latin typeface="Times New Roman"/>
                <a:cs typeface="Times New Roman"/>
              </a:rPr>
              <a:t>flight</a:t>
            </a:r>
            <a:endParaRPr sz="2824">
              <a:latin typeface="Times New Roman"/>
              <a:cs typeface="Times New Roman"/>
            </a:endParaRPr>
          </a:p>
          <a:p>
            <a:pPr marL="324428">
              <a:spcBef>
                <a:spcPts val="1446"/>
              </a:spcBef>
            </a:pPr>
            <a:r>
              <a:rPr sz="2824" dirty="0">
                <a:latin typeface="Times New Roman"/>
                <a:cs typeface="Times New Roman"/>
              </a:rPr>
              <a:t>I </a:t>
            </a:r>
            <a:r>
              <a:rPr sz="2824" spc="-13" dirty="0">
                <a:latin typeface="Times New Roman"/>
                <a:cs typeface="Times New Roman"/>
              </a:rPr>
              <a:t>want </a:t>
            </a:r>
            <a:r>
              <a:rPr sz="2824" spc="-4" dirty="0">
                <a:latin typeface="Times New Roman"/>
                <a:cs typeface="Times New Roman"/>
              </a:rPr>
              <a:t>to </a:t>
            </a:r>
            <a:r>
              <a:rPr sz="2824" spc="-9" dirty="0">
                <a:latin typeface="Times New Roman"/>
                <a:cs typeface="Times New Roman"/>
              </a:rPr>
              <a:t>cancel my</a:t>
            </a:r>
            <a:r>
              <a:rPr sz="2824" spc="-93" dirty="0">
                <a:latin typeface="Times New Roman"/>
                <a:cs typeface="Times New Roman"/>
              </a:rPr>
              <a:t> </a:t>
            </a:r>
            <a:r>
              <a:rPr sz="2824" spc="-13" dirty="0">
                <a:latin typeface="Times New Roman"/>
                <a:cs typeface="Times New Roman"/>
              </a:rPr>
              <a:t>booking</a:t>
            </a:r>
            <a:endParaRPr sz="2824">
              <a:latin typeface="Times New Roman"/>
              <a:cs typeface="Times New Roman"/>
            </a:endParaRPr>
          </a:p>
          <a:p>
            <a:pPr marL="324428" marR="727861">
              <a:lnSpc>
                <a:spcPts val="3353"/>
              </a:lnSpc>
              <a:spcBef>
                <a:spcPts val="1689"/>
              </a:spcBef>
            </a:pPr>
            <a:r>
              <a:rPr sz="2824" spc="-4" dirty="0">
                <a:latin typeface="Times New Roman"/>
                <a:cs typeface="Times New Roman"/>
              </a:rPr>
              <a:t>So </a:t>
            </a:r>
            <a:r>
              <a:rPr sz="2824" spc="-9" dirty="0">
                <a:latin typeface="Times New Roman"/>
                <a:cs typeface="Times New Roman"/>
              </a:rPr>
              <a:t>that </a:t>
            </a:r>
            <a:r>
              <a:rPr sz="2824" dirty="0">
                <a:latin typeface="Times New Roman"/>
                <a:cs typeface="Times New Roman"/>
              </a:rPr>
              <a:t>I </a:t>
            </a:r>
            <a:r>
              <a:rPr sz="2824" spc="-9" dirty="0">
                <a:latin typeface="Times New Roman"/>
                <a:cs typeface="Times New Roman"/>
              </a:rPr>
              <a:t>can get </a:t>
            </a:r>
            <a:r>
              <a:rPr sz="2824" dirty="0">
                <a:latin typeface="Times New Roman"/>
                <a:cs typeface="Times New Roman"/>
              </a:rPr>
              <a:t>a </a:t>
            </a:r>
            <a:r>
              <a:rPr sz="2824" spc="-9" dirty="0">
                <a:latin typeface="Times New Roman"/>
                <a:cs typeface="Times New Roman"/>
              </a:rPr>
              <a:t>refund</a:t>
            </a:r>
            <a:r>
              <a:rPr sz="2824" spc="-163" dirty="0">
                <a:latin typeface="Times New Roman"/>
                <a:cs typeface="Times New Roman"/>
              </a:rPr>
              <a:t> </a:t>
            </a:r>
            <a:r>
              <a:rPr sz="2824" spc="-9" dirty="0">
                <a:latin typeface="Times New Roman"/>
                <a:cs typeface="Times New Roman"/>
              </a:rPr>
              <a:t>and  make other</a:t>
            </a:r>
            <a:r>
              <a:rPr sz="2824" spc="-31" dirty="0">
                <a:latin typeface="Times New Roman"/>
                <a:cs typeface="Times New Roman"/>
              </a:rPr>
              <a:t> </a:t>
            </a:r>
            <a:r>
              <a:rPr sz="2824" spc="-9" dirty="0">
                <a:latin typeface="Times New Roman"/>
                <a:cs typeface="Times New Roman"/>
              </a:rPr>
              <a:t>plans</a:t>
            </a:r>
            <a:endParaRPr sz="2824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25471" y="2532529"/>
            <a:ext cx="818029" cy="112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4367303" y="2576019"/>
            <a:ext cx="718296" cy="1681"/>
          </a:xfrm>
          <a:custGeom>
            <a:avLst/>
            <a:gdLst/>
            <a:ahLst/>
            <a:cxnLst/>
            <a:rect l="l" t="t" r="r" b="b"/>
            <a:pathLst>
              <a:path w="814070" h="1905">
                <a:moveTo>
                  <a:pt x="0" y="0"/>
                </a:moveTo>
                <a:lnTo>
                  <a:pt x="813815" y="1570"/>
                </a:lnTo>
              </a:path>
            </a:pathLst>
          </a:custGeom>
          <a:ln w="2282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8647511" y="482329"/>
            <a:ext cx="1429500" cy="620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 txBox="1"/>
          <p:nvPr/>
        </p:nvSpPr>
        <p:spPr>
          <a:xfrm>
            <a:off x="2164079" y="6329561"/>
            <a:ext cx="16920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1019"/>
              </a:lnSpc>
            </a:pPr>
            <a:fld id="{81D60167-4931-47E6-BA6A-407CBD079E47}" type="slidenum">
              <a:rPr sz="882" spc="-4" dirty="0">
                <a:solidFill>
                  <a:srgbClr val="808080"/>
                </a:solidFill>
                <a:latin typeface="Arial"/>
                <a:cs typeface="Arial"/>
              </a:rPr>
              <a:pPr marL="22413">
                <a:lnSpc>
                  <a:spcPts val="1019"/>
                </a:lnSpc>
              </a:pPr>
              <a:t>17</a:t>
            </a:fld>
            <a:endParaRPr sz="88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3"/>
            <a:ext cx="7978588" cy="6163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2106706" y="347383"/>
            <a:ext cx="7978588" cy="6163235"/>
          </a:xfrm>
          <a:custGeom>
            <a:avLst/>
            <a:gdLst/>
            <a:ahLst/>
            <a:cxnLst/>
            <a:rect l="l" t="t" r="r" b="b"/>
            <a:pathLst>
              <a:path w="9042400" h="6985000">
                <a:moveTo>
                  <a:pt x="0" y="0"/>
                </a:moveTo>
                <a:lnTo>
                  <a:pt x="9042398" y="0"/>
                </a:lnTo>
                <a:lnTo>
                  <a:pt x="9042398" y="6984998"/>
                </a:lnTo>
                <a:lnTo>
                  <a:pt x="0" y="698499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2106706" y="347383"/>
            <a:ext cx="7978588" cy="6163235"/>
          </a:xfrm>
          <a:custGeom>
            <a:avLst/>
            <a:gdLst/>
            <a:ahLst/>
            <a:cxnLst/>
            <a:rect l="l" t="t" r="r" b="b"/>
            <a:pathLst>
              <a:path w="9042400" h="6985000">
                <a:moveTo>
                  <a:pt x="0" y="6985000"/>
                </a:moveTo>
                <a:lnTo>
                  <a:pt x="9042400" y="6985000"/>
                </a:lnTo>
                <a:lnTo>
                  <a:pt x="9042400" y="0"/>
                </a:lnTo>
                <a:lnTo>
                  <a:pt x="0" y="0"/>
                </a:lnTo>
                <a:lnTo>
                  <a:pt x="0" y="6985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2106706" y="347383"/>
            <a:ext cx="7978588" cy="6163235"/>
          </a:xfrm>
          <a:custGeom>
            <a:avLst/>
            <a:gdLst/>
            <a:ahLst/>
            <a:cxnLst/>
            <a:rect l="l" t="t" r="r" b="b"/>
            <a:pathLst>
              <a:path w="9042400" h="6985000">
                <a:moveTo>
                  <a:pt x="0" y="0"/>
                </a:moveTo>
                <a:lnTo>
                  <a:pt x="9042398" y="0"/>
                </a:lnTo>
                <a:lnTo>
                  <a:pt x="9042398" y="6984998"/>
                </a:lnTo>
                <a:lnTo>
                  <a:pt x="0" y="698499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2505635" y="1443071"/>
            <a:ext cx="7180729" cy="0"/>
          </a:xfrm>
          <a:custGeom>
            <a:avLst/>
            <a:gdLst/>
            <a:ahLst/>
            <a:cxnLst/>
            <a:rect l="l" t="t" r="r" b="b"/>
            <a:pathLst>
              <a:path w="8138159">
                <a:moveTo>
                  <a:pt x="0" y="0"/>
                </a:moveTo>
                <a:lnTo>
                  <a:pt x="8138159" y="0"/>
                </a:lnTo>
              </a:path>
            </a:pathLst>
          </a:custGeom>
          <a:ln w="34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2574215" y="1595952"/>
            <a:ext cx="6902824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1540" indent="-300334">
              <a:spcBef>
                <a:spcPts val="88"/>
              </a:spcBef>
              <a:buFont typeface="Wingdings"/>
              <a:buChar char=""/>
              <a:tabLst>
                <a:tab pos="311540" algn="l"/>
                <a:tab pos="312100" algn="l"/>
              </a:tabLst>
            </a:pPr>
            <a:r>
              <a:rPr sz="2118" spc="-25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118" spc="-75" dirty="0">
                <a:solidFill>
                  <a:srgbClr val="FFFFFF"/>
                </a:solidFill>
                <a:latin typeface="Arial"/>
                <a:cs typeface="Arial"/>
              </a:rPr>
              <a:t>card </a:t>
            </a:r>
            <a:r>
              <a:rPr sz="2118" spc="-154" dirty="0">
                <a:solidFill>
                  <a:srgbClr val="FFFFFF"/>
                </a:solidFill>
                <a:latin typeface="Arial"/>
                <a:cs typeface="Arial"/>
              </a:rPr>
              <a:t>does </a:t>
            </a:r>
            <a:r>
              <a:rPr sz="2118" u="sng" spc="-132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not</a:t>
            </a:r>
            <a:r>
              <a:rPr sz="2118" spc="-132" dirty="0">
                <a:solidFill>
                  <a:srgbClr val="FFFFFF"/>
                </a:solidFill>
                <a:latin typeface="Arial"/>
                <a:cs typeface="Arial"/>
              </a:rPr>
              <a:t> include </a:t>
            </a:r>
            <a:r>
              <a:rPr sz="2118" spc="-13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118" spc="-132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118" spc="-44" dirty="0">
                <a:solidFill>
                  <a:srgbClr val="FFFFFF"/>
                </a:solidFill>
                <a:latin typeface="Arial"/>
                <a:cs typeface="Arial"/>
              </a:rPr>
              <a:t>detailed </a:t>
            </a:r>
            <a:r>
              <a:rPr sz="2118" spc="-101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2118" spc="3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18" spc="-110" dirty="0">
                <a:solidFill>
                  <a:srgbClr val="FFFFFF"/>
                </a:solidFill>
                <a:latin typeface="Arial"/>
                <a:cs typeface="Arial"/>
              </a:rPr>
              <a:t>needed</a:t>
            </a:r>
            <a:endParaRPr sz="211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4667" y="1920766"/>
            <a:ext cx="1841126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-9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118" spc="-132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118" spc="-172" dirty="0">
                <a:solidFill>
                  <a:srgbClr val="FFFFFF"/>
                </a:solidFill>
                <a:latin typeface="Arial"/>
                <a:cs typeface="Arial"/>
              </a:rPr>
              <a:t>Dev</a:t>
            </a:r>
            <a:r>
              <a:rPr sz="2118" spc="2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18" spc="-216" dirty="0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endParaRPr sz="211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4216" y="2245657"/>
            <a:ext cx="7022726" cy="3592317"/>
          </a:xfrm>
          <a:prstGeom prst="rect">
            <a:avLst/>
          </a:prstGeom>
        </p:spPr>
        <p:txBody>
          <a:bodyPr vert="horz" wrap="square" lIns="0" tIns="29134" rIns="0" bIns="0" rtlCol="0">
            <a:spAutoFit/>
          </a:bodyPr>
          <a:lstStyle/>
          <a:p>
            <a:pPr marL="311540" marR="57152" indent="-300334">
              <a:lnSpc>
                <a:spcPts val="2471"/>
              </a:lnSpc>
              <a:spcBef>
                <a:spcPts val="229"/>
              </a:spcBef>
              <a:buFont typeface="Wingdings"/>
              <a:buChar char=""/>
              <a:tabLst>
                <a:tab pos="311540" algn="l"/>
                <a:tab pos="312100" algn="l"/>
              </a:tabLst>
            </a:pPr>
            <a:r>
              <a:rPr sz="2118" spc="-185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2118" spc="-146" dirty="0">
                <a:solidFill>
                  <a:srgbClr val="FFFFFF"/>
                </a:solidFill>
                <a:latin typeface="Arial"/>
                <a:cs typeface="Arial"/>
              </a:rPr>
              <a:t>Stories </a:t>
            </a:r>
            <a:r>
              <a:rPr sz="2118" spc="-49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118" spc="-115" dirty="0">
                <a:solidFill>
                  <a:srgbClr val="FFFFFF"/>
                </a:solidFill>
                <a:latin typeface="Arial"/>
                <a:cs typeface="Arial"/>
              </a:rPr>
              <a:t>designed </a:t>
            </a:r>
            <a:r>
              <a:rPr sz="2118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118" spc="-79" dirty="0">
                <a:solidFill>
                  <a:srgbClr val="FFFFFF"/>
                </a:solidFill>
                <a:latin typeface="Arial"/>
                <a:cs typeface="Arial"/>
              </a:rPr>
              <a:t>force </a:t>
            </a:r>
            <a:r>
              <a:rPr sz="2118" spc="-13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118" spc="-141" dirty="0">
                <a:solidFill>
                  <a:srgbClr val="FFFFFF"/>
                </a:solidFill>
                <a:latin typeface="Arial"/>
                <a:cs typeface="Arial"/>
              </a:rPr>
              <a:t>conversation </a:t>
            </a:r>
            <a:r>
              <a:rPr sz="2118" spc="-115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2118" spc="-132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118" spc="-172" dirty="0">
                <a:solidFill>
                  <a:srgbClr val="FFFFFF"/>
                </a:solidFill>
                <a:latin typeface="Arial"/>
                <a:cs typeface="Arial"/>
              </a:rPr>
              <a:t>Dev </a:t>
            </a:r>
            <a:r>
              <a:rPr sz="2118" spc="-216" dirty="0">
                <a:solidFill>
                  <a:srgbClr val="FFFFFF"/>
                </a:solidFill>
                <a:latin typeface="Arial"/>
                <a:cs typeface="Arial"/>
              </a:rPr>
              <a:t>Team </a:t>
            </a:r>
            <a:r>
              <a:rPr sz="2118" spc="-93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118" spc="-150" dirty="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sz="2118" spc="-38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18" spc="-106" dirty="0">
                <a:solidFill>
                  <a:srgbClr val="FFFFFF"/>
                </a:solidFill>
                <a:latin typeface="Arial"/>
                <a:cs typeface="Arial"/>
              </a:rPr>
              <a:t>Owner</a:t>
            </a:r>
            <a:endParaRPr sz="2118">
              <a:latin typeface="Arial"/>
              <a:cs typeface="Arial"/>
            </a:endParaRPr>
          </a:p>
          <a:p>
            <a:pPr marL="712172" marR="268956" lvl="1" indent="-300334">
              <a:lnSpc>
                <a:spcPts val="2471"/>
              </a:lnSpc>
              <a:spcBef>
                <a:spcPts val="84"/>
              </a:spcBef>
              <a:buFont typeface="Wingdings"/>
              <a:buChar char=""/>
              <a:tabLst>
                <a:tab pos="712172" algn="l"/>
                <a:tab pos="712732" algn="l"/>
              </a:tabLst>
            </a:pPr>
            <a:r>
              <a:rPr sz="2118" spc="-9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118" spc="-106" dirty="0">
                <a:solidFill>
                  <a:srgbClr val="FFFFFF"/>
                </a:solidFill>
                <a:latin typeface="Arial"/>
                <a:cs typeface="Arial"/>
              </a:rPr>
              <a:t>want </a:t>
            </a:r>
            <a:r>
              <a:rPr sz="2118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118" spc="-159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118" spc="-18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118" spc="-141" dirty="0">
                <a:solidFill>
                  <a:srgbClr val="FFFFFF"/>
                </a:solidFill>
                <a:latin typeface="Arial"/>
                <a:cs typeface="Arial"/>
              </a:rPr>
              <a:t>impossible </a:t>
            </a:r>
            <a:r>
              <a:rPr sz="2118" spc="-9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118" spc="-132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118" spc="-172" dirty="0">
                <a:solidFill>
                  <a:srgbClr val="FFFFFF"/>
                </a:solidFill>
                <a:latin typeface="Arial"/>
                <a:cs typeface="Arial"/>
              </a:rPr>
              <a:t>Dev </a:t>
            </a:r>
            <a:r>
              <a:rPr sz="2118" spc="-216" dirty="0">
                <a:solidFill>
                  <a:srgbClr val="FFFFFF"/>
                </a:solidFill>
                <a:latin typeface="Arial"/>
                <a:cs typeface="Arial"/>
              </a:rPr>
              <a:t>Team </a:t>
            </a:r>
            <a:r>
              <a:rPr sz="2118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118" spc="-88" dirty="0">
                <a:solidFill>
                  <a:srgbClr val="FFFFFF"/>
                </a:solidFill>
                <a:latin typeface="Arial"/>
                <a:cs typeface="Arial"/>
              </a:rPr>
              <a:t>start  </a:t>
            </a:r>
            <a:r>
              <a:rPr sz="2118" spc="-97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118" spc="-19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118" spc="-13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118" spc="-185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2118" spc="-106" dirty="0">
                <a:solidFill>
                  <a:srgbClr val="FFFFFF"/>
                </a:solidFill>
                <a:latin typeface="Arial"/>
                <a:cs typeface="Arial"/>
              </a:rPr>
              <a:t>Story </a:t>
            </a:r>
            <a:r>
              <a:rPr sz="2118" spc="-115" dirty="0">
                <a:solidFill>
                  <a:srgbClr val="FFFFFF"/>
                </a:solidFill>
                <a:latin typeface="Arial"/>
                <a:cs typeface="Arial"/>
              </a:rPr>
              <a:t>until </a:t>
            </a:r>
            <a:r>
              <a:rPr sz="2118" spc="-101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2118" spc="-132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118" spc="-93" dirty="0">
                <a:solidFill>
                  <a:srgbClr val="FFFFFF"/>
                </a:solidFill>
                <a:latin typeface="Arial"/>
                <a:cs typeface="Arial"/>
              </a:rPr>
              <a:t>had </a:t>
            </a:r>
            <a:r>
              <a:rPr sz="2118" spc="-13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118" spc="5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18" spc="-44" dirty="0">
                <a:solidFill>
                  <a:srgbClr val="FFFFFF"/>
                </a:solidFill>
                <a:latin typeface="Arial"/>
                <a:cs typeface="Arial"/>
              </a:rPr>
              <a:t>detailed</a:t>
            </a:r>
            <a:endParaRPr sz="2118">
              <a:latin typeface="Arial"/>
              <a:cs typeface="Arial"/>
            </a:endParaRPr>
          </a:p>
          <a:p>
            <a:pPr marL="712172">
              <a:lnSpc>
                <a:spcPts val="2484"/>
              </a:lnSpc>
            </a:pPr>
            <a:r>
              <a:rPr sz="2118" spc="-141" dirty="0">
                <a:solidFill>
                  <a:srgbClr val="FFFFFF"/>
                </a:solidFill>
                <a:latin typeface="Arial"/>
                <a:cs typeface="Arial"/>
              </a:rPr>
              <a:t>conversation </a:t>
            </a:r>
            <a:r>
              <a:rPr sz="2118" spc="-106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118" spc="-132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118" spc="-150" dirty="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sz="2118" spc="-12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18" spc="-106" dirty="0">
                <a:solidFill>
                  <a:srgbClr val="FFFFFF"/>
                </a:solidFill>
                <a:latin typeface="Arial"/>
                <a:cs typeface="Arial"/>
              </a:rPr>
              <a:t>Owner</a:t>
            </a:r>
            <a:endParaRPr sz="2118">
              <a:latin typeface="Arial"/>
              <a:cs typeface="Arial"/>
            </a:endParaRPr>
          </a:p>
          <a:p>
            <a:pPr marL="311540" indent="-300334">
              <a:lnSpc>
                <a:spcPts val="2506"/>
              </a:lnSpc>
              <a:spcBef>
                <a:spcPts val="18"/>
              </a:spcBef>
              <a:buFont typeface="Wingdings"/>
              <a:buChar char=""/>
              <a:tabLst>
                <a:tab pos="311540" algn="l"/>
                <a:tab pos="312100" algn="l"/>
              </a:tabLst>
            </a:pPr>
            <a:r>
              <a:rPr sz="2118" spc="-25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118" spc="-141" dirty="0">
                <a:solidFill>
                  <a:srgbClr val="FFFFFF"/>
                </a:solidFill>
                <a:latin typeface="Arial"/>
                <a:cs typeface="Arial"/>
              </a:rPr>
              <a:t>conversation </a:t>
            </a:r>
            <a:r>
              <a:rPr sz="2118" spc="-132" dirty="0">
                <a:solidFill>
                  <a:srgbClr val="FFFFFF"/>
                </a:solidFill>
                <a:latin typeface="Arial"/>
                <a:cs typeface="Arial"/>
              </a:rPr>
              <a:t>begins </a:t>
            </a:r>
            <a:r>
              <a:rPr sz="2118" spc="-18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118" spc="-132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118" spc="-88" dirty="0">
                <a:solidFill>
                  <a:srgbClr val="FFFFFF"/>
                </a:solidFill>
                <a:latin typeface="Arial"/>
                <a:cs typeface="Arial"/>
              </a:rPr>
              <a:t>start </a:t>
            </a:r>
            <a:r>
              <a:rPr sz="2118" spc="-4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118" spc="-132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18" spc="28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18" spc="-79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2118">
              <a:latin typeface="Arial"/>
              <a:cs typeface="Arial"/>
            </a:endParaRPr>
          </a:p>
          <a:p>
            <a:pPr marL="712172" marR="4483" lvl="1" indent="-300334">
              <a:lnSpc>
                <a:spcPts val="2559"/>
              </a:lnSpc>
              <a:spcBef>
                <a:spcPts val="35"/>
              </a:spcBef>
              <a:buFont typeface="Wingdings"/>
              <a:buChar char=""/>
              <a:tabLst>
                <a:tab pos="712172" algn="l"/>
                <a:tab pos="712732" algn="l"/>
              </a:tabLst>
            </a:pPr>
            <a:r>
              <a:rPr sz="2118" spc="-25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118" spc="-172" dirty="0">
                <a:solidFill>
                  <a:srgbClr val="FFFFFF"/>
                </a:solidFill>
                <a:latin typeface="Arial"/>
                <a:cs typeface="Arial"/>
              </a:rPr>
              <a:t>Dev </a:t>
            </a:r>
            <a:r>
              <a:rPr sz="2118" spc="-216" dirty="0">
                <a:solidFill>
                  <a:srgbClr val="FFFFFF"/>
                </a:solidFill>
                <a:latin typeface="Arial"/>
                <a:cs typeface="Arial"/>
              </a:rPr>
              <a:t>Team </a:t>
            </a:r>
            <a:r>
              <a:rPr sz="2118" spc="-93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118" spc="-150" dirty="0">
                <a:solidFill>
                  <a:srgbClr val="FFFFFF"/>
                </a:solidFill>
                <a:latin typeface="Arial"/>
                <a:cs typeface="Arial"/>
              </a:rPr>
              <a:t>Product </a:t>
            </a:r>
            <a:r>
              <a:rPr sz="2118" spc="-106" dirty="0">
                <a:solidFill>
                  <a:srgbClr val="FFFFFF"/>
                </a:solidFill>
                <a:latin typeface="Arial"/>
                <a:cs typeface="Arial"/>
              </a:rPr>
              <a:t>Owner </a:t>
            </a:r>
            <a:r>
              <a:rPr sz="2118" spc="-44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118" spc="-49" dirty="0">
                <a:solidFill>
                  <a:srgbClr val="FFFFFF"/>
                </a:solidFill>
                <a:latin typeface="Arial"/>
                <a:cs typeface="Arial"/>
              </a:rPr>
              <a:t>talk </a:t>
            </a:r>
            <a:r>
              <a:rPr sz="2118" spc="-132" dirty="0">
                <a:solidFill>
                  <a:srgbClr val="FFFFFF"/>
                </a:solidFill>
                <a:latin typeface="Arial"/>
                <a:cs typeface="Arial"/>
              </a:rPr>
              <a:t>through </a:t>
            </a:r>
            <a:r>
              <a:rPr sz="2118" spc="-137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118" spc="-93" dirty="0">
                <a:solidFill>
                  <a:srgbClr val="FFFFFF"/>
                </a:solidFill>
                <a:latin typeface="Arial"/>
                <a:cs typeface="Arial"/>
              </a:rPr>
              <a:t>entire </a:t>
            </a:r>
            <a:r>
              <a:rPr sz="2118" spc="-150" dirty="0">
                <a:solidFill>
                  <a:srgbClr val="FFFFFF"/>
                </a:solidFill>
                <a:latin typeface="Arial"/>
                <a:cs typeface="Arial"/>
              </a:rPr>
              <a:t>Product </a:t>
            </a:r>
            <a:r>
              <a:rPr sz="2118" spc="-132" dirty="0">
                <a:solidFill>
                  <a:srgbClr val="FFFFFF"/>
                </a:solidFill>
                <a:latin typeface="Arial"/>
                <a:cs typeface="Arial"/>
              </a:rPr>
              <a:t>Backlog </a:t>
            </a:r>
            <a:r>
              <a:rPr sz="2118" spc="-4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118" spc="-190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2118" spc="-146" dirty="0">
                <a:solidFill>
                  <a:srgbClr val="FFFFFF"/>
                </a:solidFill>
                <a:latin typeface="Arial"/>
                <a:cs typeface="Arial"/>
              </a:rPr>
              <a:t>Stories </a:t>
            </a:r>
            <a:r>
              <a:rPr sz="2118" spc="-18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118" spc="-132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118" spc="-79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2118" spc="-10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18" spc="-66" dirty="0">
                <a:solidFill>
                  <a:srgbClr val="FFFFFF"/>
                </a:solidFill>
                <a:latin typeface="Arial"/>
                <a:cs typeface="Arial"/>
              </a:rPr>
              <a:t>kickoff</a:t>
            </a:r>
            <a:endParaRPr sz="2118">
              <a:latin typeface="Arial"/>
              <a:cs typeface="Arial"/>
            </a:endParaRPr>
          </a:p>
          <a:p>
            <a:pPr marL="311540" indent="-300334">
              <a:lnSpc>
                <a:spcPts val="2382"/>
              </a:lnSpc>
              <a:buFont typeface="Wingdings"/>
              <a:buChar char=""/>
              <a:tabLst>
                <a:tab pos="311540" algn="l"/>
                <a:tab pos="312100" algn="l"/>
              </a:tabLst>
            </a:pPr>
            <a:r>
              <a:rPr sz="2118" spc="-25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118" spc="-141" dirty="0">
                <a:solidFill>
                  <a:srgbClr val="FFFFFF"/>
                </a:solidFill>
                <a:latin typeface="Arial"/>
                <a:cs typeface="Arial"/>
              </a:rPr>
              <a:t>conversation </a:t>
            </a:r>
            <a:r>
              <a:rPr sz="2118" spc="-185" dirty="0">
                <a:solidFill>
                  <a:srgbClr val="FFFFFF"/>
                </a:solidFill>
                <a:latin typeface="Arial"/>
                <a:cs typeface="Arial"/>
              </a:rPr>
              <a:t>continues</a:t>
            </a:r>
            <a:r>
              <a:rPr sz="2118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18" spc="-71" dirty="0">
                <a:solidFill>
                  <a:srgbClr val="FFFFFF"/>
                </a:solidFill>
                <a:latin typeface="Arial"/>
                <a:cs typeface="Arial"/>
              </a:rPr>
              <a:t>Iteration-by-Iteration</a:t>
            </a:r>
            <a:endParaRPr sz="2118">
              <a:latin typeface="Arial"/>
              <a:cs typeface="Arial"/>
            </a:endParaRPr>
          </a:p>
          <a:p>
            <a:pPr marL="712172" lvl="1" indent="-300334">
              <a:spcBef>
                <a:spcPts val="18"/>
              </a:spcBef>
              <a:buFont typeface="Wingdings"/>
              <a:buChar char=""/>
              <a:tabLst>
                <a:tab pos="712172" algn="l"/>
                <a:tab pos="712732" algn="l"/>
              </a:tabLst>
            </a:pPr>
            <a:r>
              <a:rPr sz="2118" spc="-194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118" spc="-79" dirty="0">
                <a:solidFill>
                  <a:srgbClr val="FFFFFF"/>
                </a:solidFill>
                <a:latin typeface="Arial"/>
                <a:cs typeface="Arial"/>
              </a:rPr>
              <a:t>Iteration </a:t>
            </a:r>
            <a:r>
              <a:rPr sz="2118" spc="-150" dirty="0">
                <a:solidFill>
                  <a:srgbClr val="FFFFFF"/>
                </a:solidFill>
                <a:latin typeface="Arial"/>
                <a:cs typeface="Arial"/>
              </a:rPr>
              <a:t>Planning </a:t>
            </a:r>
            <a:r>
              <a:rPr sz="2118" spc="-93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118" spc="-128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118" spc="-93" dirty="0">
                <a:solidFill>
                  <a:srgbClr val="FFFFFF"/>
                </a:solidFill>
                <a:latin typeface="Arial"/>
                <a:cs typeface="Arial"/>
              </a:rPr>
              <a:t>during </a:t>
            </a:r>
            <a:r>
              <a:rPr sz="2118" spc="-132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18" spc="20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18" spc="-79" dirty="0">
                <a:solidFill>
                  <a:srgbClr val="FFFFFF"/>
                </a:solidFill>
                <a:latin typeface="Arial"/>
                <a:cs typeface="Arial"/>
              </a:rPr>
              <a:t>Iteration</a:t>
            </a:r>
            <a:endParaRPr sz="2118">
              <a:latin typeface="Arial"/>
              <a:cs typeface="Arial"/>
            </a:endParaRPr>
          </a:p>
          <a:p>
            <a:pPr marL="311540" indent="-300334">
              <a:spcBef>
                <a:spcPts val="18"/>
              </a:spcBef>
              <a:buFont typeface="Wingdings"/>
              <a:buChar char=""/>
              <a:tabLst>
                <a:tab pos="311540" algn="l"/>
                <a:tab pos="312100" algn="l"/>
              </a:tabLst>
            </a:pPr>
            <a:r>
              <a:rPr sz="2118" spc="-9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118" spc="-53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118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118" spc="-207" dirty="0">
                <a:solidFill>
                  <a:srgbClr val="FFFFFF"/>
                </a:solidFill>
                <a:latin typeface="Arial"/>
                <a:cs typeface="Arial"/>
              </a:rPr>
              <a:t>choose </a:t>
            </a:r>
            <a:r>
              <a:rPr sz="2118" spc="-168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118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118" spc="-176" dirty="0">
                <a:solidFill>
                  <a:srgbClr val="FFFFFF"/>
                </a:solidFill>
                <a:latin typeface="Arial"/>
                <a:cs typeface="Arial"/>
              </a:rPr>
              <a:t>document </a:t>
            </a:r>
            <a:r>
              <a:rPr sz="2118" spc="-132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118" spc="-1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18" spc="-159" dirty="0">
                <a:solidFill>
                  <a:srgbClr val="FFFFFF"/>
                </a:solidFill>
                <a:latin typeface="Arial"/>
                <a:cs typeface="Arial"/>
              </a:rPr>
              <a:t>conversations</a:t>
            </a:r>
            <a:endParaRPr sz="2118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66961" y="695337"/>
            <a:ext cx="4188759" cy="553976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z="3530" spc="-419" dirty="0">
                <a:solidFill>
                  <a:srgbClr val="FFFFFF"/>
                </a:solidFill>
              </a:rPr>
              <a:t>The </a:t>
            </a:r>
            <a:r>
              <a:rPr sz="3530" spc="-101" dirty="0">
                <a:solidFill>
                  <a:srgbClr val="FFFFFF"/>
                </a:solidFill>
              </a:rPr>
              <a:t>2</a:t>
            </a:r>
            <a:r>
              <a:rPr sz="3441" spc="-152" baseline="25641" dirty="0">
                <a:solidFill>
                  <a:srgbClr val="FFFFFF"/>
                </a:solidFill>
              </a:rPr>
              <a:t>nd </a:t>
            </a:r>
            <a:r>
              <a:rPr sz="3530" spc="-322" dirty="0">
                <a:solidFill>
                  <a:srgbClr val="FFFFFF"/>
                </a:solidFill>
              </a:rPr>
              <a:t>C:</a:t>
            </a:r>
            <a:r>
              <a:rPr sz="3530" spc="-137" dirty="0">
                <a:solidFill>
                  <a:srgbClr val="FFFFFF"/>
                </a:solidFill>
              </a:rPr>
              <a:t> </a:t>
            </a:r>
            <a:r>
              <a:rPr sz="3530" u="heavy" spc="-23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</a:t>
            </a:r>
            <a:r>
              <a:rPr sz="3530" spc="-238" dirty="0">
                <a:solidFill>
                  <a:srgbClr val="FFFFFF"/>
                </a:solidFill>
              </a:rPr>
              <a:t>onversation</a:t>
            </a:r>
            <a:endParaRPr sz="3530"/>
          </a:p>
        </p:txBody>
      </p:sp>
      <p:sp>
        <p:nvSpPr>
          <p:cNvPr id="11" name="object 11"/>
          <p:cNvSpPr txBox="1"/>
          <p:nvPr/>
        </p:nvSpPr>
        <p:spPr>
          <a:xfrm>
            <a:off x="6094363" y="1962859"/>
            <a:ext cx="2904565" cy="39154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471" spc="-141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71" spc="-11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71" spc="-19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71" spc="-216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71" spc="-1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71" spc="-124" dirty="0">
                <a:solidFill>
                  <a:srgbClr val="FFFFFF"/>
                </a:solidFill>
                <a:latin typeface="Arial"/>
                <a:cs typeface="Arial"/>
              </a:rPr>
              <a:t>intentional!</a:t>
            </a:r>
            <a:endParaRPr sz="2471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47511" y="548792"/>
            <a:ext cx="1429500" cy="620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/>
          <p:nvPr/>
        </p:nvSpPr>
        <p:spPr>
          <a:xfrm>
            <a:off x="2164079" y="6329561"/>
            <a:ext cx="16920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1019"/>
              </a:lnSpc>
            </a:pPr>
            <a:fld id="{81D60167-4931-47E6-BA6A-407CBD079E47}" type="slidenum">
              <a:rPr sz="882" spc="-4" dirty="0">
                <a:solidFill>
                  <a:srgbClr val="808080"/>
                </a:solidFill>
                <a:latin typeface="Arial"/>
                <a:cs typeface="Arial"/>
              </a:rPr>
              <a:pPr marL="22413">
                <a:lnSpc>
                  <a:spcPts val="1019"/>
                </a:lnSpc>
              </a:pPr>
              <a:t>18</a:t>
            </a:fld>
            <a:endParaRPr sz="88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3"/>
            <a:ext cx="7978588" cy="6163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2106706" y="347383"/>
            <a:ext cx="7978588" cy="6163235"/>
          </a:xfrm>
          <a:custGeom>
            <a:avLst/>
            <a:gdLst/>
            <a:ahLst/>
            <a:cxnLst/>
            <a:rect l="l" t="t" r="r" b="b"/>
            <a:pathLst>
              <a:path w="9042400" h="6985000">
                <a:moveTo>
                  <a:pt x="0" y="0"/>
                </a:moveTo>
                <a:lnTo>
                  <a:pt x="9042398" y="0"/>
                </a:lnTo>
                <a:lnTo>
                  <a:pt x="9042398" y="6984998"/>
                </a:lnTo>
                <a:lnTo>
                  <a:pt x="0" y="698499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2106706" y="347383"/>
            <a:ext cx="7978588" cy="6163235"/>
          </a:xfrm>
          <a:custGeom>
            <a:avLst/>
            <a:gdLst/>
            <a:ahLst/>
            <a:cxnLst/>
            <a:rect l="l" t="t" r="r" b="b"/>
            <a:pathLst>
              <a:path w="9042400" h="6985000">
                <a:moveTo>
                  <a:pt x="0" y="6985000"/>
                </a:moveTo>
                <a:lnTo>
                  <a:pt x="9042400" y="6985000"/>
                </a:lnTo>
                <a:lnTo>
                  <a:pt x="9042400" y="0"/>
                </a:lnTo>
                <a:lnTo>
                  <a:pt x="0" y="0"/>
                </a:lnTo>
                <a:lnTo>
                  <a:pt x="0" y="6985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2106706" y="347383"/>
            <a:ext cx="7978588" cy="6163235"/>
          </a:xfrm>
          <a:custGeom>
            <a:avLst/>
            <a:gdLst/>
            <a:ahLst/>
            <a:cxnLst/>
            <a:rect l="l" t="t" r="r" b="b"/>
            <a:pathLst>
              <a:path w="9042400" h="6985000">
                <a:moveTo>
                  <a:pt x="0" y="0"/>
                </a:moveTo>
                <a:lnTo>
                  <a:pt x="9042398" y="0"/>
                </a:lnTo>
                <a:lnTo>
                  <a:pt x="9042398" y="6984998"/>
                </a:lnTo>
                <a:lnTo>
                  <a:pt x="0" y="698499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2505635" y="1443071"/>
            <a:ext cx="7180729" cy="0"/>
          </a:xfrm>
          <a:custGeom>
            <a:avLst/>
            <a:gdLst/>
            <a:ahLst/>
            <a:cxnLst/>
            <a:rect l="l" t="t" r="r" b="b"/>
            <a:pathLst>
              <a:path w="8138159">
                <a:moveTo>
                  <a:pt x="0" y="0"/>
                </a:moveTo>
                <a:lnTo>
                  <a:pt x="8138159" y="0"/>
                </a:lnTo>
              </a:path>
            </a:pathLst>
          </a:custGeom>
          <a:ln w="34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2574215" y="1595945"/>
            <a:ext cx="6873688" cy="2236759"/>
          </a:xfrm>
          <a:prstGeom prst="rect">
            <a:avLst/>
          </a:prstGeom>
        </p:spPr>
        <p:txBody>
          <a:bodyPr vert="horz" wrap="square" lIns="0" tIns="6724" rIns="0" bIns="0" rtlCol="0">
            <a:spAutoFit/>
          </a:bodyPr>
          <a:lstStyle/>
          <a:p>
            <a:pPr marL="311540" marR="661182" indent="-300334">
              <a:lnSpc>
                <a:spcPct val="101099"/>
              </a:lnSpc>
              <a:spcBef>
                <a:spcPts val="53"/>
              </a:spcBef>
              <a:buFont typeface="Wingdings"/>
              <a:buChar char=""/>
              <a:tabLst>
                <a:tab pos="311540" algn="l"/>
                <a:tab pos="312100" algn="l"/>
              </a:tabLst>
            </a:pPr>
            <a:r>
              <a:rPr sz="2471" spc="-159" dirty="0">
                <a:solidFill>
                  <a:srgbClr val="FFFFFF"/>
                </a:solidFill>
                <a:latin typeface="Arial"/>
                <a:cs typeface="Arial"/>
              </a:rPr>
              <a:t>During </a:t>
            </a:r>
            <a:r>
              <a:rPr sz="2471" spc="-154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71" spc="-185" dirty="0">
                <a:solidFill>
                  <a:srgbClr val="FFFFFF"/>
                </a:solidFill>
                <a:latin typeface="Arial"/>
                <a:cs typeface="Arial"/>
              </a:rPr>
              <a:t>conversations, </a:t>
            </a:r>
            <a:r>
              <a:rPr sz="2471" spc="-154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71" spc="-224" dirty="0">
                <a:solidFill>
                  <a:srgbClr val="FFFFFF"/>
                </a:solidFill>
                <a:latin typeface="Arial"/>
                <a:cs typeface="Arial"/>
              </a:rPr>
              <a:t>PO </a:t>
            </a:r>
            <a:r>
              <a:rPr sz="2471" spc="-1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71" spc="-202" dirty="0">
                <a:solidFill>
                  <a:srgbClr val="FFFFFF"/>
                </a:solidFill>
                <a:latin typeface="Arial"/>
                <a:cs typeface="Arial"/>
              </a:rPr>
              <a:t>Dev </a:t>
            </a:r>
            <a:r>
              <a:rPr sz="2471" spc="-260" dirty="0">
                <a:solidFill>
                  <a:srgbClr val="FFFFFF"/>
                </a:solidFill>
                <a:latin typeface="Arial"/>
                <a:cs typeface="Arial"/>
              </a:rPr>
              <a:t>Team  </a:t>
            </a:r>
            <a:r>
              <a:rPr sz="2471" spc="-53" dirty="0">
                <a:solidFill>
                  <a:srgbClr val="FFFFFF"/>
                </a:solidFill>
                <a:latin typeface="Arial"/>
                <a:cs typeface="Arial"/>
              </a:rPr>
              <a:t>identify </a:t>
            </a:r>
            <a:r>
              <a:rPr sz="2471" spc="-154" dirty="0">
                <a:solidFill>
                  <a:srgbClr val="FFFFFF"/>
                </a:solidFill>
                <a:latin typeface="Arial"/>
                <a:cs typeface="Arial"/>
              </a:rPr>
              <a:t>the confirmations </a:t>
            </a:r>
            <a:r>
              <a:rPr sz="2471" spc="-9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71" spc="-194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71" spc="-22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47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71" spc="-124" dirty="0">
                <a:solidFill>
                  <a:srgbClr val="FFFFFF"/>
                </a:solidFill>
                <a:latin typeface="Arial"/>
                <a:cs typeface="Arial"/>
              </a:rPr>
              <a:t>Story</a:t>
            </a:r>
            <a:endParaRPr sz="2471">
              <a:latin typeface="Arial"/>
              <a:cs typeface="Arial"/>
            </a:endParaRPr>
          </a:p>
          <a:p>
            <a:pPr marL="712172" lvl="1" indent="-300334">
              <a:lnSpc>
                <a:spcPts val="2488"/>
              </a:lnSpc>
              <a:buFont typeface="Wingdings"/>
              <a:buChar char=""/>
              <a:tabLst>
                <a:tab pos="712172" algn="l"/>
                <a:tab pos="712732" algn="l"/>
              </a:tabLst>
            </a:pPr>
            <a:r>
              <a:rPr sz="2118" spc="-247" dirty="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2118" spc="-49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118" spc="-40" dirty="0">
                <a:solidFill>
                  <a:srgbClr val="FFFFFF"/>
                </a:solidFill>
                <a:latin typeface="Arial"/>
                <a:cs typeface="Arial"/>
              </a:rPr>
              <a:t>typically </a:t>
            </a:r>
            <a:r>
              <a:rPr sz="2118" spc="-132" dirty="0">
                <a:solidFill>
                  <a:srgbClr val="FFFFFF"/>
                </a:solidFill>
                <a:latin typeface="Arial"/>
                <a:cs typeface="Arial"/>
              </a:rPr>
              <a:t>acceptance </a:t>
            </a:r>
            <a:r>
              <a:rPr sz="2118" spc="-180" dirty="0">
                <a:solidFill>
                  <a:srgbClr val="FFFFFF"/>
                </a:solidFill>
                <a:latin typeface="Arial"/>
                <a:cs typeface="Arial"/>
              </a:rPr>
              <a:t>tests </a:t>
            </a:r>
            <a:r>
              <a:rPr sz="2118" spc="-79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118" spc="-251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2118" spc="-66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118" spc="-25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18" spc="-150" dirty="0">
                <a:solidFill>
                  <a:srgbClr val="FFFFFF"/>
                </a:solidFill>
                <a:latin typeface="Arial"/>
                <a:cs typeface="Arial"/>
              </a:rPr>
              <a:t>passed</a:t>
            </a:r>
            <a:endParaRPr sz="2118">
              <a:latin typeface="Arial"/>
              <a:cs typeface="Arial"/>
            </a:endParaRPr>
          </a:p>
          <a:p>
            <a:pPr marL="311540" marR="4483" indent="-300334">
              <a:lnSpc>
                <a:spcPts val="2912"/>
              </a:lnSpc>
              <a:spcBef>
                <a:spcPts val="159"/>
              </a:spcBef>
              <a:buFont typeface="Wingdings"/>
              <a:buChar char=""/>
              <a:tabLst>
                <a:tab pos="311540" algn="l"/>
                <a:tab pos="312100" algn="l"/>
              </a:tabLst>
            </a:pPr>
            <a:r>
              <a:rPr sz="2471" spc="-296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71" spc="-207" dirty="0">
                <a:solidFill>
                  <a:srgbClr val="FFFFFF"/>
                </a:solidFill>
                <a:latin typeface="Arial"/>
                <a:cs typeface="Arial"/>
              </a:rPr>
              <a:t>Dev </a:t>
            </a:r>
            <a:r>
              <a:rPr sz="2471" spc="-256" dirty="0">
                <a:solidFill>
                  <a:srgbClr val="FFFFFF"/>
                </a:solidFill>
                <a:latin typeface="Arial"/>
                <a:cs typeface="Arial"/>
              </a:rPr>
              <a:t>Team </a:t>
            </a:r>
            <a:r>
              <a:rPr sz="2471" spc="-322" dirty="0">
                <a:solidFill>
                  <a:srgbClr val="FFFFFF"/>
                </a:solidFill>
                <a:latin typeface="Arial"/>
                <a:cs typeface="Arial"/>
              </a:rPr>
              <a:t>uses </a:t>
            </a:r>
            <a:r>
              <a:rPr sz="2471" spc="-207" dirty="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2471" spc="-216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71" spc="-13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71" spc="-101" dirty="0">
                <a:solidFill>
                  <a:srgbClr val="FFFFFF"/>
                </a:solidFill>
                <a:latin typeface="Arial"/>
                <a:cs typeface="Arial"/>
              </a:rPr>
              <a:t>guide </a:t>
            </a:r>
            <a:r>
              <a:rPr sz="2471" spc="-84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71" spc="-146" dirty="0">
                <a:solidFill>
                  <a:srgbClr val="FFFFFF"/>
                </a:solidFill>
                <a:latin typeface="Arial"/>
                <a:cs typeface="Arial"/>
              </a:rPr>
              <a:t>development,  </a:t>
            </a:r>
            <a:r>
              <a:rPr sz="2471" spc="-11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71" spc="-221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71" spc="-13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71" spc="-62" dirty="0">
                <a:solidFill>
                  <a:srgbClr val="FFFFFF"/>
                </a:solidFill>
                <a:latin typeface="Arial"/>
                <a:cs typeface="Arial"/>
              </a:rPr>
              <a:t>way </a:t>
            </a:r>
            <a:r>
              <a:rPr sz="2471" spc="-9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71" spc="-141" dirty="0">
                <a:solidFill>
                  <a:srgbClr val="FFFFFF"/>
                </a:solidFill>
                <a:latin typeface="Arial"/>
                <a:cs typeface="Arial"/>
              </a:rPr>
              <a:t>confirming </a:t>
            </a:r>
            <a:r>
              <a:rPr sz="2471" spc="-93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71" spc="-154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71" spc="-168" dirty="0">
                <a:solidFill>
                  <a:srgbClr val="FFFFFF"/>
                </a:solidFill>
                <a:latin typeface="Arial"/>
                <a:cs typeface="Arial"/>
              </a:rPr>
              <a:t>requirements  </a:t>
            </a:r>
            <a:r>
              <a:rPr sz="2471" spc="-159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71" spc="-154" dirty="0">
                <a:solidFill>
                  <a:srgbClr val="FFFFFF"/>
                </a:solidFill>
                <a:latin typeface="Arial"/>
                <a:cs typeface="Arial"/>
              </a:rPr>
              <a:t>been</a:t>
            </a:r>
            <a:r>
              <a:rPr sz="2471" spc="1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71" spc="-199" dirty="0">
                <a:solidFill>
                  <a:srgbClr val="FFFFFF"/>
                </a:solidFill>
                <a:latin typeface="Arial"/>
                <a:cs typeface="Arial"/>
              </a:rPr>
              <a:t>met</a:t>
            </a:r>
            <a:endParaRPr sz="2471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66962" y="695337"/>
            <a:ext cx="4134410" cy="553976"/>
          </a:xfrm>
          <a:prstGeom prst="rect">
            <a:avLst/>
          </a:prstGeom>
        </p:spPr>
        <p:txBody>
          <a:bodyPr vert="horz" wrap="square" lIns="0" tIns="1064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z="3530" spc="-419" dirty="0">
                <a:solidFill>
                  <a:srgbClr val="FFFFFF"/>
                </a:solidFill>
              </a:rPr>
              <a:t>The </a:t>
            </a:r>
            <a:r>
              <a:rPr sz="3530" spc="-13" dirty="0">
                <a:solidFill>
                  <a:srgbClr val="FFFFFF"/>
                </a:solidFill>
              </a:rPr>
              <a:t>3</a:t>
            </a:r>
            <a:r>
              <a:rPr sz="3441" spc="-19" baseline="25641" dirty="0">
                <a:solidFill>
                  <a:srgbClr val="FFFFFF"/>
                </a:solidFill>
              </a:rPr>
              <a:t>rd </a:t>
            </a:r>
            <a:r>
              <a:rPr sz="3530" spc="-322" dirty="0">
                <a:solidFill>
                  <a:srgbClr val="FFFFFF"/>
                </a:solidFill>
              </a:rPr>
              <a:t>C:</a:t>
            </a:r>
            <a:r>
              <a:rPr sz="3530" spc="-212" dirty="0">
                <a:solidFill>
                  <a:srgbClr val="FFFFFF"/>
                </a:solidFill>
              </a:rPr>
              <a:t> </a:t>
            </a:r>
            <a:r>
              <a:rPr sz="3530" u="heavy" spc="-1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C</a:t>
            </a:r>
            <a:r>
              <a:rPr sz="3530" spc="-190" dirty="0">
                <a:solidFill>
                  <a:srgbClr val="FFFFFF"/>
                </a:solidFill>
              </a:rPr>
              <a:t>onfirmation</a:t>
            </a:r>
            <a:endParaRPr sz="3530"/>
          </a:p>
        </p:txBody>
      </p:sp>
      <p:sp>
        <p:nvSpPr>
          <p:cNvPr id="9" name="object 9"/>
          <p:cNvSpPr/>
          <p:nvPr/>
        </p:nvSpPr>
        <p:spPr>
          <a:xfrm>
            <a:off x="2505635" y="4614312"/>
            <a:ext cx="2349313" cy="1373841"/>
          </a:xfrm>
          <a:custGeom>
            <a:avLst/>
            <a:gdLst/>
            <a:ahLst/>
            <a:cxnLst/>
            <a:rect l="l" t="t" r="r" b="b"/>
            <a:pathLst>
              <a:path w="2662554" h="1557020">
                <a:moveTo>
                  <a:pt x="0" y="1556791"/>
                </a:moveTo>
                <a:lnTo>
                  <a:pt x="2662478" y="1556791"/>
                </a:lnTo>
                <a:lnTo>
                  <a:pt x="2662478" y="0"/>
                </a:lnTo>
                <a:lnTo>
                  <a:pt x="0" y="0"/>
                </a:lnTo>
                <a:lnTo>
                  <a:pt x="0" y="15567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2505635" y="4614313"/>
            <a:ext cx="2349313" cy="1373841"/>
          </a:xfrm>
          <a:custGeom>
            <a:avLst/>
            <a:gdLst/>
            <a:ahLst/>
            <a:cxnLst/>
            <a:rect l="l" t="t" r="r" b="b"/>
            <a:pathLst>
              <a:path w="2662554" h="1557020">
                <a:moveTo>
                  <a:pt x="0" y="0"/>
                </a:moveTo>
                <a:lnTo>
                  <a:pt x="2662484" y="0"/>
                </a:lnTo>
                <a:lnTo>
                  <a:pt x="2662484" y="1556787"/>
                </a:lnTo>
                <a:lnTo>
                  <a:pt x="0" y="1556787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2585421" y="4918106"/>
            <a:ext cx="324971" cy="0"/>
          </a:xfrm>
          <a:custGeom>
            <a:avLst/>
            <a:gdLst/>
            <a:ahLst/>
            <a:cxnLst/>
            <a:rect l="l" t="t" r="r" b="b"/>
            <a:pathLst>
              <a:path w="368300">
                <a:moveTo>
                  <a:pt x="0" y="0"/>
                </a:moveTo>
                <a:lnTo>
                  <a:pt x="368300" y="0"/>
                </a:lnTo>
              </a:path>
            </a:pathLst>
          </a:custGeom>
          <a:ln w="12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2585421" y="5388600"/>
            <a:ext cx="627529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1200" y="0"/>
                </a:lnTo>
              </a:path>
            </a:pathLst>
          </a:custGeom>
          <a:ln w="12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2585421" y="5646253"/>
            <a:ext cx="493059" cy="0"/>
          </a:xfrm>
          <a:custGeom>
            <a:avLst/>
            <a:gdLst/>
            <a:ahLst/>
            <a:cxnLst/>
            <a:rect l="l" t="t" r="r" b="b"/>
            <a:pathLst>
              <a:path w="558800">
                <a:moveTo>
                  <a:pt x="0" y="0"/>
                </a:moveTo>
                <a:lnTo>
                  <a:pt x="558800" y="0"/>
                </a:lnTo>
              </a:path>
            </a:pathLst>
          </a:custGeom>
          <a:ln w="12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 txBox="1"/>
          <p:nvPr/>
        </p:nvSpPr>
        <p:spPr>
          <a:xfrm>
            <a:off x="2574216" y="4705263"/>
            <a:ext cx="2103904" cy="1187419"/>
          </a:xfrm>
          <a:prstGeom prst="rect">
            <a:avLst/>
          </a:prstGeom>
        </p:spPr>
        <p:txBody>
          <a:bodyPr vert="horz" wrap="square" lIns="0" tIns="20171" rIns="0" bIns="0" rtlCol="0">
            <a:spAutoFit/>
          </a:bodyPr>
          <a:lstStyle/>
          <a:p>
            <a:pPr marL="11206" marR="396709">
              <a:lnSpc>
                <a:spcPts val="1677"/>
              </a:lnSpc>
              <a:spcBef>
                <a:spcPts val="159"/>
              </a:spcBef>
            </a:pPr>
            <a:r>
              <a:rPr sz="1412" spc="-4" dirty="0">
                <a:latin typeface="Times New Roman"/>
                <a:cs typeface="Times New Roman"/>
              </a:rPr>
              <a:t>As </a:t>
            </a:r>
            <a:r>
              <a:rPr sz="1412" dirty="0">
                <a:latin typeface="Times New Roman"/>
                <a:cs typeface="Times New Roman"/>
              </a:rPr>
              <a:t>a </a:t>
            </a:r>
            <a:r>
              <a:rPr sz="1412" spc="-9" dirty="0">
                <a:latin typeface="Times New Roman"/>
                <a:cs typeface="Times New Roman"/>
              </a:rPr>
              <a:t>Customer who</a:t>
            </a:r>
            <a:r>
              <a:rPr sz="1412" spc="-84" dirty="0">
                <a:latin typeface="Times New Roman"/>
                <a:cs typeface="Times New Roman"/>
              </a:rPr>
              <a:t> </a:t>
            </a:r>
            <a:r>
              <a:rPr sz="1412" spc="-9" dirty="0">
                <a:latin typeface="Times New Roman"/>
                <a:cs typeface="Times New Roman"/>
              </a:rPr>
              <a:t>has  </a:t>
            </a:r>
            <a:r>
              <a:rPr sz="1412" spc="-13" dirty="0">
                <a:latin typeface="Times New Roman"/>
                <a:cs typeface="Times New Roman"/>
              </a:rPr>
              <a:t>booked </a:t>
            </a:r>
            <a:r>
              <a:rPr sz="1412" dirty="0">
                <a:latin typeface="Times New Roman"/>
                <a:cs typeface="Times New Roman"/>
              </a:rPr>
              <a:t>a</a:t>
            </a:r>
            <a:r>
              <a:rPr sz="1412" spc="-26" dirty="0">
                <a:latin typeface="Times New Roman"/>
                <a:cs typeface="Times New Roman"/>
              </a:rPr>
              <a:t> </a:t>
            </a:r>
            <a:r>
              <a:rPr sz="1412" spc="-9" dirty="0">
                <a:latin typeface="Times New Roman"/>
                <a:cs typeface="Times New Roman"/>
              </a:rPr>
              <a:t>flight</a:t>
            </a:r>
            <a:endParaRPr sz="1412">
              <a:latin typeface="Times New Roman"/>
              <a:cs typeface="Times New Roman"/>
            </a:endParaRPr>
          </a:p>
          <a:p>
            <a:pPr marL="11206">
              <a:spcBef>
                <a:spcPts val="278"/>
              </a:spcBef>
            </a:pPr>
            <a:r>
              <a:rPr sz="1412" dirty="0">
                <a:latin typeface="Times New Roman"/>
                <a:cs typeface="Times New Roman"/>
              </a:rPr>
              <a:t>I </a:t>
            </a:r>
            <a:r>
              <a:rPr sz="1412" spc="-9" dirty="0">
                <a:latin typeface="Times New Roman"/>
                <a:cs typeface="Times New Roman"/>
              </a:rPr>
              <a:t>want </a:t>
            </a:r>
            <a:r>
              <a:rPr sz="1412" spc="-4" dirty="0">
                <a:latin typeface="Times New Roman"/>
                <a:cs typeface="Times New Roman"/>
              </a:rPr>
              <a:t>to </a:t>
            </a:r>
            <a:r>
              <a:rPr sz="1412" spc="-13" dirty="0">
                <a:latin typeface="Times New Roman"/>
                <a:cs typeface="Times New Roman"/>
              </a:rPr>
              <a:t>cancel </a:t>
            </a:r>
            <a:r>
              <a:rPr sz="1412" spc="-4" dirty="0">
                <a:latin typeface="Times New Roman"/>
                <a:cs typeface="Times New Roman"/>
              </a:rPr>
              <a:t>my</a:t>
            </a:r>
            <a:r>
              <a:rPr sz="1412" spc="-71" dirty="0">
                <a:latin typeface="Times New Roman"/>
                <a:cs typeface="Times New Roman"/>
              </a:rPr>
              <a:t> </a:t>
            </a:r>
            <a:r>
              <a:rPr sz="1412" spc="-13" dirty="0">
                <a:latin typeface="Times New Roman"/>
                <a:cs typeface="Times New Roman"/>
              </a:rPr>
              <a:t>booking</a:t>
            </a:r>
            <a:endParaRPr sz="1412">
              <a:latin typeface="Times New Roman"/>
              <a:cs typeface="Times New Roman"/>
            </a:endParaRPr>
          </a:p>
          <a:p>
            <a:pPr marL="11206" marR="4483">
              <a:lnSpc>
                <a:spcPts val="1677"/>
              </a:lnSpc>
              <a:spcBef>
                <a:spcPts val="405"/>
              </a:spcBef>
            </a:pPr>
            <a:r>
              <a:rPr sz="1412" spc="-4" dirty="0">
                <a:latin typeface="Times New Roman"/>
                <a:cs typeface="Times New Roman"/>
              </a:rPr>
              <a:t>So </a:t>
            </a:r>
            <a:r>
              <a:rPr sz="1412" spc="-9" dirty="0">
                <a:latin typeface="Times New Roman"/>
                <a:cs typeface="Times New Roman"/>
              </a:rPr>
              <a:t>that </a:t>
            </a:r>
            <a:r>
              <a:rPr sz="1412" dirty="0">
                <a:latin typeface="Times New Roman"/>
                <a:cs typeface="Times New Roman"/>
              </a:rPr>
              <a:t>I </a:t>
            </a:r>
            <a:r>
              <a:rPr sz="1412" spc="-9" dirty="0">
                <a:latin typeface="Times New Roman"/>
                <a:cs typeface="Times New Roman"/>
              </a:rPr>
              <a:t>can get </a:t>
            </a:r>
            <a:r>
              <a:rPr sz="1412" dirty="0">
                <a:latin typeface="Times New Roman"/>
                <a:cs typeface="Times New Roman"/>
              </a:rPr>
              <a:t>a </a:t>
            </a:r>
            <a:r>
              <a:rPr sz="1412" spc="-9" dirty="0">
                <a:latin typeface="Times New Roman"/>
                <a:cs typeface="Times New Roman"/>
              </a:rPr>
              <a:t>refund</a:t>
            </a:r>
            <a:r>
              <a:rPr sz="1412" spc="-132" dirty="0">
                <a:latin typeface="Times New Roman"/>
                <a:cs typeface="Times New Roman"/>
              </a:rPr>
              <a:t> </a:t>
            </a:r>
            <a:r>
              <a:rPr sz="1412" spc="-9" dirty="0">
                <a:latin typeface="Times New Roman"/>
                <a:cs typeface="Times New Roman"/>
              </a:rPr>
              <a:t>and  make other</a:t>
            </a:r>
            <a:r>
              <a:rPr sz="1412" spc="-26" dirty="0">
                <a:latin typeface="Times New Roman"/>
                <a:cs typeface="Times New Roman"/>
              </a:rPr>
              <a:t> </a:t>
            </a:r>
            <a:r>
              <a:rPr sz="1412" spc="-9" dirty="0">
                <a:latin typeface="Times New Roman"/>
                <a:cs typeface="Times New Roman"/>
              </a:rPr>
              <a:t>plans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52147" y="4045324"/>
            <a:ext cx="4773706" cy="23420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4807324" y="4235823"/>
            <a:ext cx="4146176" cy="20170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4921377" y="4082590"/>
            <a:ext cx="4654363" cy="2215963"/>
          </a:xfrm>
          <a:custGeom>
            <a:avLst/>
            <a:gdLst/>
            <a:ahLst/>
            <a:cxnLst/>
            <a:rect l="l" t="t" r="r" b="b"/>
            <a:pathLst>
              <a:path w="5274945" h="2511425">
                <a:moveTo>
                  <a:pt x="0" y="2510942"/>
                </a:moveTo>
                <a:lnTo>
                  <a:pt x="5274729" y="2510942"/>
                </a:lnTo>
                <a:lnTo>
                  <a:pt x="5274729" y="0"/>
                </a:lnTo>
                <a:lnTo>
                  <a:pt x="0" y="0"/>
                </a:lnTo>
                <a:lnTo>
                  <a:pt x="0" y="25109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4921377" y="4082583"/>
            <a:ext cx="4654363" cy="2215963"/>
          </a:xfrm>
          <a:custGeom>
            <a:avLst/>
            <a:gdLst/>
            <a:ahLst/>
            <a:cxnLst/>
            <a:rect l="l" t="t" r="r" b="b"/>
            <a:pathLst>
              <a:path w="5274945" h="2511425">
                <a:moveTo>
                  <a:pt x="0" y="0"/>
                </a:moveTo>
                <a:lnTo>
                  <a:pt x="5274732" y="0"/>
                </a:lnTo>
                <a:lnTo>
                  <a:pt x="5274732" y="2510947"/>
                </a:lnTo>
                <a:lnTo>
                  <a:pt x="0" y="251094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 txBox="1"/>
          <p:nvPr/>
        </p:nvSpPr>
        <p:spPr>
          <a:xfrm>
            <a:off x="4921377" y="4307798"/>
            <a:ext cx="4654363" cy="1777659"/>
          </a:xfrm>
          <a:prstGeom prst="rect">
            <a:avLst/>
          </a:prstGeom>
        </p:spPr>
        <p:txBody>
          <a:bodyPr vert="horz" wrap="square" lIns="0" tIns="6724" rIns="0" bIns="0" rtlCol="0">
            <a:spAutoFit/>
          </a:bodyPr>
          <a:lstStyle/>
          <a:p>
            <a:pPr marL="72282" marR="828159">
              <a:lnSpc>
                <a:spcPct val="101800"/>
              </a:lnSpc>
              <a:spcBef>
                <a:spcPts val="53"/>
              </a:spcBef>
              <a:buFont typeface="DejaVu Sans"/>
              <a:buChar char="☐"/>
              <a:tabLst>
                <a:tab pos="319385" algn="l"/>
              </a:tabLst>
            </a:pPr>
            <a:r>
              <a:rPr sz="1588" spc="-40" dirty="0">
                <a:latin typeface="Times New Roman"/>
                <a:cs typeface="Times New Roman"/>
              </a:rPr>
              <a:t>Verify </a:t>
            </a:r>
            <a:r>
              <a:rPr sz="1588" spc="-9" dirty="0">
                <a:latin typeface="Times New Roman"/>
                <a:cs typeface="Times New Roman"/>
              </a:rPr>
              <a:t>that </a:t>
            </a:r>
            <a:r>
              <a:rPr sz="1588" spc="-4" dirty="0">
                <a:latin typeface="Times New Roman"/>
                <a:cs typeface="Times New Roman"/>
              </a:rPr>
              <a:t>the </a:t>
            </a:r>
            <a:r>
              <a:rPr sz="1588" spc="-9" dirty="0">
                <a:latin typeface="Times New Roman"/>
                <a:cs typeface="Times New Roman"/>
              </a:rPr>
              <a:t>ticket price minus applicable  cancellation </a:t>
            </a:r>
            <a:r>
              <a:rPr sz="1588" spc="-4" dirty="0">
                <a:latin typeface="Times New Roman"/>
                <a:cs typeface="Times New Roman"/>
              </a:rPr>
              <a:t>fee is </a:t>
            </a:r>
            <a:r>
              <a:rPr sz="1588" spc="-9" dirty="0">
                <a:latin typeface="Times New Roman"/>
                <a:cs typeface="Times New Roman"/>
              </a:rPr>
              <a:t>refunded </a:t>
            </a:r>
            <a:r>
              <a:rPr sz="1588" spc="-4" dirty="0">
                <a:latin typeface="Times New Roman"/>
                <a:cs typeface="Times New Roman"/>
              </a:rPr>
              <a:t>to the </a:t>
            </a:r>
            <a:r>
              <a:rPr sz="1588" spc="-9" dirty="0">
                <a:latin typeface="Times New Roman"/>
                <a:cs typeface="Times New Roman"/>
              </a:rPr>
              <a:t>credit</a:t>
            </a:r>
            <a:r>
              <a:rPr sz="1588" spc="-13" dirty="0">
                <a:latin typeface="Times New Roman"/>
                <a:cs typeface="Times New Roman"/>
              </a:rPr>
              <a:t> </a:t>
            </a:r>
            <a:r>
              <a:rPr sz="1588" spc="-9" dirty="0">
                <a:latin typeface="Times New Roman"/>
                <a:cs typeface="Times New Roman"/>
              </a:rPr>
              <a:t>card</a:t>
            </a:r>
            <a:endParaRPr sz="1588">
              <a:latin typeface="Times New Roman"/>
              <a:cs typeface="Times New Roman"/>
            </a:endParaRPr>
          </a:p>
          <a:p>
            <a:pPr marL="72282">
              <a:spcBef>
                <a:spcPts val="565"/>
              </a:spcBef>
              <a:buFont typeface="DejaVu Sans"/>
              <a:buChar char="☐"/>
              <a:tabLst>
                <a:tab pos="319385" algn="l"/>
              </a:tabLst>
            </a:pPr>
            <a:r>
              <a:rPr sz="1588" spc="-40" dirty="0">
                <a:latin typeface="Times New Roman"/>
                <a:cs typeface="Times New Roman"/>
              </a:rPr>
              <a:t>Verify </a:t>
            </a:r>
            <a:r>
              <a:rPr sz="1588" spc="-9" dirty="0">
                <a:latin typeface="Times New Roman"/>
                <a:cs typeface="Times New Roman"/>
              </a:rPr>
              <a:t>that 10% cancellation </a:t>
            </a:r>
            <a:r>
              <a:rPr sz="1588" spc="-4" dirty="0">
                <a:latin typeface="Times New Roman"/>
                <a:cs typeface="Times New Roman"/>
              </a:rPr>
              <a:t>fee is</a:t>
            </a:r>
            <a:r>
              <a:rPr sz="1588" spc="26" dirty="0">
                <a:latin typeface="Times New Roman"/>
                <a:cs typeface="Times New Roman"/>
              </a:rPr>
              <a:t> </a:t>
            </a:r>
            <a:r>
              <a:rPr sz="1588" spc="-9" dirty="0">
                <a:latin typeface="Times New Roman"/>
                <a:cs typeface="Times New Roman"/>
              </a:rPr>
              <a:t>deducted</a:t>
            </a:r>
            <a:endParaRPr sz="1588">
              <a:latin typeface="Times New Roman"/>
              <a:cs typeface="Times New Roman"/>
            </a:endParaRPr>
          </a:p>
          <a:p>
            <a:pPr marL="72282">
              <a:spcBef>
                <a:spcPts val="472"/>
              </a:spcBef>
              <a:buFont typeface="DejaVu Sans"/>
              <a:buChar char="☐"/>
              <a:tabLst>
                <a:tab pos="319385" algn="l"/>
              </a:tabLst>
            </a:pPr>
            <a:r>
              <a:rPr sz="1588" spc="-40" dirty="0">
                <a:latin typeface="Times New Roman"/>
                <a:cs typeface="Times New Roman"/>
              </a:rPr>
              <a:t>Verify </a:t>
            </a:r>
            <a:r>
              <a:rPr sz="1588" spc="-4" dirty="0">
                <a:latin typeface="Times New Roman"/>
                <a:cs typeface="Times New Roman"/>
              </a:rPr>
              <a:t>no fee is </a:t>
            </a:r>
            <a:r>
              <a:rPr sz="1588" spc="-9" dirty="0">
                <a:latin typeface="Times New Roman"/>
                <a:cs typeface="Times New Roman"/>
              </a:rPr>
              <a:t>deducted </a:t>
            </a:r>
            <a:r>
              <a:rPr sz="1588" spc="-4" dirty="0">
                <a:latin typeface="Times New Roman"/>
                <a:cs typeface="Times New Roman"/>
              </a:rPr>
              <a:t>for </a:t>
            </a:r>
            <a:r>
              <a:rPr sz="1588" spc="-9" dirty="0">
                <a:latin typeface="Times New Roman"/>
                <a:cs typeface="Times New Roman"/>
              </a:rPr>
              <a:t>business</a:t>
            </a:r>
            <a:r>
              <a:rPr sz="1588" spc="13" dirty="0">
                <a:latin typeface="Times New Roman"/>
                <a:cs typeface="Times New Roman"/>
              </a:rPr>
              <a:t> </a:t>
            </a:r>
            <a:r>
              <a:rPr sz="1588" spc="-9" dirty="0">
                <a:latin typeface="Times New Roman"/>
                <a:cs typeface="Times New Roman"/>
              </a:rPr>
              <a:t>class</a:t>
            </a:r>
            <a:endParaRPr sz="1588">
              <a:latin typeface="Times New Roman"/>
              <a:cs typeface="Times New Roman"/>
            </a:endParaRPr>
          </a:p>
          <a:p>
            <a:pPr marL="72282">
              <a:spcBef>
                <a:spcPts val="565"/>
              </a:spcBef>
              <a:buFont typeface="DejaVu Sans"/>
              <a:buChar char="☐"/>
              <a:tabLst>
                <a:tab pos="319385" algn="l"/>
              </a:tabLst>
            </a:pPr>
            <a:r>
              <a:rPr sz="1588" spc="-40" dirty="0">
                <a:latin typeface="Times New Roman"/>
                <a:cs typeface="Times New Roman"/>
              </a:rPr>
              <a:t>Verify </a:t>
            </a:r>
            <a:r>
              <a:rPr sz="1588" spc="-9" dirty="0">
                <a:latin typeface="Times New Roman"/>
                <a:cs typeface="Times New Roman"/>
              </a:rPr>
              <a:t>that </a:t>
            </a:r>
            <a:r>
              <a:rPr sz="1588" dirty="0">
                <a:latin typeface="Times New Roman"/>
                <a:cs typeface="Times New Roman"/>
              </a:rPr>
              <a:t>a </a:t>
            </a:r>
            <a:r>
              <a:rPr sz="1588" spc="-9" dirty="0">
                <a:latin typeface="Times New Roman"/>
                <a:cs typeface="Times New Roman"/>
              </a:rPr>
              <a:t>confirmation email </a:t>
            </a:r>
            <a:r>
              <a:rPr sz="1588" spc="-4" dirty="0">
                <a:latin typeface="Times New Roman"/>
                <a:cs typeface="Times New Roman"/>
              </a:rPr>
              <a:t>is</a:t>
            </a:r>
            <a:r>
              <a:rPr sz="1588" spc="26" dirty="0">
                <a:latin typeface="Times New Roman"/>
                <a:cs typeface="Times New Roman"/>
              </a:rPr>
              <a:t> </a:t>
            </a:r>
            <a:r>
              <a:rPr sz="1588" spc="-9" dirty="0">
                <a:latin typeface="Times New Roman"/>
                <a:cs typeface="Times New Roman"/>
              </a:rPr>
              <a:t>sent</a:t>
            </a:r>
            <a:endParaRPr sz="1588">
              <a:latin typeface="Times New Roman"/>
              <a:cs typeface="Times New Roman"/>
            </a:endParaRPr>
          </a:p>
          <a:p>
            <a:pPr marL="72282">
              <a:spcBef>
                <a:spcPts val="565"/>
              </a:spcBef>
              <a:buFont typeface="DejaVu Sans"/>
              <a:buChar char="☐"/>
              <a:tabLst>
                <a:tab pos="319385" algn="l"/>
              </a:tabLst>
            </a:pPr>
            <a:r>
              <a:rPr sz="1588" spc="-40" dirty="0">
                <a:latin typeface="Times New Roman"/>
                <a:cs typeface="Times New Roman"/>
              </a:rPr>
              <a:t>Verify </a:t>
            </a:r>
            <a:r>
              <a:rPr sz="1588" spc="-9" dirty="0">
                <a:latin typeface="Times New Roman"/>
                <a:cs typeface="Times New Roman"/>
              </a:rPr>
              <a:t>that </a:t>
            </a:r>
            <a:r>
              <a:rPr sz="1588" spc="-4" dirty="0">
                <a:latin typeface="Times New Roman"/>
                <a:cs typeface="Times New Roman"/>
              </a:rPr>
              <a:t>the </a:t>
            </a:r>
            <a:r>
              <a:rPr sz="1588" spc="-9" dirty="0">
                <a:latin typeface="Times New Roman"/>
                <a:cs typeface="Times New Roman"/>
              </a:rPr>
              <a:t>seat reservation </a:t>
            </a:r>
            <a:r>
              <a:rPr sz="1588" spc="-4" dirty="0">
                <a:latin typeface="Times New Roman"/>
                <a:cs typeface="Times New Roman"/>
              </a:rPr>
              <a:t>is</a:t>
            </a:r>
            <a:r>
              <a:rPr sz="1588" spc="35" dirty="0">
                <a:latin typeface="Times New Roman"/>
                <a:cs typeface="Times New Roman"/>
              </a:rPr>
              <a:t> </a:t>
            </a:r>
            <a:r>
              <a:rPr sz="1588" spc="-9" dirty="0">
                <a:latin typeface="Times New Roman"/>
                <a:cs typeface="Times New Roman"/>
              </a:rPr>
              <a:t>released</a:t>
            </a:r>
            <a:endParaRPr sz="1588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647511" y="456925"/>
            <a:ext cx="1429500" cy="620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/>
          <p:nvPr/>
        </p:nvSpPr>
        <p:spPr>
          <a:xfrm>
            <a:off x="2164079" y="6329561"/>
            <a:ext cx="16920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1019"/>
              </a:lnSpc>
            </a:pPr>
            <a:fld id="{81D60167-4931-47E6-BA6A-407CBD079E47}" type="slidenum">
              <a:rPr sz="882" spc="-4" dirty="0">
                <a:solidFill>
                  <a:srgbClr val="808080"/>
                </a:solidFill>
                <a:latin typeface="Arial"/>
                <a:cs typeface="Arial"/>
              </a:rPr>
              <a:pPr marL="22413">
                <a:lnSpc>
                  <a:spcPts val="1019"/>
                </a:lnSpc>
              </a:pPr>
              <a:t>19</a:t>
            </a:fld>
            <a:endParaRPr sz="88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974330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6548202" y="2266811"/>
            <a:ext cx="2413747" cy="166330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53" dirty="0">
                <a:latin typeface="Arial"/>
                <a:cs typeface="Arial"/>
              </a:rPr>
              <a:t>Simple </a:t>
            </a:r>
            <a:r>
              <a:rPr sz="1235" spc="260" dirty="0">
                <a:latin typeface="Arial"/>
                <a:cs typeface="Arial"/>
              </a:rPr>
              <a:t>= </a:t>
            </a:r>
            <a:r>
              <a:rPr sz="1235" spc="44" dirty="0">
                <a:latin typeface="Arial"/>
                <a:cs typeface="Arial"/>
              </a:rPr>
              <a:t>easily</a:t>
            </a:r>
            <a:r>
              <a:rPr sz="1235" spc="-75" dirty="0">
                <a:latin typeface="Arial"/>
                <a:cs typeface="Arial"/>
              </a:rPr>
              <a:t> </a:t>
            </a:r>
            <a:r>
              <a:rPr sz="1235" spc="79" dirty="0">
                <a:latin typeface="Arial"/>
                <a:cs typeface="Arial"/>
              </a:rPr>
              <a:t>knowable.</a:t>
            </a:r>
            <a:endParaRPr sz="1235">
              <a:latin typeface="Arial"/>
              <a:cs typeface="Arial"/>
            </a:endParaRPr>
          </a:p>
          <a:p>
            <a:pPr marL="11206" marR="6164">
              <a:lnSpc>
                <a:spcPts val="1324"/>
              </a:lnSpc>
              <a:spcBef>
                <a:spcPts val="1143"/>
              </a:spcBef>
            </a:pPr>
            <a:r>
              <a:rPr sz="1147" spc="31" dirty="0">
                <a:latin typeface="Arial"/>
                <a:cs typeface="Arial"/>
              </a:rPr>
              <a:t>Complicated </a:t>
            </a:r>
            <a:r>
              <a:rPr sz="1147" spc="238" dirty="0">
                <a:latin typeface="Arial"/>
                <a:cs typeface="Arial"/>
              </a:rPr>
              <a:t>=</a:t>
            </a:r>
            <a:r>
              <a:rPr sz="1147" spc="-154" dirty="0">
                <a:latin typeface="Arial"/>
                <a:cs typeface="Arial"/>
              </a:rPr>
              <a:t> </a:t>
            </a:r>
            <a:r>
              <a:rPr sz="1147" spc="66" dirty="0">
                <a:latin typeface="Arial"/>
                <a:cs typeface="Arial"/>
              </a:rPr>
              <a:t>not </a:t>
            </a:r>
            <a:r>
              <a:rPr sz="1147" spc="35" dirty="0">
                <a:latin typeface="Arial"/>
                <a:cs typeface="Arial"/>
              </a:rPr>
              <a:t>simple, </a:t>
            </a:r>
            <a:r>
              <a:rPr sz="1147" spc="71" dirty="0">
                <a:latin typeface="Arial"/>
                <a:cs typeface="Arial"/>
              </a:rPr>
              <a:t>but </a:t>
            </a:r>
            <a:r>
              <a:rPr sz="1147" spc="53" dirty="0">
                <a:latin typeface="Arial"/>
                <a:cs typeface="Arial"/>
              </a:rPr>
              <a:t>still  </a:t>
            </a:r>
            <a:r>
              <a:rPr sz="1147" spc="35" dirty="0">
                <a:latin typeface="Arial"/>
                <a:cs typeface="Arial"/>
              </a:rPr>
              <a:t>knowable</a:t>
            </a:r>
            <a:endParaRPr sz="1147">
              <a:latin typeface="Arial"/>
              <a:cs typeface="Arial"/>
            </a:endParaRPr>
          </a:p>
          <a:p>
            <a:pPr marL="11206" marR="4483">
              <a:lnSpc>
                <a:spcPts val="1324"/>
              </a:lnSpc>
              <a:spcBef>
                <a:spcPts val="1156"/>
              </a:spcBef>
            </a:pPr>
            <a:r>
              <a:rPr sz="1147" spc="40" dirty="0">
                <a:latin typeface="Arial"/>
                <a:cs typeface="Arial"/>
              </a:rPr>
              <a:t>Complex </a:t>
            </a:r>
            <a:r>
              <a:rPr sz="1147" spc="238" dirty="0">
                <a:latin typeface="Arial"/>
                <a:cs typeface="Arial"/>
              </a:rPr>
              <a:t>=</a:t>
            </a:r>
            <a:r>
              <a:rPr sz="1147" spc="-154" dirty="0">
                <a:latin typeface="Arial"/>
                <a:cs typeface="Arial"/>
              </a:rPr>
              <a:t> </a:t>
            </a:r>
            <a:r>
              <a:rPr sz="1147" spc="66" dirty="0">
                <a:latin typeface="Arial"/>
                <a:cs typeface="Arial"/>
              </a:rPr>
              <a:t>not </a:t>
            </a:r>
            <a:r>
              <a:rPr sz="1147" spc="53" dirty="0">
                <a:latin typeface="Arial"/>
                <a:cs typeface="Arial"/>
              </a:rPr>
              <a:t>fully </a:t>
            </a:r>
            <a:r>
              <a:rPr sz="1147" spc="31" dirty="0">
                <a:latin typeface="Arial"/>
                <a:cs typeface="Arial"/>
              </a:rPr>
              <a:t>knowable, </a:t>
            </a:r>
            <a:r>
              <a:rPr sz="1147" spc="71" dirty="0">
                <a:latin typeface="Arial"/>
                <a:cs typeface="Arial"/>
              </a:rPr>
              <a:t>but  </a:t>
            </a:r>
            <a:r>
              <a:rPr sz="1147" spc="22" dirty="0">
                <a:latin typeface="Arial"/>
                <a:cs typeface="Arial"/>
              </a:rPr>
              <a:t>reasonably</a:t>
            </a:r>
            <a:r>
              <a:rPr sz="1147" dirty="0">
                <a:latin typeface="Arial"/>
                <a:cs typeface="Arial"/>
              </a:rPr>
              <a:t> </a:t>
            </a:r>
            <a:r>
              <a:rPr sz="1147" spc="35" dirty="0">
                <a:latin typeface="Arial"/>
                <a:cs typeface="Arial"/>
              </a:rPr>
              <a:t>predictable.</a:t>
            </a:r>
            <a:endParaRPr sz="1147">
              <a:latin typeface="Arial"/>
              <a:cs typeface="Arial"/>
            </a:endParaRPr>
          </a:p>
          <a:p>
            <a:pPr marL="11206" marR="221328">
              <a:lnSpc>
                <a:spcPts val="1324"/>
              </a:lnSpc>
              <a:spcBef>
                <a:spcPts val="1315"/>
              </a:spcBef>
            </a:pPr>
            <a:r>
              <a:rPr sz="1147" spc="22" dirty="0">
                <a:latin typeface="Arial"/>
                <a:cs typeface="Arial"/>
              </a:rPr>
              <a:t>Chaotic </a:t>
            </a:r>
            <a:r>
              <a:rPr sz="1147" spc="238" dirty="0">
                <a:latin typeface="Arial"/>
                <a:cs typeface="Arial"/>
              </a:rPr>
              <a:t>=</a:t>
            </a:r>
            <a:r>
              <a:rPr sz="1147" spc="-88" dirty="0">
                <a:latin typeface="Arial"/>
                <a:cs typeface="Arial"/>
              </a:rPr>
              <a:t> </a:t>
            </a:r>
            <a:r>
              <a:rPr sz="1147" spc="40" dirty="0">
                <a:latin typeface="Arial"/>
                <a:cs typeface="Arial"/>
              </a:rPr>
              <a:t>neither </a:t>
            </a:r>
            <a:r>
              <a:rPr sz="1147" spc="35" dirty="0">
                <a:latin typeface="Arial"/>
                <a:cs typeface="Arial"/>
              </a:rPr>
              <a:t>knowable </a:t>
            </a:r>
            <a:r>
              <a:rPr sz="1147" spc="57" dirty="0">
                <a:latin typeface="Arial"/>
                <a:cs typeface="Arial"/>
              </a:rPr>
              <a:t>nor  </a:t>
            </a:r>
            <a:r>
              <a:rPr sz="1147" spc="35" dirty="0">
                <a:latin typeface="Arial"/>
                <a:cs typeface="Arial"/>
              </a:rPr>
              <a:t>predictable</a:t>
            </a:r>
            <a:endParaRPr sz="1147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3964" y="5008618"/>
            <a:ext cx="5826499" cy="787213"/>
          </a:xfrm>
          <a:custGeom>
            <a:avLst/>
            <a:gdLst/>
            <a:ahLst/>
            <a:cxnLst/>
            <a:rect l="l" t="t" r="r" b="b"/>
            <a:pathLst>
              <a:path w="6603365" h="892175">
                <a:moveTo>
                  <a:pt x="0" y="891914"/>
                </a:moveTo>
                <a:lnTo>
                  <a:pt x="6602920" y="891914"/>
                </a:lnTo>
                <a:lnTo>
                  <a:pt x="6602920" y="0"/>
                </a:lnTo>
                <a:lnTo>
                  <a:pt x="0" y="0"/>
                </a:lnTo>
                <a:lnTo>
                  <a:pt x="0" y="891914"/>
                </a:lnTo>
                <a:close/>
              </a:path>
            </a:pathLst>
          </a:custGeom>
          <a:solidFill>
            <a:srgbClr val="DEF6F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4153964" y="5008615"/>
            <a:ext cx="5826499" cy="787213"/>
          </a:xfrm>
          <a:custGeom>
            <a:avLst/>
            <a:gdLst/>
            <a:ahLst/>
            <a:cxnLst/>
            <a:rect l="l" t="t" r="r" b="b"/>
            <a:pathLst>
              <a:path w="6603365" h="892175">
                <a:moveTo>
                  <a:pt x="0" y="0"/>
                </a:moveTo>
                <a:lnTo>
                  <a:pt x="6602918" y="0"/>
                </a:lnTo>
                <a:lnTo>
                  <a:pt x="6602918" y="891914"/>
                </a:lnTo>
                <a:lnTo>
                  <a:pt x="0" y="89191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9CDE5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2274186" y="2228962"/>
            <a:ext cx="4057291" cy="2741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2444615" y="2212313"/>
            <a:ext cx="847725" cy="439370"/>
          </a:xfrm>
          <a:prstGeom prst="rect">
            <a:avLst/>
          </a:prstGeom>
        </p:spPr>
        <p:txBody>
          <a:bodyPr vert="horz" wrap="square" lIns="0" tIns="2241" rIns="0" bIns="0" rtlCol="0">
            <a:spAutoFit/>
          </a:bodyPr>
          <a:lstStyle/>
          <a:p>
            <a:pPr marL="11206" marR="4483">
              <a:lnSpc>
                <a:spcPct val="104099"/>
              </a:lnSpc>
              <a:spcBef>
                <a:spcPts val="18"/>
              </a:spcBef>
            </a:pPr>
            <a:r>
              <a:rPr sz="1412" spc="-79" dirty="0">
                <a:latin typeface="Trebuchet MS"/>
                <a:cs typeface="Trebuchet MS"/>
              </a:rPr>
              <a:t>Far </a:t>
            </a:r>
            <a:r>
              <a:rPr sz="1412" spc="-57" dirty="0">
                <a:latin typeface="Trebuchet MS"/>
                <a:cs typeface="Trebuchet MS"/>
              </a:rPr>
              <a:t>from  </a:t>
            </a:r>
            <a:r>
              <a:rPr sz="1412" spc="-22" dirty="0">
                <a:latin typeface="Trebuchet MS"/>
                <a:cs typeface="Trebuchet MS"/>
              </a:rPr>
              <a:t>Ag</a:t>
            </a:r>
            <a:r>
              <a:rPr sz="1412" spc="-71" dirty="0">
                <a:latin typeface="Trebuchet MS"/>
                <a:cs typeface="Trebuchet MS"/>
              </a:rPr>
              <a:t>r</a:t>
            </a:r>
            <a:r>
              <a:rPr sz="1412" spc="-57" dirty="0">
                <a:latin typeface="Trebuchet MS"/>
                <a:cs typeface="Trebuchet MS"/>
              </a:rPr>
              <a:t>ee</a:t>
            </a:r>
            <a:r>
              <a:rPr sz="1412" spc="-26" dirty="0">
                <a:latin typeface="Trebuchet MS"/>
                <a:cs typeface="Trebuchet MS"/>
              </a:rPr>
              <a:t>m</a:t>
            </a:r>
            <a:r>
              <a:rPr sz="1412" spc="-57" dirty="0">
                <a:latin typeface="Trebuchet MS"/>
                <a:cs typeface="Trebuchet MS"/>
              </a:rPr>
              <a:t>e</a:t>
            </a:r>
            <a:r>
              <a:rPr sz="1412" spc="-31" dirty="0">
                <a:latin typeface="Trebuchet MS"/>
                <a:cs typeface="Trebuchet MS"/>
              </a:rPr>
              <a:t>n</a:t>
            </a:r>
            <a:r>
              <a:rPr sz="1412" spc="-88" dirty="0">
                <a:latin typeface="Trebuchet MS"/>
                <a:cs typeface="Trebuchet MS"/>
              </a:rPr>
              <a:t>t</a:t>
            </a:r>
            <a:endParaRPr sz="1412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28746" y="5557365"/>
            <a:ext cx="4986618" cy="505567"/>
          </a:xfrm>
          <a:prstGeom prst="rect">
            <a:avLst/>
          </a:prstGeom>
        </p:spPr>
        <p:txBody>
          <a:bodyPr vert="horz" wrap="square" lIns="0" tIns="26333" rIns="0" bIns="0" rtlCol="0">
            <a:spAutoFit/>
          </a:bodyPr>
          <a:lstStyle/>
          <a:p>
            <a:pPr marL="11206">
              <a:spcBef>
                <a:spcPts val="206"/>
              </a:spcBef>
            </a:pPr>
            <a:r>
              <a:rPr sz="1235" spc="75" dirty="0">
                <a:latin typeface="Arial"/>
                <a:cs typeface="Arial"/>
              </a:rPr>
              <a:t>you’re either </a:t>
            </a:r>
            <a:r>
              <a:rPr sz="1235" spc="115" dirty="0">
                <a:latin typeface="Arial"/>
                <a:cs typeface="Arial"/>
              </a:rPr>
              <a:t>blow-drying </a:t>
            </a:r>
            <a:r>
              <a:rPr sz="1235" spc="84" dirty="0">
                <a:latin typeface="Arial"/>
                <a:cs typeface="Arial"/>
              </a:rPr>
              <a:t>your </a:t>
            </a:r>
            <a:r>
              <a:rPr sz="1235" spc="79" dirty="0">
                <a:latin typeface="Arial"/>
                <a:cs typeface="Arial"/>
              </a:rPr>
              <a:t>pizza, </a:t>
            </a:r>
            <a:r>
              <a:rPr sz="1235" spc="93" dirty="0">
                <a:latin typeface="Arial"/>
                <a:cs typeface="Arial"/>
              </a:rPr>
              <a:t>or </a:t>
            </a:r>
            <a:r>
              <a:rPr sz="1235" spc="79" dirty="0">
                <a:latin typeface="Arial"/>
                <a:cs typeface="Arial"/>
              </a:rPr>
              <a:t>microwaving </a:t>
            </a:r>
            <a:r>
              <a:rPr sz="1235" spc="84" dirty="0">
                <a:latin typeface="Arial"/>
                <a:cs typeface="Arial"/>
              </a:rPr>
              <a:t>your</a:t>
            </a:r>
            <a:r>
              <a:rPr sz="1235" spc="49" dirty="0">
                <a:latin typeface="Arial"/>
                <a:cs typeface="Arial"/>
              </a:rPr>
              <a:t> </a:t>
            </a:r>
            <a:r>
              <a:rPr sz="1235" spc="97" dirty="0">
                <a:latin typeface="Arial"/>
                <a:cs typeface="Arial"/>
              </a:rPr>
              <a:t>dog</a:t>
            </a:r>
            <a:endParaRPr sz="1235" dirty="0">
              <a:latin typeface="Arial"/>
              <a:cs typeface="Arial"/>
            </a:endParaRPr>
          </a:p>
          <a:p>
            <a:pPr marL="2273234">
              <a:lnSpc>
                <a:spcPts val="953"/>
              </a:lnSpc>
              <a:spcBef>
                <a:spcPts val="313"/>
              </a:spcBef>
            </a:pPr>
            <a:r>
              <a:rPr sz="794" spc="-4" dirty="0">
                <a:latin typeface="Arial"/>
                <a:cs typeface="Arial"/>
              </a:rPr>
              <a:t>(PMI®-ACP)  </a:t>
            </a:r>
            <a:r>
              <a:rPr sz="794" dirty="0">
                <a:latin typeface="Arial"/>
                <a:cs typeface="Arial"/>
              </a:rPr>
              <a:t>Agile</a:t>
            </a:r>
            <a:r>
              <a:rPr sz="794" spc="-35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</a:rPr>
              <a:t>Certified</a:t>
            </a:r>
          </a:p>
          <a:p>
            <a:pPr marL="3008940"/>
            <a:r>
              <a:rPr sz="794" dirty="0">
                <a:latin typeface="Arial"/>
                <a:cs typeface="Arial"/>
              </a:rPr>
              <a:t>Practitioner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51883" y="2830005"/>
            <a:ext cx="217304" cy="1056154"/>
          </a:xfrm>
          <a:prstGeom prst="rect">
            <a:avLst/>
          </a:prstGeom>
        </p:spPr>
        <p:txBody>
          <a:bodyPr vert="vert270" wrap="square" lIns="0" tIns="2241" rIns="0" bIns="0" rtlCol="0">
            <a:spAutoFit/>
          </a:bodyPr>
          <a:lstStyle/>
          <a:p>
            <a:pPr marL="11206">
              <a:spcBef>
                <a:spcPts val="18"/>
              </a:spcBef>
            </a:pPr>
            <a:r>
              <a:rPr sz="1412" spc="-53" dirty="0">
                <a:latin typeface="Trebuchet MS"/>
                <a:cs typeface="Trebuchet MS"/>
              </a:rPr>
              <a:t>Requirements</a:t>
            </a:r>
            <a:endParaRPr sz="1412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6695" y="4213448"/>
            <a:ext cx="847725" cy="439370"/>
          </a:xfrm>
          <a:prstGeom prst="rect">
            <a:avLst/>
          </a:prstGeom>
        </p:spPr>
        <p:txBody>
          <a:bodyPr vert="horz" wrap="square" lIns="0" tIns="2241" rIns="0" bIns="0" rtlCol="0">
            <a:spAutoFit/>
          </a:bodyPr>
          <a:lstStyle/>
          <a:p>
            <a:pPr marL="11206" marR="4483">
              <a:lnSpc>
                <a:spcPct val="104099"/>
              </a:lnSpc>
              <a:spcBef>
                <a:spcPts val="18"/>
              </a:spcBef>
            </a:pPr>
            <a:r>
              <a:rPr sz="1412" spc="-53" dirty="0">
                <a:latin typeface="Trebuchet MS"/>
                <a:cs typeface="Trebuchet MS"/>
              </a:rPr>
              <a:t>Close </a:t>
            </a:r>
            <a:r>
              <a:rPr sz="1412" spc="-57" dirty="0">
                <a:latin typeface="Trebuchet MS"/>
                <a:cs typeface="Trebuchet MS"/>
              </a:rPr>
              <a:t>to  </a:t>
            </a:r>
            <a:r>
              <a:rPr sz="1412" spc="-22" dirty="0">
                <a:latin typeface="Trebuchet MS"/>
                <a:cs typeface="Trebuchet MS"/>
              </a:rPr>
              <a:t>Ag</a:t>
            </a:r>
            <a:r>
              <a:rPr sz="1412" spc="-71" dirty="0">
                <a:latin typeface="Trebuchet MS"/>
                <a:cs typeface="Trebuchet MS"/>
              </a:rPr>
              <a:t>r</a:t>
            </a:r>
            <a:r>
              <a:rPr sz="1412" spc="-57" dirty="0">
                <a:latin typeface="Trebuchet MS"/>
                <a:cs typeface="Trebuchet MS"/>
              </a:rPr>
              <a:t>ee</a:t>
            </a:r>
            <a:r>
              <a:rPr sz="1412" spc="-26" dirty="0">
                <a:latin typeface="Trebuchet MS"/>
                <a:cs typeface="Trebuchet MS"/>
              </a:rPr>
              <a:t>m</a:t>
            </a:r>
            <a:r>
              <a:rPr sz="1412" spc="-57" dirty="0">
                <a:latin typeface="Trebuchet MS"/>
                <a:cs typeface="Trebuchet MS"/>
              </a:rPr>
              <a:t>e</a:t>
            </a:r>
            <a:r>
              <a:rPr sz="1412" spc="-31" dirty="0">
                <a:latin typeface="Trebuchet MS"/>
                <a:cs typeface="Trebuchet MS"/>
              </a:rPr>
              <a:t>n</a:t>
            </a:r>
            <a:r>
              <a:rPr sz="1412" spc="-88" dirty="0">
                <a:latin typeface="Trebuchet MS"/>
                <a:cs typeface="Trebuchet MS"/>
              </a:rPr>
              <a:t>t</a:t>
            </a:r>
            <a:endParaRPr sz="1412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34500" y="4673203"/>
            <a:ext cx="698126" cy="439370"/>
          </a:xfrm>
          <a:prstGeom prst="rect">
            <a:avLst/>
          </a:prstGeom>
        </p:spPr>
        <p:txBody>
          <a:bodyPr vert="horz" wrap="square" lIns="0" tIns="2241" rIns="0" bIns="0" rtlCol="0">
            <a:spAutoFit/>
          </a:bodyPr>
          <a:lstStyle/>
          <a:p>
            <a:pPr marL="11206" marR="4483">
              <a:lnSpc>
                <a:spcPct val="104099"/>
              </a:lnSpc>
              <a:spcBef>
                <a:spcPts val="18"/>
              </a:spcBef>
            </a:pPr>
            <a:r>
              <a:rPr sz="1412" spc="-53" dirty="0">
                <a:latin typeface="Trebuchet MS"/>
                <a:cs typeface="Trebuchet MS"/>
              </a:rPr>
              <a:t>Close </a:t>
            </a:r>
            <a:r>
              <a:rPr sz="1412" spc="-57" dirty="0">
                <a:latin typeface="Trebuchet MS"/>
                <a:cs typeface="Trebuchet MS"/>
              </a:rPr>
              <a:t>to  </a:t>
            </a:r>
            <a:r>
              <a:rPr sz="1412" spc="-71" dirty="0">
                <a:latin typeface="Trebuchet MS"/>
                <a:cs typeface="Trebuchet MS"/>
              </a:rPr>
              <a:t>Ce</a:t>
            </a:r>
            <a:r>
              <a:rPr sz="1412" spc="-57" dirty="0">
                <a:latin typeface="Trebuchet MS"/>
                <a:cs typeface="Trebuchet MS"/>
              </a:rPr>
              <a:t>r</a:t>
            </a:r>
            <a:r>
              <a:rPr sz="1412" spc="-101" dirty="0">
                <a:latin typeface="Trebuchet MS"/>
                <a:cs typeface="Trebuchet MS"/>
              </a:rPr>
              <a:t>t</a:t>
            </a:r>
            <a:r>
              <a:rPr sz="1412" spc="-57" dirty="0">
                <a:latin typeface="Trebuchet MS"/>
                <a:cs typeface="Trebuchet MS"/>
              </a:rPr>
              <a:t>a</a:t>
            </a:r>
            <a:r>
              <a:rPr sz="1412" spc="-75" dirty="0">
                <a:latin typeface="Trebuchet MS"/>
                <a:cs typeface="Trebuchet MS"/>
              </a:rPr>
              <a:t>i</a:t>
            </a:r>
            <a:r>
              <a:rPr sz="1412" spc="-31" dirty="0">
                <a:latin typeface="Trebuchet MS"/>
                <a:cs typeface="Trebuchet MS"/>
              </a:rPr>
              <a:t>n</a:t>
            </a:r>
            <a:r>
              <a:rPr sz="1412" spc="-84" dirty="0">
                <a:latin typeface="Trebuchet MS"/>
                <a:cs typeface="Trebuchet MS"/>
              </a:rPr>
              <a:t>t</a:t>
            </a:r>
            <a:r>
              <a:rPr sz="1412" spc="-57" dirty="0">
                <a:latin typeface="Trebuchet MS"/>
                <a:cs typeface="Trebuchet MS"/>
              </a:rPr>
              <a:t>y</a:t>
            </a:r>
            <a:endParaRPr sz="1412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8284" y="4698402"/>
            <a:ext cx="5656169" cy="92791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65856">
              <a:spcBef>
                <a:spcPts val="88"/>
              </a:spcBef>
              <a:tabLst>
                <a:tab pos="1438912" algn="l"/>
              </a:tabLst>
            </a:pPr>
            <a:r>
              <a:rPr sz="2118" spc="-99" baseline="1736" dirty="0">
                <a:latin typeface="Trebuchet MS"/>
                <a:cs typeface="Trebuchet MS"/>
              </a:rPr>
              <a:t>Technology	</a:t>
            </a:r>
            <a:r>
              <a:rPr sz="1412" spc="-79" dirty="0">
                <a:latin typeface="Trebuchet MS"/>
                <a:cs typeface="Trebuchet MS"/>
              </a:rPr>
              <a:t>Far </a:t>
            </a:r>
            <a:r>
              <a:rPr sz="1412" spc="-57" dirty="0">
                <a:latin typeface="Trebuchet MS"/>
                <a:cs typeface="Trebuchet MS"/>
              </a:rPr>
              <a:t>from</a:t>
            </a:r>
            <a:r>
              <a:rPr sz="1412" spc="-97" dirty="0">
                <a:latin typeface="Trebuchet MS"/>
                <a:cs typeface="Trebuchet MS"/>
              </a:rPr>
              <a:t> </a:t>
            </a:r>
            <a:r>
              <a:rPr sz="1412" spc="-66" dirty="0">
                <a:latin typeface="Trebuchet MS"/>
                <a:cs typeface="Trebuchet MS"/>
              </a:rPr>
              <a:t>Certainty</a:t>
            </a:r>
            <a:endParaRPr sz="1412" dirty="0">
              <a:latin typeface="Trebuchet MS"/>
              <a:cs typeface="Trebuchet MS"/>
            </a:endParaRPr>
          </a:p>
          <a:p>
            <a:pPr marL="11206" marR="421924">
              <a:lnSpc>
                <a:spcPct val="107100"/>
              </a:lnSpc>
              <a:spcBef>
                <a:spcPts val="807"/>
              </a:spcBef>
            </a:pPr>
            <a:r>
              <a:rPr sz="1235" spc="26" dirty="0">
                <a:latin typeface="Arial"/>
                <a:cs typeface="Arial"/>
              </a:rPr>
              <a:t>When </a:t>
            </a:r>
            <a:r>
              <a:rPr sz="1235" spc="71" dirty="0">
                <a:latin typeface="Arial"/>
                <a:cs typeface="Arial"/>
              </a:rPr>
              <a:t>you </a:t>
            </a:r>
            <a:r>
              <a:rPr sz="1235" spc="66" dirty="0">
                <a:latin typeface="Arial"/>
                <a:cs typeface="Arial"/>
              </a:rPr>
              <a:t>manage </a:t>
            </a:r>
            <a:r>
              <a:rPr sz="1235" spc="-9" dirty="0">
                <a:latin typeface="Arial"/>
                <a:cs typeface="Arial"/>
              </a:rPr>
              <a:t>a </a:t>
            </a:r>
            <a:r>
              <a:rPr sz="1235" spc="62" dirty="0">
                <a:latin typeface="Arial"/>
                <a:cs typeface="Arial"/>
              </a:rPr>
              <a:t>system, </a:t>
            </a:r>
            <a:r>
              <a:rPr sz="1235" spc="71" dirty="0">
                <a:latin typeface="Arial"/>
                <a:cs typeface="Arial"/>
              </a:rPr>
              <a:t>you </a:t>
            </a:r>
            <a:r>
              <a:rPr sz="1235" spc="53" dirty="0">
                <a:latin typeface="Arial"/>
                <a:cs typeface="Arial"/>
              </a:rPr>
              <a:t>need </a:t>
            </a:r>
            <a:r>
              <a:rPr sz="1235" spc="101" dirty="0">
                <a:latin typeface="Arial"/>
                <a:cs typeface="Arial"/>
              </a:rPr>
              <a:t>to </a:t>
            </a:r>
            <a:r>
              <a:rPr sz="1235" spc="93" dirty="0">
                <a:latin typeface="Arial"/>
                <a:cs typeface="Arial"/>
              </a:rPr>
              <a:t>know </a:t>
            </a:r>
            <a:r>
              <a:rPr sz="1235" spc="75" dirty="0">
                <a:latin typeface="Arial"/>
                <a:cs typeface="Arial"/>
              </a:rPr>
              <a:t>whether </a:t>
            </a:r>
            <a:r>
              <a:rPr sz="1235" spc="101" dirty="0">
                <a:latin typeface="Arial"/>
                <a:cs typeface="Arial"/>
              </a:rPr>
              <a:t>it </a:t>
            </a:r>
            <a:r>
              <a:rPr sz="1235" spc="49" dirty="0">
                <a:latin typeface="Arial"/>
                <a:cs typeface="Arial"/>
              </a:rPr>
              <a:t>is </a:t>
            </a:r>
            <a:r>
              <a:rPr sz="1235" spc="75" dirty="0">
                <a:latin typeface="Arial"/>
                <a:cs typeface="Arial"/>
              </a:rPr>
              <a:t>either  predictable </a:t>
            </a:r>
            <a:r>
              <a:rPr sz="1235" spc="93" dirty="0">
                <a:latin typeface="Arial"/>
                <a:cs typeface="Arial"/>
              </a:rPr>
              <a:t>or</a:t>
            </a:r>
            <a:r>
              <a:rPr sz="1235" spc="79" dirty="0">
                <a:latin typeface="Arial"/>
                <a:cs typeface="Arial"/>
              </a:rPr>
              <a:t> </a:t>
            </a:r>
            <a:r>
              <a:rPr sz="1235" spc="93" dirty="0">
                <a:latin typeface="Arial"/>
                <a:cs typeface="Arial"/>
              </a:rPr>
              <a:t>complex.</a:t>
            </a:r>
            <a:endParaRPr sz="1235" dirty="0">
              <a:latin typeface="Arial"/>
              <a:cs typeface="Arial"/>
            </a:endParaRPr>
          </a:p>
          <a:p>
            <a:pPr marL="11206">
              <a:spcBef>
                <a:spcPts val="18"/>
              </a:spcBef>
            </a:pPr>
            <a:r>
              <a:rPr sz="1235" spc="66" dirty="0">
                <a:latin typeface="Arial"/>
                <a:cs typeface="Arial"/>
              </a:rPr>
              <a:t>If </a:t>
            </a:r>
            <a:r>
              <a:rPr sz="1235" spc="71" dirty="0">
                <a:latin typeface="Arial"/>
                <a:cs typeface="Arial"/>
              </a:rPr>
              <a:t>you </a:t>
            </a:r>
            <a:r>
              <a:rPr sz="1235" spc="66" dirty="0">
                <a:latin typeface="Arial"/>
                <a:cs typeface="Arial"/>
              </a:rPr>
              <a:t>take </a:t>
            </a:r>
            <a:r>
              <a:rPr sz="1235" spc="75" dirty="0">
                <a:latin typeface="Arial"/>
                <a:cs typeface="Arial"/>
              </a:rPr>
              <a:t>the </a:t>
            </a:r>
            <a:r>
              <a:rPr sz="1235" spc="93" dirty="0">
                <a:latin typeface="Arial"/>
                <a:cs typeface="Arial"/>
              </a:rPr>
              <a:t>wrong </a:t>
            </a:r>
            <a:r>
              <a:rPr sz="1235" spc="71" dirty="0">
                <a:latin typeface="Arial"/>
                <a:cs typeface="Arial"/>
              </a:rPr>
              <a:t>approach </a:t>
            </a:r>
            <a:r>
              <a:rPr sz="1235" spc="101" dirty="0">
                <a:latin typeface="Arial"/>
                <a:cs typeface="Arial"/>
              </a:rPr>
              <a:t>to </a:t>
            </a:r>
            <a:r>
              <a:rPr sz="1235" spc="97" dirty="0">
                <a:latin typeface="Arial"/>
                <a:cs typeface="Arial"/>
              </a:rPr>
              <a:t>building </a:t>
            </a:r>
            <a:r>
              <a:rPr sz="1235" spc="93" dirty="0">
                <a:latin typeface="Arial"/>
                <a:cs typeface="Arial"/>
              </a:rPr>
              <a:t>or </a:t>
            </a:r>
            <a:r>
              <a:rPr sz="1235" spc="84" dirty="0">
                <a:latin typeface="Arial"/>
                <a:cs typeface="Arial"/>
              </a:rPr>
              <a:t>managing </a:t>
            </a:r>
            <a:r>
              <a:rPr sz="1235" spc="57" dirty="0">
                <a:latin typeface="Arial"/>
                <a:cs typeface="Arial"/>
              </a:rPr>
              <a:t>such </a:t>
            </a:r>
            <a:r>
              <a:rPr sz="1235" spc="-9" dirty="0">
                <a:latin typeface="Arial"/>
                <a:cs typeface="Arial"/>
              </a:rPr>
              <a:t>a</a:t>
            </a:r>
            <a:r>
              <a:rPr sz="1235" spc="159" dirty="0">
                <a:latin typeface="Arial"/>
                <a:cs typeface="Arial"/>
              </a:rPr>
              <a:t> </a:t>
            </a:r>
            <a:r>
              <a:rPr sz="1235" spc="66" dirty="0">
                <a:latin typeface="Arial"/>
                <a:cs typeface="Arial"/>
              </a:rPr>
              <a:t>system,</a:t>
            </a:r>
            <a:endParaRPr sz="123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1861" y="1453255"/>
            <a:ext cx="3450290" cy="309987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1324" dirty="0">
                <a:solidFill>
                  <a:srgbClr val="EB631A"/>
                </a:solidFill>
                <a:latin typeface="Webdings"/>
                <a:cs typeface="Webdings"/>
              </a:rPr>
              <a:t></a:t>
            </a:r>
            <a:r>
              <a:rPr sz="1324" dirty="0">
                <a:solidFill>
                  <a:srgbClr val="EB631A"/>
                </a:solidFill>
                <a:latin typeface="Times New Roman"/>
                <a:cs typeface="Times New Roman"/>
              </a:rPr>
              <a:t> </a:t>
            </a:r>
            <a:r>
              <a:rPr sz="1941" spc="66" dirty="0"/>
              <a:t>Format </a:t>
            </a:r>
            <a:r>
              <a:rPr sz="1941" spc="132" dirty="0"/>
              <a:t>of </a:t>
            </a:r>
            <a:r>
              <a:rPr sz="1941" dirty="0"/>
              <a:t>Epic </a:t>
            </a:r>
            <a:r>
              <a:rPr sz="1941" spc="13" dirty="0"/>
              <a:t>User</a:t>
            </a:r>
            <a:r>
              <a:rPr sz="1941" spc="35" dirty="0"/>
              <a:t> Stories</a:t>
            </a:r>
            <a:endParaRPr sz="194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1861" y="1848325"/>
            <a:ext cx="5957607" cy="17254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827038" marR="4483" indent="-816391">
              <a:lnSpc>
                <a:spcPct val="144400"/>
              </a:lnSpc>
              <a:spcBef>
                <a:spcPts val="88"/>
              </a:spcBef>
              <a:tabLst>
                <a:tab pos="830399" algn="l"/>
              </a:tabLst>
            </a:pPr>
            <a:r>
              <a:rPr sz="1059" spc="-49" dirty="0">
                <a:latin typeface="Georgia"/>
                <a:cs typeface="Georgia"/>
              </a:rPr>
              <a:t>Example</a:t>
            </a:r>
            <a:r>
              <a:rPr sz="1059" spc="-44" dirty="0">
                <a:latin typeface="Georgia"/>
                <a:cs typeface="Georgia"/>
              </a:rPr>
              <a:t> </a:t>
            </a:r>
            <a:r>
              <a:rPr sz="1059" dirty="0">
                <a:latin typeface="Webdings"/>
                <a:cs typeface="Webdings"/>
              </a:rPr>
              <a:t></a:t>
            </a:r>
            <a:r>
              <a:rPr sz="1059" dirty="0">
                <a:latin typeface="Times New Roman"/>
                <a:cs typeface="Times New Roman"/>
              </a:rPr>
              <a:t>		</a:t>
            </a:r>
            <a:r>
              <a:rPr sz="1235" spc="31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235" spc="-9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35" spc="71" dirty="0">
                <a:solidFill>
                  <a:srgbClr val="FFFFFF"/>
                </a:solidFill>
                <a:latin typeface="Arial"/>
                <a:cs typeface="Arial"/>
              </a:rPr>
              <a:t>[role] </a:t>
            </a:r>
            <a:r>
              <a:rPr sz="1235" spc="9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235" spc="40" dirty="0">
                <a:solidFill>
                  <a:srgbClr val="FFFFFF"/>
                </a:solidFill>
                <a:latin typeface="Arial"/>
                <a:cs typeface="Arial"/>
              </a:rPr>
              <a:t>Want </a:t>
            </a:r>
            <a:r>
              <a:rPr sz="1235" spc="101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35" spc="93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1235" spc="71" dirty="0">
                <a:solidFill>
                  <a:srgbClr val="FFFFFF"/>
                </a:solidFill>
                <a:latin typeface="Arial"/>
                <a:cs typeface="Arial"/>
              </a:rPr>
              <a:t>[feature] </a:t>
            </a:r>
            <a:r>
              <a:rPr sz="1235" spc="49" dirty="0">
                <a:solidFill>
                  <a:srgbClr val="FFFFFF"/>
                </a:solidFill>
                <a:latin typeface="Arial"/>
                <a:cs typeface="Arial"/>
              </a:rPr>
              <a:t>so </a:t>
            </a:r>
            <a:r>
              <a:rPr sz="1235" spc="93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235" spc="9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235" spc="44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235" spc="93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1235" spc="88" dirty="0">
                <a:solidFill>
                  <a:srgbClr val="FFFFFF"/>
                </a:solidFill>
                <a:latin typeface="Arial"/>
                <a:cs typeface="Arial"/>
              </a:rPr>
              <a:t>[reason/benefit]  </a:t>
            </a:r>
            <a:r>
              <a:rPr sz="1235" spc="31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235" spc="49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235" spc="71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1235" spc="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35" spc="62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endParaRPr sz="1235" dirty="0">
              <a:latin typeface="Arial"/>
              <a:cs typeface="Arial"/>
            </a:endParaRPr>
          </a:p>
          <a:p>
            <a:pPr marL="827038">
              <a:spcBef>
                <a:spcPts val="816"/>
              </a:spcBef>
            </a:pPr>
            <a:r>
              <a:rPr sz="1235" spc="9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235" spc="79" dirty="0">
                <a:solidFill>
                  <a:srgbClr val="FFFFFF"/>
                </a:solidFill>
                <a:latin typeface="Arial"/>
                <a:cs typeface="Arial"/>
              </a:rPr>
              <a:t>want </a:t>
            </a:r>
            <a:r>
              <a:rPr sz="1235" spc="101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35" spc="44" dirty="0">
                <a:solidFill>
                  <a:srgbClr val="FFFFFF"/>
                </a:solidFill>
                <a:latin typeface="Arial"/>
                <a:cs typeface="Arial"/>
              </a:rPr>
              <a:t>search </a:t>
            </a:r>
            <a:r>
              <a:rPr sz="1235" spc="101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235" spc="-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35" spc="16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35" spc="93" dirty="0">
                <a:solidFill>
                  <a:srgbClr val="FFFFFF"/>
                </a:solidFill>
                <a:latin typeface="Arial"/>
                <a:cs typeface="Arial"/>
              </a:rPr>
              <a:t>job,</a:t>
            </a:r>
            <a:endParaRPr sz="1235" dirty="0">
              <a:latin typeface="Arial"/>
              <a:cs typeface="Arial"/>
            </a:endParaRPr>
          </a:p>
          <a:p>
            <a:pPr marL="827038">
              <a:spcBef>
                <a:spcPts val="816"/>
              </a:spcBef>
            </a:pPr>
            <a:r>
              <a:rPr sz="1235" spc="49" dirty="0">
                <a:solidFill>
                  <a:srgbClr val="FFFFFF"/>
                </a:solidFill>
                <a:latin typeface="Arial"/>
                <a:cs typeface="Arial"/>
              </a:rPr>
              <a:t>so </a:t>
            </a:r>
            <a:r>
              <a:rPr sz="1235" spc="9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1235" spc="44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235" spc="101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1235" spc="93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1235" spc="101" dirty="0">
                <a:solidFill>
                  <a:srgbClr val="FFFFFF"/>
                </a:solidFill>
                <a:latin typeface="Arial"/>
                <a:cs typeface="Arial"/>
              </a:rPr>
              <a:t>next </a:t>
            </a:r>
            <a:r>
              <a:rPr sz="1235" spc="44" dirty="0">
                <a:solidFill>
                  <a:srgbClr val="FFFFFF"/>
                </a:solidFill>
                <a:latin typeface="Arial"/>
                <a:cs typeface="Arial"/>
              </a:rPr>
              <a:t>career</a:t>
            </a:r>
            <a:r>
              <a:rPr sz="1235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35" spc="79" dirty="0">
                <a:solidFill>
                  <a:srgbClr val="FFFFFF"/>
                </a:solidFill>
                <a:latin typeface="Arial"/>
                <a:cs typeface="Arial"/>
              </a:rPr>
              <a:t>move</a:t>
            </a:r>
            <a:endParaRPr sz="1235" dirty="0">
              <a:latin typeface="Arial"/>
              <a:cs typeface="Arial"/>
            </a:endParaRPr>
          </a:p>
          <a:p>
            <a:pPr marL="827038" marR="1341976">
              <a:lnSpc>
                <a:spcPct val="136900"/>
              </a:lnSpc>
              <a:spcBef>
                <a:spcPts val="710"/>
              </a:spcBef>
            </a:pPr>
            <a:r>
              <a:rPr sz="1235" spc="66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235" spc="49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35" spc="62" dirty="0">
                <a:solidFill>
                  <a:srgbClr val="FFFFFF"/>
                </a:solidFill>
                <a:latin typeface="Arial"/>
                <a:cs typeface="Arial"/>
              </a:rPr>
              <a:t>actually </a:t>
            </a:r>
            <a:r>
              <a:rPr sz="1235" spc="84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235" spc="79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35" spc="101" dirty="0">
                <a:solidFill>
                  <a:srgbClr val="FFFFFF"/>
                </a:solidFill>
                <a:latin typeface="Arial"/>
                <a:cs typeface="Arial"/>
              </a:rPr>
              <a:t>format of </a:t>
            </a:r>
            <a:r>
              <a:rPr sz="1235" spc="84" dirty="0">
                <a:solidFill>
                  <a:srgbClr val="FFFFFF"/>
                </a:solidFill>
                <a:latin typeface="Arial"/>
                <a:cs typeface="Arial"/>
              </a:rPr>
              <a:t>[who] </a:t>
            </a:r>
            <a:r>
              <a:rPr sz="1235" spc="79" dirty="0">
                <a:solidFill>
                  <a:srgbClr val="FFFFFF"/>
                </a:solidFill>
                <a:latin typeface="Arial"/>
                <a:cs typeface="Arial"/>
              </a:rPr>
              <a:t>[what] </a:t>
            </a:r>
            <a:r>
              <a:rPr sz="1235" spc="75" dirty="0">
                <a:solidFill>
                  <a:srgbClr val="FFFFFF"/>
                </a:solidFill>
                <a:latin typeface="Arial"/>
                <a:cs typeface="Arial"/>
              </a:rPr>
              <a:t>[why]  </a:t>
            </a:r>
            <a:r>
              <a:rPr sz="1235" spc="40" dirty="0">
                <a:solidFill>
                  <a:srgbClr val="FFFFFF"/>
                </a:solidFill>
                <a:latin typeface="Arial"/>
                <a:cs typeface="Arial"/>
              </a:rPr>
              <a:t>[Why] </a:t>
            </a:r>
            <a:r>
              <a:rPr sz="1235" spc="49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35" spc="88" dirty="0">
                <a:solidFill>
                  <a:srgbClr val="FFFFFF"/>
                </a:solidFill>
                <a:latin typeface="Arial"/>
                <a:cs typeface="Arial"/>
              </a:rPr>
              <a:t>optional, </a:t>
            </a:r>
            <a:r>
              <a:rPr sz="1235" spc="110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1235" spc="101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235" spc="49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35" spc="84" dirty="0">
                <a:solidFill>
                  <a:srgbClr val="FFFFFF"/>
                </a:solidFill>
                <a:latin typeface="Arial"/>
                <a:cs typeface="Arial"/>
              </a:rPr>
              <a:t>better </a:t>
            </a:r>
            <a:r>
              <a:rPr sz="1235" spc="101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35" spc="62" dirty="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sz="1235" spc="101" dirty="0">
                <a:solidFill>
                  <a:srgbClr val="FFFFFF"/>
                </a:solidFill>
                <a:latin typeface="Arial"/>
                <a:cs typeface="Arial"/>
              </a:rPr>
              <a:t> it</a:t>
            </a:r>
            <a:endParaRPr sz="1235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1786" y="3605806"/>
            <a:ext cx="154304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solidFill>
                  <a:srgbClr val="EB631A"/>
                </a:solidFill>
                <a:latin typeface="Webdings"/>
                <a:cs typeface="Webdings"/>
              </a:rPr>
              <a:t></a:t>
            </a:r>
            <a:r>
              <a:rPr sz="1588" dirty="0">
                <a:solidFill>
                  <a:srgbClr val="EB631A"/>
                </a:solidFill>
                <a:latin typeface="Times New Roman"/>
                <a:cs typeface="Times New Roman"/>
              </a:rPr>
              <a:t> </a:t>
            </a:r>
            <a:r>
              <a:rPr sz="1588" b="1" dirty="0">
                <a:latin typeface="Arial"/>
                <a:cs typeface="Arial"/>
              </a:rPr>
              <a:t>User</a:t>
            </a:r>
            <a:r>
              <a:rPr sz="1588" b="1" spc="-13" dirty="0">
                <a:latin typeface="Arial"/>
                <a:cs typeface="Arial"/>
              </a:rPr>
              <a:t> </a:t>
            </a:r>
            <a:r>
              <a:rPr sz="1588" b="1" dirty="0">
                <a:latin typeface="Arial"/>
                <a:cs typeface="Arial"/>
              </a:rPr>
              <a:t>Stories:</a:t>
            </a:r>
            <a:endParaRPr sz="158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7767" y="3637118"/>
            <a:ext cx="1730748" cy="437529"/>
          </a:xfrm>
          <a:prstGeom prst="rect">
            <a:avLst/>
          </a:prstGeom>
        </p:spPr>
        <p:txBody>
          <a:bodyPr vert="horz" wrap="square" lIns="0" tIns="4482" rIns="0" bIns="0" rtlCol="0">
            <a:spAutoFit/>
          </a:bodyPr>
          <a:lstStyle/>
          <a:p>
            <a:pPr marL="11206" marR="4483">
              <a:lnSpc>
                <a:spcPct val="102899"/>
              </a:lnSpc>
              <a:spcBef>
                <a:spcPts val="35"/>
              </a:spcBef>
            </a:pPr>
            <a:r>
              <a:rPr sz="1412" spc="4" dirty="0">
                <a:latin typeface="Arial"/>
                <a:cs typeface="Arial"/>
              </a:rPr>
              <a:t>Standard Job Search  Advance Job</a:t>
            </a:r>
            <a:r>
              <a:rPr sz="1412" spc="-4" dirty="0">
                <a:latin typeface="Arial"/>
                <a:cs typeface="Arial"/>
              </a:rPr>
              <a:t> </a:t>
            </a:r>
            <a:r>
              <a:rPr sz="1412" spc="4" dirty="0">
                <a:latin typeface="Arial"/>
                <a:cs typeface="Arial"/>
              </a:rPr>
              <a:t>Search</a:t>
            </a:r>
            <a:endParaRPr sz="141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1786" y="4070013"/>
            <a:ext cx="5023037" cy="1539241"/>
          </a:xfrm>
          <a:prstGeom prst="rect">
            <a:avLst/>
          </a:prstGeom>
        </p:spPr>
        <p:txBody>
          <a:bodyPr vert="horz" wrap="square" lIns="0" tIns="4482" rIns="0" bIns="0" rtlCol="0">
            <a:spAutoFit/>
          </a:bodyPr>
          <a:lstStyle/>
          <a:p>
            <a:pPr marL="1461884" marR="787816" indent="-725620">
              <a:lnSpc>
                <a:spcPct val="102899"/>
              </a:lnSpc>
              <a:spcBef>
                <a:spcPts val="35"/>
              </a:spcBef>
            </a:pPr>
            <a:r>
              <a:rPr sz="1412" b="1" spc="9" dirty="0">
                <a:latin typeface="Arial"/>
                <a:cs typeface="Arial"/>
              </a:rPr>
              <a:t>Note: </a:t>
            </a:r>
            <a:r>
              <a:rPr sz="1412" dirty="0">
                <a:latin typeface="Arial"/>
                <a:cs typeface="Arial"/>
              </a:rPr>
              <a:t>A </a:t>
            </a:r>
            <a:r>
              <a:rPr sz="1412" spc="4" dirty="0">
                <a:latin typeface="Arial"/>
                <a:cs typeface="Arial"/>
              </a:rPr>
              <a:t>user Stories contain </a:t>
            </a:r>
            <a:r>
              <a:rPr sz="1412" spc="9" dirty="0">
                <a:latin typeface="Arial"/>
                <a:cs typeface="Arial"/>
              </a:rPr>
              <a:t>many </a:t>
            </a:r>
            <a:r>
              <a:rPr sz="1412" spc="4" dirty="0">
                <a:latin typeface="Arial"/>
                <a:cs typeface="Arial"/>
              </a:rPr>
              <a:t>features  Ex:</a:t>
            </a:r>
            <a:endParaRPr sz="1412">
              <a:latin typeface="Arial"/>
              <a:cs typeface="Arial"/>
            </a:endParaRPr>
          </a:p>
          <a:p>
            <a:pPr marL="1733642" indent="-271757">
              <a:lnSpc>
                <a:spcPts val="1138"/>
              </a:lnSpc>
              <a:spcBef>
                <a:spcPts val="53"/>
              </a:spcBef>
              <a:buClr>
                <a:srgbClr val="EB631A"/>
              </a:buClr>
              <a:buAutoNum type="arabicPeriod"/>
              <a:tabLst>
                <a:tab pos="1733642" algn="l"/>
                <a:tab pos="1734203" algn="l"/>
              </a:tabLst>
            </a:pPr>
            <a:r>
              <a:rPr sz="971" spc="-13" dirty="0">
                <a:latin typeface="Arial"/>
                <a:cs typeface="Arial"/>
              </a:rPr>
              <a:t>Back-end development </a:t>
            </a:r>
            <a:r>
              <a:rPr sz="971" spc="-9" dirty="0">
                <a:latin typeface="Arial"/>
                <a:cs typeface="Arial"/>
              </a:rPr>
              <a:t>of the search</a:t>
            </a:r>
            <a:r>
              <a:rPr sz="971" spc="-22" dirty="0">
                <a:latin typeface="Arial"/>
                <a:cs typeface="Arial"/>
              </a:rPr>
              <a:t> </a:t>
            </a:r>
            <a:r>
              <a:rPr sz="971" spc="-13" dirty="0">
                <a:latin typeface="Arial"/>
                <a:cs typeface="Arial"/>
              </a:rPr>
              <a:t>index</a:t>
            </a:r>
            <a:endParaRPr sz="971">
              <a:latin typeface="Arial"/>
              <a:cs typeface="Arial"/>
            </a:endParaRPr>
          </a:p>
          <a:p>
            <a:pPr marL="1733642" indent="-271757">
              <a:lnSpc>
                <a:spcPts val="1112"/>
              </a:lnSpc>
              <a:buClr>
                <a:srgbClr val="EB631A"/>
              </a:buClr>
              <a:buAutoNum type="arabicPeriod"/>
              <a:tabLst>
                <a:tab pos="1733642" algn="l"/>
                <a:tab pos="1734203" algn="l"/>
              </a:tabLst>
            </a:pPr>
            <a:r>
              <a:rPr sz="971" spc="-9" dirty="0">
                <a:latin typeface="Arial"/>
                <a:cs typeface="Arial"/>
              </a:rPr>
              <a:t>Front-end </a:t>
            </a:r>
            <a:r>
              <a:rPr sz="971" spc="-13" dirty="0">
                <a:latin typeface="Arial"/>
                <a:cs typeface="Arial"/>
              </a:rPr>
              <a:t>development </a:t>
            </a:r>
            <a:r>
              <a:rPr sz="971" spc="-9" dirty="0">
                <a:latin typeface="Arial"/>
                <a:cs typeface="Arial"/>
              </a:rPr>
              <a:t>of the search</a:t>
            </a:r>
            <a:r>
              <a:rPr sz="971" spc="-31" dirty="0">
                <a:latin typeface="Arial"/>
                <a:cs typeface="Arial"/>
              </a:rPr>
              <a:t> </a:t>
            </a:r>
            <a:r>
              <a:rPr sz="971" spc="-13" dirty="0">
                <a:latin typeface="Arial"/>
                <a:cs typeface="Arial"/>
              </a:rPr>
              <a:t>box</a:t>
            </a:r>
            <a:endParaRPr sz="971">
              <a:latin typeface="Arial"/>
              <a:cs typeface="Arial"/>
            </a:endParaRPr>
          </a:p>
          <a:p>
            <a:pPr marL="1733642" indent="-271757">
              <a:lnSpc>
                <a:spcPts val="1138"/>
              </a:lnSpc>
              <a:buClr>
                <a:srgbClr val="EB631A"/>
              </a:buClr>
              <a:buAutoNum type="arabicPeriod"/>
              <a:tabLst>
                <a:tab pos="1733642" algn="l"/>
                <a:tab pos="1734203" algn="l"/>
              </a:tabLst>
            </a:pPr>
            <a:r>
              <a:rPr sz="971" spc="-9" dirty="0">
                <a:latin typeface="Arial"/>
                <a:cs typeface="Arial"/>
              </a:rPr>
              <a:t>An API </a:t>
            </a:r>
            <a:r>
              <a:rPr sz="971" spc="-4" dirty="0">
                <a:latin typeface="Arial"/>
                <a:cs typeface="Arial"/>
              </a:rPr>
              <a:t>to </a:t>
            </a:r>
            <a:r>
              <a:rPr sz="971" spc="-9" dirty="0">
                <a:latin typeface="Arial"/>
                <a:cs typeface="Arial"/>
              </a:rPr>
              <a:t>find the most </a:t>
            </a:r>
            <a:r>
              <a:rPr sz="971" spc="-13" dirty="0">
                <a:latin typeface="Arial"/>
                <a:cs typeface="Arial"/>
              </a:rPr>
              <a:t>relevant </a:t>
            </a:r>
            <a:r>
              <a:rPr sz="971" spc="-9" dirty="0">
                <a:latin typeface="Arial"/>
                <a:cs typeface="Arial"/>
              </a:rPr>
              <a:t>search</a:t>
            </a:r>
            <a:r>
              <a:rPr sz="971" spc="-93" dirty="0">
                <a:latin typeface="Arial"/>
                <a:cs typeface="Arial"/>
              </a:rPr>
              <a:t> </a:t>
            </a:r>
            <a:r>
              <a:rPr sz="971" spc="-9" dirty="0">
                <a:latin typeface="Arial"/>
                <a:cs typeface="Arial"/>
              </a:rPr>
              <a:t>results</a:t>
            </a:r>
            <a:endParaRPr sz="971">
              <a:latin typeface="Arial"/>
              <a:cs typeface="Arial"/>
            </a:endParaRPr>
          </a:p>
          <a:p>
            <a:pPr marL="1733642" indent="-271757">
              <a:lnSpc>
                <a:spcPts val="1138"/>
              </a:lnSpc>
              <a:spcBef>
                <a:spcPts val="22"/>
              </a:spcBef>
              <a:buClr>
                <a:srgbClr val="EB631A"/>
              </a:buClr>
              <a:buAutoNum type="arabicPeriod"/>
              <a:tabLst>
                <a:tab pos="1733642" algn="l"/>
                <a:tab pos="1734203" algn="l"/>
              </a:tabLst>
            </a:pPr>
            <a:r>
              <a:rPr sz="971" spc="-9" dirty="0">
                <a:latin typeface="Arial"/>
                <a:cs typeface="Arial"/>
              </a:rPr>
              <a:t>Front-end </a:t>
            </a:r>
            <a:r>
              <a:rPr sz="971" spc="-13" dirty="0">
                <a:latin typeface="Arial"/>
                <a:cs typeface="Arial"/>
              </a:rPr>
              <a:t>development </a:t>
            </a:r>
            <a:r>
              <a:rPr sz="971" spc="-9" dirty="0">
                <a:latin typeface="Arial"/>
                <a:cs typeface="Arial"/>
              </a:rPr>
              <a:t>of the results </a:t>
            </a:r>
            <a:r>
              <a:rPr sz="971" spc="-13" dirty="0">
                <a:latin typeface="Arial"/>
                <a:cs typeface="Arial"/>
              </a:rPr>
              <a:t>page, </a:t>
            </a:r>
            <a:r>
              <a:rPr sz="971" spc="-9" dirty="0">
                <a:latin typeface="Arial"/>
                <a:cs typeface="Arial"/>
              </a:rPr>
              <a:t>writing test</a:t>
            </a:r>
            <a:r>
              <a:rPr sz="971" spc="-13" dirty="0">
                <a:latin typeface="Arial"/>
                <a:cs typeface="Arial"/>
              </a:rPr>
              <a:t> cases</a:t>
            </a:r>
            <a:endParaRPr sz="971">
              <a:latin typeface="Arial"/>
              <a:cs typeface="Arial"/>
            </a:endParaRPr>
          </a:p>
          <a:p>
            <a:pPr marL="1733642" indent="-271757">
              <a:lnSpc>
                <a:spcPts val="1112"/>
              </a:lnSpc>
              <a:buClr>
                <a:srgbClr val="EB631A"/>
              </a:buClr>
              <a:buAutoNum type="arabicPeriod"/>
              <a:tabLst>
                <a:tab pos="1733642" algn="l"/>
                <a:tab pos="1734203" algn="l"/>
              </a:tabLst>
            </a:pPr>
            <a:r>
              <a:rPr sz="971" spc="-13" dirty="0">
                <a:latin typeface="Arial"/>
                <a:cs typeface="Arial"/>
              </a:rPr>
              <a:t>Executing </a:t>
            </a:r>
            <a:r>
              <a:rPr sz="971" spc="-9" dirty="0">
                <a:latin typeface="Arial"/>
                <a:cs typeface="Arial"/>
              </a:rPr>
              <a:t>the tests, </a:t>
            </a:r>
            <a:r>
              <a:rPr sz="971" spc="-13" dirty="0">
                <a:latin typeface="Arial"/>
                <a:cs typeface="Arial"/>
              </a:rPr>
              <a:t>configuring </a:t>
            </a:r>
            <a:r>
              <a:rPr sz="971" spc="-9" dirty="0">
                <a:latin typeface="Arial"/>
                <a:cs typeface="Arial"/>
              </a:rPr>
              <a:t>the search</a:t>
            </a:r>
            <a:r>
              <a:rPr sz="971" spc="-31" dirty="0">
                <a:latin typeface="Arial"/>
                <a:cs typeface="Arial"/>
              </a:rPr>
              <a:t> </a:t>
            </a:r>
            <a:r>
              <a:rPr sz="971" spc="-9" dirty="0">
                <a:latin typeface="Arial"/>
                <a:cs typeface="Arial"/>
              </a:rPr>
              <a:t>servers</a:t>
            </a:r>
            <a:endParaRPr sz="971">
              <a:latin typeface="Arial"/>
              <a:cs typeface="Arial"/>
            </a:endParaRPr>
          </a:p>
          <a:p>
            <a:pPr marL="11206">
              <a:lnSpc>
                <a:spcPts val="1456"/>
              </a:lnSpc>
            </a:pPr>
            <a:r>
              <a:rPr sz="1235" dirty="0">
                <a:solidFill>
                  <a:srgbClr val="EB631A"/>
                </a:solidFill>
                <a:latin typeface="Webdings"/>
                <a:cs typeface="Webdings"/>
              </a:rPr>
              <a:t></a:t>
            </a:r>
            <a:r>
              <a:rPr sz="1235" dirty="0">
                <a:solidFill>
                  <a:srgbClr val="EB631A"/>
                </a:solidFill>
                <a:latin typeface="Times New Roman"/>
                <a:cs typeface="Times New Roman"/>
              </a:rPr>
              <a:t> </a:t>
            </a:r>
            <a:r>
              <a:rPr sz="1235" b="1" dirty="0">
                <a:latin typeface="Arial"/>
                <a:cs typeface="Arial"/>
              </a:rPr>
              <a:t>Types </a:t>
            </a:r>
            <a:r>
              <a:rPr sz="1235" b="1" spc="13" dirty="0">
                <a:latin typeface="Arial"/>
                <a:cs typeface="Arial"/>
              </a:rPr>
              <a:t>of </a:t>
            </a:r>
            <a:r>
              <a:rPr sz="1235" b="1" spc="18" dirty="0">
                <a:latin typeface="Arial"/>
                <a:cs typeface="Arial"/>
              </a:rPr>
              <a:t>User</a:t>
            </a:r>
            <a:r>
              <a:rPr sz="1235" b="1" spc="176" dirty="0">
                <a:latin typeface="Arial"/>
                <a:cs typeface="Arial"/>
              </a:rPr>
              <a:t> </a:t>
            </a:r>
            <a:r>
              <a:rPr sz="1235" b="1" spc="18" dirty="0">
                <a:latin typeface="Arial"/>
                <a:cs typeface="Arial"/>
              </a:rPr>
              <a:t>Stories</a:t>
            </a:r>
            <a:endParaRPr sz="1235">
              <a:latin typeface="Arial"/>
              <a:cs typeface="Arial"/>
            </a:endParaRPr>
          </a:p>
          <a:p>
            <a:pPr marL="534549">
              <a:spcBef>
                <a:spcPts val="18"/>
              </a:spcBef>
            </a:pPr>
            <a:r>
              <a:rPr sz="1147" dirty="0">
                <a:solidFill>
                  <a:srgbClr val="77D5EA"/>
                </a:solidFill>
                <a:latin typeface="Webdings"/>
                <a:cs typeface="Webdings"/>
              </a:rPr>
              <a:t></a:t>
            </a:r>
            <a:r>
              <a:rPr sz="1147" dirty="0">
                <a:solidFill>
                  <a:srgbClr val="77D5EA"/>
                </a:solidFill>
                <a:latin typeface="Times New Roman"/>
                <a:cs typeface="Times New Roman"/>
              </a:rPr>
              <a:t> </a:t>
            </a:r>
            <a:r>
              <a:rPr sz="1147" spc="-18" dirty="0">
                <a:latin typeface="Arial"/>
                <a:cs typeface="Arial"/>
              </a:rPr>
              <a:t>Business User </a:t>
            </a:r>
            <a:r>
              <a:rPr sz="1147" spc="-31" dirty="0">
                <a:latin typeface="Arial"/>
                <a:cs typeface="Arial"/>
              </a:rPr>
              <a:t>Story, Technical </a:t>
            </a:r>
            <a:r>
              <a:rPr sz="1147" spc="-18" dirty="0">
                <a:latin typeface="Arial"/>
                <a:cs typeface="Arial"/>
              </a:rPr>
              <a:t>User </a:t>
            </a:r>
            <a:r>
              <a:rPr sz="1147" spc="-31" dirty="0">
                <a:latin typeface="Arial"/>
                <a:cs typeface="Arial"/>
              </a:rPr>
              <a:t>Story, </a:t>
            </a:r>
            <a:r>
              <a:rPr sz="1147" spc="-18" dirty="0">
                <a:latin typeface="Arial"/>
                <a:cs typeface="Arial"/>
              </a:rPr>
              <a:t>Bug User</a:t>
            </a:r>
            <a:r>
              <a:rPr sz="1147" spc="-57" dirty="0">
                <a:latin typeface="Arial"/>
                <a:cs typeface="Arial"/>
              </a:rPr>
              <a:t> </a:t>
            </a:r>
            <a:r>
              <a:rPr sz="1147" spc="-18" dirty="0">
                <a:latin typeface="Arial"/>
                <a:cs typeface="Arial"/>
              </a:rPr>
              <a:t>Story</a:t>
            </a:r>
            <a:endParaRPr sz="114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7683" y="5782603"/>
            <a:ext cx="1275229" cy="25574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794" spc="-4" dirty="0">
                <a:latin typeface="Arial"/>
                <a:cs typeface="Arial"/>
              </a:rPr>
              <a:t>(PMI®-ACP)  </a:t>
            </a:r>
            <a:r>
              <a:rPr sz="794" dirty="0">
                <a:latin typeface="Arial"/>
                <a:cs typeface="Arial"/>
              </a:rPr>
              <a:t>Agile</a:t>
            </a:r>
            <a:r>
              <a:rPr sz="794" spc="-35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</a:rPr>
              <a:t>Certified</a:t>
            </a:r>
            <a:endParaRPr sz="794">
              <a:latin typeface="Arial"/>
              <a:cs typeface="Arial"/>
            </a:endParaRPr>
          </a:p>
          <a:p>
            <a:pPr marL="749714">
              <a:spcBef>
                <a:spcPts val="18"/>
              </a:spcBef>
            </a:pPr>
            <a:r>
              <a:rPr sz="794" spc="-4" dirty="0">
                <a:latin typeface="Arial"/>
                <a:cs typeface="Arial"/>
              </a:rPr>
              <a:t>P</a:t>
            </a:r>
            <a:r>
              <a:rPr sz="794" spc="4" dirty="0">
                <a:latin typeface="Arial"/>
                <a:cs typeface="Arial"/>
              </a:rPr>
              <a:t>ra</a:t>
            </a:r>
            <a:r>
              <a:rPr sz="794" dirty="0">
                <a:latin typeface="Arial"/>
                <a:cs typeface="Arial"/>
              </a:rPr>
              <a:t>c</a:t>
            </a:r>
            <a:r>
              <a:rPr sz="794" spc="-4" dirty="0">
                <a:latin typeface="Arial"/>
                <a:cs typeface="Arial"/>
              </a:rPr>
              <a:t>t</a:t>
            </a:r>
            <a:r>
              <a:rPr sz="794" dirty="0">
                <a:latin typeface="Arial"/>
                <a:cs typeface="Arial"/>
              </a:rPr>
              <a:t>i</a:t>
            </a:r>
            <a:r>
              <a:rPr sz="794" spc="-4" dirty="0">
                <a:latin typeface="Arial"/>
                <a:cs typeface="Arial"/>
              </a:rPr>
              <a:t>t</a:t>
            </a:r>
            <a:r>
              <a:rPr sz="794" dirty="0">
                <a:latin typeface="Arial"/>
                <a:cs typeface="Arial"/>
              </a:rPr>
              <a:t>i</a:t>
            </a:r>
            <a:r>
              <a:rPr sz="794" spc="4" dirty="0">
                <a:latin typeface="Arial"/>
                <a:cs typeface="Arial"/>
              </a:rPr>
              <a:t>one</a:t>
            </a:r>
            <a:r>
              <a:rPr sz="794" dirty="0">
                <a:latin typeface="Arial"/>
                <a:cs typeface="Arial"/>
              </a:rPr>
              <a:t>r</a:t>
            </a:r>
            <a:endParaRPr sz="79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6394" y="5810504"/>
            <a:ext cx="480732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88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1235" spc="12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23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3"/>
            <a:ext cx="7978588" cy="6163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2106706" y="347383"/>
            <a:ext cx="7978588" cy="6163235"/>
          </a:xfrm>
          <a:custGeom>
            <a:avLst/>
            <a:gdLst/>
            <a:ahLst/>
            <a:cxnLst/>
            <a:rect l="l" t="t" r="r" b="b"/>
            <a:pathLst>
              <a:path w="9042400" h="6985000">
                <a:moveTo>
                  <a:pt x="0" y="0"/>
                </a:moveTo>
                <a:lnTo>
                  <a:pt x="9042398" y="0"/>
                </a:lnTo>
                <a:lnTo>
                  <a:pt x="9042398" y="6984998"/>
                </a:lnTo>
                <a:lnTo>
                  <a:pt x="0" y="698499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2106706" y="347383"/>
            <a:ext cx="7978588" cy="6163235"/>
          </a:xfrm>
          <a:custGeom>
            <a:avLst/>
            <a:gdLst/>
            <a:ahLst/>
            <a:cxnLst/>
            <a:rect l="l" t="t" r="r" b="b"/>
            <a:pathLst>
              <a:path w="9042400" h="6985000">
                <a:moveTo>
                  <a:pt x="0" y="0"/>
                </a:moveTo>
                <a:lnTo>
                  <a:pt x="9042398" y="0"/>
                </a:lnTo>
                <a:lnTo>
                  <a:pt x="9042398" y="6984998"/>
                </a:lnTo>
                <a:lnTo>
                  <a:pt x="0" y="698499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2186491" y="6340767"/>
            <a:ext cx="12438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31"/>
              </a:lnSpc>
            </a:pPr>
            <a:r>
              <a:rPr sz="882" spc="-4" dirty="0">
                <a:solidFill>
                  <a:srgbClr val="808080"/>
                </a:solidFill>
                <a:latin typeface="Arial"/>
                <a:cs typeface="Arial"/>
              </a:rPr>
              <a:t>67</a:t>
            </a:r>
            <a:endParaRPr sz="882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06706" y="347383"/>
            <a:ext cx="7978588" cy="6163235"/>
          </a:xfrm>
          <a:custGeom>
            <a:avLst/>
            <a:gdLst/>
            <a:ahLst/>
            <a:cxnLst/>
            <a:rect l="l" t="t" r="r" b="b"/>
            <a:pathLst>
              <a:path w="9042400" h="6985000">
                <a:moveTo>
                  <a:pt x="0" y="6985000"/>
                </a:moveTo>
                <a:lnTo>
                  <a:pt x="9042400" y="6985000"/>
                </a:lnTo>
                <a:lnTo>
                  <a:pt x="9042400" y="0"/>
                </a:lnTo>
                <a:lnTo>
                  <a:pt x="0" y="0"/>
                </a:lnTo>
                <a:lnTo>
                  <a:pt x="0" y="6985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2740870" y="4418389"/>
            <a:ext cx="2194022" cy="1865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2735266" y="4412775"/>
            <a:ext cx="2205318" cy="1876985"/>
          </a:xfrm>
          <a:custGeom>
            <a:avLst/>
            <a:gdLst/>
            <a:ahLst/>
            <a:cxnLst/>
            <a:rect l="l" t="t" r="r" b="b"/>
            <a:pathLst>
              <a:path w="2499360" h="2127250">
                <a:moveTo>
                  <a:pt x="0" y="0"/>
                </a:moveTo>
                <a:lnTo>
                  <a:pt x="2499263" y="0"/>
                </a:lnTo>
                <a:lnTo>
                  <a:pt x="2499263" y="2127052"/>
                </a:lnTo>
                <a:lnTo>
                  <a:pt x="0" y="2127052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2740870" y="3382399"/>
            <a:ext cx="2194022" cy="1035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2735266" y="3376803"/>
            <a:ext cx="2205318" cy="1047190"/>
          </a:xfrm>
          <a:custGeom>
            <a:avLst/>
            <a:gdLst/>
            <a:ahLst/>
            <a:cxnLst/>
            <a:rect l="l" t="t" r="r" b="b"/>
            <a:pathLst>
              <a:path w="2499360" h="1186814">
                <a:moveTo>
                  <a:pt x="0" y="0"/>
                </a:moveTo>
                <a:lnTo>
                  <a:pt x="2499263" y="0"/>
                </a:lnTo>
                <a:lnTo>
                  <a:pt x="2499263" y="1186813"/>
                </a:lnTo>
                <a:lnTo>
                  <a:pt x="0" y="118681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2740870" y="1901795"/>
            <a:ext cx="2194022" cy="14701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2735266" y="1896181"/>
            <a:ext cx="2205318" cy="1481417"/>
          </a:xfrm>
          <a:custGeom>
            <a:avLst/>
            <a:gdLst/>
            <a:ahLst/>
            <a:cxnLst/>
            <a:rect l="l" t="t" r="r" b="b"/>
            <a:pathLst>
              <a:path w="2499360" h="1678939">
                <a:moveTo>
                  <a:pt x="0" y="0"/>
                </a:moveTo>
                <a:lnTo>
                  <a:pt x="2499263" y="0"/>
                </a:lnTo>
                <a:lnTo>
                  <a:pt x="2499263" y="1678829"/>
                </a:lnTo>
                <a:lnTo>
                  <a:pt x="0" y="1678829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2740870" y="371217"/>
            <a:ext cx="2194022" cy="15305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2735265" y="365614"/>
            <a:ext cx="2205318" cy="1541929"/>
          </a:xfrm>
          <a:custGeom>
            <a:avLst/>
            <a:gdLst/>
            <a:ahLst/>
            <a:cxnLst/>
            <a:rect l="l" t="t" r="r" b="b"/>
            <a:pathLst>
              <a:path w="2499360" h="1747520">
                <a:moveTo>
                  <a:pt x="0" y="0"/>
                </a:moveTo>
                <a:lnTo>
                  <a:pt x="2499263" y="0"/>
                </a:lnTo>
                <a:lnTo>
                  <a:pt x="2499263" y="1747346"/>
                </a:lnTo>
                <a:lnTo>
                  <a:pt x="0" y="1747346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8647511" y="482329"/>
            <a:ext cx="1429500" cy="6203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4981519" y="2176366"/>
            <a:ext cx="1766820" cy="8966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4975914" y="2170769"/>
            <a:ext cx="1778373" cy="908237"/>
          </a:xfrm>
          <a:custGeom>
            <a:avLst/>
            <a:gdLst/>
            <a:ahLst/>
            <a:cxnLst/>
            <a:rect l="l" t="t" r="r" b="b"/>
            <a:pathLst>
              <a:path w="2015489" h="1029335">
                <a:moveTo>
                  <a:pt x="0" y="0"/>
                </a:moveTo>
                <a:lnTo>
                  <a:pt x="2015094" y="0"/>
                </a:lnTo>
                <a:lnTo>
                  <a:pt x="2015094" y="1028859"/>
                </a:lnTo>
                <a:lnTo>
                  <a:pt x="0" y="102885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4981519" y="3080176"/>
            <a:ext cx="1766820" cy="8966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4975914" y="3074569"/>
            <a:ext cx="1778373" cy="908237"/>
          </a:xfrm>
          <a:custGeom>
            <a:avLst/>
            <a:gdLst/>
            <a:ahLst/>
            <a:cxnLst/>
            <a:rect l="l" t="t" r="r" b="b"/>
            <a:pathLst>
              <a:path w="2015489" h="1029335">
                <a:moveTo>
                  <a:pt x="0" y="0"/>
                </a:moveTo>
                <a:lnTo>
                  <a:pt x="2015094" y="0"/>
                </a:lnTo>
                <a:lnTo>
                  <a:pt x="2015094" y="1028859"/>
                </a:lnTo>
                <a:lnTo>
                  <a:pt x="0" y="102885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4981519" y="3983987"/>
            <a:ext cx="1766820" cy="8966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4975914" y="3978380"/>
            <a:ext cx="1778373" cy="908237"/>
          </a:xfrm>
          <a:custGeom>
            <a:avLst/>
            <a:gdLst/>
            <a:ahLst/>
            <a:cxnLst/>
            <a:rect l="l" t="t" r="r" b="b"/>
            <a:pathLst>
              <a:path w="2015489" h="1029335">
                <a:moveTo>
                  <a:pt x="0" y="0"/>
                </a:moveTo>
                <a:lnTo>
                  <a:pt x="2015094" y="0"/>
                </a:lnTo>
                <a:lnTo>
                  <a:pt x="2015094" y="1028859"/>
                </a:lnTo>
                <a:lnTo>
                  <a:pt x="0" y="102885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6791033" y="2187773"/>
            <a:ext cx="1766820" cy="89661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6785429" y="2182166"/>
            <a:ext cx="1778373" cy="908237"/>
          </a:xfrm>
          <a:custGeom>
            <a:avLst/>
            <a:gdLst/>
            <a:ahLst/>
            <a:cxnLst/>
            <a:rect l="l" t="t" r="r" b="b"/>
            <a:pathLst>
              <a:path w="2015490" h="1029335">
                <a:moveTo>
                  <a:pt x="0" y="0"/>
                </a:moveTo>
                <a:lnTo>
                  <a:pt x="2015094" y="0"/>
                </a:lnTo>
                <a:lnTo>
                  <a:pt x="2015094" y="1028859"/>
                </a:lnTo>
                <a:lnTo>
                  <a:pt x="0" y="102885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6791033" y="3092928"/>
            <a:ext cx="1766820" cy="8966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6785429" y="3087322"/>
            <a:ext cx="1778373" cy="908237"/>
          </a:xfrm>
          <a:custGeom>
            <a:avLst/>
            <a:gdLst/>
            <a:ahLst/>
            <a:cxnLst/>
            <a:rect l="l" t="t" r="r" b="b"/>
            <a:pathLst>
              <a:path w="2015490" h="1029335">
                <a:moveTo>
                  <a:pt x="0" y="0"/>
                </a:moveTo>
                <a:lnTo>
                  <a:pt x="2015094" y="0"/>
                </a:lnTo>
                <a:lnTo>
                  <a:pt x="2015094" y="1028859"/>
                </a:lnTo>
                <a:lnTo>
                  <a:pt x="0" y="102885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4981519" y="631115"/>
            <a:ext cx="1766820" cy="153056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4975914" y="625513"/>
            <a:ext cx="1778373" cy="1541929"/>
          </a:xfrm>
          <a:custGeom>
            <a:avLst/>
            <a:gdLst/>
            <a:ahLst/>
            <a:cxnLst/>
            <a:rect l="l" t="t" r="r" b="b"/>
            <a:pathLst>
              <a:path w="2015489" h="1747520">
                <a:moveTo>
                  <a:pt x="0" y="0"/>
                </a:moveTo>
                <a:lnTo>
                  <a:pt x="2015094" y="0"/>
                </a:lnTo>
                <a:lnTo>
                  <a:pt x="2015094" y="1747346"/>
                </a:lnTo>
                <a:lnTo>
                  <a:pt x="0" y="1747346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3"/>
            <a:ext cx="7978588" cy="6163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2106706" y="347383"/>
            <a:ext cx="7978588" cy="6163235"/>
          </a:xfrm>
          <a:custGeom>
            <a:avLst/>
            <a:gdLst/>
            <a:ahLst/>
            <a:cxnLst/>
            <a:rect l="l" t="t" r="r" b="b"/>
            <a:pathLst>
              <a:path w="9042400" h="6985000">
                <a:moveTo>
                  <a:pt x="0" y="0"/>
                </a:moveTo>
                <a:lnTo>
                  <a:pt x="9042398" y="0"/>
                </a:lnTo>
                <a:lnTo>
                  <a:pt x="9042398" y="6984998"/>
                </a:lnTo>
                <a:lnTo>
                  <a:pt x="0" y="698499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2106706" y="347382"/>
            <a:ext cx="7978588" cy="90768"/>
          </a:xfrm>
          <a:custGeom>
            <a:avLst/>
            <a:gdLst/>
            <a:ahLst/>
            <a:cxnLst/>
            <a:rect l="l" t="t" r="r" b="b"/>
            <a:pathLst>
              <a:path w="9042400" h="102870">
                <a:moveTo>
                  <a:pt x="0" y="102727"/>
                </a:moveTo>
                <a:lnTo>
                  <a:pt x="9042400" y="102727"/>
                </a:lnTo>
                <a:lnTo>
                  <a:pt x="9042400" y="0"/>
                </a:lnTo>
                <a:lnTo>
                  <a:pt x="0" y="0"/>
                </a:lnTo>
                <a:lnTo>
                  <a:pt x="0" y="1027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2106706" y="6419981"/>
            <a:ext cx="7978588" cy="90768"/>
          </a:xfrm>
          <a:custGeom>
            <a:avLst/>
            <a:gdLst/>
            <a:ahLst/>
            <a:cxnLst/>
            <a:rect l="l" t="t" r="r" b="b"/>
            <a:pathLst>
              <a:path w="9042400" h="102870">
                <a:moveTo>
                  <a:pt x="0" y="102720"/>
                </a:moveTo>
                <a:lnTo>
                  <a:pt x="9042400" y="102720"/>
                </a:lnTo>
                <a:lnTo>
                  <a:pt x="9042400" y="0"/>
                </a:lnTo>
                <a:lnTo>
                  <a:pt x="0" y="0"/>
                </a:lnTo>
                <a:lnTo>
                  <a:pt x="0" y="102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2106706" y="347383"/>
            <a:ext cx="7978588" cy="6163235"/>
          </a:xfrm>
          <a:custGeom>
            <a:avLst/>
            <a:gdLst/>
            <a:ahLst/>
            <a:cxnLst/>
            <a:rect l="l" t="t" r="r" b="b"/>
            <a:pathLst>
              <a:path w="9042400" h="6985000">
                <a:moveTo>
                  <a:pt x="0" y="0"/>
                </a:moveTo>
                <a:lnTo>
                  <a:pt x="9042398" y="0"/>
                </a:lnTo>
                <a:lnTo>
                  <a:pt x="9042398" y="6984998"/>
                </a:lnTo>
                <a:lnTo>
                  <a:pt x="0" y="6984998"/>
                </a:lnTo>
                <a:lnTo>
                  <a:pt x="0" y="0"/>
                </a:lnTo>
                <a:close/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2186491" y="6340767"/>
            <a:ext cx="12438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31"/>
              </a:lnSpc>
            </a:pPr>
            <a:r>
              <a:rPr sz="882" spc="-4" dirty="0">
                <a:solidFill>
                  <a:srgbClr val="808080"/>
                </a:solidFill>
                <a:latin typeface="Arial"/>
                <a:cs typeface="Arial"/>
              </a:rPr>
              <a:t>68</a:t>
            </a:r>
            <a:endParaRPr sz="882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69191" y="430978"/>
            <a:ext cx="7978588" cy="5982260"/>
          </a:xfrm>
          <a:custGeom>
            <a:avLst/>
            <a:gdLst/>
            <a:ahLst/>
            <a:cxnLst/>
            <a:rect l="l" t="t" r="r" b="b"/>
            <a:pathLst>
              <a:path w="9042400" h="6779895">
                <a:moveTo>
                  <a:pt x="0" y="6779552"/>
                </a:moveTo>
                <a:lnTo>
                  <a:pt x="9042400" y="6779552"/>
                </a:lnTo>
                <a:lnTo>
                  <a:pt x="9042400" y="0"/>
                </a:lnTo>
                <a:lnTo>
                  <a:pt x="0" y="0"/>
                </a:lnTo>
                <a:lnTo>
                  <a:pt x="0" y="67795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3658092" y="3424815"/>
            <a:ext cx="1097056" cy="556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646885" y="604053"/>
          <a:ext cx="1108262" cy="5636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1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7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7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47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47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53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70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658092" y="3989770"/>
            <a:ext cx="1097056" cy="556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3658092" y="4554737"/>
            <a:ext cx="1097056" cy="556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3658092" y="5119704"/>
            <a:ext cx="1097056" cy="556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3658092" y="5686013"/>
            <a:ext cx="1097056" cy="5567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3658092" y="2865383"/>
            <a:ext cx="1097056" cy="5567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3658092" y="2300428"/>
            <a:ext cx="1097056" cy="5567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3658092" y="1742472"/>
            <a:ext cx="1097056" cy="5567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3669298" y="1133185"/>
            <a:ext cx="1097056" cy="5567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3658092" y="615264"/>
            <a:ext cx="1097056" cy="5567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7082240" y="5136323"/>
            <a:ext cx="1097056" cy="556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071033" y="605408"/>
          <a:ext cx="1108262" cy="5649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58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3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7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0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7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3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47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47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47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58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7082240" y="5701281"/>
            <a:ext cx="1097056" cy="556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7082240" y="4006389"/>
            <a:ext cx="1097056" cy="556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7082240" y="4571355"/>
            <a:ext cx="1097056" cy="556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7082240" y="1747888"/>
            <a:ext cx="1097056" cy="5567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7082240" y="616609"/>
            <a:ext cx="1097056" cy="5567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7082240" y="3441433"/>
            <a:ext cx="1097056" cy="5567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7082240" y="2311499"/>
            <a:ext cx="1097056" cy="5567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7082240" y="1181576"/>
            <a:ext cx="1097056" cy="5567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7082240" y="2875110"/>
            <a:ext cx="1097056" cy="5567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8647511" y="482329"/>
            <a:ext cx="1429500" cy="6203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01454" y="3480369"/>
            <a:ext cx="1053693" cy="41906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98317" y="5184834"/>
            <a:ext cx="1053693" cy="41906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745314"/>
            <a:ext cx="7978588" cy="5765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2935941" y="1546412"/>
            <a:ext cx="6723530" cy="4192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668" indent="-106462">
              <a:lnSpc>
                <a:spcPts val="2091"/>
              </a:lnSpc>
              <a:buClr>
                <a:srgbClr val="2CA1BF"/>
              </a:buClr>
              <a:buSzPct val="144444"/>
              <a:buChar char="•"/>
              <a:tabLst>
                <a:tab pos="118228" algn="l"/>
              </a:tabLst>
            </a:pPr>
            <a:r>
              <a:rPr sz="1588" dirty="0">
                <a:latin typeface="Arial"/>
                <a:cs typeface="Arial"/>
              </a:rPr>
              <a:t>MMF </a:t>
            </a:r>
            <a:r>
              <a:rPr sz="1588" spc="-4" dirty="0">
                <a:latin typeface="Arial"/>
                <a:cs typeface="Arial"/>
              </a:rPr>
              <a:t>is the </a:t>
            </a:r>
            <a:r>
              <a:rPr sz="1588" b="1" dirty="0">
                <a:solidFill>
                  <a:srgbClr val="C00000"/>
                </a:solidFill>
                <a:latin typeface="Arial"/>
                <a:cs typeface="Arial"/>
              </a:rPr>
              <a:t>basic minimum </a:t>
            </a:r>
            <a:r>
              <a:rPr sz="1588" b="1" spc="-4" dirty="0">
                <a:solidFill>
                  <a:srgbClr val="C00000"/>
                </a:solidFill>
                <a:latin typeface="Arial"/>
                <a:cs typeface="Arial"/>
              </a:rPr>
              <a:t>feature </a:t>
            </a:r>
            <a:r>
              <a:rPr sz="1588" dirty="0">
                <a:latin typeface="Arial"/>
                <a:cs typeface="Arial"/>
              </a:rPr>
              <a:t>of </a:t>
            </a:r>
            <a:r>
              <a:rPr sz="1588" spc="-4" dirty="0">
                <a:latin typeface="Arial"/>
                <a:cs typeface="Arial"/>
              </a:rPr>
              <a:t>the product </a:t>
            </a:r>
            <a:r>
              <a:rPr sz="1588" dirty="0">
                <a:latin typeface="Arial"/>
                <a:cs typeface="Arial"/>
              </a:rPr>
              <a:t>so </a:t>
            </a:r>
            <a:r>
              <a:rPr sz="1588" spc="-4" dirty="0">
                <a:latin typeface="Arial"/>
                <a:cs typeface="Arial"/>
              </a:rPr>
              <a:t>that</a:t>
            </a:r>
            <a:r>
              <a:rPr sz="1588" spc="-13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people</a:t>
            </a:r>
            <a:r>
              <a:rPr lang="en-US" sz="1588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can </a:t>
            </a:r>
            <a:r>
              <a:rPr sz="1588" spc="-4" dirty="0">
                <a:latin typeface="Arial"/>
                <a:cs typeface="Arial"/>
              </a:rPr>
              <a:t>start using it rather than waiting fo</a:t>
            </a:r>
            <a:r>
              <a:rPr lang="en-US" sz="1588" spc="-4" dirty="0">
                <a:latin typeface="Arial"/>
                <a:cs typeface="Arial"/>
              </a:rPr>
              <a:t>r </a:t>
            </a:r>
            <a:r>
              <a:rPr sz="1588" spc="-4" dirty="0">
                <a:latin typeface="Arial"/>
                <a:cs typeface="Arial"/>
              </a:rPr>
              <a:t>something</a:t>
            </a:r>
            <a:r>
              <a:rPr sz="1588" spc="9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else</a:t>
            </a:r>
            <a:endParaRPr sz="1588" dirty="0">
              <a:latin typeface="Arial"/>
              <a:cs typeface="Arial"/>
            </a:endParaRPr>
          </a:p>
          <a:p>
            <a:pPr marL="419683" lvl="1" indent="-106462">
              <a:spcBef>
                <a:spcPts val="909"/>
              </a:spcBef>
              <a:buClr>
                <a:srgbClr val="2CA1BF"/>
              </a:buClr>
              <a:buSzPct val="144444"/>
              <a:buChar char="•"/>
              <a:tabLst>
                <a:tab pos="420243" algn="l"/>
              </a:tabLst>
            </a:pPr>
            <a:r>
              <a:rPr sz="1588" dirty="0">
                <a:latin typeface="Arial"/>
                <a:cs typeface="Arial"/>
              </a:rPr>
              <a:t>There </a:t>
            </a:r>
            <a:r>
              <a:rPr sz="1588" spc="-4" dirty="0">
                <a:latin typeface="Arial"/>
                <a:cs typeface="Arial"/>
              </a:rPr>
              <a:t>will </a:t>
            </a:r>
            <a:r>
              <a:rPr sz="1588" dirty="0">
                <a:latin typeface="Arial"/>
                <a:cs typeface="Arial"/>
              </a:rPr>
              <a:t>be a </a:t>
            </a:r>
            <a:r>
              <a:rPr sz="1588" b="1" spc="-4" dirty="0">
                <a:solidFill>
                  <a:srgbClr val="C00000"/>
                </a:solidFill>
                <a:latin typeface="Arial"/>
                <a:cs typeface="Arial"/>
              </a:rPr>
              <a:t>release </a:t>
            </a:r>
            <a:r>
              <a:rPr sz="1588" spc="-4" dirty="0">
                <a:latin typeface="Arial"/>
                <a:cs typeface="Arial"/>
              </a:rPr>
              <a:t>after</a:t>
            </a:r>
            <a:r>
              <a:rPr sz="1588" spc="-31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MMF</a:t>
            </a:r>
            <a:endParaRPr lang="en-US" sz="1588" dirty="0">
              <a:latin typeface="Arial"/>
              <a:cs typeface="Arial"/>
            </a:endParaRPr>
          </a:p>
          <a:p>
            <a:pPr marL="691440" lvl="2" indent="-106462">
              <a:spcBef>
                <a:spcPts val="468"/>
              </a:spcBef>
              <a:buClr>
                <a:srgbClr val="2CA1BF"/>
              </a:buClr>
              <a:buSzPct val="144444"/>
              <a:buChar char="•"/>
              <a:tabLst>
                <a:tab pos="692000" algn="l"/>
              </a:tabLst>
            </a:pPr>
            <a:endParaRPr lang="en-US" sz="706" spc="-4" dirty="0">
              <a:latin typeface="Arial"/>
              <a:cs typeface="Arial"/>
            </a:endParaRPr>
          </a:p>
          <a:p>
            <a:pPr marL="691440" lvl="2" indent="-106462">
              <a:spcBef>
                <a:spcPts val="468"/>
              </a:spcBef>
              <a:buClr>
                <a:srgbClr val="2CA1BF"/>
              </a:buClr>
              <a:buSzPct val="144444"/>
              <a:buChar char="•"/>
              <a:tabLst>
                <a:tab pos="692000" algn="l"/>
              </a:tabLst>
            </a:pPr>
            <a:r>
              <a:rPr sz="1588" spc="-4" dirty="0">
                <a:latin typeface="Arial"/>
                <a:cs typeface="Arial"/>
              </a:rPr>
              <a:t>It </a:t>
            </a:r>
            <a:r>
              <a:rPr sz="1588" dirty="0">
                <a:latin typeface="Arial"/>
                <a:cs typeface="Arial"/>
              </a:rPr>
              <a:t>can </a:t>
            </a:r>
            <a:r>
              <a:rPr sz="1588" spc="-4" dirty="0">
                <a:latin typeface="Arial"/>
                <a:cs typeface="Arial"/>
              </a:rPr>
              <a:t>contain </a:t>
            </a:r>
            <a:r>
              <a:rPr sz="1588" b="1" dirty="0">
                <a:solidFill>
                  <a:srgbClr val="C00000"/>
                </a:solidFill>
                <a:latin typeface="Arial"/>
                <a:cs typeface="Arial"/>
              </a:rPr>
              <a:t>single or combination </a:t>
            </a:r>
            <a:r>
              <a:rPr sz="1588" dirty="0">
                <a:latin typeface="Arial"/>
                <a:cs typeface="Arial"/>
              </a:rPr>
              <a:t>of user</a:t>
            </a:r>
            <a:r>
              <a:rPr sz="1588" spc="-44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storie</a:t>
            </a:r>
            <a:r>
              <a:rPr lang="en-US" sz="1588" spc="-4" dirty="0">
                <a:latin typeface="Arial"/>
                <a:cs typeface="Arial"/>
              </a:rPr>
              <a:t>s</a:t>
            </a:r>
            <a:endParaRPr sz="706" dirty="0">
              <a:latin typeface="Arial"/>
              <a:cs typeface="Arial"/>
            </a:endParaRPr>
          </a:p>
          <a:p>
            <a:pPr marL="994015" lvl="3" indent="-106462">
              <a:spcBef>
                <a:spcPts val="472"/>
              </a:spcBef>
              <a:buClr>
                <a:srgbClr val="2CA1BF"/>
              </a:buClr>
              <a:buSzPct val="144444"/>
              <a:buChar char="•"/>
              <a:tabLst>
                <a:tab pos="994575" algn="l"/>
              </a:tabLst>
            </a:pPr>
            <a:r>
              <a:rPr sz="1588" spc="-4" dirty="0">
                <a:latin typeface="Arial"/>
                <a:cs typeface="Arial"/>
              </a:rPr>
              <a:t>It enables </a:t>
            </a:r>
            <a:r>
              <a:rPr sz="1588" b="1" spc="-4" dirty="0">
                <a:solidFill>
                  <a:srgbClr val="C00000"/>
                </a:solidFill>
                <a:latin typeface="Arial"/>
                <a:cs typeface="Arial"/>
              </a:rPr>
              <a:t>incremental delivery </a:t>
            </a:r>
            <a:r>
              <a:rPr sz="1588" dirty="0">
                <a:latin typeface="Arial"/>
                <a:cs typeface="Arial"/>
              </a:rPr>
              <a:t>of </a:t>
            </a:r>
            <a:r>
              <a:rPr sz="1588" spc="-4" dirty="0">
                <a:latin typeface="Arial"/>
                <a:cs typeface="Arial"/>
              </a:rPr>
              <a:t>the</a:t>
            </a:r>
            <a:r>
              <a:rPr sz="1588" spc="-9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product</a:t>
            </a:r>
            <a:endParaRPr lang="en-US" sz="1588" spc="-4" dirty="0">
              <a:latin typeface="Arial"/>
              <a:cs typeface="Arial"/>
            </a:endParaRPr>
          </a:p>
          <a:p>
            <a:pPr marL="994015" lvl="3" indent="-106462">
              <a:spcBef>
                <a:spcPts val="472"/>
              </a:spcBef>
              <a:buClr>
                <a:srgbClr val="2CA1BF"/>
              </a:buClr>
              <a:buSzPct val="144444"/>
              <a:buChar char="•"/>
              <a:tabLst>
                <a:tab pos="994575" algn="l"/>
              </a:tabLst>
            </a:pPr>
            <a:endParaRPr sz="706" dirty="0">
              <a:latin typeface="Arial"/>
              <a:cs typeface="Arial"/>
            </a:endParaRPr>
          </a:p>
          <a:p>
            <a:pPr marL="1386802" lvl="4" indent="-106462">
              <a:spcBef>
                <a:spcPts val="472"/>
              </a:spcBef>
              <a:buClr>
                <a:srgbClr val="2CA1BF"/>
              </a:buClr>
              <a:buSzPct val="144444"/>
              <a:buFont typeface="Arial"/>
              <a:buChar char="•"/>
              <a:tabLst>
                <a:tab pos="1387362" algn="l"/>
              </a:tabLst>
            </a:pPr>
            <a:r>
              <a:rPr sz="1588" b="1" spc="-4" dirty="0">
                <a:solidFill>
                  <a:srgbClr val="C00000"/>
                </a:solidFill>
                <a:latin typeface="Arial"/>
                <a:cs typeface="Arial"/>
              </a:rPr>
              <a:t>Multiple </a:t>
            </a:r>
            <a:r>
              <a:rPr sz="1588" b="1" dirty="0">
                <a:solidFill>
                  <a:srgbClr val="C00000"/>
                </a:solidFill>
                <a:latin typeface="Arial"/>
                <a:cs typeface="Arial"/>
              </a:rPr>
              <a:t>MMF </a:t>
            </a:r>
            <a:r>
              <a:rPr sz="1588" dirty="0">
                <a:latin typeface="Arial"/>
                <a:cs typeface="Arial"/>
              </a:rPr>
              <a:t>makes </a:t>
            </a:r>
            <a:r>
              <a:rPr sz="1588" spc="-4" dirty="0">
                <a:latin typeface="Arial"/>
                <a:cs typeface="Arial"/>
              </a:rPr>
              <a:t>whole</a:t>
            </a:r>
            <a:r>
              <a:rPr sz="1588" spc="-13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product</a:t>
            </a:r>
            <a:endParaRPr lang="en-US" sz="1588" spc="-4" dirty="0">
              <a:latin typeface="Arial"/>
              <a:cs typeface="Arial"/>
            </a:endParaRPr>
          </a:p>
          <a:p>
            <a:pPr marL="1386802" lvl="4" indent="-106462">
              <a:spcBef>
                <a:spcPts val="472"/>
              </a:spcBef>
              <a:buClr>
                <a:srgbClr val="2CA1BF"/>
              </a:buClr>
              <a:buSzPct val="144444"/>
              <a:buFont typeface="Arial"/>
              <a:buChar char="•"/>
              <a:tabLst>
                <a:tab pos="1387362" algn="l"/>
              </a:tabLst>
            </a:pPr>
            <a:endParaRPr sz="706" dirty="0">
              <a:latin typeface="Arial"/>
              <a:cs typeface="Arial"/>
            </a:endParaRPr>
          </a:p>
          <a:p>
            <a:pPr marL="1688816" lvl="5" indent="-106462">
              <a:spcBef>
                <a:spcPts val="468"/>
              </a:spcBef>
              <a:buClr>
                <a:srgbClr val="2CA1BF"/>
              </a:buClr>
              <a:buSzPct val="144444"/>
              <a:buChar char="•"/>
              <a:tabLst>
                <a:tab pos="1689377" algn="l"/>
              </a:tabLst>
            </a:pPr>
            <a:r>
              <a:rPr sz="1588" dirty="0">
                <a:latin typeface="Arial"/>
                <a:cs typeface="Arial"/>
              </a:rPr>
              <a:t>Each MMF has </a:t>
            </a:r>
            <a:r>
              <a:rPr sz="1588" b="1" dirty="0">
                <a:solidFill>
                  <a:srgbClr val="C00000"/>
                </a:solidFill>
                <a:latin typeface="Arial"/>
                <a:cs typeface="Arial"/>
              </a:rPr>
              <a:t>value </a:t>
            </a:r>
            <a:r>
              <a:rPr sz="1588" spc="-4" dirty="0">
                <a:latin typeface="Arial"/>
                <a:cs typeface="Arial"/>
              </a:rPr>
              <a:t>to </a:t>
            </a:r>
            <a:r>
              <a:rPr sz="1588" dirty="0">
                <a:latin typeface="Arial"/>
                <a:cs typeface="Arial"/>
              </a:rPr>
              <a:t>end user on </a:t>
            </a:r>
            <a:r>
              <a:rPr sz="1588" spc="-4" dirty="0">
                <a:latin typeface="Arial"/>
                <a:cs typeface="Arial"/>
              </a:rPr>
              <a:t>its</a:t>
            </a:r>
            <a:r>
              <a:rPr sz="1588" spc="-62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own</a:t>
            </a:r>
            <a:endParaRPr lang="en-US" sz="1588" spc="-4" dirty="0">
              <a:latin typeface="Arial"/>
              <a:cs typeface="Arial"/>
            </a:endParaRPr>
          </a:p>
          <a:p>
            <a:pPr marL="1688816" lvl="5" indent="-106462">
              <a:spcBef>
                <a:spcPts val="468"/>
              </a:spcBef>
              <a:buClr>
                <a:srgbClr val="2CA1BF"/>
              </a:buClr>
              <a:buSzPct val="144444"/>
              <a:buChar char="•"/>
              <a:tabLst>
                <a:tab pos="1689377" algn="l"/>
              </a:tabLst>
            </a:pPr>
            <a:endParaRPr lang="en-US" sz="1588" spc="-4" dirty="0">
              <a:latin typeface="Arial"/>
              <a:cs typeface="Arial"/>
            </a:endParaRPr>
          </a:p>
          <a:p>
            <a:pPr marL="1688816" lvl="5" indent="-106462">
              <a:spcBef>
                <a:spcPts val="468"/>
              </a:spcBef>
              <a:buClr>
                <a:srgbClr val="2CA1BF"/>
              </a:buClr>
              <a:buSzPct val="144444"/>
              <a:buChar char="•"/>
              <a:tabLst>
                <a:tab pos="1689377" algn="l"/>
              </a:tabLst>
            </a:pPr>
            <a:endParaRPr lang="en-US" sz="1588" spc="-4" dirty="0">
              <a:latin typeface="Arial"/>
              <a:cs typeface="Arial"/>
            </a:endParaRPr>
          </a:p>
          <a:p>
            <a:pPr marL="1688816" lvl="5" indent="-106462">
              <a:spcBef>
                <a:spcPts val="468"/>
              </a:spcBef>
              <a:buClr>
                <a:srgbClr val="2CA1BF"/>
              </a:buClr>
              <a:buSzPct val="144444"/>
              <a:buChar char="•"/>
              <a:tabLst>
                <a:tab pos="1689377" algn="l"/>
              </a:tabLst>
            </a:pPr>
            <a:endParaRPr lang="en-US" sz="1588" spc="-4" dirty="0">
              <a:latin typeface="Arial"/>
              <a:cs typeface="Arial"/>
            </a:endParaRPr>
          </a:p>
          <a:p>
            <a:pPr marL="1688816" lvl="5" indent="-106462">
              <a:spcBef>
                <a:spcPts val="468"/>
              </a:spcBef>
              <a:buClr>
                <a:srgbClr val="2CA1BF"/>
              </a:buClr>
              <a:buSzPct val="144444"/>
              <a:buChar char="•"/>
              <a:tabLst>
                <a:tab pos="1689377" algn="l"/>
              </a:tabLst>
            </a:pPr>
            <a:endParaRPr lang="en-US" sz="1588" spc="-4" dirty="0">
              <a:latin typeface="Arial"/>
              <a:cs typeface="Arial"/>
            </a:endParaRPr>
          </a:p>
          <a:p>
            <a:pPr marL="1688816" lvl="5" indent="-106462">
              <a:spcBef>
                <a:spcPts val="468"/>
              </a:spcBef>
              <a:buClr>
                <a:srgbClr val="2CA1BF"/>
              </a:buClr>
              <a:buSzPct val="144444"/>
              <a:buChar char="•"/>
              <a:tabLst>
                <a:tab pos="1689377" algn="l"/>
              </a:tabLst>
            </a:pPr>
            <a:endParaRPr sz="1588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7683" y="5792154"/>
            <a:ext cx="1275229" cy="246123"/>
          </a:xfrm>
          <a:prstGeom prst="rect">
            <a:avLst/>
          </a:prstGeom>
        </p:spPr>
        <p:txBody>
          <a:bodyPr vert="horz" wrap="square" lIns="0" tIns="1681" rIns="0" bIns="0" rtlCol="0">
            <a:spAutoFit/>
          </a:bodyPr>
          <a:lstStyle/>
          <a:p>
            <a:pPr marL="11206">
              <a:spcBef>
                <a:spcPts val="13"/>
              </a:spcBef>
            </a:pPr>
            <a:r>
              <a:rPr sz="794" spc="-4" dirty="0">
                <a:latin typeface="Arial"/>
                <a:cs typeface="Arial"/>
              </a:rPr>
              <a:t>(PMI®-ACP)  </a:t>
            </a:r>
            <a:r>
              <a:rPr sz="794" dirty="0">
                <a:latin typeface="Arial"/>
                <a:cs typeface="Arial"/>
              </a:rPr>
              <a:t>Agile</a:t>
            </a:r>
            <a:r>
              <a:rPr sz="794" spc="-35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</a:rPr>
              <a:t>Certified</a:t>
            </a:r>
            <a:endParaRPr sz="794">
              <a:latin typeface="Arial"/>
              <a:cs typeface="Arial"/>
            </a:endParaRPr>
          </a:p>
          <a:p>
            <a:pPr marL="749714">
              <a:spcBef>
                <a:spcPts val="18"/>
              </a:spcBef>
            </a:pPr>
            <a:r>
              <a:rPr sz="794" spc="-4" dirty="0">
                <a:latin typeface="Arial"/>
                <a:cs typeface="Arial"/>
              </a:rPr>
              <a:t>P</a:t>
            </a:r>
            <a:r>
              <a:rPr sz="794" spc="4" dirty="0">
                <a:latin typeface="Arial"/>
                <a:cs typeface="Arial"/>
              </a:rPr>
              <a:t>ra</a:t>
            </a:r>
            <a:r>
              <a:rPr sz="794" dirty="0">
                <a:latin typeface="Arial"/>
                <a:cs typeface="Arial"/>
              </a:rPr>
              <a:t>c</a:t>
            </a:r>
            <a:r>
              <a:rPr sz="794" spc="-4" dirty="0">
                <a:latin typeface="Arial"/>
                <a:cs typeface="Arial"/>
              </a:rPr>
              <a:t>t</a:t>
            </a:r>
            <a:r>
              <a:rPr sz="794" dirty="0">
                <a:latin typeface="Arial"/>
                <a:cs typeface="Arial"/>
              </a:rPr>
              <a:t>i</a:t>
            </a:r>
            <a:r>
              <a:rPr sz="794" spc="-4" dirty="0">
                <a:latin typeface="Arial"/>
                <a:cs typeface="Arial"/>
              </a:rPr>
              <a:t>t</a:t>
            </a:r>
            <a:r>
              <a:rPr sz="794" dirty="0">
                <a:latin typeface="Arial"/>
                <a:cs typeface="Arial"/>
              </a:rPr>
              <a:t>i</a:t>
            </a:r>
            <a:r>
              <a:rPr sz="794" spc="4" dirty="0">
                <a:latin typeface="Arial"/>
                <a:cs typeface="Arial"/>
              </a:rPr>
              <a:t>one</a:t>
            </a:r>
            <a:r>
              <a:rPr sz="794" dirty="0">
                <a:latin typeface="Arial"/>
                <a:cs typeface="Arial"/>
              </a:rPr>
              <a:t>r</a:t>
            </a:r>
            <a:endParaRPr sz="79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86839" y="5795342"/>
            <a:ext cx="480732" cy="216642"/>
          </a:xfrm>
          <a:prstGeom prst="rect">
            <a:avLst/>
          </a:prstGeom>
        </p:spPr>
        <p:txBody>
          <a:bodyPr vert="horz" wrap="square" lIns="0" tIns="26333" rIns="0" bIns="0" rtlCol="0">
            <a:spAutoFit/>
          </a:bodyPr>
          <a:lstStyle/>
          <a:p>
            <a:pPr marL="11206">
              <a:spcBef>
                <a:spcPts val="206"/>
              </a:spcBef>
            </a:pPr>
            <a:r>
              <a:rPr sz="1235" spc="88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1235" spc="12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23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0898" y="1577525"/>
            <a:ext cx="1511113" cy="282928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1765" spc="4" dirty="0">
                <a:solidFill>
                  <a:srgbClr val="2CA1BF"/>
                </a:solidFill>
                <a:latin typeface="Webdings"/>
                <a:cs typeface="Webdings"/>
              </a:rPr>
              <a:t></a:t>
            </a:r>
            <a:r>
              <a:rPr sz="1765" spc="4" dirty="0"/>
              <a:t>Time</a:t>
            </a:r>
            <a:r>
              <a:rPr sz="1765" spc="-26" dirty="0"/>
              <a:t> </a:t>
            </a:r>
            <a:r>
              <a:rPr sz="1765" spc="9" dirty="0"/>
              <a:t>Boxing</a:t>
            </a:r>
            <a:endParaRPr sz="1765">
              <a:latin typeface="Webdings"/>
              <a:cs typeface="Web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7683" y="5792154"/>
            <a:ext cx="1275229" cy="246123"/>
          </a:xfrm>
          <a:prstGeom prst="rect">
            <a:avLst/>
          </a:prstGeom>
        </p:spPr>
        <p:txBody>
          <a:bodyPr vert="horz" wrap="square" lIns="0" tIns="1681" rIns="0" bIns="0" rtlCol="0">
            <a:spAutoFit/>
          </a:bodyPr>
          <a:lstStyle/>
          <a:p>
            <a:pPr marL="11206">
              <a:spcBef>
                <a:spcPts val="13"/>
              </a:spcBef>
            </a:pPr>
            <a:r>
              <a:rPr sz="794" spc="-4" dirty="0">
                <a:latin typeface="Arial"/>
                <a:cs typeface="Arial"/>
              </a:rPr>
              <a:t>(PMI®-ACP)  </a:t>
            </a:r>
            <a:r>
              <a:rPr sz="794" dirty="0">
                <a:latin typeface="Arial"/>
                <a:cs typeface="Arial"/>
              </a:rPr>
              <a:t>Agile</a:t>
            </a:r>
            <a:r>
              <a:rPr sz="794" spc="-35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</a:rPr>
              <a:t>Certified</a:t>
            </a:r>
            <a:endParaRPr sz="794">
              <a:latin typeface="Arial"/>
              <a:cs typeface="Arial"/>
            </a:endParaRPr>
          </a:p>
          <a:p>
            <a:pPr marL="749714">
              <a:spcBef>
                <a:spcPts val="18"/>
              </a:spcBef>
            </a:pPr>
            <a:r>
              <a:rPr sz="794" spc="-4" dirty="0">
                <a:latin typeface="Arial"/>
                <a:cs typeface="Arial"/>
              </a:rPr>
              <a:t>P</a:t>
            </a:r>
            <a:r>
              <a:rPr sz="794" spc="4" dirty="0">
                <a:latin typeface="Arial"/>
                <a:cs typeface="Arial"/>
              </a:rPr>
              <a:t>ra</a:t>
            </a:r>
            <a:r>
              <a:rPr sz="794" dirty="0">
                <a:latin typeface="Arial"/>
                <a:cs typeface="Arial"/>
              </a:rPr>
              <a:t>c</a:t>
            </a:r>
            <a:r>
              <a:rPr sz="794" spc="-4" dirty="0">
                <a:latin typeface="Arial"/>
                <a:cs typeface="Arial"/>
              </a:rPr>
              <a:t>t</a:t>
            </a:r>
            <a:r>
              <a:rPr sz="794" dirty="0">
                <a:latin typeface="Arial"/>
                <a:cs typeface="Arial"/>
              </a:rPr>
              <a:t>i</a:t>
            </a:r>
            <a:r>
              <a:rPr sz="794" spc="-4" dirty="0">
                <a:latin typeface="Arial"/>
                <a:cs typeface="Arial"/>
              </a:rPr>
              <a:t>t</a:t>
            </a:r>
            <a:r>
              <a:rPr sz="794" dirty="0">
                <a:latin typeface="Arial"/>
                <a:cs typeface="Arial"/>
              </a:rPr>
              <a:t>i</a:t>
            </a:r>
            <a:r>
              <a:rPr sz="794" spc="4" dirty="0">
                <a:latin typeface="Arial"/>
                <a:cs typeface="Arial"/>
              </a:rPr>
              <a:t>one</a:t>
            </a:r>
            <a:r>
              <a:rPr sz="794" dirty="0">
                <a:latin typeface="Arial"/>
                <a:cs typeface="Arial"/>
              </a:rPr>
              <a:t>r</a:t>
            </a:r>
            <a:endParaRPr sz="79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86839" y="5795342"/>
            <a:ext cx="480732" cy="216642"/>
          </a:xfrm>
          <a:prstGeom prst="rect">
            <a:avLst/>
          </a:prstGeom>
        </p:spPr>
        <p:txBody>
          <a:bodyPr vert="horz" wrap="square" lIns="0" tIns="26333" rIns="0" bIns="0" rtlCol="0">
            <a:spAutoFit/>
          </a:bodyPr>
          <a:lstStyle/>
          <a:p>
            <a:pPr marL="11206">
              <a:spcBef>
                <a:spcPts val="206"/>
              </a:spcBef>
            </a:pPr>
            <a:r>
              <a:rPr sz="1235" spc="88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1235" spc="12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23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0897" y="1914491"/>
            <a:ext cx="5636559" cy="1507842"/>
          </a:xfrm>
          <a:prstGeom prst="rect">
            <a:avLst/>
          </a:prstGeom>
        </p:spPr>
        <p:txBody>
          <a:bodyPr vert="horz" wrap="square" lIns="0" tIns="6724" rIns="0" bIns="0" rtlCol="0">
            <a:spAutoFit/>
          </a:bodyPr>
          <a:lstStyle/>
          <a:p>
            <a:pPr marL="192190" marR="4483">
              <a:lnSpc>
                <a:spcPct val="101800"/>
              </a:lnSpc>
              <a:spcBef>
                <a:spcPts val="53"/>
              </a:spcBef>
            </a:pPr>
            <a:r>
              <a:rPr sz="1588" spc="-18" dirty="0">
                <a:latin typeface="Arial"/>
                <a:cs typeface="Arial"/>
              </a:rPr>
              <a:t>Time </a:t>
            </a:r>
            <a:r>
              <a:rPr sz="1588" spc="-4" dirty="0">
                <a:latin typeface="Arial"/>
                <a:cs typeface="Arial"/>
              </a:rPr>
              <a:t>boxing is </a:t>
            </a:r>
            <a:r>
              <a:rPr sz="1588" dirty="0">
                <a:latin typeface="Arial"/>
                <a:cs typeface="Arial"/>
              </a:rPr>
              <a:t>a </a:t>
            </a:r>
            <a:r>
              <a:rPr sz="1588" spc="-4" dirty="0">
                <a:latin typeface="Arial"/>
                <a:cs typeface="Arial"/>
              </a:rPr>
              <a:t>realistic estimate </a:t>
            </a:r>
            <a:r>
              <a:rPr sz="1588" dirty="0">
                <a:latin typeface="Arial"/>
                <a:cs typeface="Arial"/>
              </a:rPr>
              <a:t>or </a:t>
            </a:r>
            <a:r>
              <a:rPr sz="1588" spc="-4" dirty="0">
                <a:latin typeface="Arial"/>
                <a:cs typeface="Arial"/>
              </a:rPr>
              <a:t>expectation </a:t>
            </a:r>
            <a:r>
              <a:rPr sz="1588" dirty="0">
                <a:latin typeface="Arial"/>
                <a:cs typeface="Arial"/>
              </a:rPr>
              <a:t>of how </a:t>
            </a:r>
            <a:r>
              <a:rPr sz="1588" spc="-4" dirty="0">
                <a:latin typeface="Arial"/>
                <a:cs typeface="Arial"/>
              </a:rPr>
              <a:t>long  </a:t>
            </a:r>
            <a:r>
              <a:rPr sz="1588" dirty="0">
                <a:latin typeface="Arial"/>
                <a:cs typeface="Arial"/>
              </a:rPr>
              <a:t>an </a:t>
            </a:r>
            <a:r>
              <a:rPr sz="1588" spc="-4" dirty="0">
                <a:latin typeface="Arial"/>
                <a:cs typeface="Arial"/>
              </a:rPr>
              <a:t>action, task </a:t>
            </a:r>
            <a:r>
              <a:rPr sz="1588" dirty="0">
                <a:latin typeface="Arial"/>
                <a:cs typeface="Arial"/>
              </a:rPr>
              <a:t>or event </a:t>
            </a:r>
            <a:r>
              <a:rPr sz="1588" spc="-9" dirty="0">
                <a:latin typeface="Arial"/>
                <a:cs typeface="Arial"/>
              </a:rPr>
              <a:t>will </a:t>
            </a:r>
            <a:r>
              <a:rPr sz="1588" spc="-4" dirty="0">
                <a:latin typeface="Arial"/>
                <a:cs typeface="Arial"/>
              </a:rPr>
              <a:t>take to</a:t>
            </a:r>
            <a:r>
              <a:rPr sz="1588" spc="-31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perform.</a:t>
            </a:r>
            <a:endParaRPr sz="1588"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2162">
              <a:latin typeface="Times New Roman"/>
              <a:cs typeface="Times New Roman"/>
            </a:endParaRPr>
          </a:p>
          <a:p>
            <a:pPr marL="11206"/>
            <a:r>
              <a:rPr sz="1765" spc="13" dirty="0">
                <a:solidFill>
                  <a:srgbClr val="2CA1BF"/>
                </a:solidFill>
                <a:latin typeface="Webdings"/>
                <a:cs typeface="Webdings"/>
              </a:rPr>
              <a:t></a:t>
            </a:r>
            <a:r>
              <a:rPr sz="1765" spc="13" dirty="0">
                <a:latin typeface="Arial"/>
                <a:cs typeface="Arial"/>
              </a:rPr>
              <a:t>Story</a:t>
            </a:r>
            <a:r>
              <a:rPr sz="1765" spc="18" dirty="0">
                <a:latin typeface="Arial"/>
                <a:cs typeface="Arial"/>
              </a:rPr>
              <a:t> </a:t>
            </a:r>
            <a:r>
              <a:rPr sz="1765" spc="9" dirty="0">
                <a:latin typeface="Arial"/>
                <a:cs typeface="Arial"/>
              </a:rPr>
              <a:t>Point</a:t>
            </a:r>
            <a:endParaRPr sz="1765">
              <a:latin typeface="Arial"/>
              <a:cs typeface="Arial"/>
            </a:endParaRPr>
          </a:p>
          <a:p>
            <a:pPr marL="192190">
              <a:spcBef>
                <a:spcPts val="1213"/>
              </a:spcBef>
            </a:pPr>
            <a:r>
              <a:rPr sz="1588" dirty="0">
                <a:latin typeface="Arial"/>
                <a:cs typeface="Arial"/>
              </a:rPr>
              <a:t>A </a:t>
            </a:r>
            <a:r>
              <a:rPr sz="1588" spc="-4" dirty="0">
                <a:latin typeface="Arial"/>
                <a:cs typeface="Arial"/>
              </a:rPr>
              <a:t>fixed </a:t>
            </a:r>
            <a:r>
              <a:rPr sz="1588" dirty="0">
                <a:latin typeface="Arial"/>
                <a:cs typeface="Arial"/>
              </a:rPr>
              <a:t>and </a:t>
            </a:r>
            <a:r>
              <a:rPr sz="1588" spc="-4" dirty="0">
                <a:latin typeface="Arial"/>
                <a:cs typeface="Arial"/>
              </a:rPr>
              <a:t>relative value </a:t>
            </a:r>
            <a:r>
              <a:rPr sz="1588" dirty="0">
                <a:latin typeface="Arial"/>
                <a:cs typeface="Arial"/>
              </a:rPr>
              <a:t>of a </a:t>
            </a:r>
            <a:r>
              <a:rPr sz="1588" spc="-4" dirty="0">
                <a:latin typeface="Arial"/>
                <a:cs typeface="Arial"/>
              </a:rPr>
              <a:t>development</a:t>
            </a:r>
            <a:r>
              <a:rPr sz="1588" spc="-110" dirty="0">
                <a:latin typeface="Arial"/>
                <a:cs typeface="Arial"/>
              </a:rPr>
              <a:t> </a:t>
            </a:r>
            <a:r>
              <a:rPr sz="1588" spc="-9" dirty="0">
                <a:latin typeface="Arial"/>
                <a:cs typeface="Arial"/>
              </a:rPr>
              <a:t>effort.</a:t>
            </a:r>
            <a:endParaRPr sz="158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2830897" y="1744468"/>
            <a:ext cx="6759949" cy="2610116"/>
          </a:xfrm>
          <a:prstGeom prst="rect">
            <a:avLst/>
          </a:prstGeom>
        </p:spPr>
        <p:txBody>
          <a:bodyPr vert="horz" wrap="square" lIns="0" tIns="20171" rIns="0" bIns="0" rtlCol="0">
            <a:spAutoFit/>
          </a:bodyPr>
          <a:lstStyle/>
          <a:p>
            <a:pPr marL="71161" marR="4483">
              <a:lnSpc>
                <a:spcPts val="1677"/>
              </a:lnSpc>
              <a:spcBef>
                <a:spcPts val="159"/>
              </a:spcBef>
            </a:pPr>
            <a:r>
              <a:rPr sz="1412" dirty="0">
                <a:latin typeface="Arial"/>
                <a:cs typeface="Arial"/>
              </a:rPr>
              <a:t>In </a:t>
            </a:r>
            <a:r>
              <a:rPr sz="1412" b="1" spc="4" dirty="0">
                <a:solidFill>
                  <a:srgbClr val="C00000"/>
                </a:solidFill>
                <a:latin typeface="Arial"/>
                <a:cs typeface="Arial"/>
              </a:rPr>
              <a:t>agile software </a:t>
            </a:r>
            <a:r>
              <a:rPr sz="1412" b="1" spc="9" dirty="0">
                <a:solidFill>
                  <a:srgbClr val="C00000"/>
                </a:solidFill>
                <a:latin typeface="Arial"/>
                <a:cs typeface="Arial"/>
              </a:rPr>
              <a:t>development</a:t>
            </a:r>
            <a:r>
              <a:rPr sz="1412" spc="9" dirty="0">
                <a:latin typeface="Arial"/>
                <a:cs typeface="Arial"/>
              </a:rPr>
              <a:t>, </a:t>
            </a:r>
            <a:r>
              <a:rPr sz="1412" spc="4" dirty="0">
                <a:latin typeface="Arial"/>
                <a:cs typeface="Arial"/>
              </a:rPr>
              <a:t>an iteration </a:t>
            </a:r>
            <a:r>
              <a:rPr sz="1412" dirty="0">
                <a:latin typeface="Arial"/>
                <a:cs typeface="Arial"/>
              </a:rPr>
              <a:t>is a </a:t>
            </a:r>
            <a:r>
              <a:rPr sz="1412" spc="4" dirty="0">
                <a:latin typeface="Arial"/>
                <a:cs typeface="Arial"/>
              </a:rPr>
              <a:t>single development cycle, usually  measured as one week or two</a:t>
            </a:r>
            <a:r>
              <a:rPr sz="1412" spc="66" dirty="0">
                <a:latin typeface="Arial"/>
                <a:cs typeface="Arial"/>
              </a:rPr>
              <a:t> </a:t>
            </a:r>
            <a:r>
              <a:rPr sz="1412" spc="4" dirty="0">
                <a:latin typeface="Arial"/>
                <a:cs typeface="Arial"/>
              </a:rPr>
              <a:t>weeks.</a:t>
            </a:r>
            <a:endParaRPr sz="141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88">
              <a:latin typeface="Times New Roman"/>
              <a:cs typeface="Times New Roman"/>
            </a:endParaRPr>
          </a:p>
          <a:p>
            <a:pPr marL="11206">
              <a:lnSpc>
                <a:spcPts val="1681"/>
              </a:lnSpc>
              <a:spcBef>
                <a:spcPts val="1010"/>
              </a:spcBef>
            </a:pPr>
            <a:r>
              <a:rPr sz="1412" spc="4" dirty="0">
                <a:latin typeface="Arial"/>
                <a:cs typeface="Arial"/>
              </a:rPr>
              <a:t>•Estimating and Planning</a:t>
            </a:r>
            <a:r>
              <a:rPr sz="1412" spc="26" dirty="0">
                <a:latin typeface="Arial"/>
                <a:cs typeface="Arial"/>
              </a:rPr>
              <a:t> </a:t>
            </a:r>
            <a:r>
              <a:rPr sz="1412" spc="4" dirty="0">
                <a:latin typeface="Arial"/>
                <a:cs typeface="Arial"/>
              </a:rPr>
              <a:t>(4+1)</a:t>
            </a:r>
            <a:endParaRPr sz="1412">
              <a:latin typeface="Arial"/>
              <a:cs typeface="Arial"/>
            </a:endParaRPr>
          </a:p>
          <a:p>
            <a:pPr marL="373736">
              <a:lnSpc>
                <a:spcPts val="1663"/>
              </a:lnSpc>
              <a:buSzPct val="93750"/>
              <a:buFont typeface="Arial Black"/>
              <a:buChar char="•"/>
              <a:tabLst>
                <a:tab pos="437612" algn="l"/>
              </a:tabLst>
            </a:pPr>
            <a:r>
              <a:rPr sz="1412" spc="4" dirty="0">
                <a:latin typeface="Arial"/>
                <a:cs typeface="Arial"/>
              </a:rPr>
              <a:t>Define clear</a:t>
            </a:r>
            <a:r>
              <a:rPr sz="1412" spc="22" dirty="0">
                <a:latin typeface="Arial"/>
                <a:cs typeface="Arial"/>
              </a:rPr>
              <a:t> </a:t>
            </a:r>
            <a:r>
              <a:rPr sz="1412" spc="4" dirty="0">
                <a:latin typeface="Arial"/>
                <a:cs typeface="Arial"/>
              </a:rPr>
              <a:t>goals</a:t>
            </a:r>
            <a:endParaRPr sz="1412">
              <a:latin typeface="Arial"/>
              <a:cs typeface="Arial"/>
            </a:endParaRPr>
          </a:p>
          <a:p>
            <a:pPr marL="373736" marR="1035479">
              <a:lnSpc>
                <a:spcPts val="1677"/>
              </a:lnSpc>
              <a:spcBef>
                <a:spcPts val="57"/>
              </a:spcBef>
              <a:buSzPct val="93750"/>
              <a:buFont typeface="Arial Black"/>
              <a:buChar char="•"/>
              <a:tabLst>
                <a:tab pos="437612" algn="l"/>
              </a:tabLst>
            </a:pPr>
            <a:r>
              <a:rPr sz="1412" spc="4" dirty="0">
                <a:latin typeface="Arial"/>
                <a:cs typeface="Arial"/>
              </a:rPr>
              <a:t>Everyone (not only the person who are going </a:t>
            </a:r>
            <a:r>
              <a:rPr sz="1412" dirty="0">
                <a:latin typeface="Arial"/>
                <a:cs typeface="Arial"/>
              </a:rPr>
              <a:t>to </a:t>
            </a:r>
            <a:r>
              <a:rPr sz="1412" spc="4" dirty="0">
                <a:latin typeface="Arial"/>
                <a:cs typeface="Arial"/>
              </a:rPr>
              <a:t>develop </a:t>
            </a:r>
            <a:r>
              <a:rPr sz="1412" dirty="0">
                <a:latin typeface="Arial"/>
                <a:cs typeface="Arial"/>
              </a:rPr>
              <a:t>it) </a:t>
            </a:r>
            <a:r>
              <a:rPr sz="1412" spc="13" dirty="0">
                <a:latin typeface="Arial"/>
                <a:cs typeface="Arial"/>
              </a:rPr>
              <a:t>MUST  </a:t>
            </a:r>
            <a:r>
              <a:rPr sz="1412" spc="4" dirty="0">
                <a:latin typeface="Arial"/>
                <a:cs typeface="Arial"/>
              </a:rPr>
              <a:t>understand the</a:t>
            </a:r>
            <a:r>
              <a:rPr sz="1412" spc="18" dirty="0">
                <a:latin typeface="Arial"/>
                <a:cs typeface="Arial"/>
              </a:rPr>
              <a:t> </a:t>
            </a:r>
            <a:r>
              <a:rPr sz="1412" spc="4" dirty="0">
                <a:latin typeface="Arial"/>
                <a:cs typeface="Arial"/>
              </a:rPr>
              <a:t>task</a:t>
            </a:r>
            <a:endParaRPr sz="1412">
              <a:latin typeface="Arial"/>
              <a:cs typeface="Arial"/>
            </a:endParaRPr>
          </a:p>
          <a:p>
            <a:pPr marL="373736">
              <a:spcBef>
                <a:spcPts val="62"/>
              </a:spcBef>
              <a:buSzPct val="93750"/>
              <a:buFont typeface="Arial Black"/>
              <a:buChar char="•"/>
              <a:tabLst>
                <a:tab pos="437612" algn="l"/>
              </a:tabLst>
            </a:pPr>
            <a:r>
              <a:rPr sz="1412" spc="4" dirty="0">
                <a:latin typeface="Arial"/>
                <a:cs typeface="Arial"/>
              </a:rPr>
              <a:t>Everyone can contribute their way they see </a:t>
            </a:r>
            <a:r>
              <a:rPr sz="1412" dirty="0">
                <a:latin typeface="Arial"/>
                <a:cs typeface="Arial"/>
              </a:rPr>
              <a:t>is </a:t>
            </a:r>
            <a:r>
              <a:rPr sz="1412" spc="4" dirty="0">
                <a:latin typeface="Arial"/>
                <a:cs typeface="Arial"/>
              </a:rPr>
              <a:t>the</a:t>
            </a:r>
            <a:r>
              <a:rPr sz="1412" spc="88" dirty="0">
                <a:latin typeface="Arial"/>
                <a:cs typeface="Arial"/>
              </a:rPr>
              <a:t> </a:t>
            </a:r>
            <a:r>
              <a:rPr sz="1412" spc="4" dirty="0">
                <a:latin typeface="Arial"/>
                <a:cs typeface="Arial"/>
              </a:rPr>
              <a:t>best</a:t>
            </a:r>
            <a:endParaRPr sz="1412">
              <a:latin typeface="Arial"/>
              <a:cs typeface="Arial"/>
            </a:endParaRPr>
          </a:p>
          <a:p>
            <a:pPr marL="11206">
              <a:lnSpc>
                <a:spcPts val="1681"/>
              </a:lnSpc>
              <a:spcBef>
                <a:spcPts val="53"/>
              </a:spcBef>
            </a:pPr>
            <a:r>
              <a:rPr sz="1412" spc="4" dirty="0">
                <a:latin typeface="Arial"/>
                <a:cs typeface="Arial"/>
              </a:rPr>
              <a:t>•Daily </a:t>
            </a:r>
            <a:r>
              <a:rPr sz="1412" spc="9" dirty="0">
                <a:latin typeface="Arial"/>
                <a:cs typeface="Arial"/>
              </a:rPr>
              <a:t>Scrums </a:t>
            </a:r>
            <a:r>
              <a:rPr sz="1412" spc="4" dirty="0">
                <a:latin typeface="Arial"/>
                <a:cs typeface="Arial"/>
              </a:rPr>
              <a:t>(15min every</a:t>
            </a:r>
            <a:r>
              <a:rPr sz="1412" spc="31" dirty="0">
                <a:latin typeface="Arial"/>
                <a:cs typeface="Arial"/>
              </a:rPr>
              <a:t> </a:t>
            </a:r>
            <a:r>
              <a:rPr sz="1412" spc="4" dirty="0">
                <a:latin typeface="Arial"/>
                <a:cs typeface="Arial"/>
              </a:rPr>
              <a:t>day)</a:t>
            </a:r>
            <a:endParaRPr sz="1412">
              <a:latin typeface="Arial"/>
              <a:cs typeface="Arial"/>
            </a:endParaRPr>
          </a:p>
          <a:p>
            <a:pPr marL="11206">
              <a:lnSpc>
                <a:spcPts val="1681"/>
              </a:lnSpc>
            </a:pPr>
            <a:r>
              <a:rPr sz="1412" spc="4" dirty="0">
                <a:latin typeface="Arial"/>
                <a:cs typeface="Arial"/>
              </a:rPr>
              <a:t>•Demonstration</a:t>
            </a:r>
            <a:r>
              <a:rPr sz="1412" spc="9" dirty="0">
                <a:latin typeface="Arial"/>
                <a:cs typeface="Arial"/>
              </a:rPr>
              <a:t> </a:t>
            </a:r>
            <a:r>
              <a:rPr sz="1412" spc="4" dirty="0">
                <a:latin typeface="Arial"/>
                <a:cs typeface="Arial"/>
              </a:rPr>
              <a:t>(1h)</a:t>
            </a:r>
            <a:endParaRPr sz="1412">
              <a:latin typeface="Arial"/>
              <a:cs typeface="Arial"/>
            </a:endParaRPr>
          </a:p>
          <a:p>
            <a:pPr marL="11206">
              <a:spcBef>
                <a:spcPts val="49"/>
              </a:spcBef>
            </a:pPr>
            <a:r>
              <a:rPr sz="1412" spc="4" dirty="0">
                <a:latin typeface="Arial"/>
                <a:cs typeface="Arial"/>
              </a:rPr>
              <a:t>•Retrospection </a:t>
            </a:r>
            <a:r>
              <a:rPr sz="1412" dirty="0">
                <a:latin typeface="Arial"/>
                <a:cs typeface="Arial"/>
              </a:rPr>
              <a:t>- </a:t>
            </a:r>
            <a:r>
              <a:rPr sz="1412" spc="4" dirty="0">
                <a:latin typeface="Arial"/>
                <a:cs typeface="Arial"/>
              </a:rPr>
              <a:t>post-mortem</a:t>
            </a:r>
            <a:r>
              <a:rPr sz="1412" spc="40" dirty="0">
                <a:latin typeface="Arial"/>
                <a:cs typeface="Arial"/>
              </a:rPr>
              <a:t> </a:t>
            </a:r>
            <a:r>
              <a:rPr sz="1412" spc="4" dirty="0">
                <a:latin typeface="Arial"/>
                <a:cs typeface="Arial"/>
              </a:rPr>
              <a:t>(1h)</a:t>
            </a:r>
            <a:endParaRPr sz="141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7683" y="5792154"/>
            <a:ext cx="1275229" cy="246123"/>
          </a:xfrm>
          <a:prstGeom prst="rect">
            <a:avLst/>
          </a:prstGeom>
        </p:spPr>
        <p:txBody>
          <a:bodyPr vert="horz" wrap="square" lIns="0" tIns="1681" rIns="0" bIns="0" rtlCol="0">
            <a:spAutoFit/>
          </a:bodyPr>
          <a:lstStyle/>
          <a:p>
            <a:pPr marL="11206">
              <a:spcBef>
                <a:spcPts val="13"/>
              </a:spcBef>
            </a:pPr>
            <a:r>
              <a:rPr sz="794" spc="-4" dirty="0">
                <a:latin typeface="Arial"/>
                <a:cs typeface="Arial"/>
              </a:rPr>
              <a:t>(PMI®-ACP)  </a:t>
            </a:r>
            <a:r>
              <a:rPr sz="794" dirty="0">
                <a:latin typeface="Arial"/>
                <a:cs typeface="Arial"/>
              </a:rPr>
              <a:t>Agile</a:t>
            </a:r>
            <a:r>
              <a:rPr sz="794" spc="-35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</a:rPr>
              <a:t>Certified</a:t>
            </a:r>
            <a:endParaRPr sz="794">
              <a:latin typeface="Arial"/>
              <a:cs typeface="Arial"/>
            </a:endParaRPr>
          </a:p>
          <a:p>
            <a:pPr marL="749714">
              <a:spcBef>
                <a:spcPts val="18"/>
              </a:spcBef>
            </a:pPr>
            <a:r>
              <a:rPr sz="794" spc="-4" dirty="0">
                <a:latin typeface="Arial"/>
                <a:cs typeface="Arial"/>
              </a:rPr>
              <a:t>P</a:t>
            </a:r>
            <a:r>
              <a:rPr sz="794" spc="4" dirty="0">
                <a:latin typeface="Arial"/>
                <a:cs typeface="Arial"/>
              </a:rPr>
              <a:t>ra</a:t>
            </a:r>
            <a:r>
              <a:rPr sz="794" dirty="0">
                <a:latin typeface="Arial"/>
                <a:cs typeface="Arial"/>
              </a:rPr>
              <a:t>c</a:t>
            </a:r>
            <a:r>
              <a:rPr sz="794" spc="-4" dirty="0">
                <a:latin typeface="Arial"/>
                <a:cs typeface="Arial"/>
              </a:rPr>
              <a:t>t</a:t>
            </a:r>
            <a:r>
              <a:rPr sz="794" dirty="0">
                <a:latin typeface="Arial"/>
                <a:cs typeface="Arial"/>
              </a:rPr>
              <a:t>i</a:t>
            </a:r>
            <a:r>
              <a:rPr sz="794" spc="-4" dirty="0">
                <a:latin typeface="Arial"/>
                <a:cs typeface="Arial"/>
              </a:rPr>
              <a:t>t</a:t>
            </a:r>
            <a:r>
              <a:rPr sz="794" dirty="0">
                <a:latin typeface="Arial"/>
                <a:cs typeface="Arial"/>
              </a:rPr>
              <a:t>i</a:t>
            </a:r>
            <a:r>
              <a:rPr sz="794" spc="4" dirty="0">
                <a:latin typeface="Arial"/>
                <a:cs typeface="Arial"/>
              </a:rPr>
              <a:t>one</a:t>
            </a:r>
            <a:r>
              <a:rPr sz="794" dirty="0">
                <a:latin typeface="Arial"/>
                <a:cs typeface="Arial"/>
              </a:rPr>
              <a:t>r</a:t>
            </a:r>
            <a:endParaRPr sz="79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86839" y="5795342"/>
            <a:ext cx="480732" cy="216642"/>
          </a:xfrm>
          <a:prstGeom prst="rect">
            <a:avLst/>
          </a:prstGeom>
        </p:spPr>
        <p:txBody>
          <a:bodyPr vert="horz" wrap="square" lIns="0" tIns="26333" rIns="0" bIns="0" rtlCol="0">
            <a:spAutoFit/>
          </a:bodyPr>
          <a:lstStyle/>
          <a:p>
            <a:pPr marL="11206">
              <a:spcBef>
                <a:spcPts val="206"/>
              </a:spcBef>
            </a:pPr>
            <a:r>
              <a:rPr sz="1235" spc="88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1235" spc="12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23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1341" y="1564190"/>
            <a:ext cx="3860426" cy="282928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1324" spc="-4" dirty="0"/>
              <a:t>Three </a:t>
            </a:r>
            <a:r>
              <a:rPr sz="1324" spc="-9" dirty="0"/>
              <a:t>basic roles for executing the </a:t>
            </a:r>
            <a:r>
              <a:rPr sz="1765" spc="-9" dirty="0"/>
              <a:t>Scrum</a:t>
            </a:r>
            <a:r>
              <a:rPr sz="1765" spc="-229" dirty="0"/>
              <a:t> </a:t>
            </a:r>
            <a:r>
              <a:rPr sz="1324" spc="-9" dirty="0"/>
              <a:t>project:</a:t>
            </a:r>
            <a:endParaRPr sz="1324"/>
          </a:p>
        </p:txBody>
      </p:sp>
      <p:sp>
        <p:nvSpPr>
          <p:cNvPr id="6" name="object 6"/>
          <p:cNvSpPr txBox="1"/>
          <p:nvPr/>
        </p:nvSpPr>
        <p:spPr>
          <a:xfrm>
            <a:off x="6477683" y="5792154"/>
            <a:ext cx="1275229" cy="246123"/>
          </a:xfrm>
          <a:prstGeom prst="rect">
            <a:avLst/>
          </a:prstGeom>
        </p:spPr>
        <p:txBody>
          <a:bodyPr vert="horz" wrap="square" lIns="0" tIns="1681" rIns="0" bIns="0" rtlCol="0">
            <a:spAutoFit/>
          </a:bodyPr>
          <a:lstStyle/>
          <a:p>
            <a:pPr marL="11206">
              <a:spcBef>
                <a:spcPts val="13"/>
              </a:spcBef>
            </a:pPr>
            <a:r>
              <a:rPr sz="794" spc="-4" dirty="0">
                <a:latin typeface="Arial"/>
                <a:cs typeface="Arial"/>
              </a:rPr>
              <a:t>(PMI®-ACP)  </a:t>
            </a:r>
            <a:r>
              <a:rPr sz="794" dirty="0">
                <a:latin typeface="Arial"/>
                <a:cs typeface="Arial"/>
              </a:rPr>
              <a:t>Agile</a:t>
            </a:r>
            <a:r>
              <a:rPr sz="794" spc="-35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</a:rPr>
              <a:t>Certified</a:t>
            </a:r>
            <a:endParaRPr sz="794">
              <a:latin typeface="Arial"/>
              <a:cs typeface="Arial"/>
            </a:endParaRPr>
          </a:p>
          <a:p>
            <a:pPr marL="749714">
              <a:spcBef>
                <a:spcPts val="18"/>
              </a:spcBef>
            </a:pPr>
            <a:r>
              <a:rPr sz="794" spc="-4" dirty="0">
                <a:latin typeface="Arial"/>
                <a:cs typeface="Arial"/>
              </a:rPr>
              <a:t>P</a:t>
            </a:r>
            <a:r>
              <a:rPr sz="794" spc="4" dirty="0">
                <a:latin typeface="Arial"/>
                <a:cs typeface="Arial"/>
              </a:rPr>
              <a:t>ra</a:t>
            </a:r>
            <a:r>
              <a:rPr sz="794" dirty="0">
                <a:latin typeface="Arial"/>
                <a:cs typeface="Arial"/>
              </a:rPr>
              <a:t>c</a:t>
            </a:r>
            <a:r>
              <a:rPr sz="794" spc="-4" dirty="0">
                <a:latin typeface="Arial"/>
                <a:cs typeface="Arial"/>
              </a:rPr>
              <a:t>t</a:t>
            </a:r>
            <a:r>
              <a:rPr sz="794" dirty="0">
                <a:latin typeface="Arial"/>
                <a:cs typeface="Arial"/>
              </a:rPr>
              <a:t>i</a:t>
            </a:r>
            <a:r>
              <a:rPr sz="794" spc="-4" dirty="0">
                <a:latin typeface="Arial"/>
                <a:cs typeface="Arial"/>
              </a:rPr>
              <a:t>t</a:t>
            </a:r>
            <a:r>
              <a:rPr sz="794" dirty="0">
                <a:latin typeface="Arial"/>
                <a:cs typeface="Arial"/>
              </a:rPr>
              <a:t>i</a:t>
            </a:r>
            <a:r>
              <a:rPr sz="794" spc="4" dirty="0">
                <a:latin typeface="Arial"/>
                <a:cs typeface="Arial"/>
              </a:rPr>
              <a:t>one</a:t>
            </a:r>
            <a:r>
              <a:rPr sz="794" dirty="0">
                <a:latin typeface="Arial"/>
                <a:cs typeface="Arial"/>
              </a:rPr>
              <a:t>r</a:t>
            </a:r>
            <a:endParaRPr sz="79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86839" y="5795342"/>
            <a:ext cx="480732" cy="216642"/>
          </a:xfrm>
          <a:prstGeom prst="rect">
            <a:avLst/>
          </a:prstGeom>
        </p:spPr>
        <p:txBody>
          <a:bodyPr vert="horz" wrap="square" lIns="0" tIns="26333" rIns="0" bIns="0" rtlCol="0">
            <a:spAutoFit/>
          </a:bodyPr>
          <a:lstStyle/>
          <a:p>
            <a:pPr marL="11206">
              <a:spcBef>
                <a:spcPts val="206"/>
              </a:spcBef>
            </a:pPr>
            <a:r>
              <a:rPr sz="1235" spc="88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1235" spc="12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23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1341" y="1888101"/>
            <a:ext cx="1353671" cy="926263"/>
          </a:xfrm>
          <a:prstGeom prst="rect">
            <a:avLst/>
          </a:prstGeom>
        </p:spPr>
        <p:txBody>
          <a:bodyPr vert="horz" wrap="square" lIns="0" tIns="108696" rIns="0" bIns="0" rtlCol="0">
            <a:spAutoFit/>
          </a:bodyPr>
          <a:lstStyle/>
          <a:p>
            <a:pPr marL="11206">
              <a:spcBef>
                <a:spcPts val="855"/>
              </a:spcBef>
            </a:pPr>
            <a:r>
              <a:rPr sz="1324" spc="-9" dirty="0">
                <a:solidFill>
                  <a:srgbClr val="2CA1BF"/>
                </a:solidFill>
                <a:latin typeface="Webdings"/>
                <a:cs typeface="Webdings"/>
              </a:rPr>
              <a:t></a:t>
            </a:r>
            <a:r>
              <a:rPr sz="1324" spc="-9" dirty="0">
                <a:latin typeface="Arial"/>
                <a:cs typeface="Arial"/>
              </a:rPr>
              <a:t>Product</a:t>
            </a:r>
            <a:r>
              <a:rPr sz="1324" spc="-44" dirty="0">
                <a:latin typeface="Arial"/>
                <a:cs typeface="Arial"/>
              </a:rPr>
              <a:t> </a:t>
            </a:r>
            <a:r>
              <a:rPr sz="1324" spc="-4" dirty="0">
                <a:latin typeface="Arial"/>
                <a:cs typeface="Arial"/>
              </a:rPr>
              <a:t>Owner</a:t>
            </a:r>
            <a:endParaRPr sz="1324">
              <a:latin typeface="Arial"/>
              <a:cs typeface="Arial"/>
            </a:endParaRPr>
          </a:p>
          <a:p>
            <a:pPr marL="131676">
              <a:spcBef>
                <a:spcPts val="767"/>
              </a:spcBef>
            </a:pPr>
            <a:r>
              <a:rPr sz="1324" spc="-4" dirty="0">
                <a:solidFill>
                  <a:srgbClr val="2CA1BF"/>
                </a:solidFill>
                <a:latin typeface="Webdings"/>
                <a:cs typeface="Webdings"/>
              </a:rPr>
              <a:t></a:t>
            </a:r>
            <a:r>
              <a:rPr sz="1324" spc="-4" dirty="0">
                <a:latin typeface="Arial"/>
                <a:cs typeface="Arial"/>
              </a:rPr>
              <a:t>Scrum</a:t>
            </a:r>
            <a:r>
              <a:rPr sz="1324" spc="-71" dirty="0">
                <a:latin typeface="Arial"/>
                <a:cs typeface="Arial"/>
              </a:rPr>
              <a:t> </a:t>
            </a:r>
            <a:r>
              <a:rPr sz="1324" spc="-4" dirty="0">
                <a:latin typeface="Arial"/>
                <a:cs typeface="Arial"/>
              </a:rPr>
              <a:t>Master</a:t>
            </a:r>
            <a:endParaRPr sz="1324">
              <a:latin typeface="Arial"/>
              <a:cs typeface="Arial"/>
            </a:endParaRPr>
          </a:p>
          <a:p>
            <a:pPr marL="131676">
              <a:spcBef>
                <a:spcPts val="789"/>
              </a:spcBef>
            </a:pPr>
            <a:r>
              <a:rPr sz="1324" spc="-35" dirty="0">
                <a:solidFill>
                  <a:srgbClr val="2CA1BF"/>
                </a:solidFill>
                <a:latin typeface="Webdings"/>
                <a:cs typeface="Webdings"/>
              </a:rPr>
              <a:t></a:t>
            </a:r>
            <a:r>
              <a:rPr sz="1324" spc="-35" dirty="0">
                <a:latin typeface="Arial"/>
                <a:cs typeface="Arial"/>
              </a:rPr>
              <a:t>Team</a:t>
            </a:r>
            <a:endParaRPr sz="132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1341" y="3491931"/>
            <a:ext cx="5133415" cy="187515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324" spc="-4" dirty="0">
                <a:latin typeface="Arial"/>
                <a:cs typeface="Arial"/>
              </a:rPr>
              <a:t>Five </a:t>
            </a:r>
            <a:r>
              <a:rPr sz="1324" spc="-9" dirty="0">
                <a:latin typeface="Arial"/>
                <a:cs typeface="Arial"/>
              </a:rPr>
              <a:t>basic roles for executing the </a:t>
            </a:r>
            <a:r>
              <a:rPr sz="1324" spc="-4" dirty="0">
                <a:latin typeface="Arial"/>
                <a:cs typeface="Arial"/>
              </a:rPr>
              <a:t>XP</a:t>
            </a:r>
            <a:r>
              <a:rPr sz="1324" spc="-79" dirty="0">
                <a:latin typeface="Arial"/>
                <a:cs typeface="Arial"/>
              </a:rPr>
              <a:t> </a:t>
            </a:r>
            <a:r>
              <a:rPr sz="1324" spc="-9" dirty="0">
                <a:latin typeface="Arial"/>
                <a:cs typeface="Arial"/>
              </a:rPr>
              <a:t>project:</a:t>
            </a:r>
            <a:endParaRPr sz="1324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R="4210275" algn="ctr"/>
            <a:r>
              <a:rPr sz="1324" dirty="0">
                <a:solidFill>
                  <a:srgbClr val="2CA1BF"/>
                </a:solidFill>
                <a:latin typeface="Webdings"/>
                <a:cs typeface="Webdings"/>
              </a:rPr>
              <a:t></a:t>
            </a:r>
            <a:r>
              <a:rPr sz="1324" dirty="0">
                <a:latin typeface="Arial"/>
                <a:cs typeface="Arial"/>
              </a:rPr>
              <a:t>C</a:t>
            </a:r>
            <a:r>
              <a:rPr sz="1324" spc="-9" dirty="0">
                <a:latin typeface="Arial"/>
                <a:cs typeface="Arial"/>
              </a:rPr>
              <a:t>u</a:t>
            </a:r>
            <a:r>
              <a:rPr sz="1324" spc="-4" dirty="0">
                <a:latin typeface="Arial"/>
                <a:cs typeface="Arial"/>
              </a:rPr>
              <a:t>s</a:t>
            </a:r>
            <a:r>
              <a:rPr sz="1324" spc="-9" dirty="0">
                <a:latin typeface="Arial"/>
                <a:cs typeface="Arial"/>
              </a:rPr>
              <a:t>to</a:t>
            </a:r>
            <a:r>
              <a:rPr sz="1324" spc="4" dirty="0">
                <a:latin typeface="Arial"/>
                <a:cs typeface="Arial"/>
              </a:rPr>
              <a:t>m</a:t>
            </a:r>
            <a:r>
              <a:rPr sz="1324" spc="-9" dirty="0">
                <a:latin typeface="Arial"/>
                <a:cs typeface="Arial"/>
              </a:rPr>
              <a:t>e</a:t>
            </a:r>
            <a:r>
              <a:rPr sz="1324" dirty="0">
                <a:latin typeface="Arial"/>
                <a:cs typeface="Arial"/>
              </a:rPr>
              <a:t>r</a:t>
            </a:r>
            <a:endParaRPr sz="1324">
              <a:latin typeface="Arial"/>
              <a:cs typeface="Arial"/>
            </a:endParaRPr>
          </a:p>
          <a:p>
            <a:pPr marL="131676">
              <a:spcBef>
                <a:spcPts val="882"/>
              </a:spcBef>
            </a:pPr>
            <a:r>
              <a:rPr sz="1324" spc="-4" dirty="0">
                <a:solidFill>
                  <a:srgbClr val="2CA1BF"/>
                </a:solidFill>
                <a:latin typeface="Webdings"/>
                <a:cs typeface="Webdings"/>
              </a:rPr>
              <a:t></a:t>
            </a:r>
            <a:r>
              <a:rPr sz="1324" spc="-4" dirty="0">
                <a:latin typeface="Arial"/>
                <a:cs typeface="Arial"/>
              </a:rPr>
              <a:t>Coach</a:t>
            </a:r>
            <a:endParaRPr sz="1324">
              <a:latin typeface="Arial"/>
              <a:cs typeface="Arial"/>
            </a:endParaRPr>
          </a:p>
          <a:p>
            <a:pPr marL="131676">
              <a:spcBef>
                <a:spcPts val="843"/>
              </a:spcBef>
            </a:pPr>
            <a:r>
              <a:rPr sz="1324" spc="-4" dirty="0">
                <a:solidFill>
                  <a:srgbClr val="2CA1BF"/>
                </a:solidFill>
                <a:latin typeface="Webdings"/>
                <a:cs typeface="Webdings"/>
              </a:rPr>
              <a:t></a:t>
            </a:r>
            <a:r>
              <a:rPr sz="1324" spc="-4" dirty="0">
                <a:latin typeface="Arial"/>
                <a:cs typeface="Arial"/>
              </a:rPr>
              <a:t>Programmer</a:t>
            </a:r>
            <a:endParaRPr sz="1324">
              <a:latin typeface="Arial"/>
              <a:cs typeface="Arial"/>
            </a:endParaRPr>
          </a:p>
          <a:p>
            <a:pPr marL="131676">
              <a:spcBef>
                <a:spcPts val="794"/>
              </a:spcBef>
            </a:pPr>
            <a:r>
              <a:rPr sz="1324" spc="-26" dirty="0">
                <a:solidFill>
                  <a:srgbClr val="2CA1BF"/>
                </a:solidFill>
                <a:latin typeface="Webdings"/>
                <a:cs typeface="Webdings"/>
              </a:rPr>
              <a:t></a:t>
            </a:r>
            <a:r>
              <a:rPr sz="1324" spc="-26" dirty="0">
                <a:latin typeface="Arial"/>
                <a:cs typeface="Arial"/>
              </a:rPr>
              <a:t>Tester</a:t>
            </a:r>
            <a:endParaRPr sz="1324">
              <a:latin typeface="Arial"/>
              <a:cs typeface="Arial"/>
            </a:endParaRPr>
          </a:p>
          <a:p>
            <a:pPr marL="131676">
              <a:spcBef>
                <a:spcPts val="732"/>
              </a:spcBef>
            </a:pPr>
            <a:r>
              <a:rPr sz="1324" spc="-13" dirty="0">
                <a:solidFill>
                  <a:srgbClr val="2CA1BF"/>
                </a:solidFill>
                <a:latin typeface="Webdings"/>
                <a:cs typeface="Webdings"/>
              </a:rPr>
              <a:t></a:t>
            </a:r>
            <a:r>
              <a:rPr sz="1324" spc="-13" dirty="0">
                <a:latin typeface="Arial"/>
                <a:cs typeface="Arial"/>
              </a:rPr>
              <a:t>Tracker </a:t>
            </a:r>
            <a:r>
              <a:rPr sz="1324" dirty="0">
                <a:latin typeface="Arial"/>
                <a:cs typeface="Arial"/>
              </a:rPr>
              <a:t>– </a:t>
            </a:r>
            <a:r>
              <a:rPr sz="1324" spc="-9" dirty="0">
                <a:latin typeface="Arial"/>
                <a:cs typeface="Arial"/>
              </a:rPr>
              <a:t>Collects the </a:t>
            </a:r>
            <a:r>
              <a:rPr sz="1324" spc="-4" dirty="0">
                <a:latin typeface="Arial"/>
                <a:cs typeface="Arial"/>
              </a:rPr>
              <a:t>metrics to improve </a:t>
            </a:r>
            <a:r>
              <a:rPr sz="1324" spc="-9" dirty="0">
                <a:latin typeface="Arial"/>
                <a:cs typeface="Arial"/>
              </a:rPr>
              <a:t>the team’s</a:t>
            </a:r>
            <a:r>
              <a:rPr sz="1324" spc="-49" dirty="0">
                <a:latin typeface="Arial"/>
                <a:cs typeface="Arial"/>
              </a:rPr>
              <a:t> </a:t>
            </a:r>
            <a:r>
              <a:rPr sz="1324" spc="-9" dirty="0">
                <a:latin typeface="Arial"/>
                <a:cs typeface="Arial"/>
              </a:rPr>
              <a:t>performance</a:t>
            </a:r>
            <a:endParaRPr sz="132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2760381" y="1732108"/>
            <a:ext cx="58830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spc="-13" dirty="0">
                <a:latin typeface="Arial"/>
                <a:cs typeface="Arial"/>
              </a:rPr>
              <a:t>C</a:t>
            </a:r>
            <a:r>
              <a:rPr sz="1147" spc="-4" dirty="0">
                <a:latin typeface="Arial"/>
                <a:cs typeface="Arial"/>
              </a:rPr>
              <a:t>o</a:t>
            </a:r>
            <a:r>
              <a:rPr sz="1147" spc="44" dirty="0">
                <a:latin typeface="Arial"/>
                <a:cs typeface="Arial"/>
              </a:rPr>
              <a:t>n</a:t>
            </a:r>
            <a:r>
              <a:rPr sz="1147" spc="-9" dirty="0">
                <a:latin typeface="Arial"/>
                <a:cs typeface="Arial"/>
              </a:rPr>
              <a:t>c</a:t>
            </a:r>
            <a:r>
              <a:rPr sz="1147" spc="-22" dirty="0">
                <a:latin typeface="Arial"/>
                <a:cs typeface="Arial"/>
              </a:rPr>
              <a:t>e</a:t>
            </a:r>
            <a:r>
              <a:rPr sz="1147" spc="57" dirty="0">
                <a:latin typeface="Arial"/>
                <a:cs typeface="Arial"/>
              </a:rPr>
              <a:t>p</a:t>
            </a:r>
            <a:r>
              <a:rPr sz="1147" spc="110" dirty="0">
                <a:latin typeface="Arial"/>
                <a:cs typeface="Arial"/>
              </a:rPr>
              <a:t>t</a:t>
            </a:r>
            <a:endParaRPr sz="1147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77683" y="5792154"/>
            <a:ext cx="1275229" cy="246123"/>
          </a:xfrm>
          <a:prstGeom prst="rect">
            <a:avLst/>
          </a:prstGeom>
        </p:spPr>
        <p:txBody>
          <a:bodyPr vert="horz" wrap="square" lIns="0" tIns="1681" rIns="0" bIns="0" rtlCol="0">
            <a:spAutoFit/>
          </a:bodyPr>
          <a:lstStyle/>
          <a:p>
            <a:pPr marL="11206">
              <a:spcBef>
                <a:spcPts val="13"/>
              </a:spcBef>
            </a:pPr>
            <a:r>
              <a:rPr sz="794" spc="-4" dirty="0">
                <a:latin typeface="Arial"/>
                <a:cs typeface="Arial"/>
              </a:rPr>
              <a:t>(PMI®-ACP)  </a:t>
            </a:r>
            <a:r>
              <a:rPr sz="794" dirty="0">
                <a:latin typeface="Arial"/>
                <a:cs typeface="Arial"/>
              </a:rPr>
              <a:t>Agile</a:t>
            </a:r>
            <a:r>
              <a:rPr sz="794" spc="-35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</a:rPr>
              <a:t>Certified</a:t>
            </a:r>
            <a:endParaRPr sz="794">
              <a:latin typeface="Arial"/>
              <a:cs typeface="Arial"/>
            </a:endParaRPr>
          </a:p>
          <a:p>
            <a:pPr marL="749714">
              <a:spcBef>
                <a:spcPts val="18"/>
              </a:spcBef>
            </a:pPr>
            <a:r>
              <a:rPr sz="794" spc="-4" dirty="0">
                <a:latin typeface="Arial"/>
                <a:cs typeface="Arial"/>
              </a:rPr>
              <a:t>P</a:t>
            </a:r>
            <a:r>
              <a:rPr sz="794" spc="4" dirty="0">
                <a:latin typeface="Arial"/>
                <a:cs typeface="Arial"/>
              </a:rPr>
              <a:t>ra</a:t>
            </a:r>
            <a:r>
              <a:rPr sz="794" dirty="0">
                <a:latin typeface="Arial"/>
                <a:cs typeface="Arial"/>
              </a:rPr>
              <a:t>c</a:t>
            </a:r>
            <a:r>
              <a:rPr sz="794" spc="-4" dirty="0">
                <a:latin typeface="Arial"/>
                <a:cs typeface="Arial"/>
              </a:rPr>
              <a:t>t</a:t>
            </a:r>
            <a:r>
              <a:rPr sz="794" dirty="0">
                <a:latin typeface="Arial"/>
                <a:cs typeface="Arial"/>
              </a:rPr>
              <a:t>i</a:t>
            </a:r>
            <a:r>
              <a:rPr sz="794" spc="-4" dirty="0">
                <a:latin typeface="Arial"/>
                <a:cs typeface="Arial"/>
              </a:rPr>
              <a:t>t</a:t>
            </a:r>
            <a:r>
              <a:rPr sz="794" dirty="0">
                <a:latin typeface="Arial"/>
                <a:cs typeface="Arial"/>
              </a:rPr>
              <a:t>i</a:t>
            </a:r>
            <a:r>
              <a:rPr sz="794" spc="4" dirty="0">
                <a:latin typeface="Arial"/>
                <a:cs typeface="Arial"/>
              </a:rPr>
              <a:t>one</a:t>
            </a:r>
            <a:r>
              <a:rPr sz="794" dirty="0">
                <a:latin typeface="Arial"/>
                <a:cs typeface="Arial"/>
              </a:rPr>
              <a:t>r</a:t>
            </a:r>
            <a:endParaRPr sz="79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9999" y="1732108"/>
            <a:ext cx="93232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spc="9" dirty="0">
                <a:latin typeface="Arial"/>
                <a:cs typeface="Arial"/>
              </a:rPr>
              <a:t>Generic</a:t>
            </a:r>
            <a:r>
              <a:rPr sz="1147" spc="-49" dirty="0">
                <a:latin typeface="Arial"/>
                <a:cs typeface="Arial"/>
              </a:rPr>
              <a:t> </a:t>
            </a:r>
            <a:r>
              <a:rPr sz="1147" spc="35" dirty="0">
                <a:latin typeface="Arial"/>
                <a:cs typeface="Arial"/>
              </a:rPr>
              <a:t>Agile</a:t>
            </a:r>
            <a:endParaRPr sz="114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128" y="1732108"/>
            <a:ext cx="1888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spc="-115" dirty="0">
                <a:latin typeface="Arial"/>
                <a:cs typeface="Arial"/>
              </a:rPr>
              <a:t>XP</a:t>
            </a:r>
            <a:endParaRPr sz="114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12339" y="1732108"/>
            <a:ext cx="508747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spc="-110" dirty="0">
                <a:latin typeface="Arial"/>
                <a:cs typeface="Arial"/>
              </a:rPr>
              <a:t>S</a:t>
            </a:r>
            <a:r>
              <a:rPr sz="1147" spc="-124" dirty="0">
                <a:latin typeface="Arial"/>
                <a:cs typeface="Arial"/>
              </a:rPr>
              <a:t>C</a:t>
            </a:r>
            <a:r>
              <a:rPr sz="1147" spc="-128" dirty="0">
                <a:latin typeface="Arial"/>
                <a:cs typeface="Arial"/>
              </a:rPr>
              <a:t>R</a:t>
            </a:r>
            <a:r>
              <a:rPr sz="1147" spc="-66" dirty="0">
                <a:latin typeface="Arial"/>
                <a:cs typeface="Arial"/>
              </a:rPr>
              <a:t>U</a:t>
            </a:r>
            <a:r>
              <a:rPr sz="1147" spc="31" dirty="0">
                <a:latin typeface="Arial"/>
                <a:cs typeface="Arial"/>
              </a:rPr>
              <a:t>M</a:t>
            </a:r>
            <a:endParaRPr sz="114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93208" y="1732108"/>
            <a:ext cx="433668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spc="-88" dirty="0">
                <a:latin typeface="Arial"/>
                <a:cs typeface="Arial"/>
              </a:rPr>
              <a:t>D</a:t>
            </a:r>
            <a:r>
              <a:rPr sz="1147" spc="-79" dirty="0">
                <a:latin typeface="Arial"/>
                <a:cs typeface="Arial"/>
              </a:rPr>
              <a:t>S</a:t>
            </a:r>
            <a:r>
              <a:rPr sz="1147" spc="4" dirty="0">
                <a:latin typeface="Arial"/>
                <a:cs typeface="Arial"/>
              </a:rPr>
              <a:t>DM</a:t>
            </a:r>
            <a:endParaRPr sz="114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9124" y="2305950"/>
            <a:ext cx="941294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spc="18" dirty="0">
                <a:latin typeface="Arial"/>
                <a:cs typeface="Arial"/>
              </a:rPr>
              <a:t>Nos. </a:t>
            </a:r>
            <a:r>
              <a:rPr sz="1147" spc="75" dirty="0">
                <a:latin typeface="Arial"/>
                <a:cs typeface="Arial"/>
              </a:rPr>
              <a:t>of</a:t>
            </a:r>
            <a:r>
              <a:rPr sz="1147" spc="-53" dirty="0">
                <a:latin typeface="Arial"/>
                <a:cs typeface="Arial"/>
              </a:rPr>
              <a:t> </a:t>
            </a:r>
            <a:r>
              <a:rPr sz="1147" spc="18" dirty="0">
                <a:latin typeface="Arial"/>
                <a:cs typeface="Arial"/>
              </a:rPr>
              <a:t>Team</a:t>
            </a:r>
            <a:endParaRPr sz="114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99967" y="2305950"/>
            <a:ext cx="286871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spc="62" dirty="0">
                <a:latin typeface="Arial"/>
                <a:cs typeface="Arial"/>
              </a:rPr>
              <a:t>1</a:t>
            </a:r>
            <a:r>
              <a:rPr sz="1147" spc="260" dirty="0">
                <a:latin typeface="Arial"/>
                <a:cs typeface="Arial"/>
              </a:rPr>
              <a:t>-</a:t>
            </a:r>
            <a:r>
              <a:rPr sz="1147" spc="84" dirty="0">
                <a:latin typeface="Arial"/>
                <a:cs typeface="Arial"/>
              </a:rPr>
              <a:t>6</a:t>
            </a:r>
            <a:endParaRPr sz="114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0710" y="2305950"/>
            <a:ext cx="965387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spc="84" dirty="0">
                <a:latin typeface="Arial"/>
                <a:cs typeface="Arial"/>
              </a:rPr>
              <a:t>1</a:t>
            </a:r>
            <a:r>
              <a:rPr sz="1147" spc="-9" dirty="0">
                <a:latin typeface="Arial"/>
                <a:cs typeface="Arial"/>
              </a:rPr>
              <a:t> </a:t>
            </a:r>
            <a:r>
              <a:rPr sz="1147" spc="278" dirty="0">
                <a:latin typeface="Arial"/>
                <a:cs typeface="Arial"/>
              </a:rPr>
              <a:t>-</a:t>
            </a:r>
            <a:r>
              <a:rPr sz="1147" dirty="0">
                <a:latin typeface="Arial"/>
                <a:cs typeface="Arial"/>
              </a:rPr>
              <a:t> </a:t>
            </a:r>
            <a:r>
              <a:rPr sz="1147" spc="84" dirty="0">
                <a:latin typeface="Arial"/>
                <a:cs typeface="Arial"/>
              </a:rPr>
              <a:t>4</a:t>
            </a:r>
            <a:r>
              <a:rPr sz="1147" spc="-9" dirty="0">
                <a:latin typeface="Arial"/>
                <a:cs typeface="Arial"/>
              </a:rPr>
              <a:t> </a:t>
            </a:r>
            <a:r>
              <a:rPr sz="1147" spc="66" dirty="0">
                <a:latin typeface="Arial"/>
                <a:cs typeface="Arial"/>
              </a:rPr>
              <a:t>or</a:t>
            </a:r>
            <a:r>
              <a:rPr sz="1147" spc="4" dirty="0">
                <a:latin typeface="Arial"/>
                <a:cs typeface="Arial"/>
              </a:rPr>
              <a:t> </a:t>
            </a:r>
            <a:r>
              <a:rPr sz="1147" spc="49" dirty="0">
                <a:latin typeface="Arial"/>
                <a:cs typeface="Arial"/>
              </a:rPr>
              <a:t>more</a:t>
            </a:r>
            <a:endParaRPr sz="114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40855" y="2305950"/>
            <a:ext cx="375397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spc="84" dirty="0">
                <a:latin typeface="Arial"/>
                <a:cs typeface="Arial"/>
              </a:rPr>
              <a:t>1 </a:t>
            </a:r>
            <a:r>
              <a:rPr sz="1147" spc="278" dirty="0">
                <a:latin typeface="Arial"/>
                <a:cs typeface="Arial"/>
              </a:rPr>
              <a:t>-</a:t>
            </a:r>
            <a:r>
              <a:rPr sz="1147" spc="-132" dirty="0">
                <a:latin typeface="Arial"/>
                <a:cs typeface="Arial"/>
              </a:rPr>
              <a:t> </a:t>
            </a:r>
            <a:r>
              <a:rPr sz="1147" spc="84" dirty="0">
                <a:latin typeface="Arial"/>
                <a:cs typeface="Arial"/>
              </a:rPr>
              <a:t>6</a:t>
            </a:r>
            <a:endParaRPr sz="1147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89865" y="2789181"/>
            <a:ext cx="723340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spc="18" dirty="0">
                <a:latin typeface="Arial"/>
                <a:cs typeface="Arial"/>
              </a:rPr>
              <a:t>Team</a:t>
            </a:r>
            <a:r>
              <a:rPr sz="1147" spc="-66" dirty="0">
                <a:latin typeface="Arial"/>
                <a:cs typeface="Arial"/>
              </a:rPr>
              <a:t> </a:t>
            </a:r>
            <a:r>
              <a:rPr sz="1147" spc="-13" dirty="0">
                <a:latin typeface="Arial"/>
                <a:cs typeface="Arial"/>
              </a:rPr>
              <a:t>Size</a:t>
            </a:r>
            <a:endParaRPr sz="1147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2073" y="2789181"/>
            <a:ext cx="374276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spc="62" dirty="0">
                <a:latin typeface="Arial"/>
                <a:cs typeface="Arial"/>
              </a:rPr>
              <a:t>2</a:t>
            </a:r>
            <a:r>
              <a:rPr sz="1147" spc="260" dirty="0">
                <a:latin typeface="Arial"/>
                <a:cs typeface="Arial"/>
              </a:rPr>
              <a:t>-</a:t>
            </a:r>
            <a:r>
              <a:rPr sz="1147" spc="62" dirty="0">
                <a:latin typeface="Arial"/>
                <a:cs typeface="Arial"/>
              </a:rPr>
              <a:t>10</a:t>
            </a:r>
            <a:endParaRPr sz="1147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12052" y="2226566"/>
            <a:ext cx="768723" cy="756614"/>
          </a:xfrm>
          <a:prstGeom prst="rect">
            <a:avLst/>
          </a:prstGeom>
        </p:spPr>
        <p:txBody>
          <a:bodyPr vert="horz" wrap="square" lIns="0" tIns="22412" rIns="0" bIns="0" rtlCol="0">
            <a:spAutoFit/>
          </a:bodyPr>
          <a:lstStyle/>
          <a:p>
            <a:pPr marL="10646" marR="4483" algn="ctr">
              <a:lnSpc>
                <a:spcPts val="1324"/>
              </a:lnSpc>
              <a:spcBef>
                <a:spcPts val="176"/>
              </a:spcBef>
            </a:pPr>
            <a:r>
              <a:rPr sz="1147" spc="84" dirty="0">
                <a:latin typeface="Arial"/>
                <a:cs typeface="Arial"/>
              </a:rPr>
              <a:t>1 </a:t>
            </a:r>
            <a:r>
              <a:rPr sz="1147" spc="40" dirty="0">
                <a:latin typeface="Arial"/>
                <a:cs typeface="Arial"/>
              </a:rPr>
              <a:t>team</a:t>
            </a:r>
            <a:r>
              <a:rPr sz="1147" spc="-154" dirty="0">
                <a:latin typeface="Arial"/>
                <a:cs typeface="Arial"/>
              </a:rPr>
              <a:t> </a:t>
            </a:r>
            <a:r>
              <a:rPr sz="1147" spc="40" dirty="0">
                <a:latin typeface="Arial"/>
                <a:cs typeface="Arial"/>
              </a:rPr>
              <a:t>per  </a:t>
            </a:r>
            <a:r>
              <a:rPr sz="1147" spc="49" dirty="0">
                <a:latin typeface="Arial"/>
                <a:cs typeface="Arial"/>
              </a:rPr>
              <a:t>project</a:t>
            </a:r>
            <a:endParaRPr sz="1147"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1456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47" spc="84" dirty="0">
                <a:latin typeface="Arial"/>
                <a:cs typeface="Arial"/>
              </a:rPr>
              <a:t>3 </a:t>
            </a:r>
            <a:r>
              <a:rPr sz="1147" spc="278" dirty="0">
                <a:latin typeface="Arial"/>
                <a:cs typeface="Arial"/>
              </a:rPr>
              <a:t>-</a:t>
            </a:r>
            <a:r>
              <a:rPr sz="1147" spc="-88" dirty="0">
                <a:latin typeface="Arial"/>
                <a:cs typeface="Arial"/>
              </a:rPr>
              <a:t> </a:t>
            </a:r>
            <a:r>
              <a:rPr sz="1147" spc="62" dirty="0">
                <a:latin typeface="Arial"/>
                <a:cs typeface="Arial"/>
              </a:rPr>
              <a:t>16</a:t>
            </a:r>
            <a:endParaRPr sz="1147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82858" y="2789181"/>
            <a:ext cx="375397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spc="84" dirty="0">
                <a:latin typeface="Arial"/>
                <a:cs typeface="Arial"/>
              </a:rPr>
              <a:t>3 </a:t>
            </a:r>
            <a:r>
              <a:rPr sz="1147" spc="278" dirty="0">
                <a:latin typeface="Arial"/>
                <a:cs typeface="Arial"/>
              </a:rPr>
              <a:t>-</a:t>
            </a:r>
            <a:r>
              <a:rPr sz="1147" spc="-132" dirty="0">
                <a:latin typeface="Arial"/>
                <a:cs typeface="Arial"/>
              </a:rPr>
              <a:t> </a:t>
            </a:r>
            <a:r>
              <a:rPr sz="1147" spc="84" dirty="0">
                <a:latin typeface="Arial"/>
                <a:cs typeface="Arial"/>
              </a:rPr>
              <a:t>9</a:t>
            </a:r>
            <a:endParaRPr sz="1147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61120" y="4005367"/>
            <a:ext cx="392765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spc="-44" dirty="0">
                <a:latin typeface="Arial"/>
                <a:cs typeface="Arial"/>
              </a:rPr>
              <a:t>R</a:t>
            </a:r>
            <a:r>
              <a:rPr sz="1147" spc="-35" dirty="0">
                <a:latin typeface="Arial"/>
                <a:cs typeface="Arial"/>
              </a:rPr>
              <a:t>o</a:t>
            </a:r>
            <a:r>
              <a:rPr sz="1147" spc="62" dirty="0">
                <a:latin typeface="Arial"/>
                <a:cs typeface="Arial"/>
              </a:rPr>
              <a:t>l</a:t>
            </a:r>
            <a:r>
              <a:rPr sz="1147" spc="-22" dirty="0">
                <a:latin typeface="Arial"/>
                <a:cs typeface="Arial"/>
              </a:rPr>
              <a:t>e</a:t>
            </a:r>
            <a:r>
              <a:rPr sz="1147" spc="9" dirty="0">
                <a:latin typeface="Arial"/>
                <a:cs typeface="Arial"/>
              </a:rPr>
              <a:t>s</a:t>
            </a:r>
            <a:endParaRPr sz="1147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07332" y="3333977"/>
            <a:ext cx="1650066" cy="1381298"/>
          </a:xfrm>
          <a:prstGeom prst="rect">
            <a:avLst/>
          </a:prstGeom>
        </p:spPr>
        <p:txBody>
          <a:bodyPr vert="horz" wrap="square" lIns="0" tIns="17929" rIns="0" bIns="0" rtlCol="0">
            <a:spAutoFit/>
          </a:bodyPr>
          <a:lstStyle/>
          <a:p>
            <a:pPr marL="94134" marR="63317" indent="-21292" algn="ctr">
              <a:lnSpc>
                <a:spcPct val="96000"/>
              </a:lnSpc>
              <a:spcBef>
                <a:spcPts val="141"/>
              </a:spcBef>
            </a:pPr>
            <a:r>
              <a:rPr sz="1147" spc="22" dirty="0">
                <a:latin typeface="Arial"/>
                <a:cs typeface="Arial"/>
              </a:rPr>
              <a:t>Product Owner, </a:t>
            </a:r>
            <a:r>
              <a:rPr sz="1147" spc="35" dirty="0">
                <a:latin typeface="Arial"/>
                <a:cs typeface="Arial"/>
              </a:rPr>
              <a:t>Agile  </a:t>
            </a:r>
            <a:r>
              <a:rPr sz="1147" spc="18" dirty="0">
                <a:latin typeface="Arial"/>
                <a:cs typeface="Arial"/>
              </a:rPr>
              <a:t>Project Manager,  Technical </a:t>
            </a:r>
            <a:r>
              <a:rPr sz="1147" dirty="0">
                <a:latin typeface="Arial"/>
                <a:cs typeface="Arial"/>
              </a:rPr>
              <a:t>Lead,  </a:t>
            </a:r>
            <a:r>
              <a:rPr sz="1147" spc="22" dirty="0">
                <a:latin typeface="Arial"/>
                <a:cs typeface="Arial"/>
              </a:rPr>
              <a:t>Developer, Tester,</a:t>
            </a:r>
            <a:r>
              <a:rPr sz="1147" spc="-49" dirty="0">
                <a:latin typeface="Arial"/>
                <a:cs typeface="Arial"/>
              </a:rPr>
              <a:t> </a:t>
            </a:r>
            <a:r>
              <a:rPr sz="1147" spc="-57" dirty="0">
                <a:latin typeface="Arial"/>
                <a:cs typeface="Arial"/>
              </a:rPr>
              <a:t>UX  </a:t>
            </a:r>
            <a:r>
              <a:rPr sz="1147" spc="22" dirty="0">
                <a:latin typeface="Arial"/>
                <a:cs typeface="Arial"/>
              </a:rPr>
              <a:t>Designer</a:t>
            </a:r>
            <a:endParaRPr sz="1147">
              <a:latin typeface="Arial"/>
              <a:cs typeface="Arial"/>
            </a:endParaRPr>
          </a:p>
          <a:p>
            <a:pPr marL="11206" marR="4483" algn="ctr">
              <a:lnSpc>
                <a:spcPct val="94700"/>
              </a:lnSpc>
              <a:spcBef>
                <a:spcPts val="71"/>
              </a:spcBef>
            </a:pPr>
            <a:r>
              <a:rPr sz="1147" dirty="0">
                <a:latin typeface="Arial"/>
                <a:cs typeface="Arial"/>
              </a:rPr>
              <a:t>Business </a:t>
            </a:r>
            <a:r>
              <a:rPr sz="1147" spc="13" dirty="0">
                <a:latin typeface="Arial"/>
                <a:cs typeface="Arial"/>
              </a:rPr>
              <a:t>Sponsor,</a:t>
            </a:r>
            <a:r>
              <a:rPr sz="1147" spc="-22" dirty="0">
                <a:latin typeface="Arial"/>
                <a:cs typeface="Arial"/>
              </a:rPr>
              <a:t> </a:t>
            </a:r>
            <a:r>
              <a:rPr sz="1147" spc="35" dirty="0">
                <a:latin typeface="Arial"/>
                <a:cs typeface="Arial"/>
              </a:rPr>
              <a:t>Agile  </a:t>
            </a:r>
            <a:r>
              <a:rPr sz="1147" spc="26" dirty="0">
                <a:latin typeface="Arial"/>
                <a:cs typeface="Arial"/>
              </a:rPr>
              <a:t>Programme </a:t>
            </a:r>
            <a:r>
              <a:rPr sz="1147" spc="18" dirty="0">
                <a:latin typeface="Arial"/>
                <a:cs typeface="Arial"/>
              </a:rPr>
              <a:t>Manager,  </a:t>
            </a:r>
            <a:r>
              <a:rPr sz="1147" spc="35" dirty="0">
                <a:latin typeface="Arial"/>
                <a:cs typeface="Arial"/>
              </a:rPr>
              <a:t>Architect, </a:t>
            </a:r>
            <a:r>
              <a:rPr sz="1147" spc="31" dirty="0">
                <a:latin typeface="Arial"/>
                <a:cs typeface="Arial"/>
              </a:rPr>
              <a:t>Agile</a:t>
            </a:r>
            <a:r>
              <a:rPr sz="1147" spc="-35" dirty="0">
                <a:latin typeface="Arial"/>
                <a:cs typeface="Arial"/>
              </a:rPr>
              <a:t> </a:t>
            </a:r>
            <a:r>
              <a:rPr sz="1147" spc="4" dirty="0">
                <a:latin typeface="Arial"/>
                <a:cs typeface="Arial"/>
              </a:rPr>
              <a:t>Coach</a:t>
            </a:r>
            <a:endParaRPr sz="1147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71016" y="3755643"/>
            <a:ext cx="1053913" cy="695982"/>
          </a:xfrm>
          <a:prstGeom prst="rect">
            <a:avLst/>
          </a:prstGeom>
        </p:spPr>
        <p:txBody>
          <a:bodyPr vert="horz" wrap="square" lIns="0" tIns="17929" rIns="0" bIns="0" rtlCol="0">
            <a:spAutoFit/>
          </a:bodyPr>
          <a:lstStyle/>
          <a:p>
            <a:pPr marL="11206" marR="4483" indent="-17930" algn="ctr">
              <a:lnSpc>
                <a:spcPct val="96000"/>
              </a:lnSpc>
              <a:spcBef>
                <a:spcPts val="141"/>
              </a:spcBef>
            </a:pPr>
            <a:r>
              <a:rPr sz="1147" spc="31" dirty="0">
                <a:latin typeface="Arial"/>
                <a:cs typeface="Arial"/>
              </a:rPr>
              <a:t>Customer,  Programmer,  </a:t>
            </a:r>
            <a:r>
              <a:rPr sz="1147" spc="22" dirty="0">
                <a:latin typeface="Arial"/>
                <a:cs typeface="Arial"/>
              </a:rPr>
              <a:t>Tester,  </a:t>
            </a:r>
            <a:r>
              <a:rPr sz="1147" spc="26" dirty="0">
                <a:latin typeface="Arial"/>
                <a:cs typeface="Arial"/>
              </a:rPr>
              <a:t>Tracker,</a:t>
            </a:r>
            <a:r>
              <a:rPr sz="1147" spc="-62" dirty="0">
                <a:latin typeface="Arial"/>
                <a:cs typeface="Arial"/>
              </a:rPr>
              <a:t> </a:t>
            </a:r>
            <a:r>
              <a:rPr sz="1147" spc="4" dirty="0">
                <a:latin typeface="Arial"/>
                <a:cs typeface="Arial"/>
              </a:rPr>
              <a:t>Coach</a:t>
            </a:r>
            <a:endParaRPr sz="1147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93958" y="3414514"/>
            <a:ext cx="1135156" cy="1215378"/>
          </a:xfrm>
          <a:prstGeom prst="rect">
            <a:avLst/>
          </a:prstGeom>
        </p:spPr>
        <p:txBody>
          <a:bodyPr vert="horz" wrap="square" lIns="0" tIns="16809" rIns="0" bIns="0" rtlCol="0">
            <a:spAutoFit/>
          </a:bodyPr>
          <a:lstStyle/>
          <a:p>
            <a:pPr marL="11206" marR="4483" indent="5603" algn="ctr">
              <a:lnSpc>
                <a:spcPct val="96800"/>
              </a:lnSpc>
              <a:spcBef>
                <a:spcPts val="132"/>
              </a:spcBef>
            </a:pPr>
            <a:r>
              <a:rPr sz="1147" spc="9" dirty="0">
                <a:latin typeface="Arial"/>
                <a:cs typeface="Arial"/>
              </a:rPr>
              <a:t>Scrum </a:t>
            </a:r>
            <a:r>
              <a:rPr sz="1147" spc="18" dirty="0">
                <a:latin typeface="Arial"/>
                <a:cs typeface="Arial"/>
              </a:rPr>
              <a:t>Team  </a:t>
            </a:r>
            <a:r>
              <a:rPr sz="1147" spc="13" dirty="0">
                <a:latin typeface="Arial"/>
                <a:cs typeface="Arial"/>
              </a:rPr>
              <a:t>(Experienced  Engineer, </a:t>
            </a:r>
            <a:r>
              <a:rPr sz="1147" spc="9" dirty="0">
                <a:latin typeface="Arial"/>
                <a:cs typeface="Arial"/>
              </a:rPr>
              <a:t>Junior  </a:t>
            </a:r>
            <a:r>
              <a:rPr sz="1147" spc="13" dirty="0">
                <a:latin typeface="Arial"/>
                <a:cs typeface="Arial"/>
              </a:rPr>
              <a:t>Engineer, </a:t>
            </a:r>
            <a:r>
              <a:rPr sz="1147" spc="9" dirty="0">
                <a:latin typeface="Arial"/>
                <a:cs typeface="Arial"/>
              </a:rPr>
              <a:t>[QA  </a:t>
            </a:r>
            <a:r>
              <a:rPr sz="1147" spc="22" dirty="0">
                <a:latin typeface="Arial"/>
                <a:cs typeface="Arial"/>
              </a:rPr>
              <a:t>Tester],</a:t>
            </a:r>
            <a:r>
              <a:rPr sz="1147" spc="-18" dirty="0">
                <a:latin typeface="Arial"/>
                <a:cs typeface="Arial"/>
              </a:rPr>
              <a:t> </a:t>
            </a:r>
            <a:r>
              <a:rPr sz="1147" spc="22" dirty="0">
                <a:latin typeface="Arial"/>
                <a:cs typeface="Arial"/>
              </a:rPr>
              <a:t>[Writer])  </a:t>
            </a:r>
            <a:r>
              <a:rPr sz="1147" spc="9" dirty="0">
                <a:latin typeface="Arial"/>
                <a:cs typeface="Arial"/>
              </a:rPr>
              <a:t>Scrum </a:t>
            </a:r>
            <a:r>
              <a:rPr sz="1147" spc="31" dirty="0">
                <a:latin typeface="Arial"/>
                <a:cs typeface="Arial"/>
              </a:rPr>
              <a:t>master,  </a:t>
            </a:r>
            <a:r>
              <a:rPr sz="1147" spc="22" dirty="0">
                <a:latin typeface="Arial"/>
                <a:cs typeface="Arial"/>
              </a:rPr>
              <a:t>Product</a:t>
            </a:r>
            <a:r>
              <a:rPr sz="1147" spc="-9" dirty="0">
                <a:latin typeface="Arial"/>
                <a:cs typeface="Arial"/>
              </a:rPr>
              <a:t> </a:t>
            </a:r>
            <a:r>
              <a:rPr sz="1147" spc="22" dirty="0">
                <a:latin typeface="Arial"/>
                <a:cs typeface="Arial"/>
              </a:rPr>
              <a:t>Owner</a:t>
            </a:r>
            <a:endParaRPr sz="1147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80182" y="2789181"/>
            <a:ext cx="1271307" cy="90406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0646" algn="ctr">
              <a:spcBef>
                <a:spcPts val="88"/>
              </a:spcBef>
            </a:pPr>
            <a:r>
              <a:rPr sz="1147" spc="84" dirty="0">
                <a:latin typeface="Arial"/>
                <a:cs typeface="Arial"/>
              </a:rPr>
              <a:t>2 </a:t>
            </a:r>
            <a:r>
              <a:rPr sz="1147" spc="278" dirty="0">
                <a:latin typeface="Arial"/>
                <a:cs typeface="Arial"/>
              </a:rPr>
              <a:t>-</a:t>
            </a:r>
            <a:r>
              <a:rPr sz="1147" spc="-75" dirty="0">
                <a:latin typeface="Arial"/>
                <a:cs typeface="Arial"/>
              </a:rPr>
              <a:t> </a:t>
            </a:r>
            <a:r>
              <a:rPr sz="1147" spc="84" dirty="0">
                <a:latin typeface="Arial"/>
                <a:cs typeface="Arial"/>
              </a:rPr>
              <a:t>6</a:t>
            </a:r>
            <a:endParaRPr sz="1147">
              <a:latin typeface="Arial"/>
              <a:cs typeface="Arial"/>
            </a:endParaRPr>
          </a:p>
          <a:p>
            <a:pPr marL="10646" marR="4483" algn="ctr">
              <a:lnSpc>
                <a:spcPct val="100600"/>
              </a:lnSpc>
              <a:spcBef>
                <a:spcPts val="1549"/>
              </a:spcBef>
            </a:pPr>
            <a:r>
              <a:rPr sz="1147" spc="18" dirty="0">
                <a:latin typeface="Arial"/>
                <a:cs typeface="Arial"/>
              </a:rPr>
              <a:t>Team </a:t>
            </a:r>
            <a:r>
              <a:rPr sz="1147" spc="9" dirty="0">
                <a:latin typeface="Arial"/>
                <a:cs typeface="Arial"/>
              </a:rPr>
              <a:t>Leader,  </a:t>
            </a:r>
            <a:r>
              <a:rPr sz="1147" spc="26" dirty="0">
                <a:latin typeface="Arial"/>
                <a:cs typeface="Arial"/>
              </a:rPr>
              <a:t>Ambassador</a:t>
            </a:r>
            <a:r>
              <a:rPr sz="1147" spc="-57" dirty="0">
                <a:latin typeface="Arial"/>
                <a:cs typeface="Arial"/>
              </a:rPr>
              <a:t> </a:t>
            </a:r>
            <a:r>
              <a:rPr sz="1147" spc="4" dirty="0">
                <a:latin typeface="Arial"/>
                <a:cs typeface="Arial"/>
              </a:rPr>
              <a:t>User,  </a:t>
            </a:r>
            <a:r>
              <a:rPr sz="1147" spc="35" dirty="0">
                <a:latin typeface="Arial"/>
                <a:cs typeface="Arial"/>
              </a:rPr>
              <a:t>[Advisor</a:t>
            </a:r>
            <a:r>
              <a:rPr sz="1147" dirty="0">
                <a:latin typeface="Arial"/>
                <a:cs typeface="Arial"/>
              </a:rPr>
              <a:t> </a:t>
            </a:r>
            <a:r>
              <a:rPr sz="1147" spc="4" dirty="0">
                <a:latin typeface="Arial"/>
                <a:cs typeface="Arial"/>
              </a:rPr>
              <a:t>User],</a:t>
            </a:r>
            <a:endParaRPr sz="1147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80181" y="3681237"/>
            <a:ext cx="1229846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spc="9" dirty="0">
                <a:latin typeface="Arial"/>
                <a:cs typeface="Arial"/>
              </a:rPr>
              <a:t>Senior</a:t>
            </a:r>
            <a:r>
              <a:rPr sz="1147" spc="-18" dirty="0">
                <a:latin typeface="Arial"/>
                <a:cs typeface="Arial"/>
              </a:rPr>
              <a:t> </a:t>
            </a:r>
            <a:r>
              <a:rPr sz="1147" spc="18" dirty="0">
                <a:latin typeface="Arial"/>
                <a:cs typeface="Arial"/>
              </a:rPr>
              <a:t>Developer,</a:t>
            </a:r>
            <a:endParaRPr sz="1147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08252" y="3837335"/>
            <a:ext cx="121695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spc="22" dirty="0">
                <a:latin typeface="Arial"/>
                <a:cs typeface="Arial"/>
              </a:rPr>
              <a:t>Developer,</a:t>
            </a:r>
            <a:r>
              <a:rPr sz="1147" spc="-31" dirty="0">
                <a:latin typeface="Arial"/>
                <a:cs typeface="Arial"/>
              </a:rPr>
              <a:t> </a:t>
            </a:r>
            <a:r>
              <a:rPr sz="1147" dirty="0">
                <a:latin typeface="Arial"/>
                <a:cs typeface="Arial"/>
              </a:rPr>
              <a:t>Scribe</a:t>
            </a:r>
            <a:endParaRPr sz="1147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19738" y="4005366"/>
            <a:ext cx="1391210" cy="879691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0646" marR="4483" algn="ctr">
              <a:lnSpc>
                <a:spcPct val="97900"/>
              </a:lnSpc>
              <a:spcBef>
                <a:spcPts val="115"/>
              </a:spcBef>
            </a:pPr>
            <a:r>
              <a:rPr sz="1147" spc="26" dirty="0">
                <a:latin typeface="Arial"/>
                <a:cs typeface="Arial"/>
              </a:rPr>
              <a:t>Visionary,</a:t>
            </a:r>
            <a:r>
              <a:rPr sz="1147" spc="-49" dirty="0">
                <a:latin typeface="Arial"/>
                <a:cs typeface="Arial"/>
              </a:rPr>
              <a:t> </a:t>
            </a:r>
            <a:r>
              <a:rPr sz="1147" spc="13" dirty="0">
                <a:latin typeface="Arial"/>
                <a:cs typeface="Arial"/>
              </a:rPr>
              <a:t>Executive  Sponsor, </a:t>
            </a:r>
            <a:r>
              <a:rPr sz="1147" spc="18" dirty="0">
                <a:latin typeface="Arial"/>
                <a:cs typeface="Arial"/>
              </a:rPr>
              <a:t>Project  Manager, Technical  </a:t>
            </a:r>
            <a:r>
              <a:rPr sz="1147" spc="57" dirty="0">
                <a:latin typeface="Arial"/>
                <a:cs typeface="Arial"/>
              </a:rPr>
              <a:t>Co-ordinator,  </a:t>
            </a:r>
            <a:r>
              <a:rPr sz="1147" spc="31" dirty="0">
                <a:latin typeface="Arial"/>
                <a:cs typeface="Arial"/>
              </a:rPr>
              <a:t>Facilitator</a:t>
            </a:r>
            <a:endParaRPr sz="114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2801470" y="4034118"/>
            <a:ext cx="6283901" cy="9173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888"/>
              </a:lnSpc>
              <a:buClr>
                <a:srgbClr val="2CA1BF"/>
              </a:buClr>
              <a:buSzPct val="143750"/>
              <a:buChar char="•"/>
              <a:tabLst>
                <a:tab pos="107582" algn="l"/>
              </a:tabLst>
            </a:pPr>
            <a:r>
              <a:rPr sz="1412" spc="4" dirty="0">
                <a:latin typeface="Arial"/>
                <a:cs typeface="Arial"/>
              </a:rPr>
              <a:t>The people who </a:t>
            </a:r>
            <a:r>
              <a:rPr sz="1412" dirty="0">
                <a:latin typeface="Arial"/>
                <a:cs typeface="Arial"/>
              </a:rPr>
              <a:t>fill </a:t>
            </a:r>
            <a:r>
              <a:rPr sz="1412" spc="4" dirty="0">
                <a:latin typeface="Arial"/>
                <a:cs typeface="Arial"/>
              </a:rPr>
              <a:t>the three Scrum roles are those who</a:t>
            </a:r>
            <a:r>
              <a:rPr sz="1412" spc="115" dirty="0">
                <a:latin typeface="Arial"/>
                <a:cs typeface="Arial"/>
              </a:rPr>
              <a:t> </a:t>
            </a:r>
            <a:r>
              <a:rPr sz="1412" spc="4" dirty="0">
                <a:latin typeface="Arial"/>
                <a:cs typeface="Arial"/>
              </a:rPr>
              <a:t>have</a:t>
            </a:r>
            <a:endParaRPr sz="1412" dirty="0">
              <a:latin typeface="Arial"/>
              <a:cs typeface="Arial"/>
            </a:endParaRPr>
          </a:p>
          <a:p>
            <a:pPr marL="11206">
              <a:lnSpc>
                <a:spcPts val="1659"/>
              </a:lnSpc>
            </a:pPr>
            <a:r>
              <a:rPr sz="1412" spc="4" dirty="0">
                <a:latin typeface="Arial"/>
                <a:cs typeface="Arial"/>
              </a:rPr>
              <a:t>committed </a:t>
            </a:r>
            <a:r>
              <a:rPr sz="1412" dirty="0">
                <a:latin typeface="Arial"/>
                <a:cs typeface="Arial"/>
              </a:rPr>
              <a:t>to </a:t>
            </a:r>
            <a:r>
              <a:rPr sz="1412" spc="4" dirty="0">
                <a:latin typeface="Arial"/>
                <a:cs typeface="Arial"/>
              </a:rPr>
              <a:t>the project</a:t>
            </a:r>
            <a:r>
              <a:rPr sz="1412" spc="35" dirty="0">
                <a:latin typeface="Arial"/>
                <a:cs typeface="Arial"/>
              </a:rPr>
              <a:t> </a:t>
            </a:r>
            <a:r>
              <a:rPr sz="1412" spc="4" dirty="0">
                <a:latin typeface="Arial"/>
                <a:cs typeface="Arial"/>
              </a:rPr>
              <a:t>(Pigs)</a:t>
            </a:r>
            <a:endParaRPr sz="1412" dirty="0">
              <a:latin typeface="Arial"/>
              <a:cs typeface="Arial"/>
            </a:endParaRPr>
          </a:p>
          <a:p>
            <a:pPr marL="11206" marR="4483">
              <a:lnSpc>
                <a:spcPct val="96100"/>
              </a:lnSpc>
              <a:spcBef>
                <a:spcPts val="304"/>
              </a:spcBef>
              <a:buClr>
                <a:srgbClr val="2CA1BF"/>
              </a:buClr>
              <a:buSzPct val="143750"/>
              <a:buChar char="•"/>
              <a:tabLst>
                <a:tab pos="107582" algn="l"/>
              </a:tabLst>
            </a:pPr>
            <a:r>
              <a:rPr sz="1412" spc="4" dirty="0">
                <a:latin typeface="Arial"/>
                <a:cs typeface="Arial"/>
              </a:rPr>
              <a:t>Others might be interested </a:t>
            </a:r>
            <a:r>
              <a:rPr sz="1412" dirty="0">
                <a:latin typeface="Arial"/>
                <a:cs typeface="Arial"/>
              </a:rPr>
              <a:t>in </a:t>
            </a:r>
            <a:r>
              <a:rPr sz="1412" spc="4" dirty="0">
                <a:latin typeface="Arial"/>
                <a:cs typeface="Arial"/>
              </a:rPr>
              <a:t>the project, but they aren’t on the hook  (Chickens)</a:t>
            </a:r>
            <a:endParaRPr sz="1412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16173" y="5915378"/>
            <a:ext cx="536762" cy="123910"/>
          </a:xfrm>
          <a:prstGeom prst="rect">
            <a:avLst/>
          </a:prstGeom>
        </p:spPr>
        <p:txBody>
          <a:bodyPr vert="horz" wrap="square" lIns="0" tIns="1681" rIns="0" bIns="0" rtlCol="0">
            <a:spAutoFit/>
          </a:bodyPr>
          <a:lstStyle/>
          <a:p>
            <a:pPr marL="11206">
              <a:spcBef>
                <a:spcPts val="13"/>
              </a:spcBef>
            </a:pPr>
            <a:r>
              <a:rPr sz="794" spc="-4" dirty="0">
                <a:latin typeface="Arial"/>
                <a:cs typeface="Arial"/>
              </a:rPr>
              <a:t>P</a:t>
            </a:r>
            <a:r>
              <a:rPr sz="794" spc="4" dirty="0">
                <a:latin typeface="Arial"/>
                <a:cs typeface="Arial"/>
              </a:rPr>
              <a:t>ra</a:t>
            </a:r>
            <a:r>
              <a:rPr sz="794" dirty="0">
                <a:latin typeface="Arial"/>
                <a:cs typeface="Arial"/>
              </a:rPr>
              <a:t>c</a:t>
            </a:r>
            <a:r>
              <a:rPr sz="794" spc="-4" dirty="0">
                <a:latin typeface="Arial"/>
                <a:cs typeface="Arial"/>
              </a:rPr>
              <a:t>t</a:t>
            </a:r>
            <a:r>
              <a:rPr sz="794" dirty="0">
                <a:latin typeface="Arial"/>
                <a:cs typeface="Arial"/>
              </a:rPr>
              <a:t>i</a:t>
            </a:r>
            <a:r>
              <a:rPr sz="794" spc="-4" dirty="0">
                <a:latin typeface="Arial"/>
                <a:cs typeface="Arial"/>
              </a:rPr>
              <a:t>t</a:t>
            </a:r>
            <a:r>
              <a:rPr sz="794" dirty="0">
                <a:latin typeface="Arial"/>
                <a:cs typeface="Arial"/>
              </a:rPr>
              <a:t>i</a:t>
            </a:r>
            <a:r>
              <a:rPr sz="794" spc="4" dirty="0">
                <a:latin typeface="Arial"/>
                <a:cs typeface="Arial"/>
              </a:rPr>
              <a:t>one</a:t>
            </a:r>
            <a:r>
              <a:rPr sz="794" dirty="0">
                <a:latin typeface="Arial"/>
                <a:cs typeface="Arial"/>
              </a:rPr>
              <a:t>r</a:t>
            </a:r>
            <a:endParaRPr sz="79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7683" y="5782604"/>
            <a:ext cx="1275229" cy="133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794" spc="-4" dirty="0">
                <a:latin typeface="Arial"/>
                <a:cs typeface="Arial"/>
              </a:rPr>
              <a:t>(PMI®-ACP) </a:t>
            </a:r>
            <a:r>
              <a:rPr sz="794" dirty="0">
                <a:latin typeface="Arial"/>
                <a:cs typeface="Arial"/>
              </a:rPr>
              <a:t>Agile</a:t>
            </a:r>
            <a:r>
              <a:rPr sz="794" spc="-26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</a:rPr>
              <a:t>Certified</a:t>
            </a:r>
            <a:endParaRPr sz="79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86098" y="5740033"/>
            <a:ext cx="480732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88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1235" spc="12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23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4200962" y="1481599"/>
            <a:ext cx="389404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12" spc="-40" dirty="0">
                <a:latin typeface="Arial"/>
                <a:cs typeface="Arial"/>
              </a:rPr>
              <a:t>P</a:t>
            </a:r>
            <a:r>
              <a:rPr sz="1412" spc="-9" dirty="0">
                <a:latin typeface="Arial"/>
                <a:cs typeface="Arial"/>
              </a:rPr>
              <a:t>l</a:t>
            </a:r>
            <a:r>
              <a:rPr sz="1412" spc="4" dirty="0">
                <a:latin typeface="Arial"/>
                <a:cs typeface="Arial"/>
              </a:rPr>
              <a:t>a</a:t>
            </a:r>
            <a:r>
              <a:rPr sz="1412" spc="88" dirty="0">
                <a:latin typeface="Arial"/>
                <a:cs typeface="Arial"/>
              </a:rPr>
              <a:t>n</a:t>
            </a:r>
            <a:endParaRPr sz="141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0443" y="2013991"/>
            <a:ext cx="677956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spc="-57" dirty="0">
                <a:solidFill>
                  <a:srgbClr val="FFFFFF"/>
                </a:solidFill>
                <a:latin typeface="Arial"/>
                <a:cs typeface="Arial"/>
              </a:rPr>
              <a:t>Sp</a:t>
            </a:r>
            <a:r>
              <a:rPr sz="1147" spc="-26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47" spc="-9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47" spc="4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47" spc="62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47" spc="-22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47" spc="9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47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14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9347" y="2075579"/>
            <a:ext cx="640976" cy="66995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0732">
              <a:spcBef>
                <a:spcPts val="88"/>
              </a:spcBef>
            </a:pPr>
            <a:r>
              <a:rPr sz="1412" spc="75" dirty="0">
                <a:latin typeface="Arial"/>
                <a:cs typeface="Arial"/>
              </a:rPr>
              <a:t>Initiate</a:t>
            </a:r>
            <a:endParaRPr sz="1412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1721">
              <a:latin typeface="Times New Roman"/>
              <a:cs typeface="Times New Roman"/>
            </a:endParaRPr>
          </a:p>
          <a:p>
            <a:pPr marL="11206">
              <a:spcBef>
                <a:spcPts val="4"/>
              </a:spcBef>
            </a:pPr>
            <a:r>
              <a:rPr sz="1147" spc="13" dirty="0">
                <a:solidFill>
                  <a:srgbClr val="FFFFFF"/>
                </a:solidFill>
                <a:latin typeface="Arial"/>
                <a:cs typeface="Arial"/>
              </a:rPr>
              <a:t>Envision</a:t>
            </a:r>
            <a:endParaRPr sz="114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6011" y="2079949"/>
            <a:ext cx="879662" cy="66995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82666">
              <a:spcBef>
                <a:spcPts val="88"/>
              </a:spcBef>
            </a:pPr>
            <a:r>
              <a:rPr sz="1412" dirty="0">
                <a:latin typeface="Arial"/>
                <a:cs typeface="Arial"/>
              </a:rPr>
              <a:t>Exe</a:t>
            </a:r>
            <a:r>
              <a:rPr sz="1412" spc="26" dirty="0">
                <a:latin typeface="Arial"/>
                <a:cs typeface="Arial"/>
              </a:rPr>
              <a:t>c</a:t>
            </a:r>
            <a:r>
              <a:rPr sz="1412" spc="97" dirty="0">
                <a:latin typeface="Arial"/>
                <a:cs typeface="Arial"/>
              </a:rPr>
              <a:t>u</a:t>
            </a:r>
            <a:r>
              <a:rPr sz="1412" spc="141" dirty="0">
                <a:latin typeface="Arial"/>
                <a:cs typeface="Arial"/>
              </a:rPr>
              <a:t>t</a:t>
            </a:r>
            <a:r>
              <a:rPr sz="1412" dirty="0">
                <a:latin typeface="Arial"/>
                <a:cs typeface="Arial"/>
              </a:rPr>
              <a:t>e</a:t>
            </a:r>
            <a:endParaRPr sz="1412"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 sz="1721">
              <a:latin typeface="Times New Roman"/>
              <a:cs typeface="Times New Roman"/>
            </a:endParaRPr>
          </a:p>
          <a:p>
            <a:pPr marL="11206"/>
            <a:r>
              <a:rPr sz="1147" spc="26" dirty="0">
                <a:solidFill>
                  <a:srgbClr val="FFFFFF"/>
                </a:solidFill>
                <a:latin typeface="Arial"/>
                <a:cs typeface="Arial"/>
              </a:rPr>
              <a:t>Explore</a:t>
            </a:r>
            <a:endParaRPr sz="114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9514" y="2547560"/>
            <a:ext cx="401170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47" spc="-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47" spc="4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47" spc="-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47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14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4083" y="3121402"/>
            <a:ext cx="2091578" cy="64277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008583">
              <a:spcBef>
                <a:spcPts val="88"/>
              </a:spcBef>
            </a:pPr>
            <a:r>
              <a:rPr sz="1147" spc="35" dirty="0">
                <a:solidFill>
                  <a:srgbClr val="FFFFFF"/>
                </a:solidFill>
                <a:latin typeface="Arial"/>
                <a:cs typeface="Arial"/>
              </a:rPr>
              <a:t>Adapt</a:t>
            </a:r>
            <a:endParaRPr sz="1147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1544">
              <a:latin typeface="Times New Roman"/>
              <a:cs typeface="Times New Roman"/>
            </a:endParaRPr>
          </a:p>
          <a:p>
            <a:pPr marL="11206"/>
            <a:r>
              <a:rPr sz="1412" spc="97" dirty="0">
                <a:latin typeface="Arial"/>
                <a:cs typeface="Arial"/>
              </a:rPr>
              <a:t>Monitoring </a:t>
            </a:r>
            <a:r>
              <a:rPr sz="1412" spc="71" dirty="0">
                <a:latin typeface="Arial"/>
                <a:cs typeface="Arial"/>
              </a:rPr>
              <a:t>and</a:t>
            </a:r>
            <a:r>
              <a:rPr sz="1412" spc="35" dirty="0">
                <a:latin typeface="Arial"/>
                <a:cs typeface="Arial"/>
              </a:rPr>
              <a:t> </a:t>
            </a:r>
            <a:r>
              <a:rPr sz="1412" spc="84" dirty="0">
                <a:latin typeface="Arial"/>
                <a:cs typeface="Arial"/>
              </a:rPr>
              <a:t>Control</a:t>
            </a:r>
            <a:endParaRPr sz="141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0635" y="2203016"/>
            <a:ext cx="2538693" cy="117740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lnSpc>
                <a:spcPts val="1152"/>
              </a:lnSpc>
              <a:spcBef>
                <a:spcPts val="88"/>
              </a:spcBef>
            </a:pPr>
            <a:r>
              <a:rPr sz="971" spc="35" dirty="0">
                <a:latin typeface="Arial"/>
                <a:cs typeface="Arial"/>
              </a:rPr>
              <a:t>Mr. </a:t>
            </a:r>
            <a:r>
              <a:rPr sz="971" spc="-13" dirty="0">
                <a:latin typeface="Arial"/>
                <a:cs typeface="Arial"/>
              </a:rPr>
              <a:t>Jim</a:t>
            </a:r>
            <a:r>
              <a:rPr sz="971" spc="-4" dirty="0">
                <a:latin typeface="Arial"/>
                <a:cs typeface="Arial"/>
              </a:rPr>
              <a:t> </a:t>
            </a:r>
            <a:r>
              <a:rPr sz="971" spc="49" dirty="0">
                <a:latin typeface="Arial"/>
                <a:cs typeface="Arial"/>
              </a:rPr>
              <a:t>Highsmith</a:t>
            </a:r>
            <a:endParaRPr sz="971">
              <a:latin typeface="Arial"/>
              <a:cs typeface="Arial"/>
            </a:endParaRPr>
          </a:p>
          <a:p>
            <a:pPr marL="11206" marR="4483">
              <a:lnSpc>
                <a:spcPct val="94900"/>
              </a:lnSpc>
              <a:spcBef>
                <a:spcPts val="44"/>
              </a:spcBef>
            </a:pPr>
            <a:r>
              <a:rPr sz="971" spc="35" dirty="0">
                <a:latin typeface="Arial"/>
                <a:cs typeface="Arial"/>
              </a:rPr>
              <a:t>Coauthor : Agile </a:t>
            </a:r>
            <a:r>
              <a:rPr sz="971" spc="31" dirty="0">
                <a:latin typeface="Arial"/>
                <a:cs typeface="Arial"/>
              </a:rPr>
              <a:t>Manifesto, Declaration </a:t>
            </a:r>
            <a:r>
              <a:rPr sz="971" spc="62" dirty="0">
                <a:latin typeface="Arial"/>
                <a:cs typeface="Arial"/>
              </a:rPr>
              <a:t>of  </a:t>
            </a:r>
            <a:r>
              <a:rPr sz="971" spc="26" dirty="0">
                <a:latin typeface="Arial"/>
                <a:cs typeface="Arial"/>
              </a:rPr>
              <a:t>Interdependence </a:t>
            </a:r>
            <a:r>
              <a:rPr sz="971" spc="66" dirty="0">
                <a:latin typeface="Arial"/>
                <a:cs typeface="Arial"/>
              </a:rPr>
              <a:t>for </a:t>
            </a:r>
            <a:r>
              <a:rPr sz="971" spc="44" dirty="0">
                <a:latin typeface="Arial"/>
                <a:cs typeface="Arial"/>
              </a:rPr>
              <a:t>project </a:t>
            </a:r>
            <a:r>
              <a:rPr sz="971" spc="18" dirty="0">
                <a:latin typeface="Arial"/>
                <a:cs typeface="Arial"/>
              </a:rPr>
              <a:t>leaders  </a:t>
            </a:r>
            <a:r>
              <a:rPr sz="971" spc="49" dirty="0">
                <a:latin typeface="Arial"/>
                <a:cs typeface="Arial"/>
              </a:rPr>
              <a:t>Author: </a:t>
            </a:r>
            <a:r>
              <a:rPr sz="971" spc="31" dirty="0">
                <a:latin typeface="Arial"/>
                <a:cs typeface="Arial"/>
              </a:rPr>
              <a:t>Adaptive </a:t>
            </a:r>
            <a:r>
              <a:rPr sz="971" spc="18" dirty="0">
                <a:latin typeface="Arial"/>
                <a:cs typeface="Arial"/>
              </a:rPr>
              <a:t>Software </a:t>
            </a:r>
            <a:r>
              <a:rPr sz="971" spc="9" dirty="0">
                <a:latin typeface="Arial"/>
                <a:cs typeface="Arial"/>
              </a:rPr>
              <a:t>Dev. </a:t>
            </a:r>
            <a:r>
              <a:rPr sz="971" spc="-4" dirty="0">
                <a:latin typeface="Arial"/>
                <a:cs typeface="Arial"/>
              </a:rPr>
              <a:t>(Jolt </a:t>
            </a:r>
            <a:r>
              <a:rPr sz="971" spc="31" dirty="0">
                <a:latin typeface="Arial"/>
                <a:cs typeface="Arial"/>
              </a:rPr>
              <a:t>Award  </a:t>
            </a:r>
            <a:r>
              <a:rPr sz="971" spc="44" dirty="0">
                <a:latin typeface="Arial"/>
                <a:cs typeface="Arial"/>
              </a:rPr>
              <a:t>2000), </a:t>
            </a:r>
            <a:r>
              <a:rPr sz="971" spc="-31" dirty="0">
                <a:latin typeface="Arial"/>
                <a:cs typeface="Arial"/>
              </a:rPr>
              <a:t>APM</a:t>
            </a:r>
            <a:r>
              <a:rPr sz="971" spc="-13" dirty="0">
                <a:latin typeface="Arial"/>
                <a:cs typeface="Arial"/>
              </a:rPr>
              <a:t> </a:t>
            </a:r>
            <a:r>
              <a:rPr sz="971" spc="26" dirty="0">
                <a:latin typeface="Arial"/>
                <a:cs typeface="Arial"/>
              </a:rPr>
              <a:t>Framework</a:t>
            </a:r>
            <a:endParaRPr sz="971">
              <a:latin typeface="Arial"/>
              <a:cs typeface="Arial"/>
            </a:endParaRPr>
          </a:p>
          <a:p>
            <a:pPr marL="11206" marR="165296">
              <a:lnSpc>
                <a:spcPts val="1147"/>
              </a:lnSpc>
              <a:spcBef>
                <a:spcPts val="93"/>
              </a:spcBef>
            </a:pPr>
            <a:r>
              <a:rPr sz="971" spc="35" dirty="0">
                <a:latin typeface="Arial"/>
                <a:cs typeface="Arial"/>
              </a:rPr>
              <a:t>Founding </a:t>
            </a:r>
            <a:r>
              <a:rPr sz="971" spc="31" dirty="0">
                <a:latin typeface="Arial"/>
                <a:cs typeface="Arial"/>
              </a:rPr>
              <a:t>Member </a:t>
            </a:r>
            <a:r>
              <a:rPr sz="971" spc="35" dirty="0">
                <a:latin typeface="Arial"/>
                <a:cs typeface="Arial"/>
              </a:rPr>
              <a:t>: Agile </a:t>
            </a:r>
            <a:r>
              <a:rPr sz="971" spc="26" dirty="0">
                <a:latin typeface="Arial"/>
                <a:cs typeface="Arial"/>
              </a:rPr>
              <a:t>Alliance,</a:t>
            </a:r>
            <a:r>
              <a:rPr sz="971" spc="-66" dirty="0">
                <a:latin typeface="Arial"/>
                <a:cs typeface="Arial"/>
              </a:rPr>
              <a:t> </a:t>
            </a:r>
            <a:r>
              <a:rPr sz="971" spc="35" dirty="0">
                <a:latin typeface="Arial"/>
                <a:cs typeface="Arial"/>
              </a:rPr>
              <a:t>Agile  </a:t>
            </a:r>
            <a:r>
              <a:rPr sz="971" spc="18" dirty="0">
                <a:latin typeface="Arial"/>
                <a:cs typeface="Arial"/>
              </a:rPr>
              <a:t>Project </a:t>
            </a:r>
            <a:r>
              <a:rPr sz="971" spc="22" dirty="0">
                <a:latin typeface="Arial"/>
                <a:cs typeface="Arial"/>
              </a:rPr>
              <a:t>Leadership</a:t>
            </a:r>
            <a:r>
              <a:rPr sz="971" spc="13" dirty="0">
                <a:latin typeface="Arial"/>
                <a:cs typeface="Arial"/>
              </a:rPr>
              <a:t> </a:t>
            </a:r>
            <a:r>
              <a:rPr sz="971" spc="40" dirty="0">
                <a:latin typeface="Arial"/>
                <a:cs typeface="Arial"/>
              </a:rPr>
              <a:t>Network</a:t>
            </a:r>
            <a:endParaRPr sz="971">
              <a:latin typeface="Arial"/>
              <a:cs typeface="Arial"/>
            </a:endParaRPr>
          </a:p>
          <a:p>
            <a:pPr marL="11206">
              <a:spcBef>
                <a:spcPts val="31"/>
              </a:spcBef>
            </a:pPr>
            <a:r>
              <a:rPr sz="971" spc="35" dirty="0">
                <a:latin typeface="Arial"/>
                <a:cs typeface="Arial"/>
              </a:rPr>
              <a:t>Current: </a:t>
            </a:r>
            <a:r>
              <a:rPr sz="971" spc="40" dirty="0">
                <a:latin typeface="Arial"/>
                <a:cs typeface="Arial"/>
              </a:rPr>
              <a:t>Director </a:t>
            </a:r>
            <a:r>
              <a:rPr sz="971" spc="62" dirty="0">
                <a:latin typeface="Arial"/>
                <a:cs typeface="Arial"/>
              </a:rPr>
              <a:t>of </a:t>
            </a:r>
            <a:r>
              <a:rPr sz="971" spc="35" dirty="0">
                <a:latin typeface="Arial"/>
                <a:cs typeface="Arial"/>
              </a:rPr>
              <a:t>“Cutter</a:t>
            </a:r>
            <a:r>
              <a:rPr sz="971" spc="-146" dirty="0">
                <a:latin typeface="Arial"/>
                <a:cs typeface="Arial"/>
              </a:rPr>
              <a:t> </a:t>
            </a:r>
            <a:r>
              <a:rPr sz="971" spc="44" dirty="0">
                <a:latin typeface="Arial"/>
                <a:cs typeface="Arial"/>
              </a:rPr>
              <a:t>Consortium”</a:t>
            </a:r>
            <a:endParaRPr sz="97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69821" y="5892186"/>
            <a:ext cx="1817593" cy="133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794" spc="-4" dirty="0">
                <a:latin typeface="Arial"/>
                <a:cs typeface="Arial"/>
              </a:rPr>
              <a:t>(PMI®-ACP) </a:t>
            </a:r>
            <a:r>
              <a:rPr sz="794" dirty="0">
                <a:latin typeface="Arial"/>
                <a:cs typeface="Arial"/>
              </a:rPr>
              <a:t>Agile Certified</a:t>
            </a:r>
            <a:r>
              <a:rPr sz="794" spc="-13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</a:rPr>
              <a:t>Practitioner</a:t>
            </a:r>
            <a:endParaRPr sz="79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7434711" y="5913479"/>
            <a:ext cx="1817593" cy="133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794" spc="-4" dirty="0">
                <a:solidFill>
                  <a:srgbClr val="FFFFFF"/>
                </a:solidFill>
                <a:latin typeface="Arial"/>
                <a:cs typeface="Arial"/>
              </a:rPr>
              <a:t>(PMI®-ACP) 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Agile Certified</a:t>
            </a:r>
            <a:r>
              <a:rPr sz="794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Practitioner</a:t>
            </a:r>
            <a:endParaRPr sz="79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1935" y="1830386"/>
            <a:ext cx="2512919" cy="1055319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214603" marR="4483" indent="-203958">
              <a:lnSpc>
                <a:spcPct val="100000"/>
              </a:lnSpc>
              <a:spcBef>
                <a:spcPts val="88"/>
              </a:spcBef>
            </a:pPr>
            <a:r>
              <a:rPr sz="1500" dirty="0">
                <a:solidFill>
                  <a:srgbClr val="2CA1BF"/>
                </a:solidFill>
                <a:latin typeface="Webdings"/>
                <a:cs typeface="Webdings"/>
              </a:rPr>
              <a:t></a:t>
            </a:r>
            <a:r>
              <a:rPr sz="1500" dirty="0">
                <a:solidFill>
                  <a:srgbClr val="2CA1BF"/>
                </a:solidFill>
                <a:latin typeface="Times New Roman"/>
                <a:cs typeface="Times New Roman"/>
              </a:rPr>
              <a:t> </a:t>
            </a:r>
            <a:r>
              <a:rPr sz="2206" spc="-40" dirty="0">
                <a:solidFill>
                  <a:srgbClr val="FFFFFF"/>
                </a:solidFill>
              </a:rPr>
              <a:t>APM </a:t>
            </a:r>
            <a:r>
              <a:rPr sz="2206" spc="101" dirty="0">
                <a:solidFill>
                  <a:srgbClr val="FFFFFF"/>
                </a:solidFill>
              </a:rPr>
              <a:t>Framework  </a:t>
            </a:r>
            <a:r>
              <a:rPr sz="2206" spc="71" dirty="0">
                <a:solidFill>
                  <a:srgbClr val="FFFFFF"/>
                </a:solidFill>
              </a:rPr>
              <a:t>(Speculation)</a:t>
            </a:r>
            <a:endParaRPr sz="2206">
              <a:latin typeface="Times New Roman"/>
              <a:cs typeface="Times New Roman"/>
            </a:endParaRPr>
          </a:p>
          <a:p>
            <a:pPr marL="11206">
              <a:lnSpc>
                <a:spcPct val="100000"/>
              </a:lnSpc>
              <a:spcBef>
                <a:spcPts val="168"/>
              </a:spcBef>
            </a:pPr>
            <a:r>
              <a:rPr sz="1500" dirty="0">
                <a:solidFill>
                  <a:srgbClr val="2CA1BF"/>
                </a:solidFill>
                <a:latin typeface="Webdings"/>
                <a:cs typeface="Webdings"/>
              </a:rPr>
              <a:t></a:t>
            </a:r>
            <a:r>
              <a:rPr sz="1500" dirty="0">
                <a:solidFill>
                  <a:srgbClr val="2CA1BF"/>
                </a:solidFill>
                <a:latin typeface="Times New Roman"/>
                <a:cs typeface="Times New Roman"/>
              </a:rPr>
              <a:t> </a:t>
            </a:r>
            <a:r>
              <a:rPr sz="2206" spc="115" dirty="0">
                <a:solidFill>
                  <a:srgbClr val="FFFFFF"/>
                </a:solidFill>
              </a:rPr>
              <a:t>Things </a:t>
            </a:r>
            <a:r>
              <a:rPr sz="2206" spc="172" dirty="0">
                <a:solidFill>
                  <a:srgbClr val="FFFFFF"/>
                </a:solidFill>
              </a:rPr>
              <a:t>to </a:t>
            </a:r>
            <a:r>
              <a:rPr sz="2206" spc="101" dirty="0">
                <a:solidFill>
                  <a:srgbClr val="FFFFFF"/>
                </a:solidFill>
              </a:rPr>
              <a:t>Know</a:t>
            </a:r>
            <a:endParaRPr sz="2206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77683" y="5792154"/>
            <a:ext cx="1275229" cy="246123"/>
          </a:xfrm>
          <a:prstGeom prst="rect">
            <a:avLst/>
          </a:prstGeom>
        </p:spPr>
        <p:txBody>
          <a:bodyPr vert="horz" wrap="square" lIns="0" tIns="1681" rIns="0" bIns="0" rtlCol="0">
            <a:spAutoFit/>
          </a:bodyPr>
          <a:lstStyle/>
          <a:p>
            <a:pPr marL="11206">
              <a:spcBef>
                <a:spcPts val="13"/>
              </a:spcBef>
            </a:pPr>
            <a:r>
              <a:rPr sz="794" spc="-4" dirty="0">
                <a:solidFill>
                  <a:srgbClr val="FFFFFF"/>
                </a:solidFill>
                <a:latin typeface="Arial"/>
                <a:cs typeface="Arial"/>
              </a:rPr>
              <a:t>(PMI®-ACP)  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Agile</a:t>
            </a:r>
            <a:r>
              <a:rPr sz="794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Certified</a:t>
            </a:r>
            <a:endParaRPr sz="794">
              <a:latin typeface="Arial"/>
              <a:cs typeface="Arial"/>
            </a:endParaRPr>
          </a:p>
          <a:p>
            <a:pPr marL="749714">
              <a:spcBef>
                <a:spcPts val="18"/>
              </a:spcBef>
            </a:pPr>
            <a:r>
              <a:rPr sz="794" spc="-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794" spc="4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794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94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94" spc="4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79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3639" y="2895508"/>
            <a:ext cx="2451287" cy="576982"/>
          </a:xfrm>
          <a:prstGeom prst="rect">
            <a:avLst/>
          </a:prstGeom>
        </p:spPr>
        <p:txBody>
          <a:bodyPr vert="horz" wrap="square" lIns="0" tIns="49305" rIns="0" bIns="0" rtlCol="0">
            <a:spAutoFit/>
          </a:bodyPr>
          <a:lstStyle/>
          <a:p>
            <a:pPr marL="147365" indent="-136159">
              <a:spcBef>
                <a:spcPts val="387"/>
              </a:spcBef>
              <a:buClr>
                <a:srgbClr val="2CA1BF"/>
              </a:buClr>
              <a:buFont typeface="Verdana"/>
              <a:buChar char="◦"/>
              <a:tabLst>
                <a:tab pos="147926" algn="l"/>
              </a:tabLst>
            </a:pPr>
            <a:r>
              <a:rPr sz="1588" spc="66" dirty="0">
                <a:solidFill>
                  <a:srgbClr val="FFFFFF"/>
                </a:solidFill>
                <a:latin typeface="Arial"/>
                <a:cs typeface="Arial"/>
              </a:rPr>
              <a:t>Adaptive</a:t>
            </a:r>
            <a:r>
              <a:rPr sz="1588" spc="5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88" spc="49" dirty="0">
                <a:solidFill>
                  <a:srgbClr val="FFFFFF"/>
                </a:solidFill>
                <a:latin typeface="Arial"/>
                <a:cs typeface="Arial"/>
              </a:rPr>
              <a:t>Planning</a:t>
            </a:r>
            <a:endParaRPr sz="1588">
              <a:latin typeface="Arial"/>
              <a:cs typeface="Arial"/>
            </a:endParaRPr>
          </a:p>
          <a:p>
            <a:pPr marL="147365" indent="-136159">
              <a:spcBef>
                <a:spcPts val="296"/>
              </a:spcBef>
              <a:buClr>
                <a:srgbClr val="2CA1BF"/>
              </a:buClr>
              <a:buFont typeface="Verdana"/>
              <a:buChar char="◦"/>
              <a:tabLst>
                <a:tab pos="147926" algn="l"/>
              </a:tabLst>
            </a:pPr>
            <a:r>
              <a:rPr sz="1588" spc="35" dirty="0">
                <a:solidFill>
                  <a:srgbClr val="FFFFFF"/>
                </a:solidFill>
                <a:latin typeface="Arial"/>
                <a:cs typeface="Arial"/>
              </a:rPr>
              <a:t>Progressive</a:t>
            </a:r>
            <a:r>
              <a:rPr sz="1588" spc="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88" spc="57" dirty="0">
                <a:solidFill>
                  <a:srgbClr val="FFFFFF"/>
                </a:solidFill>
                <a:latin typeface="Arial"/>
                <a:cs typeface="Arial"/>
              </a:rPr>
              <a:t>Elaboration</a:t>
            </a:r>
            <a:endParaRPr sz="158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2793" y="2175066"/>
            <a:ext cx="3496235" cy="3043775"/>
          </a:xfrm>
          <a:prstGeom prst="rect">
            <a:avLst/>
          </a:prstGeom>
        </p:spPr>
        <p:txBody>
          <a:bodyPr vert="horz" wrap="square" lIns="0" tIns="44824" rIns="0" bIns="0" rtlCol="0">
            <a:spAutoFit/>
          </a:bodyPr>
          <a:lstStyle/>
          <a:p>
            <a:pPr marL="11206">
              <a:spcBef>
                <a:spcPts val="353"/>
              </a:spcBef>
            </a:pPr>
            <a:r>
              <a:rPr sz="1500" dirty="0">
                <a:solidFill>
                  <a:srgbClr val="2CA1BF"/>
                </a:solidFill>
                <a:latin typeface="Webdings"/>
                <a:cs typeface="Webdings"/>
              </a:rPr>
              <a:t></a:t>
            </a:r>
            <a:r>
              <a:rPr sz="1500" dirty="0">
                <a:solidFill>
                  <a:srgbClr val="2CA1BF"/>
                </a:solidFill>
                <a:latin typeface="Times New Roman"/>
                <a:cs typeface="Times New Roman"/>
              </a:rPr>
              <a:t> </a:t>
            </a:r>
            <a:r>
              <a:rPr sz="2206" spc="101" dirty="0">
                <a:solidFill>
                  <a:srgbClr val="FFFFFF"/>
                </a:solidFill>
                <a:latin typeface="Arial"/>
                <a:cs typeface="Arial"/>
              </a:rPr>
              <a:t>Requirement</a:t>
            </a:r>
            <a:r>
              <a:rPr sz="2206" spc="17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6" spc="101" dirty="0">
                <a:solidFill>
                  <a:srgbClr val="FFFFFF"/>
                </a:solidFill>
                <a:latin typeface="Arial"/>
                <a:cs typeface="Arial"/>
              </a:rPr>
              <a:t>Gathering</a:t>
            </a:r>
            <a:endParaRPr sz="2206">
              <a:latin typeface="Arial"/>
              <a:cs typeface="Arial"/>
            </a:endParaRPr>
          </a:p>
          <a:p>
            <a:pPr marL="11206">
              <a:spcBef>
                <a:spcPts val="260"/>
              </a:spcBef>
            </a:pPr>
            <a:r>
              <a:rPr sz="1500" dirty="0">
                <a:solidFill>
                  <a:srgbClr val="2CA1BF"/>
                </a:solidFill>
                <a:latin typeface="Webdings"/>
                <a:cs typeface="Webdings"/>
              </a:rPr>
              <a:t></a:t>
            </a:r>
            <a:r>
              <a:rPr sz="1500" dirty="0">
                <a:solidFill>
                  <a:srgbClr val="2CA1BF"/>
                </a:solidFill>
                <a:latin typeface="Times New Roman"/>
                <a:cs typeface="Times New Roman"/>
              </a:rPr>
              <a:t> </a:t>
            </a:r>
            <a:r>
              <a:rPr sz="2206" spc="128" dirty="0">
                <a:solidFill>
                  <a:srgbClr val="FFFFFF"/>
                </a:solidFill>
                <a:latin typeface="Arial"/>
                <a:cs typeface="Arial"/>
              </a:rPr>
              <a:t>Organizing</a:t>
            </a:r>
            <a:r>
              <a:rPr sz="2206" spc="20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6" spc="57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endParaRPr sz="2206">
              <a:latin typeface="Arial"/>
              <a:cs typeface="Arial"/>
            </a:endParaRPr>
          </a:p>
          <a:p>
            <a:pPr marL="11206">
              <a:spcBef>
                <a:spcPts val="468"/>
              </a:spcBef>
            </a:pPr>
            <a:r>
              <a:rPr sz="1500" dirty="0">
                <a:solidFill>
                  <a:srgbClr val="2CA1BF"/>
                </a:solidFill>
                <a:latin typeface="Webdings"/>
                <a:cs typeface="Webdings"/>
              </a:rPr>
              <a:t></a:t>
            </a:r>
            <a:r>
              <a:rPr sz="1500" dirty="0">
                <a:solidFill>
                  <a:srgbClr val="2CA1BF"/>
                </a:solidFill>
                <a:latin typeface="Times New Roman"/>
                <a:cs typeface="Times New Roman"/>
              </a:rPr>
              <a:t> </a:t>
            </a:r>
            <a:r>
              <a:rPr sz="2206" spc="75" dirty="0">
                <a:solidFill>
                  <a:srgbClr val="FFFFFF"/>
                </a:solidFill>
                <a:latin typeface="Arial"/>
                <a:cs typeface="Arial"/>
              </a:rPr>
              <a:t>Estimate</a:t>
            </a:r>
            <a:r>
              <a:rPr sz="2206" spc="17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6" spc="97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2206">
              <a:latin typeface="Arial"/>
              <a:cs typeface="Arial"/>
            </a:endParaRPr>
          </a:p>
          <a:p>
            <a:pPr marL="11206">
              <a:spcBef>
                <a:spcPts val="265"/>
              </a:spcBef>
            </a:pPr>
            <a:r>
              <a:rPr sz="1500" dirty="0">
                <a:solidFill>
                  <a:srgbClr val="2CA1BF"/>
                </a:solidFill>
                <a:latin typeface="Webdings"/>
                <a:cs typeface="Webdings"/>
              </a:rPr>
              <a:t></a:t>
            </a:r>
            <a:r>
              <a:rPr sz="1500" dirty="0">
                <a:solidFill>
                  <a:srgbClr val="2CA1BF"/>
                </a:solidFill>
                <a:latin typeface="Times New Roman"/>
                <a:cs typeface="Times New Roman"/>
              </a:rPr>
              <a:t> </a:t>
            </a:r>
            <a:r>
              <a:rPr sz="2206" spc="128" dirty="0">
                <a:solidFill>
                  <a:srgbClr val="FFFFFF"/>
                </a:solidFill>
                <a:latin typeface="Arial"/>
                <a:cs typeface="Arial"/>
              </a:rPr>
              <a:t>Accounting</a:t>
            </a:r>
            <a:r>
              <a:rPr sz="2206" spc="2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6" spc="49" dirty="0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endParaRPr sz="2206">
              <a:latin typeface="Arial"/>
              <a:cs typeface="Arial"/>
            </a:endParaRPr>
          </a:p>
          <a:p>
            <a:pPr marL="223569" marR="170899" indent="-212923">
              <a:lnSpc>
                <a:spcPts val="2559"/>
              </a:lnSpc>
              <a:spcBef>
                <a:spcPts val="521"/>
              </a:spcBef>
            </a:pPr>
            <a:r>
              <a:rPr sz="1500" dirty="0">
                <a:solidFill>
                  <a:srgbClr val="2CA1BF"/>
                </a:solidFill>
                <a:latin typeface="Webdings"/>
                <a:cs typeface="Webdings"/>
              </a:rPr>
              <a:t></a:t>
            </a:r>
            <a:r>
              <a:rPr sz="1500" dirty="0">
                <a:solidFill>
                  <a:srgbClr val="2CA1BF"/>
                </a:solidFill>
                <a:latin typeface="Times New Roman"/>
                <a:cs typeface="Times New Roman"/>
              </a:rPr>
              <a:t> </a:t>
            </a:r>
            <a:r>
              <a:rPr sz="2206" spc="44" dirty="0">
                <a:solidFill>
                  <a:srgbClr val="FFFFFF"/>
                </a:solidFill>
                <a:latin typeface="Arial"/>
                <a:cs typeface="Arial"/>
              </a:rPr>
              <a:t>Risk </a:t>
            </a:r>
            <a:r>
              <a:rPr sz="2206" spc="124" dirty="0">
                <a:solidFill>
                  <a:srgbClr val="FFFFFF"/>
                </a:solidFill>
                <a:latin typeface="Arial"/>
                <a:cs typeface="Arial"/>
              </a:rPr>
              <a:t>Adjusted </a:t>
            </a:r>
            <a:r>
              <a:rPr sz="2206" spc="93" dirty="0">
                <a:solidFill>
                  <a:srgbClr val="FFFFFF"/>
                </a:solidFill>
                <a:latin typeface="Arial"/>
                <a:cs typeface="Arial"/>
              </a:rPr>
              <a:t>Product  </a:t>
            </a:r>
            <a:r>
              <a:rPr sz="2206" spc="71" dirty="0">
                <a:solidFill>
                  <a:srgbClr val="FFFFFF"/>
                </a:solidFill>
                <a:latin typeface="Arial"/>
                <a:cs typeface="Arial"/>
              </a:rPr>
              <a:t>Backlog</a:t>
            </a:r>
            <a:endParaRPr sz="2206">
              <a:latin typeface="Arial"/>
              <a:cs typeface="Arial"/>
            </a:endParaRPr>
          </a:p>
          <a:p>
            <a:pPr marL="11206">
              <a:spcBef>
                <a:spcPts val="375"/>
              </a:spcBef>
            </a:pPr>
            <a:r>
              <a:rPr sz="1500" dirty="0">
                <a:solidFill>
                  <a:srgbClr val="2CA1BF"/>
                </a:solidFill>
                <a:latin typeface="Webdings"/>
                <a:cs typeface="Webdings"/>
              </a:rPr>
              <a:t></a:t>
            </a:r>
            <a:r>
              <a:rPr sz="1500" dirty="0">
                <a:solidFill>
                  <a:srgbClr val="2CA1BF"/>
                </a:solidFill>
                <a:latin typeface="Times New Roman"/>
                <a:cs typeface="Times New Roman"/>
              </a:rPr>
              <a:t> </a:t>
            </a:r>
            <a:r>
              <a:rPr sz="2206" spc="4" dirty="0">
                <a:solidFill>
                  <a:srgbClr val="FFFFFF"/>
                </a:solidFill>
                <a:latin typeface="Arial"/>
                <a:cs typeface="Arial"/>
              </a:rPr>
              <a:t>Release</a:t>
            </a:r>
            <a:r>
              <a:rPr sz="2206" spc="2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6" spc="13" dirty="0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2206">
              <a:latin typeface="Arial"/>
              <a:cs typeface="Arial"/>
            </a:endParaRPr>
          </a:p>
          <a:p>
            <a:pPr marL="11206">
              <a:spcBef>
                <a:spcPts val="265"/>
              </a:spcBef>
            </a:pPr>
            <a:r>
              <a:rPr sz="1500" dirty="0">
                <a:solidFill>
                  <a:srgbClr val="2CA1BF"/>
                </a:solidFill>
                <a:latin typeface="Webdings"/>
                <a:cs typeface="Webdings"/>
              </a:rPr>
              <a:t></a:t>
            </a:r>
            <a:r>
              <a:rPr sz="1500" spc="110" dirty="0">
                <a:solidFill>
                  <a:srgbClr val="2CA1BF"/>
                </a:solidFill>
                <a:latin typeface="Times New Roman"/>
                <a:cs typeface="Times New Roman"/>
              </a:rPr>
              <a:t> </a:t>
            </a:r>
            <a:r>
              <a:rPr sz="2206" spc="79" dirty="0">
                <a:solidFill>
                  <a:srgbClr val="FFFFFF"/>
                </a:solidFill>
                <a:latin typeface="Arial"/>
                <a:cs typeface="Arial"/>
              </a:rPr>
              <a:t>Roadmap</a:t>
            </a:r>
            <a:endParaRPr sz="220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2830898" y="1301499"/>
            <a:ext cx="6271372" cy="4128536"/>
          </a:xfrm>
          <a:prstGeom prst="rect">
            <a:avLst/>
          </a:prstGeom>
        </p:spPr>
        <p:txBody>
          <a:bodyPr vert="horz" wrap="square" lIns="0" tIns="7844" rIns="0" bIns="0" rtlCol="0">
            <a:spAutoFit/>
          </a:bodyPr>
          <a:lstStyle/>
          <a:p>
            <a:pPr marL="11206" marR="4483">
              <a:lnSpc>
                <a:spcPct val="101499"/>
              </a:lnSpc>
              <a:spcBef>
                <a:spcPts val="62"/>
              </a:spcBef>
            </a:pPr>
            <a:r>
              <a:rPr sz="1412" spc="79" dirty="0">
                <a:latin typeface="Arial"/>
                <a:cs typeface="Arial"/>
              </a:rPr>
              <a:t>Continuously </a:t>
            </a:r>
            <a:r>
              <a:rPr sz="1368" b="1" spc="44" dirty="0">
                <a:solidFill>
                  <a:srgbClr val="C00000"/>
                </a:solidFill>
                <a:latin typeface="Arial"/>
                <a:cs typeface="Arial"/>
              </a:rPr>
              <a:t>improving and detailing </a:t>
            </a:r>
            <a:r>
              <a:rPr sz="1368" b="1" spc="18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1368" b="1" spc="44" dirty="0">
                <a:solidFill>
                  <a:srgbClr val="C00000"/>
                </a:solidFill>
                <a:latin typeface="Arial"/>
                <a:cs typeface="Arial"/>
              </a:rPr>
              <a:t>plan </a:t>
            </a:r>
            <a:r>
              <a:rPr sz="1412" spc="9" dirty="0">
                <a:latin typeface="Arial"/>
                <a:cs typeface="Arial"/>
              </a:rPr>
              <a:t>as </a:t>
            </a:r>
            <a:r>
              <a:rPr sz="1412" spc="88" dirty="0">
                <a:latin typeface="Arial"/>
                <a:cs typeface="Arial"/>
              </a:rPr>
              <a:t>more </a:t>
            </a:r>
            <a:r>
              <a:rPr sz="1368" b="1" spc="49" dirty="0">
                <a:solidFill>
                  <a:srgbClr val="C00000"/>
                </a:solidFill>
                <a:latin typeface="Arial"/>
                <a:cs typeface="Arial"/>
              </a:rPr>
              <a:t>detailed</a:t>
            </a:r>
            <a:r>
              <a:rPr sz="1412" spc="49" dirty="0">
                <a:latin typeface="Arial"/>
                <a:cs typeface="Arial"/>
              </a:rPr>
              <a:t>, </a:t>
            </a:r>
            <a:r>
              <a:rPr sz="1368" b="1" spc="18" dirty="0">
                <a:solidFill>
                  <a:srgbClr val="C00000"/>
                </a:solidFill>
                <a:latin typeface="Arial"/>
                <a:cs typeface="Arial"/>
              </a:rPr>
              <a:t>specific  </a:t>
            </a:r>
            <a:r>
              <a:rPr sz="1412" spc="101" dirty="0">
                <a:latin typeface="Arial"/>
                <a:cs typeface="Arial"/>
              </a:rPr>
              <a:t>information </a:t>
            </a:r>
            <a:r>
              <a:rPr sz="1412" spc="71" dirty="0">
                <a:latin typeface="Arial"/>
                <a:cs typeface="Arial"/>
              </a:rPr>
              <a:t>and </a:t>
            </a:r>
            <a:r>
              <a:rPr sz="1412" spc="88" dirty="0">
                <a:latin typeface="Arial"/>
                <a:cs typeface="Arial"/>
              </a:rPr>
              <a:t>more </a:t>
            </a:r>
            <a:r>
              <a:rPr sz="1368" b="1" spc="26" dirty="0">
                <a:solidFill>
                  <a:srgbClr val="C00000"/>
                </a:solidFill>
                <a:latin typeface="Arial"/>
                <a:cs typeface="Arial"/>
              </a:rPr>
              <a:t>accurate </a:t>
            </a:r>
            <a:r>
              <a:rPr sz="1412" spc="66" dirty="0">
                <a:latin typeface="Arial"/>
                <a:cs typeface="Arial"/>
              </a:rPr>
              <a:t>estimates become </a:t>
            </a:r>
            <a:r>
              <a:rPr sz="1412" spc="53" dirty="0">
                <a:latin typeface="Arial"/>
                <a:cs typeface="Arial"/>
              </a:rPr>
              <a:t>available </a:t>
            </a:r>
            <a:r>
              <a:rPr sz="1412" spc="9" dirty="0">
                <a:latin typeface="Arial"/>
                <a:cs typeface="Arial"/>
              </a:rPr>
              <a:t>as </a:t>
            </a:r>
            <a:r>
              <a:rPr sz="1412" spc="79" dirty="0">
                <a:latin typeface="Arial"/>
                <a:cs typeface="Arial"/>
              </a:rPr>
              <a:t>the  </a:t>
            </a:r>
            <a:r>
              <a:rPr sz="1368" b="1" spc="40" dirty="0">
                <a:solidFill>
                  <a:srgbClr val="C00000"/>
                </a:solidFill>
                <a:latin typeface="Arial"/>
                <a:cs typeface="Arial"/>
              </a:rPr>
              <a:t>project</a:t>
            </a:r>
            <a:r>
              <a:rPr sz="1368" b="1" spc="79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368" b="1" spc="26" dirty="0">
                <a:solidFill>
                  <a:srgbClr val="C00000"/>
                </a:solidFill>
                <a:latin typeface="Arial"/>
                <a:cs typeface="Arial"/>
              </a:rPr>
              <a:t>progresses</a:t>
            </a:r>
            <a:r>
              <a:rPr sz="1412" spc="26" dirty="0">
                <a:solidFill>
                  <a:srgbClr val="EB631A"/>
                </a:solidFill>
                <a:latin typeface="Arial"/>
                <a:cs typeface="Arial"/>
              </a:rPr>
              <a:t>.</a:t>
            </a:r>
            <a:endParaRPr sz="1412">
              <a:latin typeface="Arial"/>
              <a:cs typeface="Arial"/>
            </a:endParaRPr>
          </a:p>
          <a:p>
            <a:pPr marL="168097" indent="-168097">
              <a:spcBef>
                <a:spcPts val="1200"/>
              </a:spcBef>
              <a:buClr>
                <a:srgbClr val="2CA1BF"/>
              </a:buClr>
              <a:buSzPct val="150000"/>
              <a:buChar char="•"/>
              <a:tabLst>
                <a:tab pos="168097" algn="l"/>
              </a:tabLst>
            </a:pPr>
            <a:r>
              <a:rPr sz="1412" spc="4" dirty="0">
                <a:latin typeface="Arial"/>
                <a:cs typeface="Arial"/>
              </a:rPr>
              <a:t>Decide on </a:t>
            </a:r>
            <a:r>
              <a:rPr sz="1412" dirty="0">
                <a:latin typeface="Arial"/>
                <a:cs typeface="Arial"/>
              </a:rPr>
              <a:t>a </a:t>
            </a:r>
            <a:r>
              <a:rPr sz="1412" spc="4" dirty="0">
                <a:latin typeface="Arial"/>
                <a:cs typeface="Arial"/>
              </a:rPr>
              <a:t>release time-box for the</a:t>
            </a:r>
            <a:r>
              <a:rPr sz="1412" spc="84" dirty="0">
                <a:latin typeface="Arial"/>
                <a:cs typeface="Arial"/>
              </a:rPr>
              <a:t> </a:t>
            </a:r>
            <a:r>
              <a:rPr sz="1412" spc="4" dirty="0">
                <a:latin typeface="Arial"/>
                <a:cs typeface="Arial"/>
              </a:rPr>
              <a:t>project</a:t>
            </a:r>
            <a:endParaRPr sz="1412">
              <a:latin typeface="Arial"/>
              <a:cs typeface="Arial"/>
            </a:endParaRPr>
          </a:p>
          <a:p>
            <a:pPr marL="168097" marR="1245040" indent="-168097">
              <a:lnSpc>
                <a:spcPct val="104099"/>
              </a:lnSpc>
              <a:spcBef>
                <a:spcPts val="702"/>
              </a:spcBef>
              <a:buClr>
                <a:srgbClr val="2CA1BF"/>
              </a:buClr>
              <a:buSzPct val="150000"/>
              <a:buChar char="•"/>
              <a:tabLst>
                <a:tab pos="168097" algn="l"/>
              </a:tabLst>
            </a:pPr>
            <a:r>
              <a:rPr sz="1412" spc="4" dirty="0">
                <a:latin typeface="Arial"/>
                <a:cs typeface="Arial"/>
              </a:rPr>
              <a:t>Look at the requirements on </a:t>
            </a:r>
            <a:r>
              <a:rPr sz="1412" dirty="0">
                <a:latin typeface="Arial"/>
                <a:cs typeface="Arial"/>
              </a:rPr>
              <a:t>a </a:t>
            </a:r>
            <a:r>
              <a:rPr sz="1412" spc="4" dirty="0">
                <a:latin typeface="Arial"/>
                <a:cs typeface="Arial"/>
              </a:rPr>
              <a:t>high level and have the team  decide approximately what you can release </a:t>
            </a:r>
            <a:r>
              <a:rPr sz="1412" dirty="0">
                <a:latin typeface="Arial"/>
                <a:cs typeface="Arial"/>
              </a:rPr>
              <a:t>in </a:t>
            </a:r>
            <a:r>
              <a:rPr sz="1412" spc="4" dirty="0">
                <a:latin typeface="Arial"/>
                <a:cs typeface="Arial"/>
              </a:rPr>
              <a:t>each release  cycle. (Less</a:t>
            </a:r>
            <a:r>
              <a:rPr sz="1412" spc="13" dirty="0">
                <a:latin typeface="Arial"/>
                <a:cs typeface="Arial"/>
              </a:rPr>
              <a:t> </a:t>
            </a:r>
            <a:r>
              <a:rPr sz="1412" spc="4" dirty="0">
                <a:latin typeface="Arial"/>
                <a:cs typeface="Arial"/>
              </a:rPr>
              <a:t>Detailed)</a:t>
            </a:r>
            <a:endParaRPr sz="1412">
              <a:latin typeface="Arial"/>
              <a:cs typeface="Arial"/>
            </a:endParaRPr>
          </a:p>
          <a:p>
            <a:pPr marL="164735" marR="1670886" indent="-164735">
              <a:lnSpc>
                <a:spcPct val="104099"/>
              </a:lnSpc>
              <a:spcBef>
                <a:spcPts val="723"/>
              </a:spcBef>
              <a:buClr>
                <a:srgbClr val="2CA1BF"/>
              </a:buClr>
              <a:buSzPct val="150000"/>
              <a:buChar char="•"/>
              <a:tabLst>
                <a:tab pos="164735" algn="l"/>
              </a:tabLst>
            </a:pPr>
            <a:r>
              <a:rPr sz="1412" spc="-35" dirty="0">
                <a:latin typeface="Arial"/>
                <a:cs typeface="Arial"/>
              </a:rPr>
              <a:t>Team </a:t>
            </a:r>
            <a:r>
              <a:rPr sz="1412" spc="4" dirty="0">
                <a:latin typeface="Arial"/>
                <a:cs typeface="Arial"/>
              </a:rPr>
              <a:t>discuss requirement </a:t>
            </a:r>
            <a:r>
              <a:rPr sz="1412" dirty="0">
                <a:latin typeface="Arial"/>
                <a:cs typeface="Arial"/>
              </a:rPr>
              <a:t>in </a:t>
            </a:r>
            <a:r>
              <a:rPr sz="1412" spc="4" dirty="0">
                <a:latin typeface="Arial"/>
                <a:cs typeface="Arial"/>
              </a:rPr>
              <a:t>detail </a:t>
            </a:r>
            <a:r>
              <a:rPr sz="1412" dirty="0">
                <a:latin typeface="Arial"/>
                <a:cs typeface="Arial"/>
              </a:rPr>
              <a:t>in </a:t>
            </a:r>
            <a:r>
              <a:rPr sz="1412" spc="4" dirty="0">
                <a:latin typeface="Arial"/>
                <a:cs typeface="Arial"/>
              </a:rPr>
              <a:t>iteration planning  meeting with customer before the development</a:t>
            </a:r>
            <a:r>
              <a:rPr sz="1412" spc="97" dirty="0">
                <a:latin typeface="Arial"/>
                <a:cs typeface="Arial"/>
              </a:rPr>
              <a:t> </a:t>
            </a:r>
            <a:r>
              <a:rPr sz="1412" spc="4" dirty="0">
                <a:latin typeface="Arial"/>
                <a:cs typeface="Arial"/>
              </a:rPr>
              <a:t>work</a:t>
            </a:r>
            <a:endParaRPr sz="1412">
              <a:latin typeface="Arial"/>
              <a:cs typeface="Arial"/>
            </a:endParaRPr>
          </a:p>
          <a:p>
            <a:pPr marL="158011" marR="1151466" indent="-158011">
              <a:lnSpc>
                <a:spcPct val="104099"/>
              </a:lnSpc>
              <a:spcBef>
                <a:spcPts val="754"/>
              </a:spcBef>
              <a:buClr>
                <a:srgbClr val="2CA1BF"/>
              </a:buClr>
              <a:buSzPct val="150000"/>
              <a:buChar char="•"/>
              <a:tabLst>
                <a:tab pos="158011" algn="l"/>
              </a:tabLst>
            </a:pPr>
            <a:r>
              <a:rPr sz="1412" spc="4" dirty="0">
                <a:latin typeface="Arial"/>
                <a:cs typeface="Arial"/>
              </a:rPr>
              <a:t>At the end of the iteration, update the high level overview with  any new information that you now</a:t>
            </a:r>
            <a:r>
              <a:rPr sz="1412" spc="57" dirty="0">
                <a:latin typeface="Arial"/>
                <a:cs typeface="Arial"/>
              </a:rPr>
              <a:t> </a:t>
            </a:r>
            <a:r>
              <a:rPr sz="1412" spc="9" dirty="0">
                <a:latin typeface="Arial"/>
                <a:cs typeface="Arial"/>
              </a:rPr>
              <a:t>have</a:t>
            </a:r>
            <a:endParaRPr sz="1412">
              <a:latin typeface="Arial"/>
              <a:cs typeface="Arial"/>
            </a:endParaRPr>
          </a:p>
          <a:p>
            <a:pPr marL="168097" indent="-168097">
              <a:spcBef>
                <a:spcPts val="899"/>
              </a:spcBef>
              <a:buClr>
                <a:srgbClr val="2CA1BF"/>
              </a:buClr>
              <a:buSzPct val="150000"/>
              <a:buChar char="•"/>
              <a:tabLst>
                <a:tab pos="168097" algn="l"/>
              </a:tabLst>
            </a:pPr>
            <a:r>
              <a:rPr sz="1412" spc="4" dirty="0">
                <a:latin typeface="Arial"/>
                <a:cs typeface="Arial"/>
              </a:rPr>
              <a:t>Repeat steps </a:t>
            </a:r>
            <a:r>
              <a:rPr sz="1412" dirty="0">
                <a:latin typeface="Arial"/>
                <a:cs typeface="Arial"/>
              </a:rPr>
              <a:t>3 </a:t>
            </a:r>
            <a:r>
              <a:rPr sz="1412" spc="4" dirty="0">
                <a:latin typeface="Arial"/>
                <a:cs typeface="Arial"/>
              </a:rPr>
              <a:t>and </a:t>
            </a:r>
            <a:r>
              <a:rPr sz="1412" dirty="0">
                <a:latin typeface="Arial"/>
                <a:cs typeface="Arial"/>
              </a:rPr>
              <a:t>4 </a:t>
            </a:r>
            <a:r>
              <a:rPr sz="1412" spc="4" dirty="0">
                <a:latin typeface="Arial"/>
                <a:cs typeface="Arial"/>
              </a:rPr>
              <a:t>for every</a:t>
            </a:r>
            <a:r>
              <a:rPr sz="1412" spc="79" dirty="0">
                <a:latin typeface="Arial"/>
                <a:cs typeface="Arial"/>
              </a:rPr>
              <a:t> </a:t>
            </a:r>
            <a:r>
              <a:rPr sz="1412" spc="4" dirty="0">
                <a:latin typeface="Arial"/>
                <a:cs typeface="Arial"/>
              </a:rPr>
              <a:t>iteration</a:t>
            </a:r>
            <a:endParaRPr sz="1412">
              <a:latin typeface="Arial"/>
              <a:cs typeface="Arial"/>
            </a:endParaRPr>
          </a:p>
          <a:p>
            <a:pPr>
              <a:spcBef>
                <a:spcPts val="44"/>
              </a:spcBef>
            </a:pPr>
            <a:endParaRPr sz="2074">
              <a:latin typeface="Times New Roman"/>
              <a:cs typeface="Times New Roman"/>
            </a:endParaRPr>
          </a:p>
          <a:p>
            <a:pPr marL="615236"/>
            <a:r>
              <a:rPr sz="1191" b="1" spc="31" dirty="0">
                <a:solidFill>
                  <a:srgbClr val="C00000"/>
                </a:solidFill>
                <a:latin typeface="Arial"/>
                <a:cs typeface="Arial"/>
              </a:rPr>
              <a:t>Estimate </a:t>
            </a:r>
            <a:r>
              <a:rPr sz="1191" b="1" spc="53" dirty="0">
                <a:solidFill>
                  <a:srgbClr val="C00000"/>
                </a:solidFill>
                <a:latin typeface="Arial"/>
                <a:cs typeface="Arial"/>
              </a:rPr>
              <a:t>at </a:t>
            </a:r>
            <a:r>
              <a:rPr sz="1191" b="1" spc="18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1191" b="1" spc="49" dirty="0">
                <a:solidFill>
                  <a:srgbClr val="C00000"/>
                </a:solidFill>
                <a:latin typeface="Arial"/>
                <a:cs typeface="Arial"/>
              </a:rPr>
              <a:t>high </a:t>
            </a:r>
            <a:r>
              <a:rPr sz="1191" b="1" spc="26" dirty="0">
                <a:solidFill>
                  <a:srgbClr val="C00000"/>
                </a:solidFill>
                <a:latin typeface="Arial"/>
                <a:cs typeface="Arial"/>
              </a:rPr>
              <a:t>level </a:t>
            </a:r>
            <a:r>
              <a:rPr sz="1235" spc="71" dirty="0">
                <a:latin typeface="Arial"/>
                <a:cs typeface="Arial"/>
              </a:rPr>
              <a:t>when </a:t>
            </a:r>
            <a:r>
              <a:rPr sz="1235" spc="79" dirty="0">
                <a:latin typeface="Arial"/>
                <a:cs typeface="Arial"/>
              </a:rPr>
              <a:t>the </a:t>
            </a:r>
            <a:r>
              <a:rPr sz="1235" spc="66" dirty="0">
                <a:latin typeface="Arial"/>
                <a:cs typeface="Arial"/>
              </a:rPr>
              <a:t>details </a:t>
            </a:r>
            <a:r>
              <a:rPr sz="1235" spc="40" dirty="0">
                <a:latin typeface="Arial"/>
                <a:cs typeface="Arial"/>
              </a:rPr>
              <a:t>are </a:t>
            </a:r>
            <a:r>
              <a:rPr sz="1191" b="1" spc="62" dirty="0">
                <a:solidFill>
                  <a:srgbClr val="C00000"/>
                </a:solidFill>
                <a:latin typeface="Arial"/>
                <a:cs typeface="Arial"/>
              </a:rPr>
              <a:t>not known</a:t>
            </a:r>
            <a:r>
              <a:rPr sz="1235" spc="62" dirty="0">
                <a:latin typeface="Arial"/>
                <a:cs typeface="Arial"/>
              </a:rPr>
              <a:t>. Then </a:t>
            </a:r>
            <a:r>
              <a:rPr sz="1235" spc="124" dirty="0">
                <a:latin typeface="Arial"/>
                <a:cs typeface="Arial"/>
              </a:rPr>
              <a:t> </a:t>
            </a:r>
            <a:r>
              <a:rPr sz="1235" spc="75" dirty="0">
                <a:latin typeface="Arial"/>
                <a:cs typeface="Arial"/>
              </a:rPr>
              <a:t>you</a:t>
            </a:r>
            <a:endParaRPr sz="1235">
              <a:latin typeface="Arial"/>
              <a:cs typeface="Arial"/>
            </a:endParaRPr>
          </a:p>
          <a:p>
            <a:pPr marL="615236" marR="199475">
              <a:lnSpc>
                <a:spcPts val="1412"/>
              </a:lnSpc>
              <a:spcBef>
                <a:spcPts val="216"/>
              </a:spcBef>
            </a:pPr>
            <a:r>
              <a:rPr sz="1191" b="1" spc="26" dirty="0">
                <a:solidFill>
                  <a:srgbClr val="C00000"/>
                </a:solidFill>
                <a:latin typeface="Arial"/>
                <a:cs typeface="Arial"/>
              </a:rPr>
              <a:t>progressively </a:t>
            </a:r>
            <a:r>
              <a:rPr sz="1191" b="1" spc="49" dirty="0">
                <a:solidFill>
                  <a:srgbClr val="C00000"/>
                </a:solidFill>
                <a:latin typeface="Arial"/>
                <a:cs typeface="Arial"/>
              </a:rPr>
              <a:t>estimate </a:t>
            </a:r>
            <a:r>
              <a:rPr sz="1235" spc="84" dirty="0">
                <a:latin typeface="Arial"/>
                <a:cs typeface="Arial"/>
              </a:rPr>
              <a:t>in </a:t>
            </a:r>
            <a:r>
              <a:rPr sz="1235" spc="75" dirty="0">
                <a:latin typeface="Arial"/>
                <a:cs typeface="Arial"/>
              </a:rPr>
              <a:t>detail </a:t>
            </a:r>
            <a:r>
              <a:rPr sz="1235" spc="101" dirty="0">
                <a:latin typeface="Arial"/>
                <a:cs typeface="Arial"/>
              </a:rPr>
              <a:t>for </a:t>
            </a:r>
            <a:r>
              <a:rPr sz="1235" spc="79" dirty="0">
                <a:latin typeface="Arial"/>
                <a:cs typeface="Arial"/>
              </a:rPr>
              <a:t>the </a:t>
            </a:r>
            <a:r>
              <a:rPr sz="1191" b="1" spc="44" dirty="0">
                <a:solidFill>
                  <a:srgbClr val="C00000"/>
                </a:solidFill>
                <a:latin typeface="Arial"/>
                <a:cs typeface="Arial"/>
              </a:rPr>
              <a:t>current </a:t>
            </a:r>
            <a:r>
              <a:rPr sz="1235" spc="79" dirty="0">
                <a:latin typeface="Arial"/>
                <a:cs typeface="Arial"/>
              </a:rPr>
              <a:t>requirements </a:t>
            </a:r>
            <a:r>
              <a:rPr sz="1235" spc="93" dirty="0">
                <a:latin typeface="Arial"/>
                <a:cs typeface="Arial"/>
              </a:rPr>
              <a:t>that </a:t>
            </a:r>
            <a:r>
              <a:rPr sz="1235" spc="71" dirty="0">
                <a:latin typeface="Arial"/>
                <a:cs typeface="Arial"/>
              </a:rPr>
              <a:t>you  </a:t>
            </a:r>
            <a:r>
              <a:rPr sz="1235" spc="40" dirty="0">
                <a:latin typeface="Arial"/>
                <a:cs typeface="Arial"/>
              </a:rPr>
              <a:t>are </a:t>
            </a:r>
            <a:r>
              <a:rPr sz="1235" spc="97" dirty="0">
                <a:latin typeface="Arial"/>
                <a:cs typeface="Arial"/>
              </a:rPr>
              <a:t>working </a:t>
            </a:r>
            <a:r>
              <a:rPr sz="1235" spc="84" dirty="0">
                <a:latin typeface="Arial"/>
                <a:cs typeface="Arial"/>
              </a:rPr>
              <a:t>on. </a:t>
            </a:r>
            <a:r>
              <a:rPr sz="1235" spc="57" dirty="0">
                <a:latin typeface="Arial"/>
                <a:cs typeface="Arial"/>
              </a:rPr>
              <a:t>That's basically </a:t>
            </a:r>
            <a:r>
              <a:rPr sz="1191" b="1" spc="53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1191" b="1" spc="40" dirty="0">
                <a:solidFill>
                  <a:srgbClr val="C00000"/>
                </a:solidFill>
                <a:latin typeface="Arial"/>
                <a:cs typeface="Arial"/>
              </a:rPr>
              <a:t>idea </a:t>
            </a:r>
            <a:r>
              <a:rPr sz="1191" b="1" spc="57" dirty="0">
                <a:solidFill>
                  <a:srgbClr val="C00000"/>
                </a:solidFill>
                <a:latin typeface="Arial"/>
                <a:cs typeface="Arial"/>
              </a:rPr>
              <a:t>of </a:t>
            </a:r>
            <a:r>
              <a:rPr sz="1191" b="1" spc="44" dirty="0">
                <a:solidFill>
                  <a:srgbClr val="C00000"/>
                </a:solidFill>
                <a:latin typeface="Arial"/>
                <a:cs typeface="Arial"/>
              </a:rPr>
              <a:t>rolling </a:t>
            </a:r>
            <a:r>
              <a:rPr sz="1191" b="1" spc="26" dirty="0">
                <a:solidFill>
                  <a:srgbClr val="C00000"/>
                </a:solidFill>
                <a:latin typeface="Arial"/>
                <a:cs typeface="Arial"/>
              </a:rPr>
              <a:t>wave</a:t>
            </a:r>
            <a:r>
              <a:rPr sz="1191" b="1" spc="3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235" spc="84" dirty="0">
                <a:latin typeface="Arial"/>
                <a:cs typeface="Arial"/>
              </a:rPr>
              <a:t>planning.</a:t>
            </a:r>
            <a:endParaRPr sz="123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7683" y="5792154"/>
            <a:ext cx="1275229" cy="246123"/>
          </a:xfrm>
          <a:prstGeom prst="rect">
            <a:avLst/>
          </a:prstGeom>
        </p:spPr>
        <p:txBody>
          <a:bodyPr vert="horz" wrap="square" lIns="0" tIns="1681" rIns="0" bIns="0" rtlCol="0">
            <a:spAutoFit/>
          </a:bodyPr>
          <a:lstStyle/>
          <a:p>
            <a:pPr marL="11206">
              <a:spcBef>
                <a:spcPts val="13"/>
              </a:spcBef>
            </a:pPr>
            <a:r>
              <a:rPr sz="794" spc="-4" dirty="0">
                <a:solidFill>
                  <a:srgbClr val="FFFFFF"/>
                </a:solidFill>
                <a:latin typeface="Arial"/>
                <a:cs typeface="Arial"/>
              </a:rPr>
              <a:t>(PMI®-ACP)  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Agile</a:t>
            </a:r>
            <a:r>
              <a:rPr sz="794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Certified</a:t>
            </a:r>
            <a:endParaRPr sz="794">
              <a:latin typeface="Arial"/>
              <a:cs typeface="Arial"/>
            </a:endParaRPr>
          </a:p>
          <a:p>
            <a:pPr marL="749714">
              <a:spcBef>
                <a:spcPts val="18"/>
              </a:spcBef>
            </a:pPr>
            <a:r>
              <a:rPr sz="794" spc="-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794" spc="4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794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94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94" spc="4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79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2689865" y="1418320"/>
            <a:ext cx="2747682" cy="2094087"/>
          </a:xfrm>
          <a:prstGeom prst="rect">
            <a:avLst/>
          </a:prstGeom>
        </p:spPr>
        <p:txBody>
          <a:bodyPr vert="horz" wrap="square" lIns="0" tIns="105335" rIns="0" bIns="0" rtlCol="0">
            <a:spAutoFit/>
          </a:bodyPr>
          <a:lstStyle/>
          <a:p>
            <a:pPr marL="11206">
              <a:spcBef>
                <a:spcPts val="829"/>
              </a:spcBef>
            </a:pPr>
            <a:r>
              <a:rPr sz="1412" b="1" spc="9" dirty="0">
                <a:latin typeface="Arial"/>
                <a:cs typeface="Arial"/>
              </a:rPr>
              <a:t>“Rolling </a:t>
            </a:r>
            <a:r>
              <a:rPr sz="1412" b="1" spc="18" dirty="0">
                <a:latin typeface="Arial"/>
                <a:cs typeface="Arial"/>
              </a:rPr>
              <a:t>wave</a:t>
            </a:r>
            <a:r>
              <a:rPr sz="1412" b="1" spc="26" dirty="0">
                <a:latin typeface="Arial"/>
                <a:cs typeface="Arial"/>
              </a:rPr>
              <a:t> </a:t>
            </a:r>
            <a:r>
              <a:rPr sz="1412" b="1" spc="9" dirty="0">
                <a:latin typeface="Arial"/>
                <a:cs typeface="Arial"/>
              </a:rPr>
              <a:t>planning”</a:t>
            </a:r>
            <a:endParaRPr sz="1412">
              <a:latin typeface="Arial"/>
              <a:cs typeface="Arial"/>
            </a:endParaRPr>
          </a:p>
          <a:p>
            <a:pPr marL="232534" marR="67239" indent="-221328">
              <a:lnSpc>
                <a:spcPct val="93800"/>
              </a:lnSpc>
              <a:spcBef>
                <a:spcPts val="693"/>
              </a:spcBef>
              <a:buClr>
                <a:srgbClr val="2CA1BF"/>
              </a:buClr>
              <a:buChar char="•"/>
              <a:tabLst>
                <a:tab pos="233655" algn="l"/>
                <a:tab pos="234215" algn="l"/>
              </a:tabLst>
            </a:pPr>
            <a:r>
              <a:rPr sz="1147" spc="-18" dirty="0">
                <a:latin typeface="Arial"/>
                <a:cs typeface="Arial"/>
              </a:rPr>
              <a:t>Planning </a:t>
            </a:r>
            <a:r>
              <a:rPr sz="1147" spc="-13" dirty="0">
                <a:latin typeface="Arial"/>
                <a:cs typeface="Arial"/>
              </a:rPr>
              <a:t>for </a:t>
            </a:r>
            <a:r>
              <a:rPr sz="1147" dirty="0">
                <a:latin typeface="Arial"/>
                <a:cs typeface="Arial"/>
              </a:rPr>
              <a:t>a </a:t>
            </a:r>
            <a:r>
              <a:rPr sz="1147" spc="-18" dirty="0">
                <a:latin typeface="Arial"/>
                <a:cs typeface="Arial"/>
              </a:rPr>
              <a:t>project </a:t>
            </a:r>
            <a:r>
              <a:rPr sz="1147" spc="-4" dirty="0">
                <a:latin typeface="Arial"/>
                <a:cs typeface="Arial"/>
              </a:rPr>
              <a:t>is </a:t>
            </a:r>
            <a:r>
              <a:rPr sz="1147" spc="-22" dirty="0">
                <a:latin typeface="Arial"/>
                <a:cs typeface="Arial"/>
              </a:rPr>
              <a:t>happening </a:t>
            </a:r>
            <a:r>
              <a:rPr sz="1147" spc="-4" dirty="0">
                <a:latin typeface="Arial"/>
                <a:cs typeface="Arial"/>
              </a:rPr>
              <a:t>in  </a:t>
            </a:r>
            <a:r>
              <a:rPr sz="1147" spc="-18" dirty="0">
                <a:latin typeface="Arial"/>
                <a:cs typeface="Arial"/>
              </a:rPr>
              <a:t>waves </a:t>
            </a:r>
            <a:r>
              <a:rPr sz="1147" spc="-13" dirty="0">
                <a:latin typeface="Arial"/>
                <a:cs typeface="Arial"/>
              </a:rPr>
              <a:t>as the </a:t>
            </a:r>
            <a:r>
              <a:rPr sz="1147" spc="-18" dirty="0">
                <a:latin typeface="Arial"/>
                <a:cs typeface="Arial"/>
              </a:rPr>
              <a:t>project </a:t>
            </a:r>
            <a:r>
              <a:rPr sz="1147" b="1" spc="-22" dirty="0">
                <a:solidFill>
                  <a:srgbClr val="C00000"/>
                </a:solidFill>
                <a:latin typeface="Arial"/>
                <a:cs typeface="Arial"/>
              </a:rPr>
              <a:t>becomes</a:t>
            </a:r>
            <a:r>
              <a:rPr sz="1147" b="1" spc="-132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147" b="1" spc="-18" dirty="0">
                <a:solidFill>
                  <a:srgbClr val="C00000"/>
                </a:solidFill>
                <a:latin typeface="Arial"/>
                <a:cs typeface="Arial"/>
              </a:rPr>
              <a:t>clearer </a:t>
            </a:r>
            <a:r>
              <a:rPr sz="1147" b="1" spc="-18" dirty="0">
                <a:latin typeface="Arial"/>
                <a:cs typeface="Arial"/>
              </a:rPr>
              <a:t> </a:t>
            </a:r>
            <a:r>
              <a:rPr sz="1147" spc="-18" dirty="0">
                <a:latin typeface="Arial"/>
                <a:cs typeface="Arial"/>
              </a:rPr>
              <a:t>and </a:t>
            </a:r>
            <a:r>
              <a:rPr sz="1147" b="1" spc="-22" dirty="0">
                <a:solidFill>
                  <a:srgbClr val="C00000"/>
                </a:solidFill>
                <a:latin typeface="Arial"/>
                <a:cs typeface="Arial"/>
              </a:rPr>
              <a:t>complexities</a:t>
            </a:r>
            <a:r>
              <a:rPr sz="1147" b="1" spc="-49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147" b="1" spc="-22" dirty="0">
                <a:solidFill>
                  <a:srgbClr val="C00000"/>
                </a:solidFill>
                <a:latin typeface="Arial"/>
                <a:cs typeface="Arial"/>
              </a:rPr>
              <a:t>unfold</a:t>
            </a:r>
            <a:endParaRPr sz="1147">
              <a:latin typeface="Arial"/>
              <a:cs typeface="Arial"/>
            </a:endParaRPr>
          </a:p>
          <a:p>
            <a:pPr marL="232534" marR="4483" indent="-221328">
              <a:lnSpc>
                <a:spcPts val="1350"/>
              </a:lnSpc>
              <a:spcBef>
                <a:spcPts val="865"/>
              </a:spcBef>
              <a:buClr>
                <a:srgbClr val="2CA1BF"/>
              </a:buClr>
              <a:buChar char="•"/>
              <a:tabLst>
                <a:tab pos="233655" algn="l"/>
                <a:tab pos="234215" algn="l"/>
              </a:tabLst>
            </a:pPr>
            <a:r>
              <a:rPr sz="1147" spc="-18" dirty="0">
                <a:latin typeface="Arial"/>
                <a:cs typeface="Arial"/>
              </a:rPr>
              <a:t>Focus </a:t>
            </a:r>
            <a:r>
              <a:rPr sz="1147" spc="-13" dirty="0">
                <a:latin typeface="Arial"/>
                <a:cs typeface="Arial"/>
              </a:rPr>
              <a:t>on </a:t>
            </a:r>
            <a:r>
              <a:rPr sz="1147" b="1" spc="-22" dirty="0">
                <a:solidFill>
                  <a:srgbClr val="C00000"/>
                </a:solidFill>
                <a:latin typeface="Arial"/>
                <a:cs typeface="Arial"/>
              </a:rPr>
              <a:t>adapting </a:t>
            </a:r>
            <a:r>
              <a:rPr sz="1147" b="1" spc="-18" dirty="0">
                <a:solidFill>
                  <a:srgbClr val="C00000"/>
                </a:solidFill>
                <a:latin typeface="Arial"/>
                <a:cs typeface="Arial"/>
              </a:rPr>
              <a:t>quickly </a:t>
            </a:r>
            <a:r>
              <a:rPr sz="1147" spc="-9" dirty="0">
                <a:latin typeface="Arial"/>
                <a:cs typeface="Arial"/>
              </a:rPr>
              <a:t>to</a:t>
            </a:r>
            <a:r>
              <a:rPr sz="1147" spc="-137" dirty="0">
                <a:latin typeface="Arial"/>
                <a:cs typeface="Arial"/>
              </a:rPr>
              <a:t> </a:t>
            </a:r>
            <a:r>
              <a:rPr sz="1147" spc="-18" dirty="0">
                <a:latin typeface="Arial"/>
                <a:cs typeface="Arial"/>
              </a:rPr>
              <a:t>changing  realities</a:t>
            </a:r>
            <a:endParaRPr sz="1147">
              <a:latin typeface="Arial"/>
              <a:cs typeface="Arial"/>
            </a:endParaRPr>
          </a:p>
          <a:p>
            <a:pPr>
              <a:spcBef>
                <a:spcPts val="22"/>
              </a:spcBef>
              <a:buClr>
                <a:srgbClr val="2CA1BF"/>
              </a:buClr>
              <a:buFont typeface="Arial"/>
              <a:buChar char="•"/>
            </a:pPr>
            <a:endParaRPr sz="1368">
              <a:latin typeface="Times New Roman"/>
              <a:cs typeface="Times New Roman"/>
            </a:endParaRPr>
          </a:p>
          <a:p>
            <a:pPr marL="232534" marR="216285" indent="-221328">
              <a:lnSpc>
                <a:spcPct val="94100"/>
              </a:lnSpc>
              <a:buClr>
                <a:srgbClr val="2CA1BF"/>
              </a:buClr>
              <a:buChar char="•"/>
              <a:tabLst>
                <a:tab pos="233655" algn="l"/>
                <a:tab pos="234215" algn="l"/>
              </a:tabLst>
            </a:pPr>
            <a:r>
              <a:rPr sz="1147" spc="-22" dirty="0">
                <a:latin typeface="Arial"/>
                <a:cs typeface="Arial"/>
              </a:rPr>
              <a:t>Cannot </a:t>
            </a:r>
            <a:r>
              <a:rPr sz="1147" b="1" spc="-22" dirty="0">
                <a:solidFill>
                  <a:srgbClr val="C00000"/>
                </a:solidFill>
                <a:latin typeface="Arial"/>
                <a:cs typeface="Arial"/>
              </a:rPr>
              <a:t>report </a:t>
            </a:r>
            <a:r>
              <a:rPr sz="1147" b="1" spc="-18" dirty="0">
                <a:solidFill>
                  <a:srgbClr val="C00000"/>
                </a:solidFill>
                <a:latin typeface="Arial"/>
                <a:cs typeface="Arial"/>
              </a:rPr>
              <a:t>exactly </a:t>
            </a:r>
            <a:r>
              <a:rPr sz="1147" spc="-18" dirty="0">
                <a:latin typeface="Arial"/>
                <a:cs typeface="Arial"/>
              </a:rPr>
              <a:t>what </a:t>
            </a:r>
            <a:r>
              <a:rPr sz="1147" spc="-13" dirty="0">
                <a:latin typeface="Arial"/>
                <a:cs typeface="Arial"/>
              </a:rPr>
              <a:t>task</a:t>
            </a:r>
            <a:r>
              <a:rPr sz="1147" spc="-79" dirty="0">
                <a:latin typeface="Arial"/>
                <a:cs typeface="Arial"/>
              </a:rPr>
              <a:t> </a:t>
            </a:r>
            <a:r>
              <a:rPr sz="1147" spc="-13" dirty="0">
                <a:latin typeface="Arial"/>
                <a:cs typeface="Arial"/>
              </a:rPr>
              <a:t>will  be </a:t>
            </a:r>
            <a:r>
              <a:rPr sz="1147" spc="-18" dirty="0">
                <a:latin typeface="Arial"/>
                <a:cs typeface="Arial"/>
              </a:rPr>
              <a:t>done </a:t>
            </a:r>
            <a:r>
              <a:rPr sz="1147" b="1" spc="-18" dirty="0">
                <a:solidFill>
                  <a:srgbClr val="C00000"/>
                </a:solidFill>
                <a:latin typeface="Arial"/>
                <a:cs typeface="Arial"/>
              </a:rPr>
              <a:t>next week </a:t>
            </a:r>
            <a:r>
              <a:rPr sz="1147" spc="-18" dirty="0">
                <a:latin typeface="Arial"/>
                <a:cs typeface="Arial"/>
              </a:rPr>
              <a:t>but </a:t>
            </a:r>
            <a:r>
              <a:rPr sz="1147" spc="-13" dirty="0">
                <a:latin typeface="Arial"/>
                <a:cs typeface="Arial"/>
              </a:rPr>
              <a:t>only </a:t>
            </a:r>
            <a:r>
              <a:rPr sz="1147" spc="-18" dirty="0">
                <a:latin typeface="Arial"/>
                <a:cs typeface="Arial"/>
              </a:rPr>
              <a:t>which </a:t>
            </a:r>
            <a:r>
              <a:rPr sz="1147" spc="-18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147" b="1" spc="-22" dirty="0">
                <a:solidFill>
                  <a:srgbClr val="C00000"/>
                </a:solidFill>
                <a:latin typeface="Arial"/>
                <a:cs typeface="Arial"/>
              </a:rPr>
              <a:t>features </a:t>
            </a:r>
            <a:r>
              <a:rPr sz="1147" spc="-18" dirty="0">
                <a:latin typeface="Arial"/>
                <a:cs typeface="Arial"/>
              </a:rPr>
              <a:t>has been</a:t>
            </a:r>
            <a:r>
              <a:rPr sz="1147" spc="-57" dirty="0">
                <a:latin typeface="Arial"/>
                <a:cs typeface="Arial"/>
              </a:rPr>
              <a:t> </a:t>
            </a:r>
            <a:r>
              <a:rPr sz="1147" spc="-22" dirty="0">
                <a:latin typeface="Arial"/>
                <a:cs typeface="Arial"/>
              </a:rPr>
              <a:t>planned</a:t>
            </a:r>
            <a:endParaRPr sz="114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9865" y="4432434"/>
            <a:ext cx="3905810" cy="138938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lnSpc>
                <a:spcPts val="1685"/>
              </a:lnSpc>
              <a:spcBef>
                <a:spcPts val="88"/>
              </a:spcBef>
            </a:pPr>
            <a:r>
              <a:rPr sz="1412" spc="4" dirty="0">
                <a:latin typeface="Arial"/>
                <a:cs typeface="Arial"/>
              </a:rPr>
              <a:t>Adaptive planning framework occurs </a:t>
            </a:r>
            <a:r>
              <a:rPr sz="1412" dirty="0">
                <a:latin typeface="Arial"/>
                <a:cs typeface="Arial"/>
              </a:rPr>
              <a:t>in</a:t>
            </a:r>
            <a:r>
              <a:rPr sz="1412" spc="71" dirty="0">
                <a:latin typeface="Arial"/>
                <a:cs typeface="Arial"/>
              </a:rPr>
              <a:t> </a:t>
            </a:r>
            <a:r>
              <a:rPr sz="1412" spc="4" dirty="0">
                <a:latin typeface="Arial"/>
                <a:cs typeface="Arial"/>
              </a:rPr>
              <a:t>following</a:t>
            </a:r>
            <a:endParaRPr sz="1412">
              <a:latin typeface="Arial"/>
              <a:cs typeface="Arial"/>
            </a:endParaRPr>
          </a:p>
          <a:p>
            <a:pPr marL="11206">
              <a:lnSpc>
                <a:spcPts val="1685"/>
              </a:lnSpc>
            </a:pPr>
            <a:r>
              <a:rPr sz="1412" b="1" spc="4" dirty="0">
                <a:solidFill>
                  <a:srgbClr val="C00000"/>
                </a:solidFill>
                <a:latin typeface="Arial"/>
                <a:cs typeface="Arial"/>
              </a:rPr>
              <a:t>three</a:t>
            </a:r>
            <a:r>
              <a:rPr sz="1412" b="1" spc="13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12" b="1" spc="9" dirty="0">
                <a:solidFill>
                  <a:srgbClr val="C00000"/>
                </a:solidFill>
                <a:latin typeface="Arial"/>
                <a:cs typeface="Arial"/>
              </a:rPr>
              <a:t>phases</a:t>
            </a:r>
            <a:r>
              <a:rPr sz="1412" spc="9" dirty="0">
                <a:latin typeface="Arial"/>
                <a:cs typeface="Arial"/>
              </a:rPr>
              <a:t>:</a:t>
            </a:r>
            <a:endParaRPr sz="1412">
              <a:latin typeface="Arial"/>
              <a:cs typeface="Arial"/>
            </a:endParaRPr>
          </a:p>
          <a:p>
            <a:pPr marL="964878" indent="-147926">
              <a:spcBef>
                <a:spcPts val="1147"/>
              </a:spcBef>
              <a:buClr>
                <a:srgbClr val="2CA1BF"/>
              </a:buClr>
              <a:buChar char="•"/>
              <a:tabLst>
                <a:tab pos="965438" algn="l"/>
              </a:tabLst>
            </a:pPr>
            <a:r>
              <a:rPr sz="1235" spc="13" dirty="0">
                <a:latin typeface="Arial"/>
                <a:cs typeface="Arial"/>
              </a:rPr>
              <a:t>Release</a:t>
            </a:r>
            <a:r>
              <a:rPr sz="1235" spc="31" dirty="0">
                <a:latin typeface="Arial"/>
                <a:cs typeface="Arial"/>
              </a:rPr>
              <a:t> </a:t>
            </a:r>
            <a:r>
              <a:rPr sz="1235" spc="9" dirty="0">
                <a:latin typeface="Arial"/>
                <a:cs typeface="Arial"/>
              </a:rPr>
              <a:t>Planning</a:t>
            </a:r>
            <a:endParaRPr sz="1235">
              <a:latin typeface="Arial"/>
              <a:cs typeface="Arial"/>
            </a:endParaRPr>
          </a:p>
          <a:p>
            <a:pPr marL="1085908" lvl="1" indent="-147926">
              <a:spcBef>
                <a:spcPts val="896"/>
              </a:spcBef>
              <a:buClr>
                <a:srgbClr val="2CA1BF"/>
              </a:buClr>
              <a:buChar char="•"/>
              <a:tabLst>
                <a:tab pos="1086468" algn="l"/>
              </a:tabLst>
            </a:pPr>
            <a:r>
              <a:rPr sz="1235" spc="9" dirty="0">
                <a:latin typeface="Arial"/>
                <a:cs typeface="Arial"/>
              </a:rPr>
              <a:t>Iteration</a:t>
            </a:r>
            <a:r>
              <a:rPr sz="1235" spc="26" dirty="0">
                <a:latin typeface="Arial"/>
                <a:cs typeface="Arial"/>
              </a:rPr>
              <a:t> </a:t>
            </a:r>
            <a:r>
              <a:rPr sz="1235" spc="9" dirty="0">
                <a:latin typeface="Arial"/>
                <a:cs typeface="Arial"/>
              </a:rPr>
              <a:t>Planning</a:t>
            </a:r>
            <a:endParaRPr sz="1235">
              <a:latin typeface="Arial"/>
              <a:cs typeface="Arial"/>
            </a:endParaRPr>
          </a:p>
          <a:p>
            <a:pPr marL="2597102" lvl="2" indent="-147926">
              <a:spcBef>
                <a:spcPts val="896"/>
              </a:spcBef>
              <a:buClr>
                <a:srgbClr val="2CA1BF"/>
              </a:buClr>
              <a:buChar char="•"/>
              <a:tabLst>
                <a:tab pos="2597662" algn="l"/>
              </a:tabLst>
            </a:pPr>
            <a:r>
              <a:rPr sz="1235" spc="9" dirty="0">
                <a:latin typeface="Arial"/>
                <a:cs typeface="Arial"/>
              </a:rPr>
              <a:t>Daily</a:t>
            </a:r>
            <a:r>
              <a:rPr sz="1235" spc="18" dirty="0">
                <a:latin typeface="Arial"/>
                <a:cs typeface="Arial"/>
              </a:rPr>
              <a:t> </a:t>
            </a:r>
            <a:r>
              <a:rPr sz="1235" spc="9" dirty="0">
                <a:latin typeface="Arial"/>
                <a:cs typeface="Arial"/>
              </a:rPr>
              <a:t>Planning</a:t>
            </a:r>
            <a:endParaRPr sz="123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36923" y="5883277"/>
            <a:ext cx="1817593" cy="133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794" spc="-4" dirty="0">
                <a:latin typeface="Arial"/>
                <a:cs typeface="Arial"/>
              </a:rPr>
              <a:t>(PMI®-ACP) </a:t>
            </a:r>
            <a:r>
              <a:rPr sz="794" dirty="0">
                <a:latin typeface="Arial"/>
                <a:cs typeface="Arial"/>
              </a:rPr>
              <a:t>Agile Certified</a:t>
            </a:r>
            <a:r>
              <a:rPr sz="794" spc="-13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</a:rPr>
              <a:t>Practitioner</a:t>
            </a:r>
            <a:endParaRPr sz="79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6749673" y="1953592"/>
            <a:ext cx="677956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spc="-57" dirty="0">
                <a:solidFill>
                  <a:srgbClr val="FFFFFF"/>
                </a:solidFill>
                <a:latin typeface="Arial"/>
                <a:cs typeface="Arial"/>
              </a:rPr>
              <a:t>Sp</a:t>
            </a:r>
            <a:r>
              <a:rPr sz="1147" spc="-26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47" spc="-9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47" spc="4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47" spc="62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47" spc="-22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47" spc="9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47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14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7683" y="5792154"/>
            <a:ext cx="1275229" cy="246123"/>
          </a:xfrm>
          <a:prstGeom prst="rect">
            <a:avLst/>
          </a:prstGeom>
        </p:spPr>
        <p:txBody>
          <a:bodyPr vert="horz" wrap="square" lIns="0" tIns="1681" rIns="0" bIns="0" rtlCol="0">
            <a:spAutoFit/>
          </a:bodyPr>
          <a:lstStyle/>
          <a:p>
            <a:pPr marL="11206">
              <a:spcBef>
                <a:spcPts val="13"/>
              </a:spcBef>
            </a:pPr>
            <a:r>
              <a:rPr sz="794" spc="-4" dirty="0">
                <a:latin typeface="Arial"/>
                <a:cs typeface="Arial"/>
              </a:rPr>
              <a:t>(PMI®-ACP)  </a:t>
            </a:r>
            <a:r>
              <a:rPr sz="794" dirty="0">
                <a:latin typeface="Arial"/>
                <a:cs typeface="Arial"/>
              </a:rPr>
              <a:t>Agile</a:t>
            </a:r>
            <a:r>
              <a:rPr sz="794" spc="-35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</a:rPr>
              <a:t>Certified</a:t>
            </a:r>
            <a:endParaRPr sz="794">
              <a:latin typeface="Arial"/>
              <a:cs typeface="Arial"/>
            </a:endParaRPr>
          </a:p>
          <a:p>
            <a:pPr marL="749714">
              <a:spcBef>
                <a:spcPts val="18"/>
              </a:spcBef>
            </a:pPr>
            <a:r>
              <a:rPr sz="794" spc="-4" dirty="0">
                <a:latin typeface="Arial"/>
                <a:cs typeface="Arial"/>
              </a:rPr>
              <a:t>P</a:t>
            </a:r>
            <a:r>
              <a:rPr sz="794" spc="4" dirty="0">
                <a:latin typeface="Arial"/>
                <a:cs typeface="Arial"/>
              </a:rPr>
              <a:t>ra</a:t>
            </a:r>
            <a:r>
              <a:rPr sz="794" dirty="0">
                <a:latin typeface="Arial"/>
                <a:cs typeface="Arial"/>
              </a:rPr>
              <a:t>c</a:t>
            </a:r>
            <a:r>
              <a:rPr sz="794" spc="-4" dirty="0">
                <a:latin typeface="Arial"/>
                <a:cs typeface="Arial"/>
              </a:rPr>
              <a:t>t</a:t>
            </a:r>
            <a:r>
              <a:rPr sz="794" dirty="0">
                <a:latin typeface="Arial"/>
                <a:cs typeface="Arial"/>
              </a:rPr>
              <a:t>i</a:t>
            </a:r>
            <a:r>
              <a:rPr sz="794" spc="-4" dirty="0">
                <a:latin typeface="Arial"/>
                <a:cs typeface="Arial"/>
              </a:rPr>
              <a:t>t</a:t>
            </a:r>
            <a:r>
              <a:rPr sz="794" dirty="0">
                <a:latin typeface="Arial"/>
                <a:cs typeface="Arial"/>
              </a:rPr>
              <a:t>i</a:t>
            </a:r>
            <a:r>
              <a:rPr sz="794" spc="4" dirty="0">
                <a:latin typeface="Arial"/>
                <a:cs typeface="Arial"/>
              </a:rPr>
              <a:t>one</a:t>
            </a:r>
            <a:r>
              <a:rPr sz="794" dirty="0">
                <a:latin typeface="Arial"/>
                <a:cs typeface="Arial"/>
              </a:rPr>
              <a:t>r</a:t>
            </a:r>
            <a:endParaRPr sz="79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1480" y="2316013"/>
            <a:ext cx="677956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spc="-57" dirty="0">
                <a:solidFill>
                  <a:srgbClr val="FFFFFF"/>
                </a:solidFill>
                <a:latin typeface="Arial"/>
                <a:cs typeface="Arial"/>
              </a:rPr>
              <a:t>Sp</a:t>
            </a:r>
            <a:r>
              <a:rPr sz="1147" spc="-26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47" spc="-9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47" spc="4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47" spc="62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47" spc="-22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47" spc="9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47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14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9790" y="2849580"/>
            <a:ext cx="590550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spc="-57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47" spc="-6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47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147" spc="62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47" spc="-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47" spc="62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47" spc="4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47" spc="7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14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7767" y="2849580"/>
            <a:ext cx="542365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spc="-26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1147" spc="57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47" spc="62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47" spc="4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47" spc="7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47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14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6942" y="2849580"/>
            <a:ext cx="401170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47" spc="-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47" spc="4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47" spc="-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47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14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2517" y="3423423"/>
            <a:ext cx="426944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spc="9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1147" spc="13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47" spc="71" dirty="0">
                <a:solidFill>
                  <a:srgbClr val="FFFFFF"/>
                </a:solidFill>
                <a:latin typeface="Arial"/>
                <a:cs typeface="Arial"/>
              </a:rPr>
              <a:t>pt</a:t>
            </a:r>
            <a:endParaRPr sz="114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2871193" y="2389827"/>
            <a:ext cx="1764365" cy="1187735"/>
          </a:xfrm>
          <a:prstGeom prst="rect">
            <a:avLst/>
          </a:prstGeom>
        </p:spPr>
        <p:txBody>
          <a:bodyPr vert="horz" wrap="square" lIns="0" tIns="128307" rIns="0" bIns="0" rtlCol="0">
            <a:spAutoFit/>
          </a:bodyPr>
          <a:lstStyle/>
          <a:p>
            <a:pPr marL="203397" indent="-192190">
              <a:spcBef>
                <a:spcPts val="1010"/>
              </a:spcBef>
              <a:buChar char="•"/>
              <a:tabLst>
                <a:tab pos="203958" algn="l"/>
              </a:tabLst>
            </a:pPr>
            <a:r>
              <a:rPr sz="1588" spc="62" dirty="0">
                <a:latin typeface="Arial"/>
                <a:cs typeface="Arial"/>
              </a:rPr>
              <a:t>Technique</a:t>
            </a:r>
            <a:r>
              <a:rPr sz="1588" spc="22" dirty="0">
                <a:latin typeface="Arial"/>
                <a:cs typeface="Arial"/>
              </a:rPr>
              <a:t> </a:t>
            </a:r>
            <a:r>
              <a:rPr sz="1588" spc="53" dirty="0">
                <a:latin typeface="Arial"/>
                <a:cs typeface="Arial"/>
              </a:rPr>
              <a:t>used</a:t>
            </a:r>
            <a:endParaRPr sz="1588">
              <a:latin typeface="Arial"/>
              <a:cs typeface="Arial"/>
            </a:endParaRPr>
          </a:p>
          <a:p>
            <a:pPr marL="296411" lvl="1" indent="-154649">
              <a:spcBef>
                <a:spcPts val="719"/>
              </a:spcBef>
              <a:buClr>
                <a:srgbClr val="2CA1BF"/>
              </a:buClr>
              <a:buChar char="•"/>
              <a:tabLst>
                <a:tab pos="296972" algn="l"/>
              </a:tabLst>
            </a:pPr>
            <a:r>
              <a:rPr sz="1235" spc="75" dirty="0">
                <a:solidFill>
                  <a:srgbClr val="FF8118"/>
                </a:solidFill>
                <a:latin typeface="Arial"/>
                <a:cs typeface="Arial"/>
              </a:rPr>
              <a:t>Model</a:t>
            </a:r>
            <a:endParaRPr sz="1235">
              <a:latin typeface="Arial"/>
              <a:cs typeface="Arial"/>
            </a:endParaRPr>
          </a:p>
          <a:p>
            <a:pPr marL="296411" lvl="1" indent="-154649">
              <a:spcBef>
                <a:spcPts val="578"/>
              </a:spcBef>
              <a:buClr>
                <a:srgbClr val="2CA1BF"/>
              </a:buClr>
              <a:buChar char="•"/>
              <a:tabLst>
                <a:tab pos="296972" algn="l"/>
              </a:tabLst>
            </a:pPr>
            <a:r>
              <a:rPr sz="1235" spc="31" dirty="0">
                <a:solidFill>
                  <a:srgbClr val="FF8118"/>
                </a:solidFill>
                <a:latin typeface="Arial"/>
                <a:cs typeface="Arial"/>
              </a:rPr>
              <a:t>Persona</a:t>
            </a:r>
            <a:endParaRPr sz="1235">
              <a:latin typeface="Arial"/>
              <a:cs typeface="Arial"/>
            </a:endParaRPr>
          </a:p>
          <a:p>
            <a:pPr marL="296411" lvl="1" indent="-154649">
              <a:spcBef>
                <a:spcPts val="582"/>
              </a:spcBef>
              <a:buChar char="•"/>
              <a:tabLst>
                <a:tab pos="296972" algn="l"/>
              </a:tabLst>
            </a:pPr>
            <a:r>
              <a:rPr sz="1235" spc="35" dirty="0">
                <a:solidFill>
                  <a:srgbClr val="2CA1BF"/>
                </a:solidFill>
                <a:latin typeface="Arial"/>
                <a:cs typeface="Arial"/>
              </a:rPr>
              <a:t>Business </a:t>
            </a:r>
            <a:r>
              <a:rPr sz="1235" spc="4" dirty="0">
                <a:solidFill>
                  <a:srgbClr val="2CA1BF"/>
                </a:solidFill>
                <a:latin typeface="Arial"/>
                <a:cs typeface="Arial"/>
              </a:rPr>
              <a:t>Use</a:t>
            </a:r>
            <a:r>
              <a:rPr sz="1235" spc="79" dirty="0">
                <a:solidFill>
                  <a:srgbClr val="2CA1BF"/>
                </a:solidFill>
                <a:latin typeface="Arial"/>
                <a:cs typeface="Arial"/>
              </a:rPr>
              <a:t> </a:t>
            </a:r>
            <a:r>
              <a:rPr sz="1235" spc="9" dirty="0">
                <a:solidFill>
                  <a:srgbClr val="2CA1BF"/>
                </a:solidFill>
                <a:latin typeface="Arial"/>
                <a:cs typeface="Arial"/>
              </a:rPr>
              <a:t>Case</a:t>
            </a:r>
            <a:endParaRPr sz="1235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7683" y="5792154"/>
            <a:ext cx="1275229" cy="246123"/>
          </a:xfrm>
          <a:prstGeom prst="rect">
            <a:avLst/>
          </a:prstGeom>
        </p:spPr>
        <p:txBody>
          <a:bodyPr vert="horz" wrap="square" lIns="0" tIns="1681" rIns="0" bIns="0" rtlCol="0">
            <a:spAutoFit/>
          </a:bodyPr>
          <a:lstStyle/>
          <a:p>
            <a:pPr marL="11206">
              <a:spcBef>
                <a:spcPts val="13"/>
              </a:spcBef>
            </a:pPr>
            <a:r>
              <a:rPr sz="794" spc="-4" dirty="0">
                <a:latin typeface="Arial"/>
                <a:cs typeface="Arial"/>
              </a:rPr>
              <a:t>(PMI®-ACP)  </a:t>
            </a:r>
            <a:r>
              <a:rPr sz="794" dirty="0">
                <a:latin typeface="Arial"/>
                <a:cs typeface="Arial"/>
              </a:rPr>
              <a:t>Agile</a:t>
            </a:r>
            <a:r>
              <a:rPr sz="794" spc="-35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</a:rPr>
              <a:t>Certified</a:t>
            </a:r>
            <a:endParaRPr sz="794">
              <a:latin typeface="Arial"/>
              <a:cs typeface="Arial"/>
            </a:endParaRPr>
          </a:p>
          <a:p>
            <a:pPr marL="749714">
              <a:spcBef>
                <a:spcPts val="18"/>
              </a:spcBef>
            </a:pPr>
            <a:r>
              <a:rPr sz="794" spc="-4" dirty="0">
                <a:latin typeface="Arial"/>
                <a:cs typeface="Arial"/>
              </a:rPr>
              <a:t>P</a:t>
            </a:r>
            <a:r>
              <a:rPr sz="794" spc="4" dirty="0">
                <a:latin typeface="Arial"/>
                <a:cs typeface="Arial"/>
              </a:rPr>
              <a:t>ra</a:t>
            </a:r>
            <a:r>
              <a:rPr sz="794" dirty="0">
                <a:latin typeface="Arial"/>
                <a:cs typeface="Arial"/>
              </a:rPr>
              <a:t>c</a:t>
            </a:r>
            <a:r>
              <a:rPr sz="794" spc="-4" dirty="0">
                <a:latin typeface="Arial"/>
                <a:cs typeface="Arial"/>
              </a:rPr>
              <a:t>t</a:t>
            </a:r>
            <a:r>
              <a:rPr sz="794" dirty="0">
                <a:latin typeface="Arial"/>
                <a:cs typeface="Arial"/>
              </a:rPr>
              <a:t>i</a:t>
            </a:r>
            <a:r>
              <a:rPr sz="794" spc="-4" dirty="0">
                <a:latin typeface="Arial"/>
                <a:cs typeface="Arial"/>
              </a:rPr>
              <a:t>t</a:t>
            </a:r>
            <a:r>
              <a:rPr sz="794" dirty="0">
                <a:latin typeface="Arial"/>
                <a:cs typeface="Arial"/>
              </a:rPr>
              <a:t>i</a:t>
            </a:r>
            <a:r>
              <a:rPr sz="794" spc="4" dirty="0">
                <a:latin typeface="Arial"/>
                <a:cs typeface="Arial"/>
              </a:rPr>
              <a:t>one</a:t>
            </a:r>
            <a:r>
              <a:rPr sz="794" dirty="0">
                <a:latin typeface="Arial"/>
                <a:cs typeface="Arial"/>
              </a:rPr>
              <a:t>r</a:t>
            </a:r>
            <a:endParaRPr sz="79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1194" y="3869727"/>
            <a:ext cx="1237690" cy="48984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lnSpc>
                <a:spcPct val="114599"/>
              </a:lnSpc>
              <a:spcBef>
                <a:spcPts val="88"/>
              </a:spcBef>
            </a:pPr>
            <a:r>
              <a:rPr sz="1412" spc="-57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12" spc="-4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12" spc="11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412" spc="97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12" spc="10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12" spc="1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12" spc="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12" spc="15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12" spc="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12" spc="97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12" spc="14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12" spc="9" dirty="0">
                <a:solidFill>
                  <a:srgbClr val="FFFFFF"/>
                </a:solidFill>
                <a:latin typeface="Arial"/>
                <a:cs typeface="Arial"/>
              </a:rPr>
              <a:t>s  </a:t>
            </a:r>
            <a:r>
              <a:rPr sz="1412" spc="66" dirty="0">
                <a:solidFill>
                  <a:srgbClr val="FFFFFF"/>
                </a:solidFill>
                <a:latin typeface="Arial"/>
                <a:cs typeface="Arial"/>
              </a:rPr>
              <a:t>Gathering</a:t>
            </a:r>
            <a:endParaRPr sz="141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7619" y="1967024"/>
            <a:ext cx="1761004" cy="32391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79006">
              <a:lnSpc>
                <a:spcPct val="114599"/>
              </a:lnSpc>
              <a:spcBef>
                <a:spcPts val="88"/>
              </a:spcBef>
              <a:buChar char="•"/>
              <a:tabLst>
                <a:tab pos="184907" algn="l"/>
              </a:tabLst>
            </a:pPr>
            <a:r>
              <a:rPr sz="1412" spc="79" dirty="0">
                <a:latin typeface="Arial"/>
                <a:cs typeface="Arial"/>
              </a:rPr>
              <a:t>Identify</a:t>
            </a:r>
            <a:r>
              <a:rPr sz="1412" spc="40" dirty="0">
                <a:latin typeface="Arial"/>
                <a:cs typeface="Arial"/>
              </a:rPr>
              <a:t> </a:t>
            </a:r>
            <a:r>
              <a:rPr sz="1412" spc="57" dirty="0">
                <a:latin typeface="Arial"/>
                <a:cs typeface="Arial"/>
              </a:rPr>
              <a:t>Potential  </a:t>
            </a:r>
            <a:r>
              <a:rPr sz="1412" spc="35" dirty="0">
                <a:latin typeface="Arial"/>
                <a:cs typeface="Arial"/>
              </a:rPr>
              <a:t>Features</a:t>
            </a:r>
            <a:endParaRPr sz="1412">
              <a:latin typeface="Arial"/>
              <a:cs typeface="Arial"/>
            </a:endParaRPr>
          </a:p>
          <a:p>
            <a:pPr marL="11206">
              <a:spcBef>
                <a:spcPts val="697"/>
              </a:spcBef>
            </a:pPr>
            <a:r>
              <a:rPr sz="1412" spc="79" dirty="0">
                <a:latin typeface="Arial"/>
                <a:cs typeface="Arial"/>
              </a:rPr>
              <a:t>•Specify</a:t>
            </a:r>
            <a:r>
              <a:rPr sz="1412" spc="35" dirty="0">
                <a:latin typeface="Arial"/>
                <a:cs typeface="Arial"/>
              </a:rPr>
              <a:t> </a:t>
            </a:r>
            <a:r>
              <a:rPr sz="1412" spc="57" dirty="0">
                <a:latin typeface="Arial"/>
                <a:cs typeface="Arial"/>
              </a:rPr>
              <a:t>Categories</a:t>
            </a:r>
            <a:endParaRPr sz="1412">
              <a:latin typeface="Arial"/>
              <a:cs typeface="Arial"/>
            </a:endParaRPr>
          </a:p>
          <a:p>
            <a:pPr marL="283524" marR="428088" lvl="1" indent="-131676">
              <a:lnSpc>
                <a:spcPct val="119000"/>
              </a:lnSpc>
              <a:spcBef>
                <a:spcPts val="349"/>
              </a:spcBef>
              <a:buChar char="•"/>
              <a:tabLst>
                <a:tab pos="307058" algn="l"/>
              </a:tabLst>
            </a:pPr>
            <a:r>
              <a:rPr sz="1235" spc="-31" dirty="0">
                <a:solidFill>
                  <a:srgbClr val="2CA1BF"/>
                </a:solidFill>
                <a:latin typeface="Arial"/>
                <a:cs typeface="Arial"/>
              </a:rPr>
              <a:t>By </a:t>
            </a:r>
            <a:r>
              <a:rPr sz="1235" spc="88" dirty="0">
                <a:solidFill>
                  <a:srgbClr val="2CA1BF"/>
                </a:solidFill>
                <a:latin typeface="Arial"/>
                <a:cs typeface="Arial"/>
              </a:rPr>
              <a:t>functional  </a:t>
            </a:r>
            <a:r>
              <a:rPr sz="1235" spc="79" dirty="0">
                <a:solidFill>
                  <a:srgbClr val="2CA1BF"/>
                </a:solidFill>
                <a:latin typeface="Arial"/>
                <a:cs typeface="Arial"/>
              </a:rPr>
              <a:t>Grouping</a:t>
            </a:r>
            <a:endParaRPr sz="1235">
              <a:latin typeface="Arial"/>
              <a:cs typeface="Arial"/>
            </a:endParaRPr>
          </a:p>
          <a:p>
            <a:pPr marL="283524" lvl="1" indent="-131676">
              <a:spcBef>
                <a:spcPts val="560"/>
              </a:spcBef>
              <a:buChar char="•"/>
              <a:tabLst>
                <a:tab pos="307058" algn="l"/>
              </a:tabLst>
            </a:pPr>
            <a:r>
              <a:rPr sz="1235" spc="35" dirty="0">
                <a:solidFill>
                  <a:srgbClr val="2CA1BF"/>
                </a:solidFill>
                <a:latin typeface="Arial"/>
                <a:cs typeface="Arial"/>
              </a:rPr>
              <a:t>Business</a:t>
            </a:r>
            <a:r>
              <a:rPr sz="1235" spc="66" dirty="0">
                <a:solidFill>
                  <a:srgbClr val="2CA1BF"/>
                </a:solidFill>
                <a:latin typeface="Arial"/>
                <a:cs typeface="Arial"/>
              </a:rPr>
              <a:t> </a:t>
            </a:r>
            <a:r>
              <a:rPr sz="1235" spc="44" dirty="0">
                <a:solidFill>
                  <a:srgbClr val="2CA1BF"/>
                </a:solidFill>
                <a:latin typeface="Arial"/>
                <a:cs typeface="Arial"/>
              </a:rPr>
              <a:t>Value</a:t>
            </a:r>
            <a:endParaRPr sz="1235">
              <a:latin typeface="Arial"/>
              <a:cs typeface="Arial"/>
            </a:endParaRPr>
          </a:p>
          <a:p>
            <a:pPr marL="283524">
              <a:spcBef>
                <a:spcPts val="282"/>
              </a:spcBef>
            </a:pPr>
            <a:r>
              <a:rPr sz="1235" spc="84" dirty="0">
                <a:solidFill>
                  <a:srgbClr val="2CA1BF"/>
                </a:solidFill>
                <a:latin typeface="Arial"/>
                <a:cs typeface="Arial"/>
              </a:rPr>
              <a:t>/Priorities </a:t>
            </a:r>
            <a:r>
              <a:rPr sz="1235" spc="71" dirty="0">
                <a:solidFill>
                  <a:srgbClr val="2CA1BF"/>
                </a:solidFill>
                <a:latin typeface="Arial"/>
                <a:cs typeface="Arial"/>
              </a:rPr>
              <a:t>and</a:t>
            </a:r>
            <a:r>
              <a:rPr sz="1235" spc="44" dirty="0">
                <a:solidFill>
                  <a:srgbClr val="2CA1BF"/>
                </a:solidFill>
                <a:latin typeface="Arial"/>
                <a:cs typeface="Arial"/>
              </a:rPr>
              <a:t> </a:t>
            </a:r>
            <a:r>
              <a:rPr sz="1235" spc="79" dirty="0">
                <a:solidFill>
                  <a:srgbClr val="2CA1BF"/>
                </a:solidFill>
                <a:latin typeface="Arial"/>
                <a:cs typeface="Arial"/>
              </a:rPr>
              <a:t>risk</a:t>
            </a:r>
            <a:endParaRPr sz="1235">
              <a:latin typeface="Arial"/>
              <a:cs typeface="Arial"/>
            </a:endParaRPr>
          </a:p>
          <a:p>
            <a:pPr marL="151848" marR="4483" indent="-141202">
              <a:lnSpc>
                <a:spcPct val="116199"/>
              </a:lnSpc>
              <a:spcBef>
                <a:spcPts val="202"/>
              </a:spcBef>
            </a:pPr>
            <a:r>
              <a:rPr sz="1412" spc="93" dirty="0">
                <a:latin typeface="Arial"/>
                <a:cs typeface="Arial"/>
              </a:rPr>
              <a:t>•Ranked </a:t>
            </a:r>
            <a:r>
              <a:rPr sz="1412" spc="97" dirty="0">
                <a:latin typeface="Arial"/>
                <a:cs typeface="Arial"/>
              </a:rPr>
              <a:t>in </a:t>
            </a:r>
            <a:r>
              <a:rPr sz="1412" spc="-9" dirty="0">
                <a:latin typeface="Arial"/>
                <a:cs typeface="Arial"/>
              </a:rPr>
              <a:t>a </a:t>
            </a:r>
            <a:r>
              <a:rPr sz="1412" spc="40" dirty="0">
                <a:latin typeface="Arial"/>
                <a:cs typeface="Arial"/>
              </a:rPr>
              <a:t>Single  </a:t>
            </a:r>
            <a:r>
              <a:rPr sz="1412" spc="84" dirty="0">
                <a:latin typeface="Arial"/>
                <a:cs typeface="Arial"/>
              </a:rPr>
              <a:t>continuous  </a:t>
            </a:r>
            <a:r>
              <a:rPr sz="1412" spc="22" dirty="0">
                <a:latin typeface="Arial"/>
                <a:cs typeface="Arial"/>
              </a:rPr>
              <a:t>Sequence</a:t>
            </a:r>
            <a:endParaRPr sz="1412">
              <a:latin typeface="Arial"/>
              <a:cs typeface="Arial"/>
            </a:endParaRPr>
          </a:p>
          <a:p>
            <a:pPr marL="11206" marR="941344">
              <a:lnSpc>
                <a:spcPct val="117000"/>
              </a:lnSpc>
              <a:spcBef>
                <a:spcPts val="1266"/>
              </a:spcBef>
            </a:pPr>
            <a:r>
              <a:rPr sz="1412" spc="8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12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12" spc="106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12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12" spc="97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12" spc="10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12" spc="11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412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1412" spc="35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endParaRPr sz="141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3896" y="2471705"/>
            <a:ext cx="1762685" cy="111616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51848" marR="4483" indent="-140641">
              <a:lnSpc>
                <a:spcPct val="117600"/>
              </a:lnSpc>
              <a:spcBef>
                <a:spcPts val="115"/>
              </a:spcBef>
              <a:buChar char="•"/>
              <a:tabLst>
                <a:tab pos="165856" algn="l"/>
              </a:tabLst>
            </a:pPr>
            <a:r>
              <a:rPr sz="1235" spc="88" dirty="0">
                <a:latin typeface="Arial"/>
                <a:cs typeface="Arial"/>
              </a:rPr>
              <a:t>Additional  </a:t>
            </a:r>
            <a:r>
              <a:rPr sz="1235" spc="75" dirty="0">
                <a:latin typeface="Arial"/>
                <a:cs typeface="Arial"/>
              </a:rPr>
              <a:t>consideration may  </a:t>
            </a:r>
            <a:r>
              <a:rPr sz="1235" spc="57" dirty="0">
                <a:latin typeface="Arial"/>
                <a:cs typeface="Arial"/>
              </a:rPr>
              <a:t>be </a:t>
            </a:r>
            <a:r>
              <a:rPr sz="1235" spc="75" dirty="0">
                <a:latin typeface="Arial"/>
                <a:cs typeface="Arial"/>
              </a:rPr>
              <a:t>taken </a:t>
            </a:r>
            <a:r>
              <a:rPr sz="1235" spc="101" dirty="0">
                <a:latin typeface="Arial"/>
                <a:cs typeface="Arial"/>
              </a:rPr>
              <a:t>for </a:t>
            </a:r>
            <a:r>
              <a:rPr sz="1235" spc="79" dirty="0">
                <a:latin typeface="Arial"/>
                <a:cs typeface="Arial"/>
              </a:rPr>
              <a:t>the</a:t>
            </a:r>
            <a:r>
              <a:rPr sz="1235" spc="35" dirty="0">
                <a:latin typeface="Arial"/>
                <a:cs typeface="Arial"/>
              </a:rPr>
              <a:t> </a:t>
            </a:r>
            <a:r>
              <a:rPr sz="1235" spc="79" dirty="0">
                <a:latin typeface="Arial"/>
                <a:cs typeface="Arial"/>
              </a:rPr>
              <a:t>risk  </a:t>
            </a:r>
            <a:r>
              <a:rPr sz="1235" spc="53" dirty="0">
                <a:latin typeface="Arial"/>
                <a:cs typeface="Arial"/>
              </a:rPr>
              <a:t>associated </a:t>
            </a:r>
            <a:r>
              <a:rPr sz="1235" spc="97" dirty="0">
                <a:latin typeface="Arial"/>
                <a:cs typeface="Arial"/>
              </a:rPr>
              <a:t>with  </a:t>
            </a:r>
            <a:r>
              <a:rPr sz="1235" spc="66" dirty="0">
                <a:latin typeface="Arial"/>
                <a:cs typeface="Arial"/>
              </a:rPr>
              <a:t>certain</a:t>
            </a:r>
            <a:r>
              <a:rPr sz="1235" spc="84" dirty="0">
                <a:latin typeface="Arial"/>
                <a:cs typeface="Arial"/>
              </a:rPr>
              <a:t> </a:t>
            </a:r>
            <a:r>
              <a:rPr sz="1235" spc="62" dirty="0">
                <a:latin typeface="Arial"/>
                <a:cs typeface="Arial"/>
              </a:rPr>
              <a:t>features.</a:t>
            </a:r>
            <a:endParaRPr sz="123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33969" y="3869727"/>
            <a:ext cx="1017494" cy="48984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lnSpc>
                <a:spcPct val="114599"/>
              </a:lnSpc>
              <a:spcBef>
                <a:spcPts val="88"/>
              </a:spcBef>
            </a:pPr>
            <a:r>
              <a:rPr sz="1412" spc="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12" spc="3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12" spc="26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12" spc="8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12" spc="97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1412" spc="14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12" spc="10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12" spc="97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12" spc="62" dirty="0">
                <a:solidFill>
                  <a:srgbClr val="FFFFFF"/>
                </a:solidFill>
                <a:latin typeface="Arial"/>
                <a:cs typeface="Arial"/>
              </a:rPr>
              <a:t>g  </a:t>
            </a:r>
            <a:r>
              <a:rPr sz="1412" spc="31" dirty="0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endParaRPr sz="141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2931638" y="1409968"/>
            <a:ext cx="3211046" cy="3631609"/>
          </a:xfrm>
          <a:prstGeom prst="rect">
            <a:avLst/>
          </a:prstGeom>
        </p:spPr>
        <p:txBody>
          <a:bodyPr vert="horz" wrap="square" lIns="0" tIns="42582" rIns="0" bIns="0" rtlCol="0">
            <a:spAutoFit/>
          </a:bodyPr>
          <a:lstStyle/>
          <a:p>
            <a:pPr marL="11206" marR="151848">
              <a:lnSpc>
                <a:spcPts val="1677"/>
              </a:lnSpc>
              <a:spcBef>
                <a:spcPts val="335"/>
              </a:spcBef>
              <a:buClr>
                <a:srgbClr val="000000"/>
              </a:buClr>
              <a:buChar char="•"/>
              <a:tabLst>
                <a:tab pos="137840" algn="l"/>
              </a:tabLst>
            </a:pPr>
            <a:r>
              <a:rPr sz="1588" spc="-4" dirty="0">
                <a:solidFill>
                  <a:srgbClr val="FF8118"/>
                </a:solidFill>
                <a:latin typeface="Arial"/>
                <a:cs typeface="Arial"/>
              </a:rPr>
              <a:t>Prioritize Feature using following  </a:t>
            </a:r>
            <a:r>
              <a:rPr sz="1588" spc="-22" dirty="0">
                <a:solidFill>
                  <a:srgbClr val="FF8118"/>
                </a:solidFill>
                <a:latin typeface="Arial"/>
                <a:cs typeface="Arial"/>
              </a:rPr>
              <a:t>Technique</a:t>
            </a:r>
            <a:endParaRPr sz="1588">
              <a:latin typeface="Arial"/>
              <a:cs typeface="Arial"/>
            </a:endParaRPr>
          </a:p>
          <a:p>
            <a:pPr marL="255508" lvl="1" indent="-113746">
              <a:lnSpc>
                <a:spcPts val="1681"/>
              </a:lnSpc>
              <a:buChar char="•"/>
              <a:tabLst>
                <a:tab pos="256068" algn="l"/>
              </a:tabLst>
            </a:pPr>
            <a:r>
              <a:rPr sz="1412" spc="4" dirty="0">
                <a:solidFill>
                  <a:srgbClr val="2CA1BF"/>
                </a:solidFill>
                <a:latin typeface="Arial"/>
                <a:cs typeface="Arial"/>
              </a:rPr>
              <a:t>Priorities</a:t>
            </a:r>
            <a:r>
              <a:rPr sz="1412" spc="9" dirty="0">
                <a:solidFill>
                  <a:srgbClr val="2CA1BF"/>
                </a:solidFill>
                <a:latin typeface="Arial"/>
                <a:cs typeface="Arial"/>
              </a:rPr>
              <a:t> </a:t>
            </a:r>
            <a:r>
              <a:rPr sz="1412" spc="4" dirty="0">
                <a:solidFill>
                  <a:srgbClr val="2CA1BF"/>
                </a:solidFill>
                <a:latin typeface="Arial"/>
                <a:cs typeface="Arial"/>
              </a:rPr>
              <a:t>(1,2,3)</a:t>
            </a:r>
            <a:endParaRPr sz="1412">
              <a:latin typeface="Arial"/>
              <a:cs typeface="Arial"/>
            </a:endParaRPr>
          </a:p>
          <a:p>
            <a:pPr marL="255508" lvl="1" indent="-113746">
              <a:spcBef>
                <a:spcPts val="49"/>
              </a:spcBef>
              <a:buChar char="•"/>
              <a:tabLst>
                <a:tab pos="256068" algn="l"/>
              </a:tabLst>
            </a:pPr>
            <a:r>
              <a:rPr sz="1412" spc="4" dirty="0">
                <a:solidFill>
                  <a:srgbClr val="2CA1BF"/>
                </a:solidFill>
                <a:latin typeface="Arial"/>
                <a:cs typeface="Arial"/>
              </a:rPr>
              <a:t>High, </a:t>
            </a:r>
            <a:r>
              <a:rPr sz="1412" spc="9" dirty="0">
                <a:solidFill>
                  <a:srgbClr val="2CA1BF"/>
                </a:solidFill>
                <a:latin typeface="Arial"/>
                <a:cs typeface="Arial"/>
              </a:rPr>
              <a:t>Medium, </a:t>
            </a:r>
            <a:r>
              <a:rPr sz="1412" spc="4" dirty="0">
                <a:solidFill>
                  <a:srgbClr val="2CA1BF"/>
                </a:solidFill>
                <a:latin typeface="Arial"/>
                <a:cs typeface="Arial"/>
              </a:rPr>
              <a:t>Low</a:t>
            </a:r>
            <a:endParaRPr sz="1412">
              <a:latin typeface="Arial"/>
              <a:cs typeface="Arial"/>
            </a:endParaRPr>
          </a:p>
          <a:p>
            <a:pPr marL="255508" lvl="1" indent="-113746">
              <a:lnSpc>
                <a:spcPts val="1681"/>
              </a:lnSpc>
              <a:spcBef>
                <a:spcPts val="49"/>
              </a:spcBef>
              <a:buChar char="•"/>
              <a:tabLst>
                <a:tab pos="256068" algn="l"/>
              </a:tabLst>
            </a:pPr>
            <a:r>
              <a:rPr sz="1412" spc="9" dirty="0">
                <a:solidFill>
                  <a:srgbClr val="2CA1BF"/>
                </a:solidFill>
                <a:latin typeface="Arial"/>
                <a:cs typeface="Arial"/>
              </a:rPr>
              <a:t>MoSCoW </a:t>
            </a:r>
            <a:r>
              <a:rPr sz="1412" spc="-4" dirty="0">
                <a:solidFill>
                  <a:srgbClr val="2CA1BF"/>
                </a:solidFill>
                <a:latin typeface="Arial"/>
                <a:cs typeface="Arial"/>
              </a:rPr>
              <a:t>(</a:t>
            </a:r>
            <a:r>
              <a:rPr sz="882" spc="-4" dirty="0">
                <a:solidFill>
                  <a:srgbClr val="2CA1BF"/>
                </a:solidFill>
                <a:latin typeface="Arial"/>
                <a:cs typeface="Arial"/>
              </a:rPr>
              <a:t>Popularized by</a:t>
            </a:r>
            <a:r>
              <a:rPr sz="882" spc="-13" dirty="0">
                <a:solidFill>
                  <a:srgbClr val="2CA1BF"/>
                </a:solidFill>
                <a:latin typeface="Arial"/>
                <a:cs typeface="Arial"/>
              </a:rPr>
              <a:t> </a:t>
            </a:r>
            <a:r>
              <a:rPr sz="882" spc="-9" dirty="0">
                <a:solidFill>
                  <a:srgbClr val="2CA1BF"/>
                </a:solidFill>
                <a:latin typeface="Arial"/>
                <a:cs typeface="Arial"/>
              </a:rPr>
              <a:t>DSDM</a:t>
            </a:r>
            <a:r>
              <a:rPr sz="1412" spc="-9" dirty="0">
                <a:solidFill>
                  <a:srgbClr val="2CA1BF"/>
                </a:solidFill>
                <a:latin typeface="Arial"/>
                <a:cs typeface="Arial"/>
              </a:rPr>
              <a:t>)</a:t>
            </a:r>
            <a:endParaRPr sz="1412">
              <a:latin typeface="Arial"/>
              <a:cs typeface="Arial"/>
            </a:endParaRPr>
          </a:p>
          <a:p>
            <a:pPr marL="255508" lvl="1" indent="-113746">
              <a:lnSpc>
                <a:spcPts val="1681"/>
              </a:lnSpc>
              <a:buChar char="•"/>
              <a:tabLst>
                <a:tab pos="256068" algn="l"/>
              </a:tabLst>
            </a:pPr>
            <a:r>
              <a:rPr sz="1412" spc="9" dirty="0">
                <a:solidFill>
                  <a:srgbClr val="2CA1BF"/>
                </a:solidFill>
                <a:latin typeface="Arial"/>
                <a:cs typeface="Arial"/>
              </a:rPr>
              <a:t>KANO</a:t>
            </a:r>
            <a:endParaRPr sz="1412">
              <a:latin typeface="Arial"/>
              <a:cs typeface="Arial"/>
            </a:endParaRPr>
          </a:p>
          <a:p>
            <a:pPr marL="255508" lvl="1" indent="-113746">
              <a:spcBef>
                <a:spcPts val="49"/>
              </a:spcBef>
              <a:buChar char="•"/>
              <a:tabLst>
                <a:tab pos="256068" algn="l"/>
              </a:tabLst>
            </a:pPr>
            <a:r>
              <a:rPr sz="1412" spc="4" dirty="0">
                <a:solidFill>
                  <a:srgbClr val="2CA1BF"/>
                </a:solidFill>
                <a:latin typeface="Arial"/>
                <a:cs typeface="Arial"/>
              </a:rPr>
              <a:t>Monopoly</a:t>
            </a:r>
            <a:r>
              <a:rPr sz="1412" spc="9" dirty="0">
                <a:solidFill>
                  <a:srgbClr val="2CA1BF"/>
                </a:solidFill>
                <a:latin typeface="Arial"/>
                <a:cs typeface="Arial"/>
              </a:rPr>
              <a:t> Money</a:t>
            </a:r>
            <a:endParaRPr sz="1412">
              <a:latin typeface="Arial"/>
              <a:cs typeface="Arial"/>
            </a:endParaRPr>
          </a:p>
          <a:p>
            <a:pPr marL="255508" lvl="1" indent="-113746">
              <a:lnSpc>
                <a:spcPts val="1672"/>
              </a:lnSpc>
              <a:spcBef>
                <a:spcPts val="53"/>
              </a:spcBef>
              <a:buChar char="•"/>
              <a:tabLst>
                <a:tab pos="256068" algn="l"/>
              </a:tabLst>
            </a:pPr>
            <a:r>
              <a:rPr sz="1412" spc="4" dirty="0">
                <a:solidFill>
                  <a:srgbClr val="2CA1BF"/>
                </a:solidFill>
                <a:latin typeface="Arial"/>
                <a:cs typeface="Arial"/>
              </a:rPr>
              <a:t>Relative</a:t>
            </a:r>
            <a:r>
              <a:rPr sz="1412" spc="9" dirty="0">
                <a:solidFill>
                  <a:srgbClr val="2CA1BF"/>
                </a:solidFill>
                <a:latin typeface="Arial"/>
                <a:cs typeface="Arial"/>
              </a:rPr>
              <a:t> </a:t>
            </a:r>
            <a:r>
              <a:rPr sz="1412" spc="4" dirty="0">
                <a:solidFill>
                  <a:srgbClr val="2CA1BF"/>
                </a:solidFill>
                <a:latin typeface="Arial"/>
                <a:cs typeface="Arial"/>
              </a:rPr>
              <a:t>Weighing</a:t>
            </a:r>
            <a:endParaRPr sz="1412">
              <a:latin typeface="Arial"/>
              <a:cs typeface="Arial"/>
            </a:endParaRPr>
          </a:p>
          <a:p>
            <a:pPr marL="11206" marR="4483">
              <a:lnSpc>
                <a:spcPts val="1677"/>
              </a:lnSpc>
              <a:spcBef>
                <a:spcPts val="221"/>
              </a:spcBef>
              <a:buClr>
                <a:srgbClr val="000000"/>
              </a:buClr>
              <a:buChar char="•"/>
              <a:tabLst>
                <a:tab pos="137840" algn="l"/>
              </a:tabLst>
            </a:pPr>
            <a:r>
              <a:rPr sz="1588" spc="-4" dirty="0">
                <a:solidFill>
                  <a:srgbClr val="FF8118"/>
                </a:solidFill>
                <a:latin typeface="Arial"/>
                <a:cs typeface="Arial"/>
              </a:rPr>
              <a:t>Collaborate with customer </a:t>
            </a:r>
            <a:r>
              <a:rPr sz="1588" dirty="0">
                <a:solidFill>
                  <a:srgbClr val="FF8118"/>
                </a:solidFill>
                <a:latin typeface="Arial"/>
                <a:cs typeface="Arial"/>
              </a:rPr>
              <a:t>on user  </a:t>
            </a:r>
            <a:r>
              <a:rPr sz="1588" spc="-4" dirty="0">
                <a:solidFill>
                  <a:srgbClr val="FF8118"/>
                </a:solidFill>
                <a:latin typeface="Arial"/>
                <a:cs typeface="Arial"/>
              </a:rPr>
              <a:t>stories</a:t>
            </a:r>
            <a:endParaRPr sz="1588">
              <a:latin typeface="Arial"/>
              <a:cs typeface="Arial"/>
            </a:endParaRPr>
          </a:p>
          <a:p>
            <a:pPr marL="192190" marR="450500" lvl="1">
              <a:lnSpc>
                <a:spcPts val="1677"/>
              </a:lnSpc>
              <a:spcBef>
                <a:spcPts val="216"/>
              </a:spcBef>
              <a:buChar char="•"/>
              <a:tabLst>
                <a:tab pos="319385" algn="l"/>
              </a:tabLst>
            </a:pPr>
            <a:r>
              <a:rPr sz="1588" spc="-4" dirty="0">
                <a:latin typeface="Arial"/>
                <a:cs typeface="Arial"/>
              </a:rPr>
              <a:t>Estimate Story Point (using  </a:t>
            </a:r>
            <a:r>
              <a:rPr sz="1588" spc="-22" dirty="0">
                <a:latin typeface="Arial"/>
                <a:cs typeface="Arial"/>
              </a:rPr>
              <a:t>Technique)</a:t>
            </a:r>
            <a:endParaRPr sz="1588">
              <a:latin typeface="Arial"/>
              <a:cs typeface="Arial"/>
            </a:endParaRPr>
          </a:p>
          <a:p>
            <a:pPr marL="396709" lvl="2" indent="-113746">
              <a:lnSpc>
                <a:spcPts val="1681"/>
              </a:lnSpc>
              <a:buChar char="•"/>
              <a:tabLst>
                <a:tab pos="397270" algn="l"/>
              </a:tabLst>
            </a:pPr>
            <a:r>
              <a:rPr sz="1412" spc="9" dirty="0">
                <a:solidFill>
                  <a:srgbClr val="2CA1BF"/>
                </a:solidFill>
                <a:latin typeface="Arial"/>
                <a:cs typeface="Arial"/>
              </a:rPr>
              <a:t>Wide </a:t>
            </a:r>
            <a:r>
              <a:rPr sz="1412" spc="4" dirty="0">
                <a:solidFill>
                  <a:srgbClr val="2CA1BF"/>
                </a:solidFill>
                <a:latin typeface="Arial"/>
                <a:cs typeface="Arial"/>
              </a:rPr>
              <a:t>Band</a:t>
            </a:r>
            <a:r>
              <a:rPr sz="1412" spc="13" dirty="0">
                <a:solidFill>
                  <a:srgbClr val="2CA1BF"/>
                </a:solidFill>
                <a:latin typeface="Arial"/>
                <a:cs typeface="Arial"/>
              </a:rPr>
              <a:t> </a:t>
            </a:r>
            <a:r>
              <a:rPr sz="1412" spc="4" dirty="0">
                <a:solidFill>
                  <a:srgbClr val="2CA1BF"/>
                </a:solidFill>
                <a:latin typeface="Arial"/>
                <a:cs typeface="Arial"/>
              </a:rPr>
              <a:t>Delphi</a:t>
            </a:r>
            <a:endParaRPr sz="1412">
              <a:latin typeface="Arial"/>
              <a:cs typeface="Arial"/>
            </a:endParaRPr>
          </a:p>
          <a:p>
            <a:pPr marL="396709" lvl="2" indent="-113746">
              <a:spcBef>
                <a:spcPts val="49"/>
              </a:spcBef>
              <a:buChar char="•"/>
              <a:tabLst>
                <a:tab pos="397270" algn="l"/>
              </a:tabLst>
            </a:pPr>
            <a:r>
              <a:rPr sz="1412" spc="4" dirty="0">
                <a:solidFill>
                  <a:srgbClr val="2CA1BF"/>
                </a:solidFill>
                <a:latin typeface="Arial"/>
                <a:cs typeface="Arial"/>
              </a:rPr>
              <a:t>Planning</a:t>
            </a:r>
            <a:r>
              <a:rPr sz="1412" spc="9" dirty="0">
                <a:solidFill>
                  <a:srgbClr val="2CA1BF"/>
                </a:solidFill>
                <a:latin typeface="Arial"/>
                <a:cs typeface="Arial"/>
              </a:rPr>
              <a:t> </a:t>
            </a:r>
            <a:r>
              <a:rPr sz="1412" spc="4" dirty="0">
                <a:solidFill>
                  <a:srgbClr val="2CA1BF"/>
                </a:solidFill>
                <a:latin typeface="Arial"/>
                <a:cs typeface="Arial"/>
              </a:rPr>
              <a:t>Pokers</a:t>
            </a:r>
            <a:endParaRPr sz="1412">
              <a:latin typeface="Arial"/>
              <a:cs typeface="Arial"/>
            </a:endParaRPr>
          </a:p>
          <a:p>
            <a:pPr marL="386624" lvl="2" indent="-103660">
              <a:lnSpc>
                <a:spcPts val="1681"/>
              </a:lnSpc>
              <a:spcBef>
                <a:spcPts val="53"/>
              </a:spcBef>
              <a:buChar char="•"/>
              <a:tabLst>
                <a:tab pos="387183" algn="l"/>
              </a:tabLst>
            </a:pPr>
            <a:r>
              <a:rPr sz="1412" dirty="0">
                <a:solidFill>
                  <a:srgbClr val="2CA1BF"/>
                </a:solidFill>
                <a:latin typeface="Arial"/>
                <a:cs typeface="Arial"/>
              </a:rPr>
              <a:t>Affinity</a:t>
            </a:r>
            <a:r>
              <a:rPr sz="1412" spc="9" dirty="0">
                <a:solidFill>
                  <a:srgbClr val="2CA1BF"/>
                </a:solidFill>
                <a:latin typeface="Arial"/>
                <a:cs typeface="Arial"/>
              </a:rPr>
              <a:t> </a:t>
            </a:r>
            <a:r>
              <a:rPr sz="1412" spc="4" dirty="0">
                <a:solidFill>
                  <a:srgbClr val="2CA1BF"/>
                </a:solidFill>
                <a:latin typeface="Arial"/>
                <a:cs typeface="Arial"/>
              </a:rPr>
              <a:t>Diagram</a:t>
            </a:r>
            <a:endParaRPr sz="1412">
              <a:latin typeface="Arial"/>
              <a:cs typeface="Arial"/>
            </a:endParaRPr>
          </a:p>
          <a:p>
            <a:pPr marL="192190" lvl="1">
              <a:lnSpc>
                <a:spcPts val="1893"/>
              </a:lnSpc>
              <a:buChar char="•"/>
              <a:tabLst>
                <a:tab pos="319385" algn="l"/>
              </a:tabLst>
            </a:pPr>
            <a:r>
              <a:rPr sz="1588" spc="-4" dirty="0">
                <a:latin typeface="Arial"/>
                <a:cs typeface="Arial"/>
              </a:rPr>
              <a:t>Decomposition</a:t>
            </a:r>
            <a:endParaRPr sz="158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09375" y="4359685"/>
            <a:ext cx="1538568" cy="571235"/>
          </a:xfrm>
          <a:prstGeom prst="rect">
            <a:avLst/>
          </a:prstGeom>
        </p:spPr>
        <p:txBody>
          <a:bodyPr vert="horz" wrap="square" lIns="0" tIns="57710" rIns="0" bIns="0" rtlCol="0">
            <a:spAutoFit/>
          </a:bodyPr>
          <a:lstStyle/>
          <a:p>
            <a:pPr marL="11206" marR="4483">
              <a:lnSpc>
                <a:spcPts val="1968"/>
              </a:lnSpc>
              <a:spcBef>
                <a:spcPts val="454"/>
              </a:spcBef>
            </a:pPr>
            <a:r>
              <a:rPr sz="1941" spc="-18" dirty="0">
                <a:solidFill>
                  <a:srgbClr val="FFFFFF"/>
                </a:solidFill>
                <a:latin typeface="Arial"/>
                <a:cs typeface="Arial"/>
              </a:rPr>
              <a:t>Estimate  </a:t>
            </a:r>
            <a:r>
              <a:rPr sz="1941" spc="-22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941" spc="-18" dirty="0">
                <a:solidFill>
                  <a:srgbClr val="FFFFFF"/>
                </a:solidFill>
                <a:latin typeface="Arial"/>
                <a:cs typeface="Arial"/>
              </a:rPr>
              <a:t>equ</a:t>
            </a:r>
            <a:r>
              <a:rPr sz="1941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941" spc="-13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941" spc="-18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41" spc="-26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941" spc="-18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941" spc="-13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4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94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9376" y="5892186"/>
            <a:ext cx="1817593" cy="133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794" spc="-4" dirty="0">
                <a:solidFill>
                  <a:srgbClr val="035B75"/>
                </a:solidFill>
                <a:latin typeface="Arial"/>
                <a:cs typeface="Arial"/>
              </a:rPr>
              <a:t>(PMI®-ACP) </a:t>
            </a:r>
            <a:r>
              <a:rPr sz="794" dirty="0">
                <a:solidFill>
                  <a:srgbClr val="035B75"/>
                </a:solidFill>
                <a:latin typeface="Arial"/>
                <a:cs typeface="Arial"/>
              </a:rPr>
              <a:t>Agile Certified</a:t>
            </a:r>
            <a:r>
              <a:rPr sz="794" spc="-18" dirty="0">
                <a:solidFill>
                  <a:srgbClr val="035B75"/>
                </a:solidFill>
                <a:latin typeface="Arial"/>
                <a:cs typeface="Arial"/>
              </a:rPr>
              <a:t> </a:t>
            </a:r>
            <a:r>
              <a:rPr sz="794" dirty="0">
                <a:solidFill>
                  <a:srgbClr val="035B75"/>
                </a:solidFill>
                <a:latin typeface="Arial"/>
                <a:cs typeface="Arial"/>
              </a:rPr>
              <a:t>Practitioner</a:t>
            </a:r>
            <a:endParaRPr sz="79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36647" y="2262915"/>
            <a:ext cx="2022101" cy="1354727"/>
          </a:xfrm>
          <a:prstGeom prst="rect">
            <a:avLst/>
          </a:prstGeom>
        </p:spPr>
        <p:txBody>
          <a:bodyPr vert="horz" wrap="square" lIns="0" tIns="22412" rIns="0" bIns="0" rtlCol="0" anchor="ctr">
            <a:spAutoFit/>
          </a:bodyPr>
          <a:lstStyle/>
          <a:p>
            <a:pPr marL="11206" marR="4483">
              <a:lnSpc>
                <a:spcPct val="114900"/>
              </a:lnSpc>
              <a:spcBef>
                <a:spcPts val="176"/>
              </a:spcBef>
            </a:pPr>
            <a:r>
              <a:rPr sz="2559" spc="-137" dirty="0">
                <a:solidFill>
                  <a:srgbClr val="2CA1BF"/>
                </a:solidFill>
              </a:rPr>
              <a:t>R</a:t>
            </a:r>
            <a:r>
              <a:rPr sz="2559" spc="-115" dirty="0">
                <a:solidFill>
                  <a:srgbClr val="2CA1BF"/>
                </a:solidFill>
              </a:rPr>
              <a:t>e</a:t>
            </a:r>
            <a:r>
              <a:rPr sz="2559" spc="176" dirty="0">
                <a:solidFill>
                  <a:srgbClr val="2CA1BF"/>
                </a:solidFill>
              </a:rPr>
              <a:t>q</a:t>
            </a:r>
            <a:r>
              <a:rPr sz="2559" spc="154" dirty="0">
                <a:solidFill>
                  <a:srgbClr val="2CA1BF"/>
                </a:solidFill>
              </a:rPr>
              <a:t>u</a:t>
            </a:r>
            <a:r>
              <a:rPr sz="2559" spc="163" dirty="0">
                <a:solidFill>
                  <a:srgbClr val="2CA1BF"/>
                </a:solidFill>
              </a:rPr>
              <a:t>i</a:t>
            </a:r>
            <a:r>
              <a:rPr sz="2559" spc="190" dirty="0">
                <a:solidFill>
                  <a:srgbClr val="2CA1BF"/>
                </a:solidFill>
              </a:rPr>
              <a:t>r</a:t>
            </a:r>
            <a:r>
              <a:rPr sz="2559" spc="-13" dirty="0">
                <a:solidFill>
                  <a:srgbClr val="2CA1BF"/>
                </a:solidFill>
              </a:rPr>
              <a:t>e</a:t>
            </a:r>
            <a:r>
              <a:rPr sz="2559" spc="247" dirty="0">
                <a:solidFill>
                  <a:srgbClr val="2CA1BF"/>
                </a:solidFill>
              </a:rPr>
              <a:t>m</a:t>
            </a:r>
            <a:r>
              <a:rPr sz="2559" spc="-13" dirty="0">
                <a:solidFill>
                  <a:srgbClr val="2CA1BF"/>
                </a:solidFill>
              </a:rPr>
              <a:t>e</a:t>
            </a:r>
            <a:r>
              <a:rPr sz="2559" spc="154" dirty="0">
                <a:solidFill>
                  <a:srgbClr val="2CA1BF"/>
                </a:solidFill>
              </a:rPr>
              <a:t>n</a:t>
            </a:r>
            <a:r>
              <a:rPr sz="2559" spc="243" dirty="0">
                <a:solidFill>
                  <a:srgbClr val="2CA1BF"/>
                </a:solidFill>
              </a:rPr>
              <a:t>t  </a:t>
            </a:r>
            <a:r>
              <a:rPr sz="2559" spc="101" dirty="0">
                <a:solidFill>
                  <a:srgbClr val="2CA1BF"/>
                </a:solidFill>
              </a:rPr>
              <a:t>Gathering  </a:t>
            </a:r>
            <a:r>
              <a:rPr sz="2559" spc="97" dirty="0">
                <a:solidFill>
                  <a:srgbClr val="2CA1BF"/>
                </a:solidFill>
              </a:rPr>
              <a:t>Technique</a:t>
            </a:r>
            <a:endParaRPr sz="2559"/>
          </a:p>
        </p:txBody>
      </p:sp>
      <p:sp>
        <p:nvSpPr>
          <p:cNvPr id="5" name="object 5"/>
          <p:cNvSpPr txBox="1"/>
          <p:nvPr/>
        </p:nvSpPr>
        <p:spPr>
          <a:xfrm>
            <a:off x="6477683" y="5792154"/>
            <a:ext cx="1275229" cy="252151"/>
          </a:xfrm>
          <a:prstGeom prst="rect">
            <a:avLst/>
          </a:prstGeom>
        </p:spPr>
        <p:txBody>
          <a:bodyPr vert="horz" wrap="square" lIns="0" tIns="1681" rIns="0" bIns="0" rtlCol="0">
            <a:spAutoFit/>
          </a:bodyPr>
          <a:lstStyle/>
          <a:p>
            <a:pPr marL="11206">
              <a:lnSpc>
                <a:spcPts val="953"/>
              </a:lnSpc>
              <a:spcBef>
                <a:spcPts val="13"/>
              </a:spcBef>
            </a:pPr>
            <a:r>
              <a:rPr sz="794" spc="-4" dirty="0">
                <a:latin typeface="Arial"/>
                <a:cs typeface="Arial"/>
              </a:rPr>
              <a:t>(PMI®-ACP)  </a:t>
            </a:r>
            <a:r>
              <a:rPr sz="794" dirty="0">
                <a:latin typeface="Arial"/>
                <a:cs typeface="Arial"/>
              </a:rPr>
              <a:t>Agile</a:t>
            </a:r>
            <a:r>
              <a:rPr sz="794" spc="-35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</a:rPr>
              <a:t>Certified</a:t>
            </a:r>
            <a:endParaRPr sz="794">
              <a:latin typeface="Arial"/>
              <a:cs typeface="Arial"/>
            </a:endParaRPr>
          </a:p>
          <a:p>
            <a:pPr marL="746351"/>
            <a:r>
              <a:rPr sz="794" dirty="0">
                <a:latin typeface="Arial"/>
                <a:cs typeface="Arial"/>
              </a:rPr>
              <a:t>Practitioner</a:t>
            </a:r>
            <a:endParaRPr sz="79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0012" y="4402230"/>
            <a:ext cx="2078691" cy="74228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95553" indent="-184347">
              <a:lnSpc>
                <a:spcPts val="1906"/>
              </a:lnSpc>
              <a:spcBef>
                <a:spcPts val="88"/>
              </a:spcBef>
              <a:buFont typeface="Arial"/>
              <a:buChar char="•"/>
              <a:tabLst>
                <a:tab pos="195553" algn="l"/>
                <a:tab pos="196113" algn="l"/>
              </a:tabLst>
            </a:pPr>
            <a:r>
              <a:rPr sz="1588" b="1" dirty="0">
                <a:solidFill>
                  <a:srgbClr val="7A8F95"/>
                </a:solidFill>
                <a:latin typeface="Arial"/>
                <a:cs typeface="Arial"/>
              </a:rPr>
              <a:t>Model</a:t>
            </a:r>
            <a:endParaRPr sz="1588">
              <a:latin typeface="Arial"/>
              <a:cs typeface="Arial"/>
            </a:endParaRPr>
          </a:p>
          <a:p>
            <a:pPr marL="195553" indent="-184347">
              <a:lnSpc>
                <a:spcPts val="1902"/>
              </a:lnSpc>
              <a:buFont typeface="Arial"/>
              <a:buChar char="•"/>
              <a:tabLst>
                <a:tab pos="195553" algn="l"/>
                <a:tab pos="196113" algn="l"/>
              </a:tabLst>
            </a:pPr>
            <a:r>
              <a:rPr sz="1588" b="1" dirty="0">
                <a:solidFill>
                  <a:srgbClr val="7A8F95"/>
                </a:solidFill>
                <a:latin typeface="Arial"/>
                <a:cs typeface="Arial"/>
              </a:rPr>
              <a:t>Persona</a:t>
            </a:r>
            <a:endParaRPr sz="1588">
              <a:latin typeface="Arial"/>
              <a:cs typeface="Arial"/>
            </a:endParaRPr>
          </a:p>
          <a:p>
            <a:pPr marL="195553" indent="-184347">
              <a:lnSpc>
                <a:spcPts val="1906"/>
              </a:lnSpc>
              <a:buFont typeface="Arial"/>
              <a:buChar char="•"/>
              <a:tabLst>
                <a:tab pos="195553" algn="l"/>
                <a:tab pos="196113" algn="l"/>
              </a:tabLst>
            </a:pPr>
            <a:r>
              <a:rPr sz="1588" b="1" dirty="0">
                <a:solidFill>
                  <a:srgbClr val="7A8F95"/>
                </a:solidFill>
                <a:latin typeface="Arial"/>
                <a:cs typeface="Arial"/>
              </a:rPr>
              <a:t>Business Use</a:t>
            </a:r>
            <a:r>
              <a:rPr sz="1588" b="1" spc="-35" dirty="0">
                <a:solidFill>
                  <a:srgbClr val="7A8F95"/>
                </a:solidFill>
                <a:latin typeface="Arial"/>
                <a:cs typeface="Arial"/>
              </a:rPr>
              <a:t> </a:t>
            </a:r>
            <a:r>
              <a:rPr sz="1588" b="1" dirty="0">
                <a:solidFill>
                  <a:srgbClr val="7A8F95"/>
                </a:solidFill>
                <a:latin typeface="Arial"/>
                <a:cs typeface="Arial"/>
              </a:rPr>
              <a:t>Case</a:t>
            </a:r>
            <a:endParaRPr sz="158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2770453" y="1512906"/>
            <a:ext cx="6843432" cy="3043065"/>
          </a:xfrm>
          <a:prstGeom prst="rect">
            <a:avLst/>
          </a:prstGeom>
        </p:spPr>
        <p:txBody>
          <a:bodyPr vert="horz" wrap="square" lIns="0" tIns="19610" rIns="0" bIns="0" rtlCol="0">
            <a:spAutoFit/>
          </a:bodyPr>
          <a:lstStyle/>
          <a:p>
            <a:pPr marL="11206" marR="4483">
              <a:lnSpc>
                <a:spcPct val="96400"/>
              </a:lnSpc>
              <a:spcBef>
                <a:spcPts val="154"/>
              </a:spcBef>
            </a:pPr>
            <a:r>
              <a:rPr sz="1588" dirty="0">
                <a:latin typeface="Arial"/>
                <a:cs typeface="Arial"/>
              </a:rPr>
              <a:t>A model or </a:t>
            </a:r>
            <a:r>
              <a:rPr sz="1588" spc="-4" dirty="0">
                <a:latin typeface="Arial"/>
                <a:cs typeface="Arial"/>
              </a:rPr>
              <a:t>prototype is </a:t>
            </a:r>
            <a:r>
              <a:rPr sz="1588" dirty="0">
                <a:latin typeface="Arial"/>
                <a:cs typeface="Arial"/>
              </a:rPr>
              <a:t>an </a:t>
            </a:r>
            <a:r>
              <a:rPr sz="1588" b="1" dirty="0">
                <a:solidFill>
                  <a:srgbClr val="C00000"/>
                </a:solidFill>
                <a:latin typeface="Arial"/>
                <a:cs typeface="Arial"/>
              </a:rPr>
              <a:t>original type</a:t>
            </a:r>
            <a:r>
              <a:rPr sz="1588" dirty="0">
                <a:latin typeface="Arial"/>
                <a:cs typeface="Arial"/>
              </a:rPr>
              <a:t>, </a:t>
            </a:r>
            <a:r>
              <a:rPr sz="1588" spc="-4" dirty="0">
                <a:latin typeface="Arial"/>
                <a:cs typeface="Arial"/>
              </a:rPr>
              <a:t>form </a:t>
            </a:r>
            <a:r>
              <a:rPr sz="1588" dirty="0">
                <a:latin typeface="Arial"/>
                <a:cs typeface="Arial"/>
              </a:rPr>
              <a:t>or </a:t>
            </a:r>
            <a:r>
              <a:rPr sz="1588" spc="-4" dirty="0">
                <a:latin typeface="Arial"/>
                <a:cs typeface="Arial"/>
              </a:rPr>
              <a:t>instance </a:t>
            </a:r>
            <a:r>
              <a:rPr sz="1588" dirty="0">
                <a:latin typeface="Arial"/>
                <a:cs typeface="Arial"/>
              </a:rPr>
              <a:t>of </a:t>
            </a:r>
            <a:r>
              <a:rPr sz="1588" spc="-4" dirty="0">
                <a:latin typeface="Arial"/>
                <a:cs typeface="Arial"/>
              </a:rPr>
              <a:t>something  serving </a:t>
            </a:r>
            <a:r>
              <a:rPr sz="1588" dirty="0">
                <a:latin typeface="Arial"/>
                <a:cs typeface="Arial"/>
              </a:rPr>
              <a:t>as a </a:t>
            </a:r>
            <a:r>
              <a:rPr sz="1588" b="1" spc="-4" dirty="0">
                <a:solidFill>
                  <a:srgbClr val="C00000"/>
                </a:solidFill>
                <a:latin typeface="Arial"/>
                <a:cs typeface="Arial"/>
              </a:rPr>
              <a:t>typical </a:t>
            </a:r>
            <a:r>
              <a:rPr sz="1588" b="1" dirty="0">
                <a:solidFill>
                  <a:srgbClr val="C00000"/>
                </a:solidFill>
                <a:latin typeface="Arial"/>
                <a:cs typeface="Arial"/>
              </a:rPr>
              <a:t>example</a:t>
            </a:r>
            <a:r>
              <a:rPr sz="1588" dirty="0">
                <a:latin typeface="Arial"/>
                <a:cs typeface="Arial"/>
              </a:rPr>
              <a:t>, </a:t>
            </a:r>
            <a:r>
              <a:rPr sz="1588" spc="-4" dirty="0">
                <a:latin typeface="Arial"/>
                <a:cs typeface="Arial"/>
              </a:rPr>
              <a:t>basis </a:t>
            </a:r>
            <a:r>
              <a:rPr sz="1588" dirty="0">
                <a:latin typeface="Arial"/>
                <a:cs typeface="Arial"/>
              </a:rPr>
              <a:t>or </a:t>
            </a:r>
            <a:r>
              <a:rPr sz="1588" spc="-4" dirty="0">
                <a:latin typeface="Arial"/>
                <a:cs typeface="Arial"/>
              </a:rPr>
              <a:t>standard for other things </a:t>
            </a:r>
            <a:r>
              <a:rPr sz="1588" dirty="0">
                <a:latin typeface="Arial"/>
                <a:cs typeface="Arial"/>
              </a:rPr>
              <a:t>of </a:t>
            </a:r>
            <a:r>
              <a:rPr sz="1588" spc="-4" dirty="0">
                <a:latin typeface="Arial"/>
                <a:cs typeface="Arial"/>
              </a:rPr>
              <a:t>the </a:t>
            </a:r>
            <a:r>
              <a:rPr sz="1588" dirty="0">
                <a:latin typeface="Arial"/>
                <a:cs typeface="Arial"/>
              </a:rPr>
              <a:t>same  </a:t>
            </a:r>
            <a:r>
              <a:rPr sz="1588" spc="-18" dirty="0">
                <a:latin typeface="Arial"/>
                <a:cs typeface="Arial"/>
              </a:rPr>
              <a:t>category.</a:t>
            </a:r>
            <a:endParaRPr sz="1588">
              <a:latin typeface="Arial"/>
              <a:cs typeface="Arial"/>
            </a:endParaRPr>
          </a:p>
          <a:p>
            <a:pPr>
              <a:spcBef>
                <a:spcPts val="13"/>
              </a:spcBef>
            </a:pPr>
            <a:endParaRPr sz="1677">
              <a:latin typeface="Times New Roman"/>
              <a:cs typeface="Times New Roman"/>
            </a:endParaRPr>
          </a:p>
          <a:p>
            <a:pPr marL="666786" indent="-232534">
              <a:buClr>
                <a:srgbClr val="2CA1BF"/>
              </a:buClr>
              <a:buSzPct val="150000"/>
              <a:buChar char="•"/>
              <a:tabLst>
                <a:tab pos="581056" algn="l"/>
              </a:tabLst>
            </a:pPr>
            <a:r>
              <a:rPr sz="1412" spc="4" dirty="0">
                <a:latin typeface="Arial"/>
                <a:cs typeface="Arial"/>
              </a:rPr>
              <a:t>Give users </a:t>
            </a:r>
            <a:r>
              <a:rPr sz="1412" dirty="0">
                <a:latin typeface="Arial"/>
                <a:cs typeface="Arial"/>
              </a:rPr>
              <a:t>a </a:t>
            </a:r>
            <a:r>
              <a:rPr sz="1412" b="1" spc="9" dirty="0">
                <a:solidFill>
                  <a:srgbClr val="C00000"/>
                </a:solidFill>
                <a:latin typeface="Arial"/>
                <a:cs typeface="Arial"/>
              </a:rPr>
              <a:t>glimpse </a:t>
            </a:r>
            <a:r>
              <a:rPr sz="1412" spc="4" dirty="0">
                <a:latin typeface="Arial"/>
                <a:cs typeface="Arial"/>
              </a:rPr>
              <a:t>of what they might</a:t>
            </a:r>
            <a:r>
              <a:rPr sz="1412" spc="66" dirty="0">
                <a:latin typeface="Arial"/>
                <a:cs typeface="Arial"/>
              </a:rPr>
              <a:t> </a:t>
            </a:r>
            <a:r>
              <a:rPr sz="1412" spc="9" dirty="0">
                <a:latin typeface="Arial"/>
                <a:cs typeface="Arial"/>
              </a:rPr>
              <a:t>get</a:t>
            </a:r>
            <a:endParaRPr sz="1412">
              <a:latin typeface="Arial"/>
              <a:cs typeface="Arial"/>
            </a:endParaRPr>
          </a:p>
          <a:p>
            <a:pPr marL="666786" marR="1572829" indent="-232534">
              <a:lnSpc>
                <a:spcPct val="104099"/>
              </a:lnSpc>
              <a:spcBef>
                <a:spcPts val="1725"/>
              </a:spcBef>
              <a:buClr>
                <a:srgbClr val="2CA1BF"/>
              </a:buClr>
              <a:buSzPct val="150000"/>
              <a:buChar char="•"/>
              <a:tabLst>
                <a:tab pos="581056" algn="l"/>
              </a:tabLst>
            </a:pPr>
            <a:r>
              <a:rPr sz="1412" spc="4" dirty="0">
                <a:latin typeface="Arial"/>
                <a:cs typeface="Arial"/>
              </a:rPr>
              <a:t>More </a:t>
            </a:r>
            <a:r>
              <a:rPr sz="1412" b="1" spc="4" dirty="0">
                <a:solidFill>
                  <a:srgbClr val="C00000"/>
                </a:solidFill>
                <a:latin typeface="Arial"/>
                <a:cs typeface="Arial"/>
              </a:rPr>
              <a:t>requirements </a:t>
            </a:r>
            <a:r>
              <a:rPr sz="1412" spc="4" dirty="0">
                <a:latin typeface="Arial"/>
                <a:cs typeface="Arial"/>
              </a:rPr>
              <a:t>are </a:t>
            </a:r>
            <a:r>
              <a:rPr sz="1412" b="1" spc="4" dirty="0">
                <a:solidFill>
                  <a:srgbClr val="C00000"/>
                </a:solidFill>
                <a:latin typeface="Arial"/>
                <a:cs typeface="Arial"/>
              </a:rPr>
              <a:t>likely </a:t>
            </a:r>
            <a:r>
              <a:rPr sz="1412" b="1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1412" b="1" spc="9" dirty="0">
                <a:solidFill>
                  <a:srgbClr val="C00000"/>
                </a:solidFill>
                <a:latin typeface="Arial"/>
                <a:cs typeface="Arial"/>
              </a:rPr>
              <a:t>emerge </a:t>
            </a:r>
            <a:r>
              <a:rPr sz="1412" spc="4" dirty="0">
                <a:latin typeface="Arial"/>
                <a:cs typeface="Arial"/>
              </a:rPr>
              <a:t>when users see  the</a:t>
            </a:r>
            <a:r>
              <a:rPr sz="1412" spc="9" dirty="0">
                <a:latin typeface="Arial"/>
                <a:cs typeface="Arial"/>
              </a:rPr>
              <a:t> </a:t>
            </a:r>
            <a:r>
              <a:rPr sz="1412" spc="4" dirty="0">
                <a:latin typeface="Arial"/>
                <a:cs typeface="Arial"/>
              </a:rPr>
              <a:t>prototype</a:t>
            </a:r>
            <a:endParaRPr sz="1412">
              <a:latin typeface="Arial"/>
              <a:cs typeface="Arial"/>
            </a:endParaRPr>
          </a:p>
          <a:p>
            <a:pPr>
              <a:spcBef>
                <a:spcPts val="49"/>
              </a:spcBef>
              <a:buClr>
                <a:srgbClr val="2CA1BF"/>
              </a:buClr>
              <a:buFont typeface="Arial"/>
              <a:buChar char="•"/>
            </a:pPr>
            <a:endParaRPr sz="1500">
              <a:latin typeface="Times New Roman"/>
              <a:cs typeface="Times New Roman"/>
            </a:endParaRPr>
          </a:p>
          <a:p>
            <a:pPr marL="577694" indent="-143443">
              <a:buClr>
                <a:srgbClr val="2CA1BF"/>
              </a:buClr>
              <a:buSzPct val="150000"/>
              <a:buChar char="•"/>
              <a:tabLst>
                <a:tab pos="578254" algn="l"/>
              </a:tabLst>
            </a:pPr>
            <a:r>
              <a:rPr sz="1412" spc="4" dirty="0">
                <a:latin typeface="Arial"/>
                <a:cs typeface="Arial"/>
              </a:rPr>
              <a:t>This technique aims </a:t>
            </a:r>
            <a:r>
              <a:rPr sz="1412" dirty="0">
                <a:latin typeface="Arial"/>
                <a:cs typeface="Arial"/>
              </a:rPr>
              <a:t>to </a:t>
            </a:r>
            <a:r>
              <a:rPr sz="1412" spc="4" dirty="0">
                <a:latin typeface="Arial"/>
                <a:cs typeface="Arial"/>
              </a:rPr>
              <a:t>get </a:t>
            </a:r>
            <a:r>
              <a:rPr sz="1412" b="1" spc="4" dirty="0">
                <a:solidFill>
                  <a:srgbClr val="C00000"/>
                </a:solidFill>
                <a:latin typeface="Arial"/>
                <a:cs typeface="Arial"/>
              </a:rPr>
              <a:t>users </a:t>
            </a:r>
            <a:r>
              <a:rPr sz="1412" b="1" dirty="0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sz="1412" b="1" spc="8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12" b="1" spc="4" dirty="0">
                <a:solidFill>
                  <a:srgbClr val="C00000"/>
                </a:solidFill>
                <a:latin typeface="Arial"/>
                <a:cs typeface="Arial"/>
              </a:rPr>
              <a:t>express</a:t>
            </a:r>
            <a:endParaRPr sz="1412">
              <a:latin typeface="Arial"/>
              <a:cs typeface="Arial"/>
            </a:endParaRPr>
          </a:p>
          <a:p>
            <a:pPr marL="666786">
              <a:spcBef>
                <a:spcPts val="71"/>
              </a:spcBef>
            </a:pPr>
            <a:r>
              <a:rPr sz="1412" spc="4" dirty="0">
                <a:latin typeface="Arial"/>
                <a:cs typeface="Arial"/>
              </a:rPr>
              <a:t>requirements</a:t>
            </a:r>
            <a:endParaRPr sz="1412"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 sz="1809">
              <a:latin typeface="Times New Roman"/>
              <a:cs typeface="Times New Roman"/>
            </a:endParaRPr>
          </a:p>
          <a:p>
            <a:pPr marL="666786" indent="-232534">
              <a:buClr>
                <a:srgbClr val="2CA1BF"/>
              </a:buClr>
              <a:buSzPct val="150000"/>
              <a:buChar char="•"/>
              <a:tabLst>
                <a:tab pos="581056" algn="l"/>
              </a:tabLst>
            </a:pPr>
            <a:r>
              <a:rPr sz="1412" spc="4" dirty="0">
                <a:latin typeface="Arial"/>
                <a:cs typeface="Arial"/>
              </a:rPr>
              <a:t>Prototype, </a:t>
            </a:r>
            <a:r>
              <a:rPr sz="1412" spc="9" dirty="0">
                <a:latin typeface="Arial"/>
                <a:cs typeface="Arial"/>
              </a:rPr>
              <a:t>USE </a:t>
            </a:r>
            <a:r>
              <a:rPr sz="1412" spc="4" dirty="0">
                <a:latin typeface="Arial"/>
                <a:cs typeface="Arial"/>
              </a:rPr>
              <a:t>case, Wireframes, Personas examples of</a:t>
            </a:r>
            <a:r>
              <a:rPr sz="1412" spc="75" dirty="0">
                <a:latin typeface="Arial"/>
                <a:cs typeface="Arial"/>
              </a:rPr>
              <a:t> </a:t>
            </a:r>
            <a:r>
              <a:rPr sz="1412" spc="4" dirty="0">
                <a:latin typeface="Arial"/>
                <a:cs typeface="Arial"/>
              </a:rPr>
              <a:t>modelling</a:t>
            </a:r>
            <a:endParaRPr sz="141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7683" y="5792154"/>
            <a:ext cx="1275229" cy="252151"/>
          </a:xfrm>
          <a:prstGeom prst="rect">
            <a:avLst/>
          </a:prstGeom>
        </p:spPr>
        <p:txBody>
          <a:bodyPr vert="horz" wrap="square" lIns="0" tIns="1681" rIns="0" bIns="0" rtlCol="0">
            <a:spAutoFit/>
          </a:bodyPr>
          <a:lstStyle/>
          <a:p>
            <a:pPr marL="11206">
              <a:lnSpc>
                <a:spcPts val="953"/>
              </a:lnSpc>
              <a:spcBef>
                <a:spcPts val="13"/>
              </a:spcBef>
            </a:pPr>
            <a:r>
              <a:rPr sz="794" spc="-4" dirty="0">
                <a:latin typeface="Arial"/>
                <a:cs typeface="Arial"/>
              </a:rPr>
              <a:t>(PMI®-ACP)  </a:t>
            </a:r>
            <a:r>
              <a:rPr sz="794" dirty="0">
                <a:latin typeface="Arial"/>
                <a:cs typeface="Arial"/>
              </a:rPr>
              <a:t>Agile</a:t>
            </a:r>
            <a:r>
              <a:rPr sz="794" spc="-35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</a:rPr>
              <a:t>Certified</a:t>
            </a:r>
            <a:endParaRPr sz="794">
              <a:latin typeface="Arial"/>
              <a:cs typeface="Arial"/>
            </a:endParaRPr>
          </a:p>
          <a:p>
            <a:pPr marL="746351"/>
            <a:r>
              <a:rPr sz="794" dirty="0">
                <a:latin typeface="Arial"/>
                <a:cs typeface="Arial"/>
              </a:rPr>
              <a:t>Practitioner</a:t>
            </a:r>
            <a:endParaRPr sz="79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64376"/>
            <a:ext cx="7978588" cy="6146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2710013" y="1541155"/>
            <a:ext cx="4657725" cy="107250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4" dirty="0">
                <a:latin typeface="Arial"/>
                <a:cs typeface="Arial"/>
              </a:rPr>
              <a:t>Helps the customer understand current design</a:t>
            </a:r>
            <a:r>
              <a:rPr sz="1588" spc="57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state</a:t>
            </a:r>
            <a:endParaRPr sz="1588"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 sz="1632">
              <a:latin typeface="Times New Roman"/>
              <a:cs typeface="Times New Roman"/>
            </a:endParaRPr>
          </a:p>
          <a:p>
            <a:pPr marL="11206"/>
            <a:r>
              <a:rPr sz="1588" spc="-4" dirty="0">
                <a:latin typeface="Arial"/>
                <a:cs typeface="Arial"/>
              </a:rPr>
              <a:t>often </a:t>
            </a:r>
            <a:r>
              <a:rPr sz="1588" dirty="0">
                <a:latin typeface="Arial"/>
                <a:cs typeface="Arial"/>
              </a:rPr>
              <a:t>a </a:t>
            </a:r>
            <a:r>
              <a:rPr sz="1588" spc="-4" dirty="0">
                <a:latin typeface="Arial"/>
                <a:cs typeface="Arial"/>
              </a:rPr>
              <a:t>working</a:t>
            </a:r>
            <a:r>
              <a:rPr sz="1588" spc="-13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model</a:t>
            </a:r>
            <a:endParaRPr sz="1588">
              <a:latin typeface="Arial"/>
              <a:cs typeface="Arial"/>
            </a:endParaRPr>
          </a:p>
          <a:p>
            <a:pPr marL="11206">
              <a:spcBef>
                <a:spcPts val="565"/>
              </a:spcBef>
            </a:pPr>
            <a:r>
              <a:rPr sz="1588" i="1" spc="-49" dirty="0">
                <a:latin typeface="Trebuchet MS"/>
                <a:cs typeface="Trebuchet MS"/>
              </a:rPr>
              <a:t>How</a:t>
            </a:r>
            <a:r>
              <a:rPr sz="1588" i="1" spc="-128" dirty="0">
                <a:latin typeface="Trebuchet MS"/>
                <a:cs typeface="Trebuchet MS"/>
              </a:rPr>
              <a:t> </a:t>
            </a:r>
            <a:r>
              <a:rPr sz="1588" i="1" spc="-57" dirty="0">
                <a:latin typeface="Trebuchet MS"/>
                <a:cs typeface="Trebuchet MS"/>
              </a:rPr>
              <a:t>do</a:t>
            </a:r>
            <a:r>
              <a:rPr sz="1588" i="1" spc="-119" dirty="0">
                <a:latin typeface="Trebuchet MS"/>
                <a:cs typeface="Trebuchet MS"/>
              </a:rPr>
              <a:t> </a:t>
            </a:r>
            <a:r>
              <a:rPr sz="1588" i="1" spc="-44" dirty="0">
                <a:latin typeface="Trebuchet MS"/>
                <a:cs typeface="Trebuchet MS"/>
              </a:rPr>
              <a:t>I</a:t>
            </a:r>
            <a:r>
              <a:rPr sz="1588" i="1" spc="-124" dirty="0">
                <a:latin typeface="Trebuchet MS"/>
                <a:cs typeface="Trebuchet MS"/>
              </a:rPr>
              <a:t> </a:t>
            </a:r>
            <a:r>
              <a:rPr sz="1588" i="1" spc="-97" dirty="0">
                <a:latin typeface="Trebuchet MS"/>
                <a:cs typeface="Trebuchet MS"/>
              </a:rPr>
              <a:t>interact</a:t>
            </a:r>
            <a:r>
              <a:rPr sz="1588" i="1" spc="-115" dirty="0">
                <a:latin typeface="Trebuchet MS"/>
                <a:cs typeface="Trebuchet MS"/>
              </a:rPr>
              <a:t> </a:t>
            </a:r>
            <a:r>
              <a:rPr sz="1588" i="1" spc="-93" dirty="0">
                <a:latin typeface="Trebuchet MS"/>
                <a:cs typeface="Trebuchet MS"/>
              </a:rPr>
              <a:t>with</a:t>
            </a:r>
            <a:r>
              <a:rPr sz="1588" i="1" spc="-128" dirty="0">
                <a:latin typeface="Trebuchet MS"/>
                <a:cs typeface="Trebuchet MS"/>
              </a:rPr>
              <a:t> </a:t>
            </a:r>
            <a:r>
              <a:rPr sz="1588" i="1" spc="-22" dirty="0">
                <a:latin typeface="Trebuchet MS"/>
                <a:cs typeface="Trebuchet MS"/>
              </a:rPr>
              <a:t>this?</a:t>
            </a:r>
            <a:r>
              <a:rPr sz="1588" spc="-22" dirty="0">
                <a:latin typeface="Trebuchet MS"/>
                <a:cs typeface="Trebuchet MS"/>
              </a:rPr>
              <a:t>'</a:t>
            </a:r>
            <a:r>
              <a:rPr sz="1588" spc="-124" dirty="0">
                <a:latin typeface="Trebuchet MS"/>
                <a:cs typeface="Trebuchet MS"/>
              </a:rPr>
              <a:t> </a:t>
            </a:r>
            <a:r>
              <a:rPr sz="1588" spc="-44" dirty="0">
                <a:latin typeface="Trebuchet MS"/>
                <a:cs typeface="Trebuchet MS"/>
              </a:rPr>
              <a:t>or</a:t>
            </a:r>
            <a:r>
              <a:rPr sz="1588" spc="-119" dirty="0">
                <a:latin typeface="Trebuchet MS"/>
                <a:cs typeface="Trebuchet MS"/>
              </a:rPr>
              <a:t> </a:t>
            </a:r>
            <a:r>
              <a:rPr sz="1588" spc="-13" dirty="0">
                <a:latin typeface="Trebuchet MS"/>
                <a:cs typeface="Trebuchet MS"/>
              </a:rPr>
              <a:t>'</a:t>
            </a:r>
            <a:r>
              <a:rPr sz="1588" i="1" spc="-13" dirty="0">
                <a:latin typeface="Trebuchet MS"/>
                <a:cs typeface="Trebuchet MS"/>
              </a:rPr>
              <a:t>How</a:t>
            </a:r>
            <a:r>
              <a:rPr sz="1588" i="1" spc="-124" dirty="0">
                <a:latin typeface="Trebuchet MS"/>
                <a:cs typeface="Trebuchet MS"/>
              </a:rPr>
              <a:t> </a:t>
            </a:r>
            <a:r>
              <a:rPr sz="1588" i="1" spc="-115" dirty="0">
                <a:latin typeface="Trebuchet MS"/>
                <a:cs typeface="Trebuchet MS"/>
              </a:rPr>
              <a:t>will</a:t>
            </a:r>
            <a:r>
              <a:rPr sz="1588" i="1" spc="-119" dirty="0">
                <a:latin typeface="Trebuchet MS"/>
                <a:cs typeface="Trebuchet MS"/>
              </a:rPr>
              <a:t> </a:t>
            </a:r>
            <a:r>
              <a:rPr sz="1588" i="1" spc="-132" dirty="0">
                <a:latin typeface="Trebuchet MS"/>
                <a:cs typeface="Trebuchet MS"/>
              </a:rPr>
              <a:t>it</a:t>
            </a:r>
            <a:r>
              <a:rPr sz="1588" i="1" spc="-119" dirty="0">
                <a:latin typeface="Trebuchet MS"/>
                <a:cs typeface="Trebuchet MS"/>
              </a:rPr>
              <a:t> </a:t>
            </a:r>
            <a:r>
              <a:rPr sz="1588" i="1" spc="-84" dirty="0">
                <a:latin typeface="Trebuchet MS"/>
                <a:cs typeface="Trebuchet MS"/>
              </a:rPr>
              <a:t>be</a:t>
            </a:r>
            <a:r>
              <a:rPr sz="1588" i="1" spc="-124" dirty="0">
                <a:latin typeface="Trebuchet MS"/>
                <a:cs typeface="Trebuchet MS"/>
              </a:rPr>
              <a:t> </a:t>
            </a:r>
            <a:r>
              <a:rPr sz="1588" i="1" spc="-4" dirty="0">
                <a:latin typeface="Trebuchet MS"/>
                <a:cs typeface="Trebuchet MS"/>
              </a:rPr>
              <a:t>used?</a:t>
            </a:r>
            <a:r>
              <a:rPr sz="1588" spc="-4" dirty="0">
                <a:latin typeface="Trebuchet MS"/>
                <a:cs typeface="Trebuchet MS"/>
              </a:rPr>
              <a:t>'</a:t>
            </a:r>
            <a:endParaRPr sz="1588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7683" y="5792154"/>
            <a:ext cx="1275229" cy="252151"/>
          </a:xfrm>
          <a:prstGeom prst="rect">
            <a:avLst/>
          </a:prstGeom>
        </p:spPr>
        <p:txBody>
          <a:bodyPr vert="horz" wrap="square" lIns="0" tIns="1681" rIns="0" bIns="0" rtlCol="0">
            <a:spAutoFit/>
          </a:bodyPr>
          <a:lstStyle/>
          <a:p>
            <a:pPr marL="11206">
              <a:lnSpc>
                <a:spcPts val="953"/>
              </a:lnSpc>
              <a:spcBef>
                <a:spcPts val="13"/>
              </a:spcBef>
            </a:pPr>
            <a:r>
              <a:rPr sz="794" spc="-4" dirty="0">
                <a:latin typeface="Arial"/>
                <a:cs typeface="Arial"/>
              </a:rPr>
              <a:t>(PMI®-ACP)  </a:t>
            </a:r>
            <a:r>
              <a:rPr sz="794" dirty="0">
                <a:latin typeface="Arial"/>
                <a:cs typeface="Arial"/>
              </a:rPr>
              <a:t>Agile</a:t>
            </a:r>
            <a:r>
              <a:rPr sz="794" spc="-35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</a:rPr>
              <a:t>Certified</a:t>
            </a:r>
            <a:endParaRPr sz="794">
              <a:latin typeface="Arial"/>
              <a:cs typeface="Arial"/>
            </a:endParaRPr>
          </a:p>
          <a:p>
            <a:pPr marL="746351"/>
            <a:r>
              <a:rPr sz="794" dirty="0">
                <a:latin typeface="Arial"/>
                <a:cs typeface="Arial"/>
              </a:rPr>
              <a:t>Practitioner</a:t>
            </a:r>
            <a:endParaRPr sz="79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6165387" y="5973882"/>
            <a:ext cx="1817593" cy="133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794" spc="-4" dirty="0">
                <a:solidFill>
                  <a:srgbClr val="FFFFFF"/>
                </a:solidFill>
                <a:latin typeface="Arial"/>
                <a:cs typeface="Arial"/>
              </a:rPr>
              <a:t>(PMI®-ACP) 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Agile Certified</a:t>
            </a:r>
            <a:r>
              <a:rPr sz="794" spc="-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Practitioner</a:t>
            </a:r>
            <a:endParaRPr sz="79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873790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51786" y="1747476"/>
            <a:ext cx="4215653" cy="309987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1941" spc="-22" dirty="0"/>
              <a:t>Visual </a:t>
            </a:r>
            <a:r>
              <a:rPr sz="1941" spc="-18" dirty="0"/>
              <a:t>representation </a:t>
            </a:r>
            <a:r>
              <a:rPr sz="1941" spc="-26" dirty="0">
                <a:latin typeface="Trebuchet MS"/>
                <a:cs typeface="Trebuchet MS"/>
              </a:rPr>
              <a:t>'</a:t>
            </a:r>
            <a:r>
              <a:rPr sz="1941" i="1" spc="-26" dirty="0">
                <a:latin typeface="Trebuchet MS"/>
                <a:cs typeface="Trebuchet MS"/>
              </a:rPr>
              <a:t>How </a:t>
            </a:r>
            <a:r>
              <a:rPr sz="1941" i="1" spc="-79" dirty="0">
                <a:latin typeface="Trebuchet MS"/>
                <a:cs typeface="Trebuchet MS"/>
              </a:rPr>
              <a:t>does </a:t>
            </a:r>
            <a:r>
              <a:rPr sz="1941" i="1" spc="-163" dirty="0">
                <a:latin typeface="Trebuchet MS"/>
                <a:cs typeface="Trebuchet MS"/>
              </a:rPr>
              <a:t>it</a:t>
            </a:r>
            <a:r>
              <a:rPr sz="1941" i="1" spc="-410" dirty="0">
                <a:latin typeface="Trebuchet MS"/>
                <a:cs typeface="Trebuchet MS"/>
              </a:rPr>
              <a:t> </a:t>
            </a:r>
            <a:r>
              <a:rPr sz="1941" i="1" spc="-22" dirty="0">
                <a:latin typeface="Trebuchet MS"/>
                <a:cs typeface="Trebuchet MS"/>
              </a:rPr>
              <a:t>look?</a:t>
            </a:r>
            <a:r>
              <a:rPr sz="1941" spc="-22" dirty="0">
                <a:latin typeface="Trebuchet MS"/>
                <a:cs typeface="Trebuchet MS"/>
              </a:rPr>
              <a:t>'</a:t>
            </a:r>
            <a:endParaRPr sz="1941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16173" y="5915378"/>
            <a:ext cx="536762" cy="123910"/>
          </a:xfrm>
          <a:prstGeom prst="rect">
            <a:avLst/>
          </a:prstGeom>
        </p:spPr>
        <p:txBody>
          <a:bodyPr vert="horz" wrap="square" lIns="0" tIns="1681" rIns="0" bIns="0" rtlCol="0">
            <a:spAutoFit/>
          </a:bodyPr>
          <a:lstStyle/>
          <a:p>
            <a:pPr marL="11206">
              <a:spcBef>
                <a:spcPts val="13"/>
              </a:spcBef>
            </a:pPr>
            <a:r>
              <a:rPr sz="794" spc="-4" dirty="0">
                <a:latin typeface="Arial"/>
                <a:cs typeface="Arial"/>
              </a:rPr>
              <a:t>P</a:t>
            </a:r>
            <a:r>
              <a:rPr sz="794" spc="4" dirty="0">
                <a:latin typeface="Arial"/>
                <a:cs typeface="Arial"/>
              </a:rPr>
              <a:t>ra</a:t>
            </a:r>
            <a:r>
              <a:rPr sz="794" dirty="0">
                <a:latin typeface="Arial"/>
                <a:cs typeface="Arial"/>
              </a:rPr>
              <a:t>c</a:t>
            </a:r>
            <a:r>
              <a:rPr sz="794" spc="-4" dirty="0">
                <a:latin typeface="Arial"/>
                <a:cs typeface="Arial"/>
              </a:rPr>
              <a:t>t</a:t>
            </a:r>
            <a:r>
              <a:rPr sz="794" dirty="0">
                <a:latin typeface="Arial"/>
                <a:cs typeface="Arial"/>
              </a:rPr>
              <a:t>i</a:t>
            </a:r>
            <a:r>
              <a:rPr sz="794" spc="-4" dirty="0">
                <a:latin typeface="Arial"/>
                <a:cs typeface="Arial"/>
              </a:rPr>
              <a:t>t</a:t>
            </a:r>
            <a:r>
              <a:rPr sz="794" dirty="0">
                <a:latin typeface="Arial"/>
                <a:cs typeface="Arial"/>
              </a:rPr>
              <a:t>i</a:t>
            </a:r>
            <a:r>
              <a:rPr sz="794" spc="4" dirty="0">
                <a:latin typeface="Arial"/>
                <a:cs typeface="Arial"/>
              </a:rPr>
              <a:t>one</a:t>
            </a:r>
            <a:r>
              <a:rPr sz="794" dirty="0">
                <a:latin typeface="Arial"/>
                <a:cs typeface="Arial"/>
              </a:rPr>
              <a:t>r</a:t>
            </a:r>
            <a:endParaRPr sz="79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1786" y="2156112"/>
            <a:ext cx="5601260" cy="489358"/>
          </a:xfrm>
          <a:prstGeom prst="rect">
            <a:avLst/>
          </a:prstGeom>
        </p:spPr>
        <p:txBody>
          <a:bodyPr vert="horz" wrap="square" lIns="0" tIns="6724" rIns="0" bIns="0" rtlCol="0">
            <a:spAutoFit/>
          </a:bodyPr>
          <a:lstStyle/>
          <a:p>
            <a:pPr marL="11206" marR="4483">
              <a:lnSpc>
                <a:spcPct val="101800"/>
              </a:lnSpc>
              <a:spcBef>
                <a:spcPts val="53"/>
              </a:spcBef>
            </a:pPr>
            <a:r>
              <a:rPr sz="1588" spc="-4" dirty="0">
                <a:latin typeface="Arial"/>
                <a:cs typeface="Arial"/>
              </a:rPr>
              <a:t>Used to </a:t>
            </a:r>
            <a:r>
              <a:rPr sz="1588" b="1" spc="-4" dirty="0">
                <a:solidFill>
                  <a:srgbClr val="C00000"/>
                </a:solidFill>
                <a:latin typeface="Arial"/>
                <a:cs typeface="Arial"/>
              </a:rPr>
              <a:t>substantiate </a:t>
            </a:r>
            <a:r>
              <a:rPr sz="1588" spc="-4" dirty="0">
                <a:latin typeface="Arial"/>
                <a:cs typeface="Arial"/>
              </a:rPr>
              <a:t>the </a:t>
            </a:r>
            <a:r>
              <a:rPr sz="1588" b="1" spc="-4" dirty="0">
                <a:solidFill>
                  <a:srgbClr val="C00000"/>
                </a:solidFill>
                <a:latin typeface="Arial"/>
                <a:cs typeface="Arial"/>
              </a:rPr>
              <a:t>architecture </a:t>
            </a:r>
            <a:r>
              <a:rPr sz="1588" b="1" dirty="0">
                <a:solidFill>
                  <a:srgbClr val="C00000"/>
                </a:solidFill>
                <a:latin typeface="Arial"/>
                <a:cs typeface="Arial"/>
              </a:rPr>
              <a:t>design </a:t>
            </a:r>
            <a:r>
              <a:rPr sz="1588" dirty="0">
                <a:latin typeface="Arial"/>
                <a:cs typeface="Arial"/>
              </a:rPr>
              <a:t>and </a:t>
            </a:r>
            <a:r>
              <a:rPr sz="1588" spc="-4" dirty="0">
                <a:latin typeface="Arial"/>
                <a:cs typeface="Arial"/>
              </a:rPr>
              <a:t>interfacing  requirements along with the visual representation</a:t>
            </a:r>
            <a:endParaRPr sz="158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7683" y="5782604"/>
            <a:ext cx="1275229" cy="133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794" spc="-4" dirty="0">
                <a:latin typeface="Arial"/>
                <a:cs typeface="Arial"/>
              </a:rPr>
              <a:t>(PMI®-ACP) </a:t>
            </a:r>
            <a:r>
              <a:rPr sz="794" dirty="0">
                <a:latin typeface="Arial"/>
                <a:cs typeface="Arial"/>
              </a:rPr>
              <a:t>Agile</a:t>
            </a:r>
            <a:r>
              <a:rPr sz="794" spc="-26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</a:rPr>
              <a:t>Certified</a:t>
            </a:r>
            <a:endParaRPr sz="79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6245" y="5810504"/>
            <a:ext cx="480732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88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1235" spc="12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23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0897" y="1396314"/>
            <a:ext cx="1214718" cy="282928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1765" spc="13" dirty="0">
                <a:solidFill>
                  <a:srgbClr val="2CA1BF"/>
                </a:solidFill>
                <a:latin typeface="Webdings"/>
                <a:cs typeface="Webdings"/>
              </a:rPr>
              <a:t></a:t>
            </a:r>
            <a:r>
              <a:rPr sz="1765" spc="13" dirty="0"/>
              <a:t>Personas</a:t>
            </a:r>
            <a:endParaRPr sz="1765">
              <a:latin typeface="Webdings"/>
              <a:cs typeface="Web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86839" y="5842257"/>
            <a:ext cx="426383" cy="201982"/>
          </a:xfrm>
          <a:prstGeom prst="rect">
            <a:avLst/>
          </a:prstGeom>
        </p:spPr>
        <p:txBody>
          <a:bodyPr vert="horz" wrap="square" lIns="0" tIns="25213" rIns="0" bIns="0" rtlCol="0">
            <a:spAutoFit/>
          </a:bodyPr>
          <a:lstStyle/>
          <a:p>
            <a:pPr marL="11206">
              <a:spcBef>
                <a:spcPts val="199"/>
              </a:spcBef>
            </a:pPr>
            <a:r>
              <a:rPr sz="1147" spc="18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1147" spc="79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47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14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5387" y="5901736"/>
            <a:ext cx="1817593" cy="123910"/>
          </a:xfrm>
          <a:prstGeom prst="rect">
            <a:avLst/>
          </a:prstGeom>
        </p:spPr>
        <p:txBody>
          <a:bodyPr vert="horz" wrap="square" lIns="0" tIns="1681" rIns="0" bIns="0" rtlCol="0">
            <a:spAutoFit/>
          </a:bodyPr>
          <a:lstStyle/>
          <a:p>
            <a:pPr marL="11206">
              <a:spcBef>
                <a:spcPts val="13"/>
              </a:spcBef>
            </a:pPr>
            <a:r>
              <a:rPr sz="794" spc="-4" dirty="0">
                <a:latin typeface="Arial"/>
                <a:cs typeface="Arial"/>
              </a:rPr>
              <a:t>(PMI®-ACP) </a:t>
            </a:r>
            <a:r>
              <a:rPr sz="794" dirty="0">
                <a:latin typeface="Arial"/>
                <a:cs typeface="Arial"/>
              </a:rPr>
              <a:t>Agile Certified</a:t>
            </a:r>
            <a:r>
              <a:rPr sz="794" spc="-13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</a:rPr>
              <a:t>Practitioner</a:t>
            </a:r>
            <a:endParaRPr sz="79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0897" y="1744468"/>
            <a:ext cx="6628839" cy="3477340"/>
          </a:xfrm>
          <a:prstGeom prst="rect">
            <a:avLst/>
          </a:prstGeom>
        </p:spPr>
        <p:txBody>
          <a:bodyPr vert="horz" wrap="square" lIns="0" tIns="20171" rIns="0" bIns="0" rtlCol="0">
            <a:spAutoFit/>
          </a:bodyPr>
          <a:lstStyle/>
          <a:p>
            <a:pPr marL="71161" marR="4483">
              <a:lnSpc>
                <a:spcPts val="1677"/>
              </a:lnSpc>
              <a:spcBef>
                <a:spcPts val="159"/>
              </a:spcBef>
            </a:pPr>
            <a:r>
              <a:rPr sz="1412" spc="4" dirty="0">
                <a:latin typeface="Arial"/>
                <a:cs typeface="Arial"/>
              </a:rPr>
              <a:t>An </a:t>
            </a:r>
            <a:r>
              <a:rPr sz="1412" b="1" spc="4" dirty="0">
                <a:solidFill>
                  <a:srgbClr val="C00000"/>
                </a:solidFill>
                <a:latin typeface="Arial"/>
                <a:cs typeface="Arial"/>
              </a:rPr>
              <a:t>imaginary person </a:t>
            </a:r>
            <a:r>
              <a:rPr sz="1412" spc="4" dirty="0">
                <a:latin typeface="Arial"/>
                <a:cs typeface="Arial"/>
              </a:rPr>
              <a:t>or identity created </a:t>
            </a:r>
            <a:r>
              <a:rPr sz="1412" dirty="0">
                <a:latin typeface="Arial"/>
                <a:cs typeface="Arial"/>
              </a:rPr>
              <a:t>to </a:t>
            </a:r>
            <a:r>
              <a:rPr sz="1412" spc="9" dirty="0">
                <a:latin typeface="Arial"/>
                <a:cs typeface="Arial"/>
              </a:rPr>
              <a:t>model </a:t>
            </a:r>
            <a:r>
              <a:rPr sz="1412" spc="4" dirty="0">
                <a:latin typeface="Arial"/>
                <a:cs typeface="Arial"/>
              </a:rPr>
              <a:t>interactions with the system </a:t>
            </a:r>
            <a:r>
              <a:rPr sz="1412" dirty="0">
                <a:latin typeface="Arial"/>
                <a:cs typeface="Arial"/>
              </a:rPr>
              <a:t>in  </a:t>
            </a:r>
            <a:r>
              <a:rPr sz="1412" spc="4" dirty="0">
                <a:latin typeface="Arial"/>
                <a:cs typeface="Arial"/>
              </a:rPr>
              <a:t>order </a:t>
            </a:r>
            <a:r>
              <a:rPr sz="1412" dirty="0">
                <a:latin typeface="Arial"/>
                <a:cs typeface="Arial"/>
              </a:rPr>
              <a:t>to </a:t>
            </a:r>
            <a:r>
              <a:rPr sz="1412" spc="4" dirty="0">
                <a:latin typeface="Arial"/>
                <a:cs typeface="Arial"/>
              </a:rPr>
              <a:t>gather requirements. Enhancing your understanding about </a:t>
            </a:r>
            <a:r>
              <a:rPr sz="1412" spc="9" dirty="0">
                <a:latin typeface="Arial"/>
                <a:cs typeface="Arial"/>
              </a:rPr>
              <a:t>your  </a:t>
            </a:r>
            <a:r>
              <a:rPr sz="1412" spc="4" dirty="0">
                <a:latin typeface="Arial"/>
                <a:cs typeface="Arial"/>
              </a:rPr>
              <a:t>customers profoundly and </a:t>
            </a:r>
            <a:r>
              <a:rPr sz="1412" dirty="0">
                <a:latin typeface="Arial"/>
                <a:cs typeface="Arial"/>
              </a:rPr>
              <a:t>in </a:t>
            </a:r>
            <a:r>
              <a:rPr sz="1412" spc="4" dirty="0">
                <a:latin typeface="Arial"/>
                <a:cs typeface="Arial"/>
              </a:rPr>
              <a:t>detail. Personas describe several </a:t>
            </a:r>
            <a:r>
              <a:rPr sz="1412" b="1" spc="4" dirty="0">
                <a:solidFill>
                  <a:srgbClr val="C00000"/>
                </a:solidFill>
                <a:latin typeface="Arial"/>
                <a:cs typeface="Arial"/>
              </a:rPr>
              <a:t>different types </a:t>
            </a:r>
            <a:r>
              <a:rPr sz="1412" b="1" spc="13" dirty="0">
                <a:solidFill>
                  <a:srgbClr val="C00000"/>
                </a:solidFill>
                <a:latin typeface="Arial"/>
                <a:cs typeface="Arial"/>
              </a:rPr>
              <a:t>of  </a:t>
            </a:r>
            <a:r>
              <a:rPr sz="1412" b="1" spc="9" dirty="0">
                <a:solidFill>
                  <a:srgbClr val="C00000"/>
                </a:solidFill>
                <a:latin typeface="Arial"/>
                <a:cs typeface="Arial"/>
              </a:rPr>
              <a:t>customers </a:t>
            </a:r>
            <a:r>
              <a:rPr sz="1412" dirty="0">
                <a:latin typeface="Arial"/>
                <a:cs typeface="Arial"/>
              </a:rPr>
              <a:t>to </a:t>
            </a:r>
            <a:r>
              <a:rPr sz="1412" spc="4" dirty="0">
                <a:latin typeface="Arial"/>
                <a:cs typeface="Arial"/>
              </a:rPr>
              <a:t>help bring </a:t>
            </a:r>
            <a:r>
              <a:rPr sz="1412" b="1" spc="4" dirty="0">
                <a:solidFill>
                  <a:srgbClr val="C00000"/>
                </a:solidFill>
                <a:latin typeface="Arial"/>
                <a:cs typeface="Arial"/>
              </a:rPr>
              <a:t>the idea </a:t>
            </a:r>
            <a:r>
              <a:rPr sz="1412" b="1" dirty="0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sz="1412" b="1" spc="8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12" b="1" dirty="0">
                <a:solidFill>
                  <a:srgbClr val="C00000"/>
                </a:solidFill>
                <a:latin typeface="Arial"/>
                <a:cs typeface="Arial"/>
              </a:rPr>
              <a:t>life</a:t>
            </a:r>
            <a:r>
              <a:rPr sz="1412" dirty="0">
                <a:latin typeface="Arial"/>
                <a:cs typeface="Arial"/>
              </a:rPr>
              <a:t>.</a:t>
            </a:r>
            <a:endParaRPr sz="1412">
              <a:latin typeface="Arial"/>
              <a:cs typeface="Arial"/>
            </a:endParaRPr>
          </a:p>
          <a:p>
            <a:pPr marL="494766">
              <a:spcBef>
                <a:spcPts val="737"/>
              </a:spcBef>
            </a:pPr>
            <a:r>
              <a:rPr sz="1500" spc="53" dirty="0">
                <a:latin typeface="Arial"/>
                <a:cs typeface="Arial"/>
              </a:rPr>
              <a:t>Example:</a:t>
            </a:r>
            <a:endParaRPr sz="1500">
              <a:latin typeface="Arial"/>
              <a:cs typeface="Arial"/>
            </a:endParaRPr>
          </a:p>
          <a:p>
            <a:pPr marL="713292" indent="-218526">
              <a:spcBef>
                <a:spcPts val="31"/>
              </a:spcBef>
              <a:buAutoNum type="arabicParenR"/>
              <a:tabLst>
                <a:tab pos="713853" algn="l"/>
              </a:tabLst>
            </a:pPr>
            <a:r>
              <a:rPr sz="1324" spc="66" dirty="0">
                <a:latin typeface="Arial"/>
                <a:cs typeface="Arial"/>
              </a:rPr>
              <a:t>Creating </a:t>
            </a:r>
            <a:r>
              <a:rPr sz="1324" spc="-9" dirty="0">
                <a:latin typeface="Arial"/>
                <a:cs typeface="Arial"/>
              </a:rPr>
              <a:t>a </a:t>
            </a:r>
            <a:r>
              <a:rPr sz="1324" spc="101" dirty="0">
                <a:latin typeface="Arial"/>
                <a:cs typeface="Arial"/>
              </a:rPr>
              <a:t>point of </a:t>
            </a:r>
            <a:r>
              <a:rPr sz="1279" b="1" spc="13" dirty="0">
                <a:solidFill>
                  <a:srgbClr val="C00000"/>
                </a:solidFill>
                <a:latin typeface="Arial"/>
                <a:cs typeface="Arial"/>
              </a:rPr>
              <a:t>sale</a:t>
            </a:r>
            <a:r>
              <a:rPr sz="1279" b="1" spc="12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279" b="1" spc="26" dirty="0">
                <a:solidFill>
                  <a:srgbClr val="C00000"/>
                </a:solidFill>
                <a:latin typeface="Arial"/>
                <a:cs typeface="Arial"/>
              </a:rPr>
              <a:t>system</a:t>
            </a:r>
            <a:endParaRPr sz="1279">
              <a:latin typeface="Arial"/>
              <a:cs typeface="Arial"/>
            </a:endParaRPr>
          </a:p>
          <a:p>
            <a:pPr marL="494766"/>
            <a:r>
              <a:rPr sz="1324" spc="31" dirty="0">
                <a:latin typeface="Arial"/>
                <a:cs typeface="Arial"/>
              </a:rPr>
              <a:t>Persona:</a:t>
            </a:r>
            <a:r>
              <a:rPr sz="1324" spc="62" dirty="0">
                <a:latin typeface="Arial"/>
                <a:cs typeface="Arial"/>
              </a:rPr>
              <a:t> </a:t>
            </a:r>
            <a:r>
              <a:rPr sz="1324" spc="71" dirty="0">
                <a:latin typeface="Arial"/>
                <a:cs typeface="Arial"/>
              </a:rPr>
              <a:t>“Tylor”</a:t>
            </a:r>
            <a:endParaRPr sz="1324">
              <a:latin typeface="Arial"/>
              <a:cs typeface="Arial"/>
            </a:endParaRPr>
          </a:p>
          <a:p>
            <a:pPr marL="494766" marR="418001">
              <a:lnSpc>
                <a:spcPct val="77700"/>
              </a:lnSpc>
              <a:spcBef>
                <a:spcPts val="490"/>
              </a:spcBef>
            </a:pPr>
            <a:r>
              <a:rPr sz="1324" spc="62" dirty="0">
                <a:latin typeface="Arial"/>
                <a:cs typeface="Arial"/>
              </a:rPr>
              <a:t>Objective: To </a:t>
            </a:r>
            <a:r>
              <a:rPr sz="1324" spc="71" dirty="0">
                <a:latin typeface="Arial"/>
                <a:cs typeface="Arial"/>
              </a:rPr>
              <a:t>represent </a:t>
            </a:r>
            <a:r>
              <a:rPr sz="1324" spc="-9" dirty="0">
                <a:latin typeface="Arial"/>
                <a:cs typeface="Arial"/>
              </a:rPr>
              <a:t>a </a:t>
            </a:r>
            <a:r>
              <a:rPr sz="1324" spc="57" dirty="0">
                <a:latin typeface="Arial"/>
                <a:cs typeface="Arial"/>
              </a:rPr>
              <a:t>user </a:t>
            </a:r>
            <a:r>
              <a:rPr sz="1324" spc="84" dirty="0">
                <a:latin typeface="Arial"/>
                <a:cs typeface="Arial"/>
              </a:rPr>
              <a:t>who </a:t>
            </a:r>
            <a:r>
              <a:rPr sz="1324" spc="57" dirty="0">
                <a:latin typeface="Arial"/>
                <a:cs typeface="Arial"/>
              </a:rPr>
              <a:t>purchases </a:t>
            </a:r>
            <a:r>
              <a:rPr sz="1324" spc="71" dirty="0">
                <a:latin typeface="Arial"/>
                <a:cs typeface="Arial"/>
              </a:rPr>
              <a:t>larger </a:t>
            </a:r>
            <a:r>
              <a:rPr sz="1324" spc="79" dirty="0">
                <a:latin typeface="Arial"/>
                <a:cs typeface="Arial"/>
              </a:rPr>
              <a:t>quantities </a:t>
            </a:r>
            <a:r>
              <a:rPr sz="1324" spc="101" dirty="0">
                <a:latin typeface="Arial"/>
                <a:cs typeface="Arial"/>
              </a:rPr>
              <a:t>of </a:t>
            </a:r>
            <a:r>
              <a:rPr sz="1324" spc="44" dirty="0">
                <a:latin typeface="Arial"/>
                <a:cs typeface="Arial"/>
              </a:rPr>
              <a:t>an  </a:t>
            </a:r>
            <a:r>
              <a:rPr sz="1324" spc="93" dirty="0">
                <a:latin typeface="Arial"/>
                <a:cs typeface="Arial"/>
              </a:rPr>
              <a:t>item </a:t>
            </a:r>
            <a:r>
              <a:rPr sz="1324" spc="66" dirty="0">
                <a:latin typeface="Arial"/>
                <a:cs typeface="Arial"/>
              </a:rPr>
              <a:t>and </a:t>
            </a:r>
            <a:r>
              <a:rPr sz="1324" spc="84" dirty="0">
                <a:latin typeface="Arial"/>
                <a:cs typeface="Arial"/>
              </a:rPr>
              <a:t>then </a:t>
            </a:r>
            <a:r>
              <a:rPr sz="1324" spc="93" dirty="0">
                <a:latin typeface="Arial"/>
                <a:cs typeface="Arial"/>
              </a:rPr>
              <a:t>return them </a:t>
            </a:r>
            <a:r>
              <a:rPr sz="1324" spc="106" dirty="0">
                <a:latin typeface="Arial"/>
                <a:cs typeface="Arial"/>
              </a:rPr>
              <a:t>for </a:t>
            </a:r>
            <a:r>
              <a:rPr sz="1324" spc="79" dirty="0">
                <a:latin typeface="Arial"/>
                <a:cs typeface="Arial"/>
              </a:rPr>
              <a:t>credit </a:t>
            </a:r>
            <a:r>
              <a:rPr sz="1324" spc="71" dirty="0">
                <a:latin typeface="Arial"/>
                <a:cs typeface="Arial"/>
              </a:rPr>
              <a:t>later </a:t>
            </a:r>
            <a:r>
              <a:rPr sz="1324" spc="93" dirty="0">
                <a:latin typeface="Arial"/>
                <a:cs typeface="Arial"/>
              </a:rPr>
              <a:t>that</a:t>
            </a:r>
            <a:r>
              <a:rPr sz="1324" dirty="0">
                <a:latin typeface="Arial"/>
                <a:cs typeface="Arial"/>
              </a:rPr>
              <a:t> </a:t>
            </a:r>
            <a:r>
              <a:rPr sz="1324" spc="53" dirty="0">
                <a:latin typeface="Arial"/>
                <a:cs typeface="Arial"/>
              </a:rPr>
              <a:t>day.</a:t>
            </a:r>
            <a:endParaRPr sz="1324">
              <a:latin typeface="Arial"/>
              <a:cs typeface="Arial"/>
            </a:endParaRPr>
          </a:p>
          <a:p>
            <a:pPr marL="713292" indent="-218526">
              <a:lnSpc>
                <a:spcPts val="1588"/>
              </a:lnSpc>
              <a:spcBef>
                <a:spcPts val="49"/>
              </a:spcBef>
              <a:buAutoNum type="arabicParenR" startAt="2"/>
              <a:tabLst>
                <a:tab pos="713853" algn="l"/>
              </a:tabLst>
            </a:pPr>
            <a:r>
              <a:rPr sz="1324" spc="49" dirty="0">
                <a:latin typeface="Arial"/>
                <a:cs typeface="Arial"/>
              </a:rPr>
              <a:t>Accessing </a:t>
            </a:r>
            <a:r>
              <a:rPr sz="1279" b="1" spc="13" dirty="0">
                <a:solidFill>
                  <a:srgbClr val="C00000"/>
                </a:solidFill>
                <a:latin typeface="Arial"/>
                <a:cs typeface="Arial"/>
              </a:rPr>
              <a:t>Flip </a:t>
            </a:r>
            <a:r>
              <a:rPr sz="1279" b="1" spc="40" dirty="0">
                <a:solidFill>
                  <a:srgbClr val="C00000"/>
                </a:solidFill>
                <a:latin typeface="Arial"/>
                <a:cs typeface="Arial"/>
              </a:rPr>
              <a:t>Cart</a:t>
            </a:r>
            <a:r>
              <a:rPr sz="1279" b="1" spc="1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324" spc="66" dirty="0">
                <a:latin typeface="Arial"/>
                <a:cs typeface="Arial"/>
              </a:rPr>
              <a:t>website</a:t>
            </a:r>
            <a:endParaRPr sz="1324">
              <a:latin typeface="Arial"/>
              <a:cs typeface="Arial"/>
            </a:endParaRPr>
          </a:p>
          <a:p>
            <a:pPr marL="494766">
              <a:lnSpc>
                <a:spcPts val="1588"/>
              </a:lnSpc>
            </a:pPr>
            <a:r>
              <a:rPr sz="1324" spc="31" dirty="0">
                <a:latin typeface="Arial"/>
                <a:cs typeface="Arial"/>
              </a:rPr>
              <a:t>Persona: </a:t>
            </a:r>
            <a:r>
              <a:rPr sz="1324" spc="49" dirty="0">
                <a:latin typeface="Arial"/>
                <a:cs typeface="Arial"/>
              </a:rPr>
              <a:t>Teenagers, </a:t>
            </a:r>
            <a:r>
              <a:rPr sz="1324" spc="53" dirty="0">
                <a:latin typeface="Arial"/>
                <a:cs typeface="Arial"/>
              </a:rPr>
              <a:t>Age </a:t>
            </a:r>
            <a:r>
              <a:rPr sz="1324" spc="66" dirty="0">
                <a:latin typeface="Arial"/>
                <a:cs typeface="Arial"/>
              </a:rPr>
              <a:t>between </a:t>
            </a:r>
            <a:r>
              <a:rPr sz="1324" spc="322" dirty="0">
                <a:latin typeface="Arial"/>
                <a:cs typeface="Arial"/>
              </a:rPr>
              <a:t>- </a:t>
            </a:r>
            <a:r>
              <a:rPr sz="1324" spc="106" dirty="0">
                <a:latin typeface="Arial"/>
                <a:cs typeface="Arial"/>
              </a:rPr>
              <a:t>22 to </a:t>
            </a:r>
            <a:r>
              <a:rPr sz="1324" spc="93" dirty="0">
                <a:latin typeface="Arial"/>
                <a:cs typeface="Arial"/>
              </a:rPr>
              <a:t>30, </a:t>
            </a:r>
            <a:r>
              <a:rPr sz="1324" spc="53" dirty="0">
                <a:latin typeface="Arial"/>
                <a:cs typeface="Arial"/>
              </a:rPr>
              <a:t>Age </a:t>
            </a:r>
            <a:r>
              <a:rPr sz="1324" spc="44" dirty="0">
                <a:latin typeface="Arial"/>
                <a:cs typeface="Arial"/>
              </a:rPr>
              <a:t>above</a:t>
            </a:r>
            <a:r>
              <a:rPr sz="1324" spc="-154" dirty="0">
                <a:latin typeface="Arial"/>
                <a:cs typeface="Arial"/>
              </a:rPr>
              <a:t> </a:t>
            </a:r>
            <a:r>
              <a:rPr sz="1324" spc="115" dirty="0">
                <a:latin typeface="Arial"/>
                <a:cs typeface="Arial"/>
              </a:rPr>
              <a:t>50</a:t>
            </a:r>
            <a:endParaRPr sz="1324">
              <a:latin typeface="Arial"/>
              <a:cs typeface="Arial"/>
            </a:endParaRPr>
          </a:p>
          <a:p>
            <a:pPr>
              <a:spcBef>
                <a:spcPts val="22"/>
              </a:spcBef>
            </a:pPr>
            <a:endParaRPr sz="1985">
              <a:latin typeface="Times New Roman"/>
              <a:cs typeface="Times New Roman"/>
            </a:endParaRPr>
          </a:p>
          <a:p>
            <a:pPr marL="11206"/>
            <a:r>
              <a:rPr sz="1765" spc="13" dirty="0">
                <a:solidFill>
                  <a:srgbClr val="2CA1BF"/>
                </a:solidFill>
                <a:latin typeface="Webdings"/>
                <a:cs typeface="Webdings"/>
              </a:rPr>
              <a:t></a:t>
            </a:r>
            <a:r>
              <a:rPr sz="1765" spc="13" dirty="0">
                <a:latin typeface="Arial"/>
                <a:cs typeface="Arial"/>
              </a:rPr>
              <a:t>Extreme</a:t>
            </a:r>
            <a:r>
              <a:rPr sz="1765" spc="18" dirty="0">
                <a:latin typeface="Arial"/>
                <a:cs typeface="Arial"/>
              </a:rPr>
              <a:t> </a:t>
            </a:r>
            <a:r>
              <a:rPr sz="1765" spc="9" dirty="0">
                <a:latin typeface="Arial"/>
                <a:cs typeface="Arial"/>
              </a:rPr>
              <a:t>Personas</a:t>
            </a:r>
            <a:endParaRPr sz="1765">
              <a:latin typeface="Arial"/>
              <a:cs typeface="Arial"/>
            </a:endParaRPr>
          </a:p>
          <a:p>
            <a:pPr marL="91333" marR="285205">
              <a:lnSpc>
                <a:spcPts val="1588"/>
              </a:lnSpc>
              <a:spcBef>
                <a:spcPts val="552"/>
              </a:spcBef>
            </a:pPr>
            <a:r>
              <a:rPr sz="1412" spc="31" dirty="0">
                <a:latin typeface="Arial"/>
                <a:cs typeface="Arial"/>
              </a:rPr>
              <a:t>A </a:t>
            </a:r>
            <a:r>
              <a:rPr sz="1412" spc="97" dirty="0">
                <a:latin typeface="Arial"/>
                <a:cs typeface="Arial"/>
              </a:rPr>
              <a:t>team-manufactured </a:t>
            </a:r>
            <a:r>
              <a:rPr sz="1412" spc="57" dirty="0">
                <a:latin typeface="Arial"/>
                <a:cs typeface="Arial"/>
              </a:rPr>
              <a:t>process </a:t>
            </a:r>
            <a:r>
              <a:rPr sz="1412" spc="97" dirty="0">
                <a:latin typeface="Arial"/>
                <a:cs typeface="Arial"/>
              </a:rPr>
              <a:t>that </a:t>
            </a:r>
            <a:r>
              <a:rPr sz="1412" spc="57" dirty="0">
                <a:latin typeface="Arial"/>
                <a:cs typeface="Arial"/>
              </a:rPr>
              <a:t>is </a:t>
            </a:r>
            <a:r>
              <a:rPr sz="1412" spc="88" dirty="0">
                <a:latin typeface="Arial"/>
                <a:cs typeface="Arial"/>
              </a:rPr>
              <a:t>strongly </a:t>
            </a:r>
            <a:r>
              <a:rPr sz="1412" spc="71" dirty="0">
                <a:latin typeface="Arial"/>
                <a:cs typeface="Arial"/>
              </a:rPr>
              <a:t>exaggerated </a:t>
            </a:r>
            <a:r>
              <a:rPr sz="1412" spc="97" dirty="0">
                <a:latin typeface="Arial"/>
                <a:cs typeface="Arial"/>
              </a:rPr>
              <a:t>in </a:t>
            </a:r>
            <a:r>
              <a:rPr sz="1412" spc="88" dirty="0">
                <a:latin typeface="Arial"/>
                <a:cs typeface="Arial"/>
              </a:rPr>
              <a:t>order </a:t>
            </a:r>
            <a:r>
              <a:rPr sz="1412" spc="110" dirty="0">
                <a:latin typeface="Arial"/>
                <a:cs typeface="Arial"/>
              </a:rPr>
              <a:t>to  </a:t>
            </a:r>
            <a:r>
              <a:rPr sz="1412" spc="79" dirty="0">
                <a:latin typeface="Arial"/>
                <a:cs typeface="Arial"/>
              </a:rPr>
              <a:t>elicit</a:t>
            </a:r>
            <a:r>
              <a:rPr sz="1412" spc="71" dirty="0">
                <a:latin typeface="Arial"/>
                <a:cs typeface="Arial"/>
              </a:rPr>
              <a:t> </a:t>
            </a:r>
            <a:r>
              <a:rPr sz="1412" spc="79" dirty="0">
                <a:latin typeface="Arial"/>
                <a:cs typeface="Arial"/>
              </a:rPr>
              <a:t>requirements.</a:t>
            </a:r>
            <a:endParaRPr sz="141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0897" y="1396314"/>
            <a:ext cx="1253378" cy="282928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1765" spc="18" dirty="0">
                <a:solidFill>
                  <a:srgbClr val="2CA1BF"/>
                </a:solidFill>
                <a:latin typeface="Webdings"/>
                <a:cs typeface="Webdings"/>
              </a:rPr>
              <a:t></a:t>
            </a:r>
            <a:r>
              <a:rPr sz="1765" spc="18" dirty="0"/>
              <a:t>Use</a:t>
            </a:r>
            <a:r>
              <a:rPr sz="1765" spc="-40" dirty="0"/>
              <a:t> </a:t>
            </a:r>
            <a:r>
              <a:rPr sz="1765" spc="13" dirty="0"/>
              <a:t>Case</a:t>
            </a:r>
            <a:endParaRPr sz="1765">
              <a:latin typeface="Webdings"/>
              <a:cs typeface="Web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86839" y="5842257"/>
            <a:ext cx="426383" cy="201982"/>
          </a:xfrm>
          <a:prstGeom prst="rect">
            <a:avLst/>
          </a:prstGeom>
        </p:spPr>
        <p:txBody>
          <a:bodyPr vert="horz" wrap="square" lIns="0" tIns="25213" rIns="0" bIns="0" rtlCol="0">
            <a:spAutoFit/>
          </a:bodyPr>
          <a:lstStyle/>
          <a:p>
            <a:pPr marL="11206">
              <a:spcBef>
                <a:spcPts val="199"/>
              </a:spcBef>
            </a:pPr>
            <a:r>
              <a:rPr sz="1147" spc="18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1147" spc="79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47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14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5387" y="5901736"/>
            <a:ext cx="1817593" cy="123910"/>
          </a:xfrm>
          <a:prstGeom prst="rect">
            <a:avLst/>
          </a:prstGeom>
        </p:spPr>
        <p:txBody>
          <a:bodyPr vert="horz" wrap="square" lIns="0" tIns="1681" rIns="0" bIns="0" rtlCol="0">
            <a:spAutoFit/>
          </a:bodyPr>
          <a:lstStyle/>
          <a:p>
            <a:pPr marL="11206">
              <a:spcBef>
                <a:spcPts val="13"/>
              </a:spcBef>
            </a:pPr>
            <a:r>
              <a:rPr sz="794" spc="-4" dirty="0">
                <a:latin typeface="Arial"/>
                <a:cs typeface="Arial"/>
              </a:rPr>
              <a:t>(PMI®-ACP) </a:t>
            </a:r>
            <a:r>
              <a:rPr sz="794" dirty="0">
                <a:latin typeface="Arial"/>
                <a:cs typeface="Arial"/>
              </a:rPr>
              <a:t>Agile Certified</a:t>
            </a:r>
            <a:r>
              <a:rPr sz="794" spc="-13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</a:rPr>
              <a:t>Practitioner</a:t>
            </a:r>
            <a:endParaRPr sz="79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5942" y="1882588"/>
            <a:ext cx="6577280" cy="2108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844"/>
              </a:lnSpc>
              <a:buClr>
                <a:srgbClr val="2CA1BF"/>
              </a:buClr>
              <a:buSzPct val="143750"/>
              <a:buChar char="•"/>
              <a:tabLst>
                <a:tab pos="107582" algn="l"/>
              </a:tabLst>
            </a:pPr>
            <a:r>
              <a:rPr sz="1412" dirty="0">
                <a:latin typeface="Arial"/>
                <a:cs typeface="Arial"/>
              </a:rPr>
              <a:t>In </a:t>
            </a:r>
            <a:r>
              <a:rPr sz="1412" spc="4" dirty="0">
                <a:latin typeface="Arial"/>
                <a:cs typeface="Arial"/>
              </a:rPr>
              <a:t>software and systems engineering, </a:t>
            </a:r>
            <a:r>
              <a:rPr sz="1412" dirty="0">
                <a:latin typeface="Arial"/>
                <a:cs typeface="Arial"/>
              </a:rPr>
              <a:t>a </a:t>
            </a:r>
            <a:r>
              <a:rPr sz="1412" spc="4" dirty="0">
                <a:latin typeface="Arial"/>
                <a:cs typeface="Arial"/>
              </a:rPr>
              <a:t>use case </a:t>
            </a:r>
            <a:r>
              <a:rPr sz="1412" dirty="0">
                <a:latin typeface="Arial"/>
                <a:cs typeface="Arial"/>
              </a:rPr>
              <a:t>is a </a:t>
            </a:r>
            <a:r>
              <a:rPr sz="1412" spc="4" dirty="0">
                <a:latin typeface="Arial"/>
                <a:cs typeface="Arial"/>
              </a:rPr>
              <a:t>list of steps,</a:t>
            </a:r>
            <a:r>
              <a:rPr sz="1412" spc="150" dirty="0">
                <a:latin typeface="Arial"/>
                <a:cs typeface="Arial"/>
              </a:rPr>
              <a:t> </a:t>
            </a:r>
            <a:r>
              <a:rPr sz="1412" spc="4" dirty="0">
                <a:latin typeface="Arial"/>
                <a:cs typeface="Arial"/>
              </a:rPr>
              <a:t>typically</a:t>
            </a:r>
            <a:endParaRPr sz="1412" dirty="0">
              <a:latin typeface="Arial"/>
              <a:cs typeface="Arial"/>
            </a:endParaRPr>
          </a:p>
          <a:p>
            <a:pPr marL="11206">
              <a:lnSpc>
                <a:spcPts val="1615"/>
              </a:lnSpc>
            </a:pPr>
            <a:r>
              <a:rPr sz="1412" b="1" spc="4" dirty="0">
                <a:solidFill>
                  <a:srgbClr val="C00000"/>
                </a:solidFill>
                <a:latin typeface="Arial"/>
                <a:cs typeface="Arial"/>
              </a:rPr>
              <a:t>defining interactions </a:t>
            </a:r>
            <a:r>
              <a:rPr sz="1412" spc="4" dirty="0">
                <a:latin typeface="Arial"/>
                <a:cs typeface="Arial"/>
              </a:rPr>
              <a:t>between </a:t>
            </a:r>
            <a:r>
              <a:rPr sz="1412" dirty="0">
                <a:latin typeface="Arial"/>
                <a:cs typeface="Arial"/>
              </a:rPr>
              <a:t>a </a:t>
            </a:r>
            <a:r>
              <a:rPr sz="1412" b="1" spc="4" dirty="0">
                <a:solidFill>
                  <a:srgbClr val="C00000"/>
                </a:solidFill>
                <a:latin typeface="Arial"/>
                <a:cs typeface="Arial"/>
              </a:rPr>
              <a:t>role "actor" and </a:t>
            </a:r>
            <a:r>
              <a:rPr sz="1412" b="1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1412" b="1" spc="9" dirty="0">
                <a:solidFill>
                  <a:srgbClr val="C00000"/>
                </a:solidFill>
                <a:latin typeface="Arial"/>
                <a:cs typeface="Arial"/>
              </a:rPr>
              <a:t>system</a:t>
            </a:r>
            <a:r>
              <a:rPr sz="1412" spc="9" dirty="0">
                <a:latin typeface="Arial"/>
                <a:cs typeface="Arial"/>
              </a:rPr>
              <a:t>, </a:t>
            </a:r>
            <a:r>
              <a:rPr sz="1412" dirty="0">
                <a:latin typeface="Arial"/>
                <a:cs typeface="Arial"/>
              </a:rPr>
              <a:t>to </a:t>
            </a:r>
            <a:r>
              <a:rPr sz="1412" spc="4" dirty="0">
                <a:latin typeface="Arial"/>
                <a:cs typeface="Arial"/>
              </a:rPr>
              <a:t>achieve </a:t>
            </a:r>
            <a:r>
              <a:rPr sz="1412" dirty="0">
                <a:latin typeface="Arial"/>
                <a:cs typeface="Arial"/>
              </a:rPr>
              <a:t>a </a:t>
            </a:r>
            <a:r>
              <a:rPr sz="1412" spc="4" dirty="0">
                <a:latin typeface="Arial"/>
                <a:cs typeface="Arial"/>
              </a:rPr>
              <a:t>goal.</a:t>
            </a:r>
            <a:r>
              <a:rPr sz="1412" spc="190" dirty="0">
                <a:latin typeface="Arial"/>
                <a:cs typeface="Arial"/>
              </a:rPr>
              <a:t> </a:t>
            </a:r>
            <a:r>
              <a:rPr sz="1412" spc="4" dirty="0" err="1">
                <a:latin typeface="Arial"/>
                <a:cs typeface="Arial"/>
              </a:rPr>
              <a:t>Theactor</a:t>
            </a:r>
            <a:r>
              <a:rPr sz="1412" spc="4" dirty="0">
                <a:latin typeface="Arial"/>
                <a:cs typeface="Arial"/>
              </a:rPr>
              <a:t> can be </a:t>
            </a:r>
            <a:r>
              <a:rPr sz="1412" dirty="0">
                <a:latin typeface="Arial"/>
                <a:cs typeface="Arial"/>
              </a:rPr>
              <a:t>a </a:t>
            </a:r>
            <a:r>
              <a:rPr sz="1412" spc="9" dirty="0">
                <a:latin typeface="Arial"/>
                <a:cs typeface="Arial"/>
              </a:rPr>
              <a:t>human, </a:t>
            </a:r>
            <a:r>
              <a:rPr sz="1412" spc="4" dirty="0">
                <a:latin typeface="Arial"/>
                <a:cs typeface="Arial"/>
              </a:rPr>
              <a:t>an external system, or</a:t>
            </a:r>
            <a:r>
              <a:rPr sz="1412" spc="71" dirty="0">
                <a:latin typeface="Arial"/>
                <a:cs typeface="Arial"/>
              </a:rPr>
              <a:t> </a:t>
            </a:r>
            <a:r>
              <a:rPr sz="1412" spc="4" dirty="0">
                <a:latin typeface="Arial"/>
                <a:cs typeface="Arial"/>
              </a:rPr>
              <a:t>time</a:t>
            </a:r>
            <a:endParaRPr sz="1412" dirty="0">
              <a:latin typeface="Arial"/>
              <a:cs typeface="Arial"/>
            </a:endParaRPr>
          </a:p>
          <a:p>
            <a:pPr marL="11206" marR="401752">
              <a:lnSpc>
                <a:spcPct val="86500"/>
              </a:lnSpc>
              <a:spcBef>
                <a:spcPts val="1399"/>
              </a:spcBef>
              <a:buClr>
                <a:srgbClr val="2CA1BF"/>
              </a:buClr>
              <a:buSzPct val="143750"/>
              <a:buChar char="•"/>
              <a:tabLst>
                <a:tab pos="107582" algn="l"/>
              </a:tabLst>
            </a:pPr>
            <a:r>
              <a:rPr sz="1412" spc="31" dirty="0">
                <a:latin typeface="Arial"/>
                <a:cs typeface="Arial"/>
              </a:rPr>
              <a:t>A </a:t>
            </a:r>
            <a:r>
              <a:rPr sz="1412" spc="40" dirty="0">
                <a:latin typeface="Arial"/>
                <a:cs typeface="Arial"/>
              </a:rPr>
              <a:t>use </a:t>
            </a:r>
            <a:r>
              <a:rPr sz="1412" spc="13" dirty="0">
                <a:latin typeface="Arial"/>
                <a:cs typeface="Arial"/>
              </a:rPr>
              <a:t>case </a:t>
            </a:r>
            <a:r>
              <a:rPr sz="1412" spc="57" dirty="0">
                <a:latin typeface="Arial"/>
                <a:cs typeface="Arial"/>
              </a:rPr>
              <a:t>is </a:t>
            </a:r>
            <a:r>
              <a:rPr sz="1412" spc="-9" dirty="0">
                <a:latin typeface="Arial"/>
                <a:cs typeface="Arial"/>
              </a:rPr>
              <a:t>a </a:t>
            </a:r>
            <a:r>
              <a:rPr sz="1412" spc="93" dirty="0">
                <a:latin typeface="Arial"/>
                <a:cs typeface="Arial"/>
              </a:rPr>
              <a:t>methodology </a:t>
            </a:r>
            <a:r>
              <a:rPr sz="1412" spc="57" dirty="0">
                <a:latin typeface="Arial"/>
                <a:cs typeface="Arial"/>
              </a:rPr>
              <a:t>used </a:t>
            </a:r>
            <a:r>
              <a:rPr sz="1412" spc="97" dirty="0">
                <a:latin typeface="Arial"/>
                <a:cs typeface="Arial"/>
              </a:rPr>
              <a:t>in </a:t>
            </a:r>
            <a:r>
              <a:rPr sz="1412" spc="62" dirty="0">
                <a:latin typeface="Arial"/>
                <a:cs typeface="Arial"/>
              </a:rPr>
              <a:t>system </a:t>
            </a:r>
            <a:r>
              <a:rPr sz="1412" spc="49" dirty="0">
                <a:latin typeface="Arial"/>
                <a:cs typeface="Arial"/>
              </a:rPr>
              <a:t>analysis </a:t>
            </a:r>
            <a:r>
              <a:rPr sz="1412" spc="110" dirty="0">
                <a:latin typeface="Arial"/>
                <a:cs typeface="Arial"/>
              </a:rPr>
              <a:t>to </a:t>
            </a:r>
            <a:r>
              <a:rPr sz="1368" b="1" spc="44" dirty="0">
                <a:solidFill>
                  <a:srgbClr val="C00000"/>
                </a:solidFill>
                <a:latin typeface="Arial"/>
                <a:cs typeface="Arial"/>
              </a:rPr>
              <a:t>identify, </a:t>
            </a:r>
            <a:r>
              <a:rPr sz="1368" b="1" spc="31" dirty="0">
                <a:solidFill>
                  <a:srgbClr val="C00000"/>
                </a:solidFill>
                <a:latin typeface="Arial"/>
                <a:cs typeface="Arial"/>
              </a:rPr>
              <a:t>clarify,  </a:t>
            </a:r>
            <a:r>
              <a:rPr sz="1368" b="1" spc="44" dirty="0">
                <a:solidFill>
                  <a:srgbClr val="C00000"/>
                </a:solidFill>
                <a:latin typeface="Arial"/>
                <a:cs typeface="Arial"/>
              </a:rPr>
              <a:t>and </a:t>
            </a:r>
            <a:r>
              <a:rPr sz="1368" b="1" spc="53" dirty="0">
                <a:solidFill>
                  <a:srgbClr val="C00000"/>
                </a:solidFill>
                <a:latin typeface="Arial"/>
                <a:cs typeface="Arial"/>
              </a:rPr>
              <a:t>organize </a:t>
            </a:r>
            <a:r>
              <a:rPr sz="1412" spc="62" dirty="0">
                <a:latin typeface="Arial"/>
                <a:cs typeface="Arial"/>
              </a:rPr>
              <a:t>system</a:t>
            </a:r>
            <a:r>
              <a:rPr sz="1412" spc="154" dirty="0">
                <a:latin typeface="Arial"/>
                <a:cs typeface="Arial"/>
              </a:rPr>
              <a:t> </a:t>
            </a:r>
            <a:r>
              <a:rPr sz="1412" spc="79" dirty="0">
                <a:latin typeface="Arial"/>
                <a:cs typeface="Arial"/>
              </a:rPr>
              <a:t>requirements</a:t>
            </a:r>
            <a:endParaRPr sz="1412" dirty="0">
              <a:latin typeface="Arial"/>
              <a:cs typeface="Arial"/>
            </a:endParaRPr>
          </a:p>
          <a:p>
            <a:pPr>
              <a:spcBef>
                <a:spcPts val="40"/>
              </a:spcBef>
              <a:buClr>
                <a:srgbClr val="2CA1BF"/>
              </a:buClr>
              <a:buFont typeface="Arial"/>
              <a:buChar char="•"/>
            </a:pPr>
            <a:endParaRPr sz="1677" dirty="0">
              <a:latin typeface="Times New Roman"/>
              <a:cs typeface="Times New Roman"/>
            </a:endParaRPr>
          </a:p>
          <a:p>
            <a:pPr marL="11206" marR="489163">
              <a:buClr>
                <a:srgbClr val="2CA1BF"/>
              </a:buClr>
              <a:buSzPct val="143750"/>
              <a:buChar char="•"/>
              <a:tabLst>
                <a:tab pos="107582" algn="l"/>
              </a:tabLst>
            </a:pPr>
            <a:r>
              <a:rPr sz="1412" spc="4" dirty="0">
                <a:latin typeface="Arial"/>
                <a:cs typeface="Arial"/>
              </a:rPr>
              <a:t>Use cases can be employed during several stages of software development,  such as planning system requirements, validating design, testing software, </a:t>
            </a:r>
            <a:r>
              <a:rPr sz="1412" spc="9" dirty="0">
                <a:latin typeface="Arial"/>
                <a:cs typeface="Arial"/>
              </a:rPr>
              <a:t>and  </a:t>
            </a:r>
            <a:r>
              <a:rPr sz="1412" spc="4" dirty="0">
                <a:latin typeface="Arial"/>
                <a:cs typeface="Arial"/>
              </a:rPr>
              <a:t>creating an outline for online help and user</a:t>
            </a:r>
            <a:r>
              <a:rPr sz="1412" spc="71" dirty="0">
                <a:latin typeface="Arial"/>
                <a:cs typeface="Arial"/>
              </a:rPr>
              <a:t> </a:t>
            </a:r>
            <a:r>
              <a:rPr sz="1412" spc="9" dirty="0">
                <a:latin typeface="Arial"/>
                <a:cs typeface="Arial"/>
              </a:rPr>
              <a:t>manuals.</a:t>
            </a:r>
            <a:endParaRPr sz="1412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2830897" y="1392102"/>
            <a:ext cx="1139638" cy="2829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765" spc="13" dirty="0">
                <a:solidFill>
                  <a:srgbClr val="2CA1BF"/>
                </a:solidFill>
                <a:latin typeface="Webdings"/>
                <a:cs typeface="Webdings"/>
              </a:rPr>
              <a:t></a:t>
            </a:r>
            <a:r>
              <a:rPr sz="1765" spc="13" dirty="0">
                <a:latin typeface="Arial"/>
                <a:cs typeface="Arial"/>
              </a:rPr>
              <a:t>Example</a:t>
            </a:r>
            <a:endParaRPr sz="176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65387" y="5912961"/>
            <a:ext cx="1817593" cy="123910"/>
          </a:xfrm>
          <a:prstGeom prst="rect">
            <a:avLst/>
          </a:prstGeom>
        </p:spPr>
        <p:txBody>
          <a:bodyPr vert="horz" wrap="square" lIns="0" tIns="1681" rIns="0" bIns="0" rtlCol="0">
            <a:spAutoFit/>
          </a:bodyPr>
          <a:lstStyle/>
          <a:p>
            <a:pPr marL="11206">
              <a:spcBef>
                <a:spcPts val="13"/>
              </a:spcBef>
            </a:pPr>
            <a:r>
              <a:rPr sz="794" spc="-4" dirty="0">
                <a:latin typeface="Arial"/>
                <a:cs typeface="Arial"/>
              </a:rPr>
              <a:t>(PMI®-ACP) </a:t>
            </a:r>
            <a:r>
              <a:rPr sz="794" dirty="0">
                <a:latin typeface="Arial"/>
                <a:cs typeface="Arial"/>
              </a:rPr>
              <a:t>Agile Certified</a:t>
            </a:r>
            <a:r>
              <a:rPr sz="794" spc="-13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</a:rPr>
              <a:t>Practitioner</a:t>
            </a:r>
            <a:endParaRPr sz="79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2770453" y="1460308"/>
            <a:ext cx="6410885" cy="406597"/>
          </a:xfrm>
          <a:prstGeom prst="rect">
            <a:avLst/>
          </a:prstGeom>
        </p:spPr>
        <p:txBody>
          <a:bodyPr vert="horz" wrap="square" lIns="0" tIns="47065" rIns="0" bIns="0" rtlCol="0">
            <a:spAutoFit/>
          </a:bodyPr>
          <a:lstStyle/>
          <a:p>
            <a:pPr marL="11206" marR="4483">
              <a:lnSpc>
                <a:spcPts val="1412"/>
              </a:lnSpc>
              <a:spcBef>
                <a:spcPts val="371"/>
              </a:spcBef>
            </a:pPr>
            <a:r>
              <a:rPr sz="1412" spc="84" dirty="0">
                <a:latin typeface="Arial"/>
                <a:cs typeface="Arial"/>
              </a:rPr>
              <a:t>After </a:t>
            </a:r>
            <a:r>
              <a:rPr sz="1412" spc="97" dirty="0">
                <a:latin typeface="Arial"/>
                <a:cs typeface="Arial"/>
              </a:rPr>
              <a:t>going </a:t>
            </a:r>
            <a:r>
              <a:rPr sz="1412" spc="106" dirty="0">
                <a:latin typeface="Arial"/>
                <a:cs typeface="Arial"/>
              </a:rPr>
              <a:t>through </a:t>
            </a:r>
            <a:r>
              <a:rPr sz="1412" spc="66" dirty="0">
                <a:latin typeface="Arial"/>
                <a:cs typeface="Arial"/>
              </a:rPr>
              <a:t>all </a:t>
            </a:r>
            <a:r>
              <a:rPr sz="1412" spc="79" dirty="0">
                <a:latin typeface="Arial"/>
                <a:cs typeface="Arial"/>
              </a:rPr>
              <a:t>the </a:t>
            </a:r>
            <a:r>
              <a:rPr sz="1412" spc="66" dirty="0">
                <a:latin typeface="Arial"/>
                <a:cs typeface="Arial"/>
              </a:rPr>
              <a:t>activities </a:t>
            </a:r>
            <a:r>
              <a:rPr sz="1412" spc="106" dirty="0">
                <a:latin typeface="Arial"/>
                <a:cs typeface="Arial"/>
              </a:rPr>
              <a:t>of </a:t>
            </a:r>
            <a:r>
              <a:rPr sz="1412" spc="88" dirty="0">
                <a:latin typeface="Arial"/>
                <a:cs typeface="Arial"/>
              </a:rPr>
              <a:t>requirement </a:t>
            </a:r>
            <a:r>
              <a:rPr sz="1412" spc="84" dirty="0">
                <a:latin typeface="Arial"/>
                <a:cs typeface="Arial"/>
              </a:rPr>
              <a:t>gathering </a:t>
            </a:r>
            <a:r>
              <a:rPr sz="1412" spc="-9" dirty="0">
                <a:latin typeface="Arial"/>
                <a:cs typeface="Arial"/>
              </a:rPr>
              <a:t>a </a:t>
            </a:r>
            <a:r>
              <a:rPr sz="1412" spc="62" dirty="0">
                <a:latin typeface="Arial"/>
                <a:cs typeface="Arial"/>
              </a:rPr>
              <a:t>Product  </a:t>
            </a:r>
            <a:r>
              <a:rPr sz="1412" spc="44" dirty="0">
                <a:latin typeface="Arial"/>
                <a:cs typeface="Arial"/>
              </a:rPr>
              <a:t>Backlog </a:t>
            </a:r>
            <a:r>
              <a:rPr sz="1412" spc="57" dirty="0">
                <a:latin typeface="Arial"/>
                <a:cs typeface="Arial"/>
              </a:rPr>
              <a:t>is </a:t>
            </a:r>
            <a:r>
              <a:rPr sz="1412" spc="53" dirty="0">
                <a:latin typeface="Arial"/>
                <a:cs typeface="Arial"/>
              </a:rPr>
              <a:t>evolved </a:t>
            </a:r>
            <a:r>
              <a:rPr sz="1412" spc="79" dirty="0">
                <a:latin typeface="Arial"/>
                <a:cs typeface="Arial"/>
              </a:rPr>
              <a:t>which </a:t>
            </a:r>
            <a:r>
              <a:rPr sz="1412" spc="93" dirty="0">
                <a:latin typeface="Arial"/>
                <a:cs typeface="Arial"/>
              </a:rPr>
              <a:t>will </a:t>
            </a:r>
            <a:r>
              <a:rPr sz="1412" spc="57" dirty="0">
                <a:latin typeface="Arial"/>
                <a:cs typeface="Arial"/>
              </a:rPr>
              <a:t>be </a:t>
            </a:r>
            <a:r>
              <a:rPr sz="1412" spc="101" dirty="0">
                <a:latin typeface="Arial"/>
                <a:cs typeface="Arial"/>
              </a:rPr>
              <a:t>further </a:t>
            </a:r>
            <a:r>
              <a:rPr sz="1412" spc="79" dirty="0">
                <a:latin typeface="Arial"/>
                <a:cs typeface="Arial"/>
              </a:rPr>
              <a:t>refined </a:t>
            </a:r>
            <a:r>
              <a:rPr sz="1412" spc="71" dirty="0">
                <a:latin typeface="Arial"/>
                <a:cs typeface="Arial"/>
              </a:rPr>
              <a:t>and</a:t>
            </a:r>
            <a:r>
              <a:rPr sz="1412" spc="128" dirty="0">
                <a:latin typeface="Arial"/>
                <a:cs typeface="Arial"/>
              </a:rPr>
              <a:t> </a:t>
            </a:r>
            <a:r>
              <a:rPr sz="1412" spc="101" dirty="0">
                <a:latin typeface="Arial"/>
                <a:cs typeface="Arial"/>
              </a:rPr>
              <a:t>prioritized</a:t>
            </a:r>
            <a:endParaRPr sz="141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13081" y="5901736"/>
            <a:ext cx="536762" cy="123910"/>
          </a:xfrm>
          <a:prstGeom prst="rect">
            <a:avLst/>
          </a:prstGeom>
        </p:spPr>
        <p:txBody>
          <a:bodyPr vert="horz" wrap="square" lIns="0" tIns="1681" rIns="0" bIns="0" rtlCol="0">
            <a:spAutoFit/>
          </a:bodyPr>
          <a:lstStyle/>
          <a:p>
            <a:pPr marL="11206">
              <a:spcBef>
                <a:spcPts val="13"/>
              </a:spcBef>
            </a:pPr>
            <a:r>
              <a:rPr sz="794" spc="-4" dirty="0">
                <a:latin typeface="Arial"/>
                <a:cs typeface="Arial"/>
              </a:rPr>
              <a:t>P</a:t>
            </a:r>
            <a:r>
              <a:rPr sz="794" spc="4" dirty="0">
                <a:latin typeface="Arial"/>
                <a:cs typeface="Arial"/>
              </a:rPr>
              <a:t>ra</a:t>
            </a:r>
            <a:r>
              <a:rPr sz="794" dirty="0">
                <a:latin typeface="Arial"/>
                <a:cs typeface="Arial"/>
              </a:rPr>
              <a:t>c</a:t>
            </a:r>
            <a:r>
              <a:rPr sz="794" spc="-4" dirty="0">
                <a:latin typeface="Arial"/>
                <a:cs typeface="Arial"/>
              </a:rPr>
              <a:t>t</a:t>
            </a:r>
            <a:r>
              <a:rPr sz="794" dirty="0">
                <a:latin typeface="Arial"/>
                <a:cs typeface="Arial"/>
              </a:rPr>
              <a:t>i</a:t>
            </a:r>
            <a:r>
              <a:rPr sz="794" spc="-4" dirty="0">
                <a:latin typeface="Arial"/>
                <a:cs typeface="Arial"/>
              </a:rPr>
              <a:t>t</a:t>
            </a:r>
            <a:r>
              <a:rPr sz="794" dirty="0">
                <a:latin typeface="Arial"/>
                <a:cs typeface="Arial"/>
              </a:rPr>
              <a:t>i</a:t>
            </a:r>
            <a:r>
              <a:rPr sz="794" spc="4" dirty="0">
                <a:latin typeface="Arial"/>
                <a:cs typeface="Arial"/>
              </a:rPr>
              <a:t>one</a:t>
            </a:r>
            <a:r>
              <a:rPr sz="794" dirty="0">
                <a:latin typeface="Arial"/>
                <a:cs typeface="Arial"/>
              </a:rPr>
              <a:t>r</a:t>
            </a:r>
            <a:endParaRPr sz="79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5490" y="3426006"/>
            <a:ext cx="252693" cy="1692172"/>
          </a:xfrm>
          <a:prstGeom prst="rect">
            <a:avLst/>
          </a:prstGeom>
        </p:spPr>
        <p:txBody>
          <a:bodyPr vert="horz" wrap="square" lIns="0" tIns="29696" rIns="0" bIns="0" rtlCol="0">
            <a:spAutoFit/>
          </a:bodyPr>
          <a:lstStyle/>
          <a:p>
            <a:pPr marL="11206">
              <a:spcBef>
                <a:spcPts val="234"/>
              </a:spcBef>
            </a:pPr>
            <a:r>
              <a:rPr sz="1412" spc="119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412">
              <a:latin typeface="Arial"/>
              <a:cs typeface="Arial"/>
            </a:endParaRPr>
          </a:p>
          <a:p>
            <a:pPr marL="11206">
              <a:spcBef>
                <a:spcPts val="146"/>
              </a:spcBef>
            </a:pPr>
            <a:r>
              <a:rPr sz="1412" spc="119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412">
              <a:latin typeface="Arial"/>
              <a:cs typeface="Arial"/>
            </a:endParaRPr>
          </a:p>
          <a:p>
            <a:pPr marL="11206">
              <a:spcBef>
                <a:spcPts val="247"/>
              </a:spcBef>
            </a:pPr>
            <a:r>
              <a:rPr sz="1412" spc="119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412">
              <a:latin typeface="Arial"/>
              <a:cs typeface="Arial"/>
            </a:endParaRPr>
          </a:p>
          <a:p>
            <a:pPr marL="11206">
              <a:spcBef>
                <a:spcPts val="159"/>
              </a:spcBef>
            </a:pPr>
            <a:r>
              <a:rPr sz="1412" spc="119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1412">
              <a:latin typeface="Arial"/>
              <a:cs typeface="Arial"/>
            </a:endParaRPr>
          </a:p>
          <a:p>
            <a:pPr marL="11206">
              <a:spcBef>
                <a:spcPts val="247"/>
              </a:spcBef>
            </a:pPr>
            <a:r>
              <a:rPr sz="1412" spc="119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1412">
              <a:latin typeface="Arial"/>
              <a:cs typeface="Arial"/>
            </a:endParaRPr>
          </a:p>
          <a:p>
            <a:pPr marL="11206">
              <a:spcBef>
                <a:spcPts val="247"/>
              </a:spcBef>
            </a:pPr>
            <a:r>
              <a:rPr sz="1412" spc="119" dirty="0">
                <a:solidFill>
                  <a:srgbClr val="FFFFFF"/>
                </a:solidFill>
                <a:latin typeface="Arial"/>
                <a:cs typeface="Arial"/>
              </a:rPr>
              <a:t>06</a:t>
            </a:r>
            <a:endParaRPr sz="1412">
              <a:latin typeface="Arial"/>
              <a:cs typeface="Arial"/>
            </a:endParaRPr>
          </a:p>
          <a:p>
            <a:pPr marL="11206">
              <a:spcBef>
                <a:spcPts val="159"/>
              </a:spcBef>
            </a:pPr>
            <a:r>
              <a:rPr sz="1412" spc="119" dirty="0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141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7683" y="5782604"/>
            <a:ext cx="1275229" cy="133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794" spc="-4" dirty="0">
                <a:latin typeface="Arial"/>
                <a:cs typeface="Arial"/>
              </a:rPr>
              <a:t>(PMI®-ACP) </a:t>
            </a:r>
            <a:r>
              <a:rPr sz="794" dirty="0">
                <a:latin typeface="Arial"/>
                <a:cs typeface="Arial"/>
              </a:rPr>
              <a:t>Agile</a:t>
            </a:r>
            <a:r>
              <a:rPr sz="794" spc="-26" dirty="0">
                <a:latin typeface="Arial"/>
                <a:cs typeface="Arial"/>
              </a:rPr>
              <a:t> </a:t>
            </a:r>
            <a:r>
              <a:rPr sz="794" dirty="0">
                <a:latin typeface="Arial"/>
                <a:cs typeface="Arial"/>
              </a:rPr>
              <a:t>Certified</a:t>
            </a:r>
            <a:endParaRPr sz="79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2770453" y="2337322"/>
            <a:ext cx="6689351" cy="2396098"/>
          </a:xfrm>
          <a:prstGeom prst="rect">
            <a:avLst/>
          </a:prstGeom>
        </p:spPr>
        <p:txBody>
          <a:bodyPr vert="horz" wrap="square" lIns="0" tIns="6724" rIns="0" bIns="0" rtlCol="0">
            <a:spAutoFit/>
          </a:bodyPr>
          <a:lstStyle/>
          <a:p>
            <a:pPr marL="11206" marR="458345">
              <a:lnSpc>
                <a:spcPct val="101800"/>
              </a:lnSpc>
              <a:spcBef>
                <a:spcPts val="53"/>
              </a:spcBef>
            </a:pPr>
            <a:r>
              <a:rPr sz="1588" dirty="0">
                <a:latin typeface="Arial"/>
                <a:cs typeface="Arial"/>
              </a:rPr>
              <a:t>This </a:t>
            </a:r>
            <a:r>
              <a:rPr sz="1588" spc="-4" dirty="0">
                <a:latin typeface="Arial"/>
                <a:cs typeface="Arial"/>
              </a:rPr>
              <a:t>session will </a:t>
            </a:r>
            <a:r>
              <a:rPr sz="1588" dirty="0">
                <a:latin typeface="Arial"/>
                <a:cs typeface="Arial"/>
              </a:rPr>
              <a:t>cover </a:t>
            </a:r>
            <a:r>
              <a:rPr sz="1588" spc="-4" dirty="0">
                <a:latin typeface="Arial"/>
                <a:cs typeface="Arial"/>
              </a:rPr>
              <a:t>all activities perform in Envision </a:t>
            </a:r>
            <a:r>
              <a:rPr sz="1588" dirty="0">
                <a:latin typeface="Arial"/>
                <a:cs typeface="Arial"/>
              </a:rPr>
              <a:t>Phase of </a:t>
            </a:r>
            <a:r>
              <a:rPr sz="1588" spc="4" dirty="0">
                <a:latin typeface="Arial"/>
                <a:cs typeface="Arial"/>
              </a:rPr>
              <a:t>APM  </a:t>
            </a:r>
            <a:r>
              <a:rPr sz="1588" spc="-4" dirty="0">
                <a:latin typeface="Arial"/>
                <a:cs typeface="Arial"/>
              </a:rPr>
              <a:t>framework.</a:t>
            </a:r>
            <a:endParaRPr sz="1588"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1985">
              <a:latin typeface="Times New Roman"/>
              <a:cs typeface="Times New Roman"/>
            </a:endParaRPr>
          </a:p>
          <a:p>
            <a:pPr marL="11206" marR="455543">
              <a:lnSpc>
                <a:spcPct val="101800"/>
              </a:lnSpc>
            </a:pPr>
            <a:r>
              <a:rPr sz="1588" dirty="0">
                <a:latin typeface="Arial"/>
                <a:cs typeface="Arial"/>
              </a:rPr>
              <a:t>The </a:t>
            </a:r>
            <a:r>
              <a:rPr sz="1588" spc="-4" dirty="0">
                <a:latin typeface="Arial"/>
                <a:cs typeface="Arial"/>
              </a:rPr>
              <a:t>Initial </a:t>
            </a:r>
            <a:r>
              <a:rPr sz="1588" dirty="0">
                <a:latin typeface="Arial"/>
                <a:cs typeface="Arial"/>
              </a:rPr>
              <a:t>Phase of </a:t>
            </a:r>
            <a:r>
              <a:rPr sz="1588" spc="-4" dirty="0">
                <a:latin typeface="Arial"/>
                <a:cs typeface="Arial"/>
              </a:rPr>
              <a:t>Project Management, in which </a:t>
            </a:r>
            <a:r>
              <a:rPr sz="1588" b="1" spc="-4" dirty="0">
                <a:solidFill>
                  <a:srgbClr val="C00000"/>
                </a:solidFill>
                <a:latin typeface="Arial"/>
                <a:cs typeface="Arial"/>
              </a:rPr>
              <a:t>Key </a:t>
            </a:r>
            <a:r>
              <a:rPr sz="1588" b="1" dirty="0">
                <a:solidFill>
                  <a:srgbClr val="C00000"/>
                </a:solidFill>
                <a:latin typeface="Arial"/>
                <a:cs typeface="Arial"/>
              </a:rPr>
              <a:t>members </a:t>
            </a:r>
            <a:r>
              <a:rPr sz="1588" spc="-4" dirty="0">
                <a:latin typeface="Arial"/>
                <a:cs typeface="Arial"/>
              </a:rPr>
              <a:t>are  involved </a:t>
            </a:r>
            <a:r>
              <a:rPr sz="1588" dirty="0">
                <a:latin typeface="Arial"/>
                <a:cs typeface="Arial"/>
              </a:rPr>
              <a:t>and </a:t>
            </a:r>
            <a:r>
              <a:rPr sz="1588" b="1" spc="-4" dirty="0">
                <a:solidFill>
                  <a:srgbClr val="C00000"/>
                </a:solidFill>
                <a:latin typeface="Arial"/>
                <a:cs typeface="Arial"/>
              </a:rPr>
              <a:t>collaborate </a:t>
            </a:r>
            <a:r>
              <a:rPr sz="1588" spc="-4" dirty="0">
                <a:latin typeface="Arial"/>
                <a:cs typeface="Arial"/>
              </a:rPr>
              <a:t>to create the </a:t>
            </a:r>
            <a:r>
              <a:rPr sz="1588" b="1" dirty="0">
                <a:solidFill>
                  <a:srgbClr val="C00000"/>
                </a:solidFill>
                <a:latin typeface="Arial"/>
                <a:cs typeface="Arial"/>
              </a:rPr>
              <a:t>compelling </a:t>
            </a:r>
            <a:r>
              <a:rPr sz="1588" spc="-4" dirty="0">
                <a:latin typeface="Arial"/>
                <a:cs typeface="Arial"/>
              </a:rPr>
              <a:t>vision </a:t>
            </a:r>
            <a:r>
              <a:rPr sz="1588" dirty="0">
                <a:latin typeface="Arial"/>
                <a:cs typeface="Arial"/>
              </a:rPr>
              <a:t>of</a:t>
            </a:r>
            <a:r>
              <a:rPr sz="1588" spc="49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project.</a:t>
            </a:r>
            <a:endParaRPr sz="158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65">
              <a:latin typeface="Times New Roman"/>
              <a:cs typeface="Times New Roman"/>
            </a:endParaRPr>
          </a:p>
          <a:p>
            <a:pPr>
              <a:spcBef>
                <a:spcPts val="9"/>
              </a:spcBef>
            </a:pPr>
            <a:endParaRPr sz="2162">
              <a:latin typeface="Times New Roman"/>
              <a:cs typeface="Times New Roman"/>
            </a:endParaRPr>
          </a:p>
          <a:p>
            <a:pPr marL="11206" marR="4483">
              <a:lnSpc>
                <a:spcPct val="101800"/>
              </a:lnSpc>
            </a:pPr>
            <a:r>
              <a:rPr sz="1588" spc="-4" dirty="0">
                <a:latin typeface="Arial"/>
                <a:cs typeface="Arial"/>
              </a:rPr>
              <a:t>Determine the product </a:t>
            </a:r>
            <a:r>
              <a:rPr sz="1588" b="1" spc="-4" dirty="0">
                <a:solidFill>
                  <a:srgbClr val="C00000"/>
                </a:solidFill>
                <a:latin typeface="Arial"/>
                <a:cs typeface="Arial"/>
              </a:rPr>
              <a:t>vision </a:t>
            </a:r>
            <a:r>
              <a:rPr sz="1588" dirty="0">
                <a:latin typeface="Arial"/>
                <a:cs typeface="Arial"/>
              </a:rPr>
              <a:t>and </a:t>
            </a:r>
            <a:r>
              <a:rPr sz="1588" spc="-4" dirty="0">
                <a:latin typeface="Arial"/>
                <a:cs typeface="Arial"/>
              </a:rPr>
              <a:t>project </a:t>
            </a:r>
            <a:r>
              <a:rPr sz="1588" b="1" spc="-4" dirty="0">
                <a:solidFill>
                  <a:srgbClr val="C00000"/>
                </a:solidFill>
                <a:latin typeface="Arial"/>
                <a:cs typeface="Arial"/>
              </a:rPr>
              <a:t>objectives </a:t>
            </a:r>
            <a:r>
              <a:rPr sz="1588" dirty="0">
                <a:latin typeface="Arial"/>
                <a:cs typeface="Arial"/>
              </a:rPr>
              <a:t>and </a:t>
            </a:r>
            <a:r>
              <a:rPr sz="1588" b="1" dirty="0">
                <a:solidFill>
                  <a:srgbClr val="C00000"/>
                </a:solidFill>
                <a:latin typeface="Arial"/>
                <a:cs typeface="Arial"/>
              </a:rPr>
              <a:t>constraints</a:t>
            </a:r>
            <a:r>
              <a:rPr sz="1588" dirty="0">
                <a:latin typeface="Arial"/>
                <a:cs typeface="Arial"/>
              </a:rPr>
              <a:t>, </a:t>
            </a:r>
            <a:r>
              <a:rPr sz="1588" spc="-4" dirty="0">
                <a:latin typeface="Arial"/>
                <a:cs typeface="Arial"/>
              </a:rPr>
              <a:t>the  project </a:t>
            </a:r>
            <a:r>
              <a:rPr sz="1588" spc="-13" dirty="0">
                <a:latin typeface="Arial"/>
                <a:cs typeface="Arial"/>
              </a:rPr>
              <a:t>community, </a:t>
            </a:r>
            <a:r>
              <a:rPr sz="1588" dirty="0">
                <a:latin typeface="Arial"/>
                <a:cs typeface="Arial"/>
              </a:rPr>
              <a:t>and </a:t>
            </a:r>
            <a:r>
              <a:rPr sz="1588" b="1" dirty="0">
                <a:solidFill>
                  <a:srgbClr val="C00000"/>
                </a:solidFill>
                <a:latin typeface="Arial"/>
                <a:cs typeface="Arial"/>
              </a:rPr>
              <a:t>how </a:t>
            </a:r>
            <a:r>
              <a:rPr sz="1588" spc="-4" dirty="0">
                <a:latin typeface="Arial"/>
                <a:cs typeface="Arial"/>
              </a:rPr>
              <a:t>the team will work</a:t>
            </a:r>
            <a:r>
              <a:rPr sz="1588" spc="-13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together</a:t>
            </a:r>
            <a:endParaRPr sz="158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7683" y="5792154"/>
            <a:ext cx="1275229" cy="246123"/>
          </a:xfrm>
          <a:prstGeom prst="rect">
            <a:avLst/>
          </a:prstGeom>
        </p:spPr>
        <p:txBody>
          <a:bodyPr vert="horz" wrap="square" lIns="0" tIns="1681" rIns="0" bIns="0" rtlCol="0">
            <a:spAutoFit/>
          </a:bodyPr>
          <a:lstStyle/>
          <a:p>
            <a:pPr marL="11206">
              <a:spcBef>
                <a:spcPts val="13"/>
              </a:spcBef>
            </a:pPr>
            <a:r>
              <a:rPr sz="794" spc="-4" dirty="0">
                <a:solidFill>
                  <a:srgbClr val="FFFFFF"/>
                </a:solidFill>
                <a:latin typeface="Arial"/>
                <a:cs typeface="Arial"/>
              </a:rPr>
              <a:t>(PMI®-ACP)  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Agile</a:t>
            </a:r>
            <a:r>
              <a:rPr sz="794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Certified</a:t>
            </a:r>
            <a:endParaRPr sz="794">
              <a:latin typeface="Arial"/>
              <a:cs typeface="Arial"/>
            </a:endParaRPr>
          </a:p>
          <a:p>
            <a:pPr marL="749714">
              <a:spcBef>
                <a:spcPts val="18"/>
              </a:spcBef>
            </a:pPr>
            <a:r>
              <a:rPr sz="794" spc="-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794" spc="4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794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94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94" spc="4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79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2820822" y="1669847"/>
            <a:ext cx="6359898" cy="31978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754" indent="-107022">
              <a:lnSpc>
                <a:spcPts val="2255"/>
              </a:lnSpc>
              <a:buClr>
                <a:srgbClr val="2CA1BF"/>
              </a:buClr>
              <a:buSzPct val="144444"/>
              <a:buChar char="•"/>
              <a:tabLst>
                <a:tab pos="128314" algn="l"/>
              </a:tabLst>
            </a:pPr>
            <a:r>
              <a:rPr sz="1588" dirty="0">
                <a:latin typeface="Arial"/>
                <a:cs typeface="Arial"/>
              </a:rPr>
              <a:t>What </a:t>
            </a:r>
            <a:r>
              <a:rPr sz="1588" spc="-4" dirty="0">
                <a:latin typeface="Arial"/>
                <a:cs typeface="Arial"/>
              </a:rPr>
              <a:t>is the customer's </a:t>
            </a:r>
            <a:r>
              <a:rPr sz="1588" b="1" dirty="0">
                <a:solidFill>
                  <a:srgbClr val="C00000"/>
                </a:solidFill>
                <a:latin typeface="Arial"/>
                <a:cs typeface="Arial"/>
              </a:rPr>
              <a:t>product</a:t>
            </a:r>
            <a:r>
              <a:rPr sz="1588" b="1" spc="-18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88" b="1" dirty="0">
                <a:solidFill>
                  <a:srgbClr val="C00000"/>
                </a:solidFill>
                <a:latin typeface="Arial"/>
                <a:cs typeface="Arial"/>
              </a:rPr>
              <a:t>vision</a:t>
            </a:r>
            <a:r>
              <a:rPr sz="1588" dirty="0">
                <a:latin typeface="Arial"/>
                <a:cs typeface="Arial"/>
              </a:rPr>
              <a:t>?</a:t>
            </a:r>
            <a:endParaRPr sz="1588">
              <a:latin typeface="Arial"/>
              <a:cs typeface="Arial"/>
            </a:endParaRPr>
          </a:p>
          <a:p>
            <a:pPr marL="127754" indent="-107022">
              <a:lnSpc>
                <a:spcPts val="2855"/>
              </a:lnSpc>
              <a:buClr>
                <a:srgbClr val="2CA1BF"/>
              </a:buClr>
              <a:buSzPct val="144444"/>
              <a:buChar char="•"/>
              <a:tabLst>
                <a:tab pos="128314" algn="l"/>
              </a:tabLst>
            </a:pPr>
            <a:r>
              <a:rPr sz="1588" dirty="0">
                <a:latin typeface="Arial"/>
                <a:cs typeface="Arial"/>
              </a:rPr>
              <a:t>What </a:t>
            </a:r>
            <a:r>
              <a:rPr sz="1588" spc="-4" dirty="0">
                <a:latin typeface="Arial"/>
                <a:cs typeface="Arial"/>
              </a:rPr>
              <a:t>are the </a:t>
            </a:r>
            <a:r>
              <a:rPr sz="1588" b="1" dirty="0">
                <a:solidFill>
                  <a:srgbClr val="C00000"/>
                </a:solidFill>
                <a:latin typeface="Arial"/>
                <a:cs typeface="Arial"/>
              </a:rPr>
              <a:t>key </a:t>
            </a:r>
            <a:r>
              <a:rPr sz="1588" b="1" spc="-4" dirty="0">
                <a:solidFill>
                  <a:srgbClr val="C00000"/>
                </a:solidFill>
                <a:latin typeface="Arial"/>
                <a:cs typeface="Arial"/>
              </a:rPr>
              <a:t>capabilities </a:t>
            </a:r>
            <a:r>
              <a:rPr sz="1588" spc="-4" dirty="0">
                <a:latin typeface="Arial"/>
                <a:cs typeface="Arial"/>
              </a:rPr>
              <a:t>required in the</a:t>
            </a:r>
            <a:r>
              <a:rPr sz="1588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product?</a:t>
            </a:r>
            <a:endParaRPr sz="1588">
              <a:latin typeface="Arial"/>
              <a:cs typeface="Arial"/>
            </a:endParaRPr>
          </a:p>
          <a:p>
            <a:pPr marL="127754" indent="-107022">
              <a:lnSpc>
                <a:spcPts val="2775"/>
              </a:lnSpc>
              <a:buClr>
                <a:srgbClr val="2CA1BF"/>
              </a:buClr>
              <a:buSzPct val="144444"/>
              <a:buChar char="•"/>
              <a:tabLst>
                <a:tab pos="128314" algn="l"/>
              </a:tabLst>
            </a:pPr>
            <a:r>
              <a:rPr sz="1588" dirty="0">
                <a:latin typeface="Arial"/>
                <a:cs typeface="Arial"/>
              </a:rPr>
              <a:t>What </a:t>
            </a:r>
            <a:r>
              <a:rPr sz="1588" spc="-4" dirty="0">
                <a:latin typeface="Arial"/>
                <a:cs typeface="Arial"/>
              </a:rPr>
              <a:t>are the project's </a:t>
            </a:r>
            <a:r>
              <a:rPr sz="1588" b="1" dirty="0">
                <a:solidFill>
                  <a:srgbClr val="C00000"/>
                </a:solidFill>
                <a:latin typeface="Arial"/>
                <a:cs typeface="Arial"/>
              </a:rPr>
              <a:t>business</a:t>
            </a:r>
            <a:r>
              <a:rPr sz="1588" b="1" spc="-9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588" b="1" spc="-4" dirty="0">
                <a:solidFill>
                  <a:srgbClr val="C00000"/>
                </a:solidFill>
                <a:latin typeface="Arial"/>
                <a:cs typeface="Arial"/>
              </a:rPr>
              <a:t>objectives</a:t>
            </a:r>
            <a:r>
              <a:rPr sz="1588" spc="-4" dirty="0">
                <a:latin typeface="Arial"/>
                <a:cs typeface="Arial"/>
              </a:rPr>
              <a:t>?</a:t>
            </a:r>
            <a:endParaRPr sz="1588">
              <a:latin typeface="Arial"/>
              <a:cs typeface="Arial"/>
            </a:endParaRPr>
          </a:p>
          <a:p>
            <a:pPr marL="127754" indent="-107022">
              <a:lnSpc>
                <a:spcPts val="2775"/>
              </a:lnSpc>
              <a:buClr>
                <a:srgbClr val="2CA1BF"/>
              </a:buClr>
              <a:buSzPct val="144444"/>
              <a:buChar char="•"/>
              <a:tabLst>
                <a:tab pos="128314" algn="l"/>
              </a:tabLst>
            </a:pPr>
            <a:r>
              <a:rPr sz="1588" dirty="0">
                <a:latin typeface="Arial"/>
                <a:cs typeface="Arial"/>
              </a:rPr>
              <a:t>What </a:t>
            </a:r>
            <a:r>
              <a:rPr sz="1588" spc="-4" dirty="0">
                <a:latin typeface="Arial"/>
                <a:cs typeface="Arial"/>
              </a:rPr>
              <a:t>are the project's </a:t>
            </a:r>
            <a:r>
              <a:rPr sz="1588" b="1" spc="-4" dirty="0">
                <a:solidFill>
                  <a:srgbClr val="C00000"/>
                </a:solidFill>
                <a:latin typeface="Arial"/>
                <a:cs typeface="Arial"/>
              </a:rPr>
              <a:t>quality objectives</a:t>
            </a:r>
            <a:r>
              <a:rPr sz="1588" spc="-4" dirty="0">
                <a:latin typeface="Arial"/>
                <a:cs typeface="Arial"/>
              </a:rPr>
              <a:t>?</a:t>
            </a:r>
            <a:endParaRPr sz="1588">
              <a:latin typeface="Arial"/>
              <a:cs typeface="Arial"/>
            </a:endParaRPr>
          </a:p>
          <a:p>
            <a:pPr marL="127754" indent="-107022">
              <a:lnSpc>
                <a:spcPts val="2766"/>
              </a:lnSpc>
              <a:spcBef>
                <a:spcPts val="150"/>
              </a:spcBef>
              <a:buClr>
                <a:srgbClr val="2CA1BF"/>
              </a:buClr>
              <a:buSzPct val="144444"/>
              <a:buChar char="•"/>
              <a:tabLst>
                <a:tab pos="128314" algn="l"/>
              </a:tabLst>
            </a:pPr>
            <a:r>
              <a:rPr sz="1588" dirty="0">
                <a:latin typeface="Arial"/>
                <a:cs typeface="Arial"/>
              </a:rPr>
              <a:t>What </a:t>
            </a:r>
            <a:r>
              <a:rPr sz="1588" spc="-4" dirty="0">
                <a:latin typeface="Arial"/>
                <a:cs typeface="Arial"/>
              </a:rPr>
              <a:t>is the </a:t>
            </a:r>
            <a:r>
              <a:rPr sz="1588" b="1" dirty="0">
                <a:solidFill>
                  <a:srgbClr val="C00000"/>
                </a:solidFill>
                <a:latin typeface="Arial"/>
                <a:cs typeface="Arial"/>
              </a:rPr>
              <a:t>scope </a:t>
            </a:r>
            <a:r>
              <a:rPr sz="1588" dirty="0">
                <a:latin typeface="Arial"/>
                <a:cs typeface="Arial"/>
              </a:rPr>
              <a:t>of </a:t>
            </a:r>
            <a:r>
              <a:rPr sz="1588" spc="-4" dirty="0">
                <a:latin typeface="Arial"/>
                <a:cs typeface="Arial"/>
              </a:rPr>
              <a:t>this</a:t>
            </a:r>
            <a:r>
              <a:rPr sz="1588" spc="-22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project?</a:t>
            </a:r>
            <a:endParaRPr sz="1588">
              <a:latin typeface="Arial"/>
              <a:cs typeface="Arial"/>
            </a:endParaRPr>
          </a:p>
          <a:p>
            <a:pPr marL="127754" indent="-107022">
              <a:lnSpc>
                <a:spcPts val="2766"/>
              </a:lnSpc>
              <a:buClr>
                <a:srgbClr val="2CA1BF"/>
              </a:buClr>
              <a:buSzPct val="144444"/>
              <a:buChar char="•"/>
              <a:tabLst>
                <a:tab pos="128314" algn="l"/>
              </a:tabLst>
            </a:pPr>
            <a:r>
              <a:rPr sz="1588" dirty="0">
                <a:latin typeface="Arial"/>
                <a:cs typeface="Arial"/>
              </a:rPr>
              <a:t>What </a:t>
            </a:r>
            <a:r>
              <a:rPr sz="1588" spc="-4" dirty="0">
                <a:latin typeface="Arial"/>
                <a:cs typeface="Arial"/>
              </a:rPr>
              <a:t>are the project </a:t>
            </a:r>
            <a:r>
              <a:rPr sz="1588" b="1" spc="-4" dirty="0">
                <a:solidFill>
                  <a:srgbClr val="C00000"/>
                </a:solidFill>
                <a:latin typeface="Arial"/>
                <a:cs typeface="Arial"/>
              </a:rPr>
              <a:t>constraints </a:t>
            </a:r>
            <a:r>
              <a:rPr sz="1235" spc="13" dirty="0">
                <a:latin typeface="Arial"/>
                <a:cs typeface="Arial"/>
              </a:rPr>
              <a:t>(Scope, Resource, Schedule, </a:t>
            </a:r>
            <a:r>
              <a:rPr sz="1235" dirty="0">
                <a:latin typeface="Arial"/>
                <a:cs typeface="Arial"/>
              </a:rPr>
              <a:t>Quality,</a:t>
            </a:r>
            <a:r>
              <a:rPr sz="1235" spc="71" dirty="0">
                <a:latin typeface="Arial"/>
                <a:cs typeface="Arial"/>
              </a:rPr>
              <a:t> </a:t>
            </a:r>
            <a:r>
              <a:rPr sz="1235" spc="18" dirty="0">
                <a:latin typeface="Arial"/>
                <a:cs typeface="Arial"/>
              </a:rPr>
              <a:t>Cost)?</a:t>
            </a:r>
            <a:endParaRPr sz="1235">
              <a:latin typeface="Arial"/>
              <a:cs typeface="Arial"/>
            </a:endParaRPr>
          </a:p>
          <a:p>
            <a:pPr marL="117668" indent="-106462">
              <a:lnSpc>
                <a:spcPts val="2855"/>
              </a:lnSpc>
              <a:spcBef>
                <a:spcPts val="13"/>
              </a:spcBef>
              <a:buClr>
                <a:srgbClr val="2CA1BF"/>
              </a:buClr>
              <a:buSzPct val="144444"/>
              <a:buChar char="•"/>
              <a:tabLst>
                <a:tab pos="118228" algn="l"/>
              </a:tabLst>
            </a:pPr>
            <a:r>
              <a:rPr sz="1588" dirty="0">
                <a:latin typeface="Arial"/>
                <a:cs typeface="Arial"/>
              </a:rPr>
              <a:t>Who </a:t>
            </a:r>
            <a:r>
              <a:rPr sz="1588" spc="-4" dirty="0">
                <a:latin typeface="Arial"/>
                <a:cs typeface="Arial"/>
              </a:rPr>
              <a:t>are the </a:t>
            </a:r>
            <a:r>
              <a:rPr sz="1588" b="1" dirty="0">
                <a:solidFill>
                  <a:srgbClr val="C00000"/>
                </a:solidFill>
                <a:latin typeface="Arial"/>
                <a:cs typeface="Arial"/>
              </a:rPr>
              <a:t>right </a:t>
            </a:r>
            <a:r>
              <a:rPr sz="1588" b="1" spc="-4" dirty="0">
                <a:solidFill>
                  <a:srgbClr val="C00000"/>
                </a:solidFill>
                <a:latin typeface="Arial"/>
                <a:cs typeface="Arial"/>
              </a:rPr>
              <a:t>participants </a:t>
            </a:r>
            <a:r>
              <a:rPr sz="1588" spc="-4" dirty="0">
                <a:latin typeface="Arial"/>
                <a:cs typeface="Arial"/>
              </a:rPr>
              <a:t>to include in the project</a:t>
            </a:r>
            <a:r>
              <a:rPr sz="1588" spc="53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community?</a:t>
            </a:r>
            <a:endParaRPr sz="1588">
              <a:latin typeface="Arial"/>
              <a:cs typeface="Arial"/>
            </a:endParaRPr>
          </a:p>
          <a:p>
            <a:pPr marL="127754" indent="-107022">
              <a:lnSpc>
                <a:spcPts val="2855"/>
              </a:lnSpc>
              <a:buClr>
                <a:srgbClr val="2CA1BF"/>
              </a:buClr>
              <a:buSzPct val="144444"/>
              <a:buChar char="•"/>
              <a:tabLst>
                <a:tab pos="128314" algn="l"/>
              </a:tabLst>
            </a:pPr>
            <a:r>
              <a:rPr sz="1588" dirty="0">
                <a:latin typeface="Arial"/>
                <a:cs typeface="Arial"/>
              </a:rPr>
              <a:t>What </a:t>
            </a:r>
            <a:r>
              <a:rPr sz="1588" spc="-4" dirty="0">
                <a:latin typeface="Arial"/>
                <a:cs typeface="Arial"/>
              </a:rPr>
              <a:t>are the </a:t>
            </a:r>
            <a:r>
              <a:rPr sz="1588" spc="-9" dirty="0">
                <a:latin typeface="Arial"/>
                <a:cs typeface="Arial"/>
              </a:rPr>
              <a:t>project’s</a:t>
            </a:r>
            <a:r>
              <a:rPr sz="1588" spc="-13" dirty="0">
                <a:latin typeface="Arial"/>
                <a:cs typeface="Arial"/>
              </a:rPr>
              <a:t> </a:t>
            </a:r>
            <a:r>
              <a:rPr sz="1588" b="1" spc="-4" dirty="0">
                <a:solidFill>
                  <a:srgbClr val="C00000"/>
                </a:solidFill>
                <a:latin typeface="Arial"/>
                <a:cs typeface="Arial"/>
              </a:rPr>
              <a:t>risk</a:t>
            </a:r>
            <a:r>
              <a:rPr sz="1588" spc="-4" dirty="0">
                <a:latin typeface="Arial"/>
                <a:cs typeface="Arial"/>
              </a:rPr>
              <a:t>?</a:t>
            </a:r>
            <a:endParaRPr sz="1588">
              <a:latin typeface="Arial"/>
              <a:cs typeface="Arial"/>
            </a:endParaRPr>
          </a:p>
          <a:p>
            <a:pPr marL="127754" indent="-107022">
              <a:lnSpc>
                <a:spcPts val="2855"/>
              </a:lnSpc>
              <a:buClr>
                <a:srgbClr val="2CA1BF"/>
              </a:buClr>
              <a:buSzPct val="144444"/>
              <a:buChar char="•"/>
              <a:tabLst>
                <a:tab pos="128314" algn="l"/>
              </a:tabLst>
            </a:pPr>
            <a:r>
              <a:rPr sz="1588" spc="-4" dirty="0">
                <a:latin typeface="Arial"/>
                <a:cs typeface="Arial"/>
              </a:rPr>
              <a:t>How </a:t>
            </a:r>
            <a:r>
              <a:rPr sz="1588" spc="-9" dirty="0">
                <a:latin typeface="Arial"/>
                <a:cs typeface="Arial"/>
              </a:rPr>
              <a:t>will </a:t>
            </a:r>
            <a:r>
              <a:rPr sz="1588" spc="-4" dirty="0">
                <a:latin typeface="Arial"/>
                <a:cs typeface="Arial"/>
              </a:rPr>
              <a:t>the </a:t>
            </a:r>
            <a:r>
              <a:rPr sz="1588" b="1" spc="-4" dirty="0">
                <a:solidFill>
                  <a:srgbClr val="C00000"/>
                </a:solidFill>
                <a:latin typeface="Arial"/>
                <a:cs typeface="Arial"/>
              </a:rPr>
              <a:t>team deliver </a:t>
            </a:r>
            <a:r>
              <a:rPr sz="1588" spc="-4" dirty="0">
                <a:latin typeface="Arial"/>
                <a:cs typeface="Arial"/>
              </a:rPr>
              <a:t>the product</a:t>
            </a:r>
            <a:r>
              <a:rPr sz="1588" dirty="0">
                <a:latin typeface="Arial"/>
                <a:cs typeface="Arial"/>
              </a:rPr>
              <a:t> </a:t>
            </a:r>
            <a:r>
              <a:rPr sz="1588" spc="-4" dirty="0">
                <a:latin typeface="Arial"/>
                <a:cs typeface="Arial"/>
              </a:rPr>
              <a:t>(approach)?</a:t>
            </a:r>
            <a:endParaRPr sz="158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7683" y="5792154"/>
            <a:ext cx="1275229" cy="246123"/>
          </a:xfrm>
          <a:prstGeom prst="rect">
            <a:avLst/>
          </a:prstGeom>
        </p:spPr>
        <p:txBody>
          <a:bodyPr vert="horz" wrap="square" lIns="0" tIns="1681" rIns="0" bIns="0" rtlCol="0">
            <a:spAutoFit/>
          </a:bodyPr>
          <a:lstStyle/>
          <a:p>
            <a:pPr marL="11206">
              <a:spcBef>
                <a:spcPts val="13"/>
              </a:spcBef>
            </a:pPr>
            <a:r>
              <a:rPr sz="794" spc="-4" dirty="0">
                <a:solidFill>
                  <a:srgbClr val="FFFFFF"/>
                </a:solidFill>
                <a:latin typeface="Arial"/>
                <a:cs typeface="Arial"/>
              </a:rPr>
              <a:t>(PMI®-ACP)  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Agile</a:t>
            </a:r>
            <a:r>
              <a:rPr sz="794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Certified</a:t>
            </a:r>
            <a:endParaRPr sz="794">
              <a:latin typeface="Arial"/>
              <a:cs typeface="Arial"/>
            </a:endParaRPr>
          </a:p>
          <a:p>
            <a:pPr marL="749714">
              <a:spcBef>
                <a:spcPts val="18"/>
              </a:spcBef>
            </a:pPr>
            <a:r>
              <a:rPr sz="794" spc="-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794" spc="4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794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94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94" spc="4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79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0453" y="1453255"/>
            <a:ext cx="5419725" cy="309987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1941" spc="-101" dirty="0"/>
              <a:t>We </a:t>
            </a:r>
            <a:r>
              <a:rPr sz="1941" spc="35" dirty="0"/>
              <a:t>receive </a:t>
            </a:r>
            <a:r>
              <a:rPr sz="1941" spc="101" dirty="0"/>
              <a:t>followings </a:t>
            </a:r>
            <a:r>
              <a:rPr sz="1941" spc="79" dirty="0"/>
              <a:t>at </a:t>
            </a:r>
            <a:r>
              <a:rPr sz="1941" spc="93" dirty="0"/>
              <a:t>the </a:t>
            </a:r>
            <a:r>
              <a:rPr sz="1941" spc="75" dirty="0"/>
              <a:t>end </a:t>
            </a:r>
            <a:r>
              <a:rPr sz="1941" spc="132" dirty="0"/>
              <a:t>of </a:t>
            </a:r>
            <a:r>
              <a:rPr sz="1941" spc="101" dirty="0"/>
              <a:t>this</a:t>
            </a:r>
            <a:r>
              <a:rPr sz="1941" spc="-4" dirty="0"/>
              <a:t> </a:t>
            </a:r>
            <a:r>
              <a:rPr sz="1941" spc="-31" dirty="0"/>
              <a:t>Phase</a:t>
            </a:r>
            <a:endParaRPr sz="1941"/>
          </a:p>
        </p:txBody>
      </p:sp>
      <p:sp>
        <p:nvSpPr>
          <p:cNvPr id="5" name="object 5"/>
          <p:cNvSpPr txBox="1"/>
          <p:nvPr/>
        </p:nvSpPr>
        <p:spPr>
          <a:xfrm>
            <a:off x="6477683" y="5792154"/>
            <a:ext cx="1275229" cy="246123"/>
          </a:xfrm>
          <a:prstGeom prst="rect">
            <a:avLst/>
          </a:prstGeom>
        </p:spPr>
        <p:txBody>
          <a:bodyPr vert="horz" wrap="square" lIns="0" tIns="1681" rIns="0" bIns="0" rtlCol="0">
            <a:spAutoFit/>
          </a:bodyPr>
          <a:lstStyle/>
          <a:p>
            <a:pPr marL="11206">
              <a:spcBef>
                <a:spcPts val="13"/>
              </a:spcBef>
            </a:pPr>
            <a:r>
              <a:rPr sz="794" spc="-4" dirty="0">
                <a:solidFill>
                  <a:srgbClr val="FFFFFF"/>
                </a:solidFill>
                <a:latin typeface="Arial"/>
                <a:cs typeface="Arial"/>
              </a:rPr>
              <a:t>(PMI®-ACP)  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Agile</a:t>
            </a:r>
            <a:r>
              <a:rPr sz="794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Certified</a:t>
            </a:r>
            <a:endParaRPr sz="794">
              <a:latin typeface="Arial"/>
              <a:cs typeface="Arial"/>
            </a:endParaRPr>
          </a:p>
          <a:p>
            <a:pPr marL="749714">
              <a:spcBef>
                <a:spcPts val="18"/>
              </a:spcBef>
            </a:pPr>
            <a:r>
              <a:rPr sz="794" spc="-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794" spc="4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794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94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94" spc="4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79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1786" y="1966631"/>
            <a:ext cx="4738407" cy="2691043"/>
          </a:xfrm>
          <a:prstGeom prst="rect">
            <a:avLst/>
          </a:prstGeom>
        </p:spPr>
        <p:txBody>
          <a:bodyPr vert="horz" wrap="square" lIns="0" tIns="89647" rIns="0" bIns="0" rtlCol="0">
            <a:spAutoFit/>
          </a:bodyPr>
          <a:lstStyle/>
          <a:p>
            <a:pPr marL="158011" indent="-158011">
              <a:spcBef>
                <a:spcPts val="706"/>
              </a:spcBef>
              <a:buClr>
                <a:srgbClr val="2CA1BF"/>
              </a:buClr>
              <a:buSzPct val="150000"/>
              <a:buChar char="•"/>
              <a:tabLst>
                <a:tab pos="158011" algn="l"/>
              </a:tabLst>
            </a:pPr>
            <a:r>
              <a:rPr sz="1412" spc="4" dirty="0">
                <a:latin typeface="Arial"/>
                <a:cs typeface="Arial"/>
              </a:rPr>
              <a:t>Understood the vision of the</a:t>
            </a:r>
            <a:r>
              <a:rPr sz="1412" spc="57" dirty="0">
                <a:latin typeface="Arial"/>
                <a:cs typeface="Arial"/>
              </a:rPr>
              <a:t> </a:t>
            </a:r>
            <a:r>
              <a:rPr sz="1412" spc="4" dirty="0">
                <a:latin typeface="Arial"/>
                <a:cs typeface="Arial"/>
              </a:rPr>
              <a:t>project</a:t>
            </a:r>
            <a:endParaRPr sz="1412">
              <a:latin typeface="Arial"/>
              <a:cs typeface="Arial"/>
            </a:endParaRPr>
          </a:p>
          <a:p>
            <a:pPr marL="154089" indent="-142883">
              <a:spcBef>
                <a:spcPts val="1637"/>
              </a:spcBef>
              <a:buClr>
                <a:srgbClr val="2CA1BF"/>
              </a:buClr>
              <a:buSzPct val="150000"/>
              <a:buChar char="•"/>
              <a:tabLst>
                <a:tab pos="154649" algn="l"/>
              </a:tabLst>
            </a:pPr>
            <a:r>
              <a:rPr sz="1412" spc="-35" dirty="0">
                <a:latin typeface="Arial"/>
                <a:cs typeface="Arial"/>
              </a:rPr>
              <a:t>Team </a:t>
            </a:r>
            <a:r>
              <a:rPr sz="1412" spc="4" dirty="0">
                <a:latin typeface="Arial"/>
                <a:cs typeface="Arial"/>
              </a:rPr>
              <a:t>learn the Scope at high</a:t>
            </a:r>
            <a:r>
              <a:rPr sz="1412" spc="93" dirty="0">
                <a:latin typeface="Arial"/>
                <a:cs typeface="Arial"/>
              </a:rPr>
              <a:t> </a:t>
            </a:r>
            <a:r>
              <a:rPr sz="1412" spc="4" dirty="0">
                <a:latin typeface="Arial"/>
                <a:cs typeface="Arial"/>
              </a:rPr>
              <a:t>level</a:t>
            </a:r>
            <a:endParaRPr sz="1412">
              <a:latin typeface="Arial"/>
              <a:cs typeface="Arial"/>
            </a:endParaRPr>
          </a:p>
          <a:p>
            <a:pPr marL="158011" indent="-158011">
              <a:spcBef>
                <a:spcPts val="1632"/>
              </a:spcBef>
              <a:buClr>
                <a:srgbClr val="2CA1BF"/>
              </a:buClr>
              <a:buSzPct val="150000"/>
              <a:buChar char="•"/>
              <a:tabLst>
                <a:tab pos="158011" algn="l"/>
              </a:tabLst>
            </a:pPr>
            <a:r>
              <a:rPr sz="1412" spc="4" dirty="0">
                <a:latin typeface="Arial"/>
                <a:cs typeface="Arial"/>
              </a:rPr>
              <a:t>Identified the Risk at this stage and approach </a:t>
            </a:r>
            <a:r>
              <a:rPr sz="1412" dirty="0">
                <a:latin typeface="Arial"/>
                <a:cs typeface="Arial"/>
              </a:rPr>
              <a:t>to</a:t>
            </a:r>
            <a:r>
              <a:rPr sz="1412" spc="84" dirty="0">
                <a:latin typeface="Arial"/>
                <a:cs typeface="Arial"/>
              </a:rPr>
              <a:t> </a:t>
            </a:r>
            <a:r>
              <a:rPr sz="1412" spc="4" dirty="0">
                <a:latin typeface="Arial"/>
                <a:cs typeface="Arial"/>
              </a:rPr>
              <a:t>handle</a:t>
            </a:r>
            <a:endParaRPr sz="1412">
              <a:latin typeface="Arial"/>
              <a:cs typeface="Arial"/>
            </a:endParaRPr>
          </a:p>
          <a:p>
            <a:pPr marL="158011" indent="-158011">
              <a:spcBef>
                <a:spcPts val="1716"/>
              </a:spcBef>
              <a:buClr>
                <a:srgbClr val="2CA1BF"/>
              </a:buClr>
              <a:buSzPct val="150000"/>
              <a:buChar char="•"/>
              <a:tabLst>
                <a:tab pos="158011" algn="l"/>
              </a:tabLst>
            </a:pPr>
            <a:r>
              <a:rPr sz="1412" spc="4" dirty="0">
                <a:latin typeface="Arial"/>
                <a:cs typeface="Arial"/>
              </a:rPr>
              <a:t>Key Capabilities </a:t>
            </a:r>
            <a:r>
              <a:rPr sz="1412" dirty="0">
                <a:latin typeface="Arial"/>
                <a:cs typeface="Arial"/>
              </a:rPr>
              <a:t>to </a:t>
            </a:r>
            <a:r>
              <a:rPr sz="1412" spc="4" dirty="0">
                <a:latin typeface="Arial"/>
                <a:cs typeface="Arial"/>
              </a:rPr>
              <a:t>deliver </a:t>
            </a:r>
            <a:r>
              <a:rPr sz="1412" spc="-9" dirty="0">
                <a:latin typeface="Arial"/>
                <a:cs typeface="Arial"/>
              </a:rPr>
              <a:t>(Technical </a:t>
            </a:r>
            <a:r>
              <a:rPr sz="1412" spc="4" dirty="0">
                <a:latin typeface="Arial"/>
                <a:cs typeface="Arial"/>
              </a:rPr>
              <a:t>and Non</a:t>
            </a:r>
            <a:r>
              <a:rPr sz="1412" spc="53" dirty="0">
                <a:latin typeface="Arial"/>
                <a:cs typeface="Arial"/>
              </a:rPr>
              <a:t> </a:t>
            </a:r>
            <a:r>
              <a:rPr sz="1412" spc="-9" dirty="0">
                <a:latin typeface="Arial"/>
                <a:cs typeface="Arial"/>
              </a:rPr>
              <a:t>Technical)</a:t>
            </a:r>
            <a:endParaRPr sz="1412">
              <a:latin typeface="Arial"/>
              <a:cs typeface="Arial"/>
            </a:endParaRPr>
          </a:p>
          <a:p>
            <a:pPr marL="158011" indent="-158011">
              <a:spcBef>
                <a:spcPts val="2034"/>
              </a:spcBef>
              <a:buClr>
                <a:srgbClr val="2CA1BF"/>
              </a:buClr>
              <a:buSzPct val="150000"/>
              <a:buChar char="•"/>
              <a:tabLst>
                <a:tab pos="158011" algn="l"/>
              </a:tabLst>
            </a:pPr>
            <a:r>
              <a:rPr sz="1412" spc="4" dirty="0">
                <a:latin typeface="Arial"/>
                <a:cs typeface="Arial"/>
              </a:rPr>
              <a:t>Identified the Stake Holders (Pigs </a:t>
            </a:r>
            <a:r>
              <a:rPr sz="1412" dirty="0">
                <a:latin typeface="Arial"/>
                <a:cs typeface="Arial"/>
              </a:rPr>
              <a:t>&amp;</a:t>
            </a:r>
            <a:r>
              <a:rPr sz="1412" spc="57" dirty="0">
                <a:latin typeface="Arial"/>
                <a:cs typeface="Arial"/>
              </a:rPr>
              <a:t> </a:t>
            </a:r>
            <a:r>
              <a:rPr sz="1412" spc="4" dirty="0">
                <a:latin typeface="Arial"/>
                <a:cs typeface="Arial"/>
              </a:rPr>
              <a:t>Chicken)</a:t>
            </a:r>
            <a:endParaRPr sz="1412">
              <a:latin typeface="Arial"/>
              <a:cs typeface="Arial"/>
            </a:endParaRPr>
          </a:p>
          <a:p>
            <a:pPr marL="158011" marR="537351" indent="-158011">
              <a:lnSpc>
                <a:spcPct val="104099"/>
              </a:lnSpc>
              <a:spcBef>
                <a:spcPts val="1482"/>
              </a:spcBef>
              <a:buClr>
                <a:srgbClr val="2CA1BF"/>
              </a:buClr>
              <a:buSzPct val="150000"/>
              <a:buChar char="•"/>
              <a:tabLst>
                <a:tab pos="158011" algn="l"/>
              </a:tabLst>
            </a:pPr>
            <a:r>
              <a:rPr sz="1412" spc="4" dirty="0">
                <a:latin typeface="Arial"/>
                <a:cs typeface="Arial"/>
              </a:rPr>
              <a:t>Identified the approach </a:t>
            </a:r>
            <a:r>
              <a:rPr sz="1412" dirty="0">
                <a:latin typeface="Arial"/>
                <a:cs typeface="Arial"/>
              </a:rPr>
              <a:t>to </a:t>
            </a:r>
            <a:r>
              <a:rPr sz="1412" spc="4" dirty="0">
                <a:latin typeface="Arial"/>
                <a:cs typeface="Arial"/>
              </a:rPr>
              <a:t>deliver </a:t>
            </a:r>
            <a:r>
              <a:rPr sz="1412" spc="-26" dirty="0">
                <a:latin typeface="Arial"/>
                <a:cs typeface="Arial"/>
              </a:rPr>
              <a:t>(Team </a:t>
            </a:r>
            <a:r>
              <a:rPr sz="1412" spc="4" dirty="0">
                <a:latin typeface="Arial"/>
                <a:cs typeface="Arial"/>
              </a:rPr>
              <a:t>Structure,  Methodologies, Process)</a:t>
            </a:r>
            <a:endParaRPr sz="141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6706" y="347385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/>
          <p:nvPr/>
        </p:nvSpPr>
        <p:spPr>
          <a:xfrm>
            <a:off x="6850414" y="1953592"/>
            <a:ext cx="590550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spc="-57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47" spc="-6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47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147" spc="62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47" spc="-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47" spc="62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47" spc="4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47" spc="7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14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7683" y="5792154"/>
            <a:ext cx="1275229" cy="246123"/>
          </a:xfrm>
          <a:prstGeom prst="rect">
            <a:avLst/>
          </a:prstGeom>
        </p:spPr>
        <p:txBody>
          <a:bodyPr vert="horz" wrap="square" lIns="0" tIns="1681" rIns="0" bIns="0" rtlCol="0">
            <a:spAutoFit/>
          </a:bodyPr>
          <a:lstStyle/>
          <a:p>
            <a:pPr marL="11206">
              <a:spcBef>
                <a:spcPts val="13"/>
              </a:spcBef>
            </a:pPr>
            <a:r>
              <a:rPr sz="794" spc="-4" dirty="0">
                <a:solidFill>
                  <a:srgbClr val="FFFFFF"/>
                </a:solidFill>
                <a:latin typeface="Arial"/>
                <a:cs typeface="Arial"/>
              </a:rPr>
              <a:t>(PMI®-ACP)  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Agile</a:t>
            </a:r>
            <a:r>
              <a:rPr sz="794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Certified</a:t>
            </a:r>
            <a:endParaRPr sz="794">
              <a:latin typeface="Arial"/>
              <a:cs typeface="Arial"/>
            </a:endParaRPr>
          </a:p>
          <a:p>
            <a:pPr marL="749714">
              <a:spcBef>
                <a:spcPts val="18"/>
              </a:spcBef>
            </a:pPr>
            <a:r>
              <a:rPr sz="794" spc="-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794" spc="4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794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94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94" spc="4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79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79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1480" y="2316013"/>
            <a:ext cx="677956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spc="-57" dirty="0">
                <a:solidFill>
                  <a:srgbClr val="FFFFFF"/>
                </a:solidFill>
                <a:latin typeface="Arial"/>
                <a:cs typeface="Arial"/>
              </a:rPr>
              <a:t>Sp</a:t>
            </a:r>
            <a:r>
              <a:rPr sz="1147" spc="-26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47" spc="-9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47" spc="4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47" spc="62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47" spc="-22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47" spc="9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47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14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79790" y="2849580"/>
            <a:ext cx="590550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spc="-57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47" spc="-6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47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147" spc="62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47" spc="-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47" spc="62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47" spc="4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47" spc="7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14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7767" y="2849580"/>
            <a:ext cx="542365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spc="-26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1147" spc="57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47" spc="62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47" spc="4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47" spc="7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147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14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6942" y="2849580"/>
            <a:ext cx="401170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47" spc="-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47" spc="4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47" spc="-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47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14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2517" y="3423423"/>
            <a:ext cx="426944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spc="9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1147" spc="13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47" spc="71" dirty="0">
                <a:solidFill>
                  <a:srgbClr val="FFFFFF"/>
                </a:solidFill>
                <a:latin typeface="Arial"/>
                <a:cs typeface="Arial"/>
              </a:rPr>
              <a:t>pt</a:t>
            </a:r>
            <a:endParaRPr sz="114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5639" y="5031255"/>
            <a:ext cx="4928907" cy="1016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3"/>
              </a:lnSpc>
            </a:pPr>
            <a:r>
              <a:rPr sz="1147" b="1" spc="-18" dirty="0">
                <a:latin typeface="Arial"/>
                <a:cs typeface="Arial"/>
              </a:rPr>
              <a:t>Note:</a:t>
            </a:r>
            <a:endParaRPr sz="1147">
              <a:latin typeface="Arial"/>
              <a:cs typeface="Arial"/>
            </a:endParaRPr>
          </a:p>
          <a:p>
            <a:pPr>
              <a:lnSpc>
                <a:spcPts val="1235"/>
              </a:lnSpc>
              <a:spcBef>
                <a:spcPts val="141"/>
              </a:spcBef>
            </a:pPr>
            <a:r>
              <a:rPr sz="1147" spc="-18" dirty="0">
                <a:latin typeface="Arial"/>
                <a:cs typeface="Arial"/>
              </a:rPr>
              <a:t>While </a:t>
            </a:r>
            <a:r>
              <a:rPr sz="1147" spc="-13" dirty="0">
                <a:latin typeface="Arial"/>
                <a:cs typeface="Arial"/>
              </a:rPr>
              <a:t>the </a:t>
            </a:r>
            <a:r>
              <a:rPr sz="1147" spc="-18" dirty="0">
                <a:latin typeface="Arial"/>
                <a:cs typeface="Arial"/>
              </a:rPr>
              <a:t>terminology varies--Scrum </a:t>
            </a:r>
            <a:r>
              <a:rPr sz="1147" spc="-13" dirty="0">
                <a:latin typeface="Arial"/>
                <a:cs typeface="Arial"/>
              </a:rPr>
              <a:t>for </a:t>
            </a:r>
            <a:r>
              <a:rPr sz="1147" spc="-18" dirty="0">
                <a:latin typeface="Arial"/>
                <a:cs typeface="Arial"/>
              </a:rPr>
              <a:t>instance has </a:t>
            </a:r>
            <a:r>
              <a:rPr sz="1147" dirty="0">
                <a:latin typeface="Arial"/>
                <a:cs typeface="Arial"/>
              </a:rPr>
              <a:t>a </a:t>
            </a:r>
            <a:r>
              <a:rPr sz="1147" spc="-18" dirty="0">
                <a:latin typeface="Arial"/>
                <a:cs typeface="Arial"/>
              </a:rPr>
              <a:t>“product backlog”,</a:t>
            </a:r>
            <a:r>
              <a:rPr sz="1147" spc="-180" dirty="0">
                <a:latin typeface="Arial"/>
                <a:cs typeface="Arial"/>
              </a:rPr>
              <a:t> </a:t>
            </a:r>
            <a:r>
              <a:rPr sz="1147" spc="-18" dirty="0">
                <a:latin typeface="Arial"/>
                <a:cs typeface="Arial"/>
              </a:rPr>
              <a:t>FDD  </a:t>
            </a:r>
            <a:r>
              <a:rPr sz="1147" dirty="0">
                <a:latin typeface="Arial"/>
                <a:cs typeface="Arial"/>
              </a:rPr>
              <a:t>a </a:t>
            </a:r>
            <a:r>
              <a:rPr sz="1147" spc="-18" dirty="0">
                <a:latin typeface="Arial"/>
                <a:cs typeface="Arial"/>
              </a:rPr>
              <a:t>“feature </a:t>
            </a:r>
            <a:r>
              <a:rPr sz="1147" spc="-13" dirty="0">
                <a:latin typeface="Arial"/>
                <a:cs typeface="Arial"/>
              </a:rPr>
              <a:t>list” </a:t>
            </a:r>
            <a:r>
              <a:rPr sz="1147" spc="-18" dirty="0">
                <a:latin typeface="Arial"/>
                <a:cs typeface="Arial"/>
              </a:rPr>
              <a:t>and DSDM </a:t>
            </a:r>
            <a:r>
              <a:rPr sz="1147" dirty="0">
                <a:latin typeface="Arial"/>
                <a:cs typeface="Arial"/>
              </a:rPr>
              <a:t>a </a:t>
            </a:r>
            <a:r>
              <a:rPr sz="1147" spc="-18" dirty="0">
                <a:latin typeface="Arial"/>
                <a:cs typeface="Arial"/>
              </a:rPr>
              <a:t>“prioritized </a:t>
            </a:r>
            <a:r>
              <a:rPr sz="1147" spc="-22" dirty="0">
                <a:latin typeface="Arial"/>
                <a:cs typeface="Arial"/>
              </a:rPr>
              <a:t>requirements</a:t>
            </a:r>
            <a:r>
              <a:rPr sz="1147" spc="-154" dirty="0">
                <a:latin typeface="Arial"/>
                <a:cs typeface="Arial"/>
              </a:rPr>
              <a:t> </a:t>
            </a:r>
            <a:r>
              <a:rPr sz="1147" spc="-13" dirty="0">
                <a:latin typeface="Arial"/>
                <a:cs typeface="Arial"/>
              </a:rPr>
              <a:t>list”-</a:t>
            </a:r>
            <a:endParaRPr sz="114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35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412">
              <a:latin typeface="Times New Roman"/>
              <a:cs typeface="Times New Roman"/>
            </a:endParaRPr>
          </a:p>
          <a:p>
            <a:pPr marL="2205996"/>
            <a:r>
              <a:rPr sz="794" spc="-4" dirty="0">
                <a:latin typeface="Arial"/>
                <a:cs typeface="Arial"/>
              </a:rPr>
              <a:t>(PMI®-ACP) </a:t>
            </a:r>
            <a:r>
              <a:rPr sz="794" dirty="0">
                <a:latin typeface="Arial"/>
                <a:cs typeface="Arial"/>
              </a:rPr>
              <a:t>Agile Certified</a:t>
            </a:r>
            <a:r>
              <a:rPr sz="794" spc="13" dirty="0">
                <a:latin typeface="Arial"/>
                <a:cs typeface="Arial"/>
              </a:rPr>
              <a:t> </a:t>
            </a:r>
            <a:r>
              <a:rPr sz="706" dirty="0">
                <a:latin typeface="Arial"/>
                <a:cs typeface="Arial"/>
              </a:rPr>
              <a:t>Practitioner</a:t>
            </a:r>
            <a:endParaRPr sz="706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06706" y="347385"/>
            <a:ext cx="7978588" cy="6153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2554645" y="1373404"/>
            <a:ext cx="7254071" cy="3570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2715928" y="1648835"/>
            <a:ext cx="3267075" cy="1074272"/>
          </a:xfrm>
          <a:prstGeom prst="rect">
            <a:avLst/>
          </a:prstGeom>
          <a:solidFill>
            <a:srgbClr val="95B3D7"/>
          </a:solidFill>
        </p:spPr>
        <p:txBody>
          <a:bodyPr vert="horz" wrap="square" lIns="0" tIns="6163" rIns="0" bIns="0" rtlCol="0">
            <a:spAutoFit/>
          </a:bodyPr>
          <a:lstStyle/>
          <a:p>
            <a:pPr>
              <a:spcBef>
                <a:spcPts val="49"/>
              </a:spcBef>
            </a:pPr>
            <a:endParaRPr sz="2118">
              <a:latin typeface="Times New Roman"/>
              <a:cs typeface="Times New Roman"/>
            </a:endParaRPr>
          </a:p>
          <a:p>
            <a:pPr marL="253827" marR="265033">
              <a:lnSpc>
                <a:spcPct val="101800"/>
              </a:lnSpc>
            </a:pPr>
            <a:r>
              <a:rPr sz="1588" b="1" spc="-75" dirty="0">
                <a:latin typeface="Trebuchet MS"/>
                <a:cs typeface="Trebuchet MS"/>
              </a:rPr>
              <a:t>Business </a:t>
            </a:r>
            <a:r>
              <a:rPr sz="1588" b="1" spc="-88" dirty="0">
                <a:latin typeface="Trebuchet MS"/>
                <a:cs typeface="Trebuchet MS"/>
              </a:rPr>
              <a:t>Case </a:t>
            </a:r>
            <a:r>
              <a:rPr sz="1588" b="1" spc="62" dirty="0">
                <a:latin typeface="Trebuchet MS"/>
                <a:cs typeface="Trebuchet MS"/>
              </a:rPr>
              <a:t>/ </a:t>
            </a:r>
            <a:r>
              <a:rPr sz="1588" b="1" spc="-75" dirty="0">
                <a:latin typeface="Trebuchet MS"/>
                <a:cs typeface="Trebuchet MS"/>
              </a:rPr>
              <a:t>Business</a:t>
            </a:r>
            <a:r>
              <a:rPr sz="1588" b="1" spc="-366" dirty="0">
                <a:latin typeface="Trebuchet MS"/>
                <a:cs typeface="Trebuchet MS"/>
              </a:rPr>
              <a:t> </a:t>
            </a:r>
            <a:r>
              <a:rPr sz="1588" b="1" spc="-106" dirty="0">
                <a:latin typeface="Trebuchet MS"/>
                <a:cs typeface="Trebuchet MS"/>
              </a:rPr>
              <a:t>Charter  </a:t>
            </a:r>
            <a:r>
              <a:rPr sz="1588" b="1" spc="-75" dirty="0">
                <a:latin typeface="Trebuchet MS"/>
                <a:cs typeface="Trebuchet MS"/>
              </a:rPr>
              <a:t>Agile</a:t>
            </a:r>
            <a:r>
              <a:rPr sz="1588" b="1" spc="-119" dirty="0">
                <a:latin typeface="Trebuchet MS"/>
                <a:cs typeface="Trebuchet MS"/>
              </a:rPr>
              <a:t> </a:t>
            </a:r>
            <a:r>
              <a:rPr sz="1588" b="1" spc="-79" dirty="0">
                <a:latin typeface="Trebuchet MS"/>
                <a:cs typeface="Trebuchet MS"/>
              </a:rPr>
              <a:t>Roles</a:t>
            </a:r>
            <a:endParaRPr sz="1588">
              <a:latin typeface="Trebuchet MS"/>
              <a:cs typeface="Trebuchet MS"/>
            </a:endParaRPr>
          </a:p>
          <a:p>
            <a:pPr marL="253827">
              <a:lnSpc>
                <a:spcPts val="1853"/>
              </a:lnSpc>
            </a:pPr>
            <a:r>
              <a:rPr sz="1588" b="1" spc="-66" dirty="0">
                <a:latin typeface="Trebuchet MS"/>
                <a:cs typeface="Trebuchet MS"/>
              </a:rPr>
              <a:t>Pigs </a:t>
            </a:r>
            <a:r>
              <a:rPr sz="1588" b="1" spc="-4" dirty="0">
                <a:latin typeface="Trebuchet MS"/>
                <a:cs typeface="Trebuchet MS"/>
              </a:rPr>
              <a:t>&amp;</a:t>
            </a:r>
            <a:r>
              <a:rPr sz="1588" b="1" spc="-172" dirty="0">
                <a:latin typeface="Trebuchet MS"/>
                <a:cs typeface="Trebuchet MS"/>
              </a:rPr>
              <a:t> </a:t>
            </a:r>
            <a:r>
              <a:rPr sz="1588" b="1" spc="-115" dirty="0">
                <a:latin typeface="Trebuchet MS"/>
                <a:cs typeface="Trebuchet MS"/>
              </a:rPr>
              <a:t>Chicken</a:t>
            </a:r>
            <a:endParaRPr sz="1588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4010" y="1648834"/>
            <a:ext cx="3239621" cy="2828773"/>
          </a:xfrm>
          <a:prstGeom prst="rect">
            <a:avLst/>
          </a:prstGeom>
          <a:solidFill>
            <a:srgbClr val="95B3D7"/>
          </a:solidFill>
        </p:spPr>
        <p:txBody>
          <a:bodyPr vert="horz" wrap="square" lIns="0" tIns="3922" rIns="0" bIns="0" rtlCol="0">
            <a:spAutoFit/>
          </a:bodyPr>
          <a:lstStyle/>
          <a:p>
            <a:pPr>
              <a:spcBef>
                <a:spcPts val="31"/>
              </a:spcBef>
            </a:pPr>
            <a:endParaRPr sz="2162">
              <a:latin typeface="Times New Roman"/>
              <a:cs typeface="Times New Roman"/>
            </a:endParaRPr>
          </a:p>
          <a:p>
            <a:pPr marL="198915"/>
            <a:r>
              <a:rPr sz="1588" b="1" spc="-110" dirty="0">
                <a:latin typeface="Trebuchet MS"/>
                <a:cs typeface="Trebuchet MS"/>
              </a:rPr>
              <a:t>Epic</a:t>
            </a:r>
            <a:endParaRPr sz="1588">
              <a:latin typeface="Trebuchet MS"/>
              <a:cs typeface="Trebuchet MS"/>
            </a:endParaRPr>
          </a:p>
          <a:p>
            <a:pPr marL="198915" marR="1123450">
              <a:lnSpc>
                <a:spcPts val="1853"/>
              </a:lnSpc>
              <a:spcBef>
                <a:spcPts val="141"/>
              </a:spcBef>
            </a:pPr>
            <a:r>
              <a:rPr sz="1588" b="1" spc="-79" dirty="0">
                <a:latin typeface="Trebuchet MS"/>
                <a:cs typeface="Trebuchet MS"/>
              </a:rPr>
              <a:t>User </a:t>
            </a:r>
            <a:r>
              <a:rPr sz="1588" b="1" spc="-84" dirty="0">
                <a:latin typeface="Trebuchet MS"/>
                <a:cs typeface="Trebuchet MS"/>
              </a:rPr>
              <a:t>Stories </a:t>
            </a:r>
            <a:r>
              <a:rPr sz="1588" b="1" spc="62" dirty="0">
                <a:latin typeface="Trebuchet MS"/>
                <a:cs typeface="Trebuchet MS"/>
              </a:rPr>
              <a:t>/</a:t>
            </a:r>
            <a:r>
              <a:rPr sz="1588" b="1" spc="-229" dirty="0">
                <a:latin typeface="Trebuchet MS"/>
                <a:cs typeface="Trebuchet MS"/>
              </a:rPr>
              <a:t> </a:t>
            </a:r>
            <a:r>
              <a:rPr sz="1588" b="1" spc="-110" dirty="0">
                <a:latin typeface="Trebuchet MS"/>
                <a:cs typeface="Trebuchet MS"/>
              </a:rPr>
              <a:t>Features  </a:t>
            </a:r>
            <a:r>
              <a:rPr sz="1588" b="1" spc="-115" dirty="0">
                <a:latin typeface="Trebuchet MS"/>
                <a:cs typeface="Trebuchet MS"/>
              </a:rPr>
              <a:t>Theme</a:t>
            </a:r>
            <a:endParaRPr sz="1588">
              <a:latin typeface="Trebuchet MS"/>
              <a:cs typeface="Trebuchet MS"/>
            </a:endParaRPr>
          </a:p>
          <a:p>
            <a:pPr marL="198915" marR="1680411">
              <a:lnSpc>
                <a:spcPts val="1941"/>
              </a:lnSpc>
              <a:spcBef>
                <a:spcPts val="18"/>
              </a:spcBef>
            </a:pPr>
            <a:r>
              <a:rPr sz="1588" b="1" spc="-93" dirty="0">
                <a:latin typeface="Trebuchet MS"/>
                <a:cs typeface="Trebuchet MS"/>
              </a:rPr>
              <a:t>Product</a:t>
            </a:r>
            <a:r>
              <a:rPr sz="1588" b="1" spc="-180" dirty="0">
                <a:latin typeface="Trebuchet MS"/>
                <a:cs typeface="Trebuchet MS"/>
              </a:rPr>
              <a:t> </a:t>
            </a:r>
            <a:r>
              <a:rPr sz="1588" b="1" spc="-79" dirty="0">
                <a:latin typeface="Trebuchet MS"/>
                <a:cs typeface="Trebuchet MS"/>
              </a:rPr>
              <a:t>Backlog  </a:t>
            </a:r>
            <a:r>
              <a:rPr sz="1588" b="1" spc="75" dirty="0">
                <a:latin typeface="Trebuchet MS"/>
                <a:cs typeface="Trebuchet MS"/>
              </a:rPr>
              <a:t>MMF</a:t>
            </a:r>
            <a:endParaRPr sz="1588">
              <a:latin typeface="Trebuchet MS"/>
              <a:cs typeface="Trebuchet MS"/>
            </a:endParaRPr>
          </a:p>
          <a:p>
            <a:pPr marL="198915" marR="2106818">
              <a:lnSpc>
                <a:spcPct val="100299"/>
              </a:lnSpc>
              <a:spcBef>
                <a:spcPts val="282"/>
              </a:spcBef>
            </a:pPr>
            <a:r>
              <a:rPr sz="1588" b="1" spc="-84" dirty="0">
                <a:solidFill>
                  <a:srgbClr val="E46C0A"/>
                </a:solidFill>
                <a:latin typeface="Trebuchet MS"/>
                <a:cs typeface="Trebuchet MS"/>
              </a:rPr>
              <a:t>Iteration  </a:t>
            </a:r>
            <a:r>
              <a:rPr sz="1588" b="1" spc="-93" dirty="0">
                <a:solidFill>
                  <a:srgbClr val="E46C0A"/>
                </a:solidFill>
                <a:latin typeface="Trebuchet MS"/>
                <a:cs typeface="Trebuchet MS"/>
              </a:rPr>
              <a:t>Release  </a:t>
            </a:r>
            <a:r>
              <a:rPr sz="1588" b="1" spc="-115" dirty="0">
                <a:latin typeface="Trebuchet MS"/>
                <a:cs typeface="Trebuchet MS"/>
              </a:rPr>
              <a:t>Time </a:t>
            </a:r>
            <a:r>
              <a:rPr sz="1588" b="1" spc="-93" dirty="0">
                <a:latin typeface="Trebuchet MS"/>
                <a:cs typeface="Trebuchet MS"/>
              </a:rPr>
              <a:t>Box  </a:t>
            </a:r>
            <a:r>
              <a:rPr sz="1588" b="1" spc="-84" dirty="0">
                <a:latin typeface="Trebuchet MS"/>
                <a:cs typeface="Trebuchet MS"/>
              </a:rPr>
              <a:t>Story</a:t>
            </a:r>
            <a:r>
              <a:rPr sz="1588" b="1" spc="-168" dirty="0">
                <a:latin typeface="Trebuchet MS"/>
                <a:cs typeface="Trebuchet MS"/>
              </a:rPr>
              <a:t> </a:t>
            </a:r>
            <a:r>
              <a:rPr sz="1588" b="1" spc="-88" dirty="0">
                <a:latin typeface="Trebuchet MS"/>
                <a:cs typeface="Trebuchet MS"/>
              </a:rPr>
              <a:t>Point</a:t>
            </a:r>
            <a:endParaRPr sz="1588">
              <a:latin typeface="Trebuchet MS"/>
              <a:cs typeface="Trebuchet MS"/>
            </a:endParaRPr>
          </a:p>
          <a:p>
            <a:pPr marL="198915">
              <a:spcBef>
                <a:spcPts val="35"/>
              </a:spcBef>
            </a:pPr>
            <a:r>
              <a:rPr sz="1588" b="1" spc="-97" dirty="0">
                <a:latin typeface="Trebuchet MS"/>
                <a:cs typeface="Trebuchet MS"/>
              </a:rPr>
              <a:t>Value </a:t>
            </a:r>
            <a:r>
              <a:rPr sz="1588" b="1" spc="-71" dirty="0">
                <a:latin typeface="Trebuchet MS"/>
                <a:cs typeface="Trebuchet MS"/>
              </a:rPr>
              <a:t>Based</a:t>
            </a:r>
            <a:r>
              <a:rPr sz="1588" b="1" spc="-141" dirty="0">
                <a:latin typeface="Trebuchet MS"/>
                <a:cs typeface="Trebuchet MS"/>
              </a:rPr>
              <a:t> </a:t>
            </a:r>
            <a:r>
              <a:rPr sz="1588" b="1" spc="-79" dirty="0">
                <a:latin typeface="Trebuchet MS"/>
                <a:cs typeface="Trebuchet MS"/>
              </a:rPr>
              <a:t>decomposition</a:t>
            </a:r>
            <a:endParaRPr sz="158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3790" y="4958289"/>
            <a:ext cx="5254999" cy="919110"/>
          </a:xfrm>
          <a:prstGeom prst="rect">
            <a:avLst/>
          </a:prstGeom>
          <a:solidFill>
            <a:srgbClr val="DEF6FA"/>
          </a:solidFill>
          <a:ln w="12700">
            <a:solidFill>
              <a:srgbClr val="95B3D7"/>
            </a:solidFill>
          </a:ln>
        </p:spPr>
        <p:txBody>
          <a:bodyPr vert="horz" wrap="square" lIns="0" tIns="47065" rIns="0" bIns="0" rtlCol="0">
            <a:spAutoFit/>
          </a:bodyPr>
          <a:lstStyle/>
          <a:p>
            <a:pPr marL="72282">
              <a:lnSpc>
                <a:spcPts val="1685"/>
              </a:lnSpc>
              <a:spcBef>
                <a:spcPts val="371"/>
              </a:spcBef>
            </a:pPr>
            <a:r>
              <a:rPr sz="1412" b="1" spc="4" dirty="0">
                <a:latin typeface="Arial"/>
                <a:cs typeface="Arial"/>
              </a:rPr>
              <a:t>Note:</a:t>
            </a:r>
            <a:endParaRPr sz="1412">
              <a:latin typeface="Arial"/>
              <a:cs typeface="Arial"/>
            </a:endParaRPr>
          </a:p>
          <a:p>
            <a:pPr marL="72282">
              <a:lnSpc>
                <a:spcPts val="1685"/>
              </a:lnSpc>
            </a:pPr>
            <a:r>
              <a:rPr sz="1412" spc="4" dirty="0">
                <a:latin typeface="Arial"/>
                <a:cs typeface="Arial"/>
              </a:rPr>
              <a:t>While the terminology varies--Scrum for instance has</a:t>
            </a:r>
            <a:r>
              <a:rPr sz="1412" spc="79" dirty="0">
                <a:latin typeface="Arial"/>
                <a:cs typeface="Arial"/>
              </a:rPr>
              <a:t> </a:t>
            </a:r>
            <a:r>
              <a:rPr sz="1412" dirty="0">
                <a:latin typeface="Arial"/>
                <a:cs typeface="Arial"/>
              </a:rPr>
              <a:t>a</a:t>
            </a:r>
            <a:endParaRPr sz="1412">
              <a:latin typeface="Arial"/>
              <a:cs typeface="Arial"/>
            </a:endParaRPr>
          </a:p>
          <a:p>
            <a:pPr marL="72282">
              <a:lnSpc>
                <a:spcPts val="1685"/>
              </a:lnSpc>
              <a:spcBef>
                <a:spcPts val="71"/>
              </a:spcBef>
            </a:pPr>
            <a:r>
              <a:rPr sz="1412" spc="4" dirty="0">
                <a:latin typeface="Arial"/>
                <a:cs typeface="Arial"/>
              </a:rPr>
              <a:t>“product backlog”,</a:t>
            </a:r>
            <a:r>
              <a:rPr sz="1412" spc="9" dirty="0">
                <a:latin typeface="Arial"/>
                <a:cs typeface="Arial"/>
              </a:rPr>
              <a:t> FDD</a:t>
            </a:r>
            <a:endParaRPr sz="1412">
              <a:latin typeface="Arial"/>
              <a:cs typeface="Arial"/>
            </a:endParaRPr>
          </a:p>
          <a:p>
            <a:pPr marL="72282">
              <a:lnSpc>
                <a:spcPts val="1685"/>
              </a:lnSpc>
            </a:pPr>
            <a:r>
              <a:rPr sz="1412" dirty="0">
                <a:latin typeface="Arial"/>
                <a:cs typeface="Arial"/>
              </a:rPr>
              <a:t>a </a:t>
            </a:r>
            <a:r>
              <a:rPr sz="1412" spc="4" dirty="0">
                <a:latin typeface="Arial"/>
                <a:cs typeface="Arial"/>
              </a:rPr>
              <a:t>“feature list” and </a:t>
            </a:r>
            <a:r>
              <a:rPr sz="1412" spc="9" dirty="0">
                <a:latin typeface="Arial"/>
                <a:cs typeface="Arial"/>
              </a:rPr>
              <a:t>DSDM </a:t>
            </a:r>
            <a:r>
              <a:rPr sz="1412" dirty="0">
                <a:latin typeface="Arial"/>
                <a:cs typeface="Arial"/>
              </a:rPr>
              <a:t>a </a:t>
            </a:r>
            <a:r>
              <a:rPr sz="1412" spc="4" dirty="0">
                <a:latin typeface="Arial"/>
                <a:cs typeface="Arial"/>
              </a:rPr>
              <a:t>“prioritized requirements</a:t>
            </a:r>
            <a:r>
              <a:rPr sz="1412" spc="88" dirty="0">
                <a:latin typeface="Arial"/>
                <a:cs typeface="Arial"/>
              </a:rPr>
              <a:t> </a:t>
            </a:r>
            <a:r>
              <a:rPr sz="1412" spc="4" dirty="0">
                <a:latin typeface="Arial"/>
                <a:cs typeface="Arial"/>
              </a:rPr>
              <a:t>list”-</a:t>
            </a:r>
            <a:endParaRPr sz="141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2980</Words>
  <Application>Microsoft Office PowerPoint</Application>
  <PresentationFormat>Widescreen</PresentationFormat>
  <Paragraphs>480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Arial</vt:lpstr>
      <vt:lpstr>Arial Black</vt:lpstr>
      <vt:lpstr>Calibri</vt:lpstr>
      <vt:lpstr>Calibri Light</vt:lpstr>
      <vt:lpstr>DejaVu Sans</vt:lpstr>
      <vt:lpstr>Georgia</vt:lpstr>
      <vt:lpstr>Times New Roman</vt:lpstr>
      <vt:lpstr>Trebuchet MS</vt:lpstr>
      <vt:lpstr>Verdana</vt:lpstr>
      <vt:lpstr>Webdings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receive followings at the end of this Phase</vt:lpstr>
      <vt:lpstr>PowerPoint Presentation</vt:lpstr>
      <vt:lpstr>PowerPoint Presentation</vt:lpstr>
      <vt:lpstr>PowerPoint Presentation</vt:lpstr>
      <vt:lpstr>PowerPoint Presentation</vt:lpstr>
      <vt:lpstr> Themes, on the other hand are just a broad way of describing  an area of focus. Each theme would probably contain several  epics or many user stories.</vt:lpstr>
      <vt:lpstr> Customer focused</vt:lpstr>
      <vt:lpstr>Well-defined “user story” follows INVEST model</vt:lpstr>
      <vt:lpstr>INVEST - Exercise</vt:lpstr>
      <vt:lpstr>Card  Conversation  Confirmation</vt:lpstr>
      <vt:lpstr>User Stories</vt:lpstr>
      <vt:lpstr>The 2nd C: Conversation</vt:lpstr>
      <vt:lpstr>The 3rd C: Confirmation</vt:lpstr>
      <vt:lpstr> Format of Epic User Stories</vt:lpstr>
      <vt:lpstr>PowerPoint Presentation</vt:lpstr>
      <vt:lpstr>PowerPoint Presentation</vt:lpstr>
      <vt:lpstr>PowerPoint Presentation</vt:lpstr>
      <vt:lpstr>PowerPoint Presentation</vt:lpstr>
      <vt:lpstr>Time Boxing</vt:lpstr>
      <vt:lpstr>PowerPoint Presentation</vt:lpstr>
      <vt:lpstr>Three basic roles for executing the Scrum project:</vt:lpstr>
      <vt:lpstr>PowerPoint Presentation</vt:lpstr>
      <vt:lpstr>PowerPoint Presentation</vt:lpstr>
      <vt:lpstr>PowerPoint Presentation</vt:lpstr>
      <vt:lpstr> APM Framework  (Speculation)  Things to Know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Requirement  Gathering  Technique</vt:lpstr>
      <vt:lpstr>PowerPoint Presentation</vt:lpstr>
      <vt:lpstr>PowerPoint Presentation</vt:lpstr>
      <vt:lpstr>Visual representation 'How does it look?'</vt:lpstr>
      <vt:lpstr>Personas</vt:lpstr>
      <vt:lpstr>Use Case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Dinesh.BabuVK</dc:creator>
  <cp:lastModifiedBy>Dinesh.BabuVK</cp:lastModifiedBy>
  <cp:revision>1</cp:revision>
  <dcterms:created xsi:type="dcterms:W3CDTF">2022-09-28T13:36:26Z</dcterms:created>
  <dcterms:modified xsi:type="dcterms:W3CDTF">2024-04-13T09:01:51Z</dcterms:modified>
</cp:coreProperties>
</file>