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6" r:id="rId6"/>
    <p:sldId id="257" r:id="rId7"/>
    <p:sldId id="260" r:id="rId8"/>
    <p:sldId id="258" r:id="rId9"/>
    <p:sldId id="261" r:id="rId10"/>
    <p:sldId id="262" r:id="rId11"/>
    <p:sldId id="283" r:id="rId12"/>
    <p:sldId id="287" r:id="rId13"/>
    <p:sldId id="295" r:id="rId14"/>
    <p:sldId id="266" r:id="rId15"/>
    <p:sldId id="284" r:id="rId16"/>
    <p:sldId id="288" r:id="rId17"/>
    <p:sldId id="289" r:id="rId18"/>
    <p:sldId id="290" r:id="rId19"/>
    <p:sldId id="294" r:id="rId20"/>
    <p:sldId id="293" r:id="rId21"/>
    <p:sldId id="269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923F103-BC34-4FE4-A40E-EDDEECFDA5D0}" type="datetimeFigureOut">
              <a:rPr lang="en-US" smtClean="0"/>
              <a:pPr/>
              <a:t>8/7/2025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C70A75-C3DD-4493-1402-6E9A71F3422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1D647B-832C-1420-31DA-1BCA4ACA96D5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F53EFF9-D9BF-187B-7AF5-A8A3A6E0AC5F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24" name="Freeform: Shape 19">
                <a:extLst>
                  <a:ext uri="{FF2B5EF4-FFF2-40B4-BE49-F238E27FC236}">
                    <a16:creationId xmlns:a16="http://schemas.microsoft.com/office/drawing/2014/main" id="{FD1AB08C-2C67-DEE2-A044-EC98FB2E2DB1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5" name="Freeform: Shape 20">
                <a:extLst>
                  <a:ext uri="{FF2B5EF4-FFF2-40B4-BE49-F238E27FC236}">
                    <a16:creationId xmlns:a16="http://schemas.microsoft.com/office/drawing/2014/main" id="{336A05DB-A09B-1249-C8B6-92FD9AB445D3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6" name="Right Triangle 25">
                <a:extLst>
                  <a:ext uri="{FF2B5EF4-FFF2-40B4-BE49-F238E27FC236}">
                    <a16:creationId xmlns:a16="http://schemas.microsoft.com/office/drawing/2014/main" id="{EEDA31FA-A134-89B9-B0FD-CEA1C9C74A80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7" name="Right Triangle 26">
                <a:extLst>
                  <a:ext uri="{FF2B5EF4-FFF2-40B4-BE49-F238E27FC236}">
                    <a16:creationId xmlns:a16="http://schemas.microsoft.com/office/drawing/2014/main" id="{E6C863C3-3C49-308B-8C6E-AFB4CE608C8F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8" name="Right Triangle 27">
                <a:extLst>
                  <a:ext uri="{FF2B5EF4-FFF2-40B4-BE49-F238E27FC236}">
                    <a16:creationId xmlns:a16="http://schemas.microsoft.com/office/drawing/2014/main" id="{7C9881C6-2B5F-257D-7D5B-CE03CC9E8360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9" name="Freeform: Shape 24">
                <a:extLst>
                  <a:ext uri="{FF2B5EF4-FFF2-40B4-BE49-F238E27FC236}">
                    <a16:creationId xmlns:a16="http://schemas.microsoft.com/office/drawing/2014/main" id="{E0C4BD01-05E2-E1A9-1A78-305165D72DB6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318BA020-1A93-DC00-9F76-B2F203B988E8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B7EB29DB-E59E-9648-62AC-DE0C7FE03772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1E4AC3C1-B2B9-8AC3-8219-C6625D118BD1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8FCD1E2-96E5-FBF9-35E6-E08E7C3E9216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4" name="Freeform: Shape 17">
                <a:extLst>
                  <a:ext uri="{FF2B5EF4-FFF2-40B4-BE49-F238E27FC236}">
                    <a16:creationId xmlns:a16="http://schemas.microsoft.com/office/drawing/2014/main" id="{F70421C3-F06F-518F-BB52-560C35F95C03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3" name="Freeform: Shape 12">
                <a:extLst>
                  <a:ext uri="{FF2B5EF4-FFF2-40B4-BE49-F238E27FC236}">
                    <a16:creationId xmlns:a16="http://schemas.microsoft.com/office/drawing/2014/main" id="{A0EF0AF1-D3B0-5175-499E-7E51E7F83CC3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2248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8182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95032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928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099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6046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GB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EBFBE9-3C2A-86BD-12C4-DFE4AC6E0BB7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AE1ABE6D-BD54-3F04-5CAD-82FF7E397FAA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4D5F62E3-04D2-DC7F-E320-8985600517C3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0283C0C-AF08-EED1-4BA1-EC6547345C6F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C247AAC-60DA-36A3-894C-16200D257C0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6BD678-F517-B0DE-DCFA-B2613FA1C6C3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7EE904-C295-4480-65F4-62FC30E6821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0921AD-82C6-96BA-2A77-7DA44F58DC9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123C6A-DB00-D143-9C64-696297102A52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E68B18DE-62BA-4EE6-992C-6972399397B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D342166D-CB0D-C8A7-7D48-CEBBF2EB6C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6F6505-9C82-4E64-9ACD-7E738931CA5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139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34E6425-0181-43F2-84FC-787E803FD2F8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6E5BE-EBBF-CF3A-20FB-E908EDB4B9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70E7AC31-A3A0-3200-01C1-0517830B3521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12">
            <a:extLst>
              <a:ext uri="{FF2B5EF4-FFF2-40B4-BE49-F238E27FC236}">
                <a16:creationId xmlns:a16="http://schemas.microsoft.com/office/drawing/2014/main" id="{1C306DF3-AF45-38E7-C4EF-940BDDED016C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8C06B3A-A99B-C0D8-563E-CCA7EC3D0FDB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22">
            <a:extLst>
              <a:ext uri="{FF2B5EF4-FFF2-40B4-BE49-F238E27FC236}">
                <a16:creationId xmlns:a16="http://schemas.microsoft.com/office/drawing/2014/main" id="{B6AB9B38-D3E3-897D-7415-5D2F502AA66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23">
            <a:extLst>
              <a:ext uri="{FF2B5EF4-FFF2-40B4-BE49-F238E27FC236}">
                <a16:creationId xmlns:a16="http://schemas.microsoft.com/office/drawing/2014/main" id="{52CE7787-D11D-1BD7-700C-115F57C5F0AA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24">
            <a:extLst>
              <a:ext uri="{FF2B5EF4-FFF2-40B4-BE49-F238E27FC236}">
                <a16:creationId xmlns:a16="http://schemas.microsoft.com/office/drawing/2014/main" id="{4AC00217-A54D-CA91-CD79-0774BCF96FED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25">
            <a:extLst>
              <a:ext uri="{FF2B5EF4-FFF2-40B4-BE49-F238E27FC236}">
                <a16:creationId xmlns:a16="http://schemas.microsoft.com/office/drawing/2014/main" id="{77B3BEC9-1D80-FE57-C4F7-7A12B1910612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26">
            <a:extLst>
              <a:ext uri="{FF2B5EF4-FFF2-40B4-BE49-F238E27FC236}">
                <a16:creationId xmlns:a16="http://schemas.microsoft.com/office/drawing/2014/main" id="{2FF7BC71-BAE9-A892-5FA6-7DD324B46D74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64C226-7814-EAF1-0C5A-7C70F18E1EDA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28">
              <a:extLst>
                <a:ext uri="{FF2B5EF4-FFF2-40B4-BE49-F238E27FC236}">
                  <a16:creationId xmlns:a16="http://schemas.microsoft.com/office/drawing/2014/main" id="{4B8BB7D4-BDB4-5B4C-4F6C-4213CB29831A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29">
              <a:extLst>
                <a:ext uri="{FF2B5EF4-FFF2-40B4-BE49-F238E27FC236}">
                  <a16:creationId xmlns:a16="http://schemas.microsoft.com/office/drawing/2014/main" id="{7C9E4857-155F-C0A1-9D4F-F49BB13EC7EF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65081A-A762-8B63-AC4C-0AF3C5E05A1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31">
              <a:extLst>
                <a:ext uri="{FF2B5EF4-FFF2-40B4-BE49-F238E27FC236}">
                  <a16:creationId xmlns:a16="http://schemas.microsoft.com/office/drawing/2014/main" id="{93C16395-D5ED-939A-E4F8-61F20167390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32">
              <a:extLst>
                <a:ext uri="{FF2B5EF4-FFF2-40B4-BE49-F238E27FC236}">
                  <a16:creationId xmlns:a16="http://schemas.microsoft.com/office/drawing/2014/main" id="{990BE251-DDE5-D2E2-3E97-5AA3194FD4E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373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16EC38-72AD-0DE0-7245-71E1F5B072FF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60ED8C0-BA9A-CB2C-EEF0-3332057A1B43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8260F8-54DC-E5E5-1CD5-1822939474AF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4EB0E61-3408-F87F-15A3-168126CCE061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3A1782-D34E-00C8-1109-D281D54F45EC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348EB7-9AE8-E057-49B5-59AF52A86670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06AE4E-1EB6-0811-0600-10B2D66F5D8B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7D359A9-5DF9-768D-208A-588B7DB16A5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15434AE-8598-EEEC-2383-87773DBAA6E6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3C09C7DE-45E9-F8DA-27DC-153B6D48542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17D3414F-BB30-FDB4-F1CD-228DC69E7366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12EA8-A508-25C5-13E5-995814FB1521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9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49EA4-56F2-3D8A-799E-527DD2519953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FD47BDC-20FF-2F0E-1D25-E5FF43DEE548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4351845-EF3C-6540-D02A-810269A94C18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8A86B32-B87B-2559-6985-11F198E62350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A74ABE5-6ACC-98AB-B27B-5455678ABF0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76368E-FCAA-31F2-DB6E-F7251BC9AD9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888502A-564E-31D7-9894-99441D7F6BC2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57B97F-31B1-5E1E-7A66-6F3E5889A92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8D5940-C715-FA83-F7CA-EE4B4CF401B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890B6F5F-2E20-0054-C9C7-18EBC557258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1938E0F8-E626-BFFA-4D50-2BE629816A7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885B7E-5F74-2F49-249C-E830E3F813F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72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ADE92A-C117-F549-8220-03139E872683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5">
            <a:extLst>
              <a:ext uri="{FF2B5EF4-FFF2-40B4-BE49-F238E27FC236}">
                <a16:creationId xmlns:a16="http://schemas.microsoft.com/office/drawing/2014/main" id="{E8362BDA-E0D2-3DA7-BBE8-EB57B7378CAC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ABD83F3C-33A8-101E-4E81-351F1DB99B20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221A51F8-546F-A8E9-D686-B8F9EBA7BDD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D9E392-40C4-B406-7757-D01B7210E27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5D5803-87BE-07AB-016D-66DE359FE89D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5123DF3-537B-DDBC-0433-E372A75404A8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4831BB-B34C-F097-B410-D1D7163FB23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B052C4-F939-CF6A-9F8D-9441648BE8E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1E7D0A3F-E692-8D24-4F79-51C01DF83985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0F57990B-8148-8BE3-4FE4-A4E0B4C7F30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8FC5363-82D1-8C31-D3F6-0C1D2070B455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2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39E72-3CD5-D258-6345-2530542459B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B20A180C-D4C9-EADA-17C6-65B198C34B08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1EBCD353-7D22-F0E8-2C08-173269C39538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DF45F4CA-881D-61C5-CD80-02AA7A949A94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5F01ED68-33DB-1E38-2B7B-E8FCCE0B33ED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99C55D-E545-0A27-8941-CD7277E9D325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08B5D513-FAB7-05D1-1759-8F01C827D611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86A384D5-FEF0-D7AA-362B-CAB593B3425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F6EFCFDB-352E-F27E-597D-39763F63616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183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CE47D-2BC4-6C97-3CE9-6063E85BC7D6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394931C2-F9B2-A972-35E2-11BA7324B8DE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2">
            <a:extLst>
              <a:ext uri="{FF2B5EF4-FFF2-40B4-BE49-F238E27FC236}">
                <a16:creationId xmlns:a16="http://schemas.microsoft.com/office/drawing/2014/main" id="{4B501189-15EE-6146-A5AF-CCE508722E72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22">
            <a:extLst>
              <a:ext uri="{FF2B5EF4-FFF2-40B4-BE49-F238E27FC236}">
                <a16:creationId xmlns:a16="http://schemas.microsoft.com/office/drawing/2014/main" id="{3447CD82-70CC-A856-C225-1153577E119D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D29125EF-7E67-F12B-E561-098E03F682E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77F825-B2EC-4C31-41DE-EC4A20D177E6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7" name="Freeform: Shape 25">
              <a:extLst>
                <a:ext uri="{FF2B5EF4-FFF2-40B4-BE49-F238E27FC236}">
                  <a16:creationId xmlns:a16="http://schemas.microsoft.com/office/drawing/2014/main" id="{A6BEE523-F0A5-7CDD-D235-248BB757DD6D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26">
              <a:extLst>
                <a:ext uri="{FF2B5EF4-FFF2-40B4-BE49-F238E27FC236}">
                  <a16:creationId xmlns:a16="http://schemas.microsoft.com/office/drawing/2014/main" id="{520A03E0-D05A-35E5-8DF3-10D4F6163B4F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2A391F-899A-59EA-03DA-42565EC7A7DF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2A4F7286-90EB-4E28-83FA-5CE986E3F4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29D4F6D7-50F7-F1C1-BFCD-585ABCA84B4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2" name="Freeform: Shape 30">
            <a:extLst>
              <a:ext uri="{FF2B5EF4-FFF2-40B4-BE49-F238E27FC236}">
                <a16:creationId xmlns:a16="http://schemas.microsoft.com/office/drawing/2014/main" id="{D1B340C4-476C-2A18-E755-203BCAF50F4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397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5E72C73-2D91-4E12-BA25-F0AA0C03599B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9CAE1-9772-7742-7EB6-50E621461D72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F2000193-FBBB-87B9-2199-BC2CF3B6DAC9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2">
            <a:extLst>
              <a:ext uri="{FF2B5EF4-FFF2-40B4-BE49-F238E27FC236}">
                <a16:creationId xmlns:a16="http://schemas.microsoft.com/office/drawing/2014/main" id="{EC2B5AB5-8AEB-510F-799A-1436DB56198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22">
            <a:extLst>
              <a:ext uri="{FF2B5EF4-FFF2-40B4-BE49-F238E27FC236}">
                <a16:creationId xmlns:a16="http://schemas.microsoft.com/office/drawing/2014/main" id="{12FEDEC9-D2E0-F3D7-0F4E-9606A7B7AEE0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DBFC3A91-6DEF-F904-BB15-71011D26DBFC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EBDD6B-4B06-64F7-C6A2-8D4A1146996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25">
              <a:extLst>
                <a:ext uri="{FF2B5EF4-FFF2-40B4-BE49-F238E27FC236}">
                  <a16:creationId xmlns:a16="http://schemas.microsoft.com/office/drawing/2014/main" id="{17B0DF80-E354-3F54-6726-71CF638BBBBE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26">
              <a:extLst>
                <a:ext uri="{FF2B5EF4-FFF2-40B4-BE49-F238E27FC236}">
                  <a16:creationId xmlns:a16="http://schemas.microsoft.com/office/drawing/2014/main" id="{C0696B90-1362-AC76-D322-4930046DD31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B3579D-6DBC-4051-1AE3-0A2B8FBCAD9A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E8033A06-F904-0472-2614-B699C9D6FCD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2DCB8E88-4DED-8689-C967-C0B5B4F7472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30">
            <a:extLst>
              <a:ext uri="{FF2B5EF4-FFF2-40B4-BE49-F238E27FC236}">
                <a16:creationId xmlns:a16="http://schemas.microsoft.com/office/drawing/2014/main" id="{07579BCA-3233-934F-ABB6-6158E5C11EC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74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A89C59-4937-1B10-9106-134E9B80C2C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C08E57BB-9550-61E3-4C9A-CFE55169052B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id="{B65454DE-B525-8E2B-7CDE-FFC1992E2B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0A232CC7-742E-32A6-9F11-6A2CA9FC9A9B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5890813D-02B7-D058-46F8-E1AE348000A4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D75BEC4-9379-3595-0264-E4C297A855DF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C88182-5A8C-E493-F7ED-3E642838A742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52804581-D5C6-FD13-1094-7EF1377A030E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A34EC055-7EB6-C74F-AFDA-E4162F4BDA3E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A080DC-1B84-143F-37AC-780463909716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8">
              <a:extLst>
                <a:ext uri="{FF2B5EF4-FFF2-40B4-BE49-F238E27FC236}">
                  <a16:creationId xmlns:a16="http://schemas.microsoft.com/office/drawing/2014/main" id="{480CA798-B816-BCEE-0BDD-EDC6DD3A601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9" name="Rectangle: Single Corner Snipped 2">
              <a:extLst>
                <a:ext uri="{FF2B5EF4-FFF2-40B4-BE49-F238E27FC236}">
                  <a16:creationId xmlns:a16="http://schemas.microsoft.com/office/drawing/2014/main" id="{D493E187-B0CC-157E-3F55-4675DE4B9D6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29">
            <a:extLst>
              <a:ext uri="{FF2B5EF4-FFF2-40B4-BE49-F238E27FC236}">
                <a16:creationId xmlns:a16="http://schemas.microsoft.com/office/drawing/2014/main" id="{89EE1959-2A21-17ED-27C9-E5A9172E5C71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4BA0A6B0-1FE7-7483-762F-A80854E3F6D5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1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  <p:sldLayoutId id="2147484172" r:id="rId12"/>
    <p:sldLayoutId id="2147484173" r:id="rId13"/>
    <p:sldLayoutId id="2147484174" r:id="rId14"/>
    <p:sldLayoutId id="2147483651" r:id="rId15"/>
    <p:sldLayoutId id="2147483661" r:id="rId16"/>
    <p:sldLayoutId id="2147483677" r:id="rId17"/>
    <p:sldLayoutId id="2147483674" r:id="rId18"/>
    <p:sldLayoutId id="2147483665" r:id="rId19"/>
    <p:sldLayoutId id="2147483673" r:id="rId20"/>
    <p:sldLayoutId id="2147483662" r:id="rId21"/>
    <p:sldLayoutId id="2147483663" r:id="rId22"/>
    <p:sldLayoutId id="2147483664" r:id="rId23"/>
    <p:sldLayoutId id="2147483675" r:id="rId24"/>
    <p:sldLayoutId id="2147483676" r:id="rId25"/>
    <p:sldLayoutId id="2147483672" r:id="rId26"/>
    <p:sldLayoutId id="2147483668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" name="Rectangle 10259">
            <a:extLst>
              <a:ext uri="{FF2B5EF4-FFF2-40B4-BE49-F238E27FC236}">
                <a16:creationId xmlns:a16="http://schemas.microsoft.com/office/drawing/2014/main" id="{9705199F-B36C-414E-A6BB-FABF4D307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261" name="Rectangle 10260">
            <a:extLst>
              <a:ext uri="{FF2B5EF4-FFF2-40B4-BE49-F238E27FC236}">
                <a16:creationId xmlns:a16="http://schemas.microsoft.com/office/drawing/2014/main" id="{84627786-4F60-4021-9795-758641BA1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0262" name="Rectangle 10261">
            <a:extLst>
              <a:ext uri="{FF2B5EF4-FFF2-40B4-BE49-F238E27FC236}">
                <a16:creationId xmlns:a16="http://schemas.microsoft.com/office/drawing/2014/main" id="{D90F9405-C7F1-4A15-9D6E-029E64BD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rmAutofit/>
          </a:bodyPr>
          <a:lstStyle/>
          <a:p>
            <a:r>
              <a:rPr lang="en-US" spc="-132" dirty="0">
                <a:latin typeface="IBM Plex Serif SemiBold" panose="00000700000000000000" pitchFamily="2" charset="0"/>
              </a:rPr>
              <a:t>Health Care</a:t>
            </a:r>
            <a:br>
              <a:rPr lang="en-US" spc="-132" dirty="0">
                <a:latin typeface="IBM Plex Serif SemiBold" panose="00000700000000000000" pitchFamily="2" charset="0"/>
              </a:rPr>
            </a:br>
            <a:r>
              <a:rPr lang="en-US" spc="-132" dirty="0">
                <a:latin typeface="IBM Plex Serif SemiBold" panose="00000700000000000000" pitchFamily="2" charset="0"/>
              </a:rPr>
              <a:t>Analytics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pc="-21" dirty="0" err="1">
                <a:latin typeface="Arial" panose="020B0604020202020204" pitchFamily="34" charset="0"/>
                <a:cs typeface="Arial" panose="020B0604020202020204" pitchFamily="34" charset="0"/>
              </a:rPr>
              <a:t>Your’s</a:t>
            </a:r>
            <a:r>
              <a:rPr lang="en-US" spc="-21" dirty="0">
                <a:latin typeface="Arial" panose="020B0604020202020204" pitchFamily="34" charset="0"/>
                <a:cs typeface="Arial" panose="020B0604020202020204" pitchFamily="34" charset="0"/>
              </a:rPr>
              <a:t> Life , </a:t>
            </a:r>
            <a:r>
              <a:rPr lang="en-US" spc="-21" dirty="0" err="1">
                <a:latin typeface="Arial" panose="020B0604020202020204" pitchFamily="34" charset="0"/>
                <a:cs typeface="Arial" panose="020B0604020202020204" pitchFamily="34" charset="0"/>
              </a:rPr>
              <a:t>Our’s</a:t>
            </a:r>
            <a:r>
              <a:rPr lang="en-US" spc="-21" dirty="0">
                <a:latin typeface="Arial" panose="020B0604020202020204" pitchFamily="34" charset="0"/>
                <a:cs typeface="Arial" panose="020B0604020202020204" pitchFamily="34" charset="0"/>
              </a:rPr>
              <a:t> Importance</a:t>
            </a:r>
          </a:p>
        </p:txBody>
      </p:sp>
      <p:sp>
        <p:nvSpPr>
          <p:cNvPr id="10269" name="Rectangle 10268">
            <a:extLst>
              <a:ext uri="{FF2B5EF4-FFF2-40B4-BE49-F238E27FC236}">
                <a16:creationId xmlns:a16="http://schemas.microsoft.com/office/drawing/2014/main" id="{3A3CBFE3-B3CA-4294-B713-02ED8C9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0271" name="Straight Connector 10270">
            <a:extLst>
              <a:ext uri="{FF2B5EF4-FFF2-40B4-BE49-F238E27FC236}">
                <a16:creationId xmlns:a16="http://schemas.microsoft.com/office/drawing/2014/main" id="{280576F0-D548-4154-ABCA-AF48FBF5E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3" name="Straight Connector 10272">
            <a:extLst>
              <a:ext uri="{FF2B5EF4-FFF2-40B4-BE49-F238E27FC236}">
                <a16:creationId xmlns:a16="http://schemas.microsoft.com/office/drawing/2014/main" id="{E1ACCC95-7D84-4C2E-9BDB-E109CB84E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5" name="Straight Connector 10274">
            <a:extLst>
              <a:ext uri="{FF2B5EF4-FFF2-40B4-BE49-F238E27FC236}">
                <a16:creationId xmlns:a16="http://schemas.microsoft.com/office/drawing/2014/main" id="{AA5FF440-1D03-4653-99A9-E2AD11BB6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12294">
            <a:extLst>
              <a:ext uri="{FF2B5EF4-FFF2-40B4-BE49-F238E27FC236}">
                <a16:creationId xmlns:a16="http://schemas.microsoft.com/office/drawing/2014/main" id="{1B5D6631-F74B-410E-B60D-7C97D6D77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297" name="Rectangle 12296">
            <a:extLst>
              <a:ext uri="{FF2B5EF4-FFF2-40B4-BE49-F238E27FC236}">
                <a16:creationId xmlns:a16="http://schemas.microsoft.com/office/drawing/2014/main" id="{6F300CB1-0412-47A2-BA30-07135C98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2299" name="Rectangle 12298">
            <a:extLst>
              <a:ext uri="{FF2B5EF4-FFF2-40B4-BE49-F238E27FC236}">
                <a16:creationId xmlns:a16="http://schemas.microsoft.com/office/drawing/2014/main" id="{C1AC820A-F7A7-46F3-933A-2CCC7201D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301" name="Rectangle 12300">
            <a:extLst>
              <a:ext uri="{FF2B5EF4-FFF2-40B4-BE49-F238E27FC236}">
                <a16:creationId xmlns:a16="http://schemas.microsoft.com/office/drawing/2014/main" id="{8DAFCA3D-277C-4C06-BC17-5108F3A70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2303" name="Group 12302">
            <a:extLst>
              <a:ext uri="{FF2B5EF4-FFF2-40B4-BE49-F238E27FC236}">
                <a16:creationId xmlns:a16="http://schemas.microsoft.com/office/drawing/2014/main" id="{5457DF47-900A-447E-9B61-2B94B7495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2304" name="Straight Connector 12303">
              <a:extLst>
                <a:ext uri="{FF2B5EF4-FFF2-40B4-BE49-F238E27FC236}">
                  <a16:creationId xmlns:a16="http://schemas.microsoft.com/office/drawing/2014/main" id="{84772325-EEFF-4BA8-841C-29A78A2E4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5" name="Straight Connector 12304">
              <a:extLst>
                <a:ext uri="{FF2B5EF4-FFF2-40B4-BE49-F238E27FC236}">
                  <a16:creationId xmlns:a16="http://schemas.microsoft.com/office/drawing/2014/main" id="{AD3094C5-7785-41DD-B095-217D2665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6" name="Straight Connector 12305">
              <a:extLst>
                <a:ext uri="{FF2B5EF4-FFF2-40B4-BE49-F238E27FC236}">
                  <a16:creationId xmlns:a16="http://schemas.microsoft.com/office/drawing/2014/main" id="{ED3CF66E-289D-4AB8-85D9-C0B9AE18B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08" name="Rectangle 12307">
            <a:extLst>
              <a:ext uri="{FF2B5EF4-FFF2-40B4-BE49-F238E27FC236}">
                <a16:creationId xmlns:a16="http://schemas.microsoft.com/office/drawing/2014/main" id="{88AD58F8-A25B-4E55-9B70-759019A69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0" name="Rectangle 12309">
            <a:extLst>
              <a:ext uri="{FF2B5EF4-FFF2-40B4-BE49-F238E27FC236}">
                <a16:creationId xmlns:a16="http://schemas.microsoft.com/office/drawing/2014/main" id="{A6FC0FAB-C447-4AF0-B2F8-1A6656A7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312" name="Rectangle 12311">
            <a:extLst>
              <a:ext uri="{FF2B5EF4-FFF2-40B4-BE49-F238E27FC236}">
                <a16:creationId xmlns:a16="http://schemas.microsoft.com/office/drawing/2014/main" id="{91E7DCD7-3AC5-4E2C-8260-56291A898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7587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4" name="Rectangle 12313">
            <a:extLst>
              <a:ext uri="{FF2B5EF4-FFF2-40B4-BE49-F238E27FC236}">
                <a16:creationId xmlns:a16="http://schemas.microsoft.com/office/drawing/2014/main" id="{85C10AE8-8663-498F-85C5-BFE154BB6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2316" name="Rectangle 12315">
            <a:extLst>
              <a:ext uri="{FF2B5EF4-FFF2-40B4-BE49-F238E27FC236}">
                <a16:creationId xmlns:a16="http://schemas.microsoft.com/office/drawing/2014/main" id="{A32DB11C-F5A8-4100-B4A3-1363129E5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E1EE487-D725-1E3F-B7F4-DC3D1091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/>
              <a:t>Challenges in </a:t>
            </a:r>
            <a:br>
              <a:rPr lang="en-US" sz="3400" cap="all" spc="-100"/>
            </a:br>
            <a:r>
              <a:rPr lang="en-US" sz="3400" cap="all" spc="-100"/>
              <a:t>Health care</a:t>
            </a:r>
          </a:p>
        </p:txBody>
      </p:sp>
      <p:pic>
        <p:nvPicPr>
          <p:cNvPr id="12290" name="Picture 2" descr="A diagram of a tree with roots&#10;&#10;AI-generated content may be incorrect.">
            <a:extLst>
              <a:ext uri="{FF2B5EF4-FFF2-40B4-BE49-F238E27FC236}">
                <a16:creationId xmlns:a16="http://schemas.microsoft.com/office/drawing/2014/main" id="{3D24B7CD-9F60-6803-B9F0-C9850B601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" r="6130" b="-1"/>
          <a:stretch>
            <a:fillRect/>
          </a:stretch>
        </p:blipFill>
        <p:spPr bwMode="auto">
          <a:xfrm>
            <a:off x="643192" y="645106"/>
            <a:ext cx="5451627" cy="556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18" name="Rectangle 12317">
            <a:extLst>
              <a:ext uri="{FF2B5EF4-FFF2-40B4-BE49-F238E27FC236}">
                <a16:creationId xmlns:a16="http://schemas.microsoft.com/office/drawing/2014/main" id="{42A565BD-1766-4317-876F-8C88B84DC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320" name="Straight Connector 12319">
            <a:extLst>
              <a:ext uri="{FF2B5EF4-FFF2-40B4-BE49-F238E27FC236}">
                <a16:creationId xmlns:a16="http://schemas.microsoft.com/office/drawing/2014/main" id="{AB88B546-B69B-4542-AEA9-870C56B75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2" name="Straight Connector 12321">
            <a:extLst>
              <a:ext uri="{FF2B5EF4-FFF2-40B4-BE49-F238E27FC236}">
                <a16:creationId xmlns:a16="http://schemas.microsoft.com/office/drawing/2014/main" id="{4641C125-D090-4512-84D4-62C8284A5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24" name="Straight Connector 12323">
            <a:extLst>
              <a:ext uri="{FF2B5EF4-FFF2-40B4-BE49-F238E27FC236}">
                <a16:creationId xmlns:a16="http://schemas.microsoft.com/office/drawing/2014/main" id="{BAF1C18B-2ECB-4214-8EB8-96470842B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9C41A-BC4B-A246-0F95-43DBA8DC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4739" y="6392314"/>
            <a:ext cx="64008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 noProof="0">
                <a:solidFill>
                  <a:srgbClr val="404040"/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noProof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3323" name="Rectangle 13322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3327" name="Group 13326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3328" name="Straight Connector 13327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9" name="Straight Connector 13328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30" name="Straight Connector 13329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32" name="Rectangle 13331">
            <a:extLst>
              <a:ext uri="{FF2B5EF4-FFF2-40B4-BE49-F238E27FC236}">
                <a16:creationId xmlns:a16="http://schemas.microsoft.com/office/drawing/2014/main" id="{1A856DE3-B9AB-43F7-A80F-CB9F149A9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>
                <a:solidFill>
                  <a:srgbClr val="FFFFFF"/>
                </a:solidFill>
              </a:rPr>
              <a:t>CONCLUSION </a:t>
            </a:r>
          </a:p>
        </p:txBody>
      </p:sp>
      <p:sp useBgFill="1">
        <p:nvSpPr>
          <p:cNvPr id="13334" name="Rectangle 13333">
            <a:extLst>
              <a:ext uri="{FF2B5EF4-FFF2-40B4-BE49-F238E27FC236}">
                <a16:creationId xmlns:a16="http://schemas.microsoft.com/office/drawing/2014/main" id="{8B4B154C-0A60-41BF-B149-21BD6D9B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6" name="Rectangle 13335">
            <a:extLst>
              <a:ext uri="{FF2B5EF4-FFF2-40B4-BE49-F238E27FC236}">
                <a16:creationId xmlns:a16="http://schemas.microsoft.com/office/drawing/2014/main" id="{4DC1BCB1-67D2-4359-8F92-3A69D16DD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3338" name="Straight Connector 13337">
            <a:extLst>
              <a:ext uri="{FF2B5EF4-FFF2-40B4-BE49-F238E27FC236}">
                <a16:creationId xmlns:a16="http://schemas.microsoft.com/office/drawing/2014/main" id="{8800E080-59F0-4F83-B2C9-C7330EFDF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0" name="Straight Connector 13339">
            <a:extLst>
              <a:ext uri="{FF2B5EF4-FFF2-40B4-BE49-F238E27FC236}">
                <a16:creationId xmlns:a16="http://schemas.microsoft.com/office/drawing/2014/main" id="{5F506867-1785-46B5-8ECF-33F482D0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 descr="A diagram of a bridge&#10;&#10;AI-generated content may be incorrect.">
            <a:extLst>
              <a:ext uri="{FF2B5EF4-FFF2-40B4-BE49-F238E27FC236}">
                <a16:creationId xmlns:a16="http://schemas.microsoft.com/office/drawing/2014/main" id="{D2688C4C-6F6F-B6E4-670A-A20726BD1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63" y="1343601"/>
            <a:ext cx="7476415" cy="450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42" name="Straight Connector 13341">
            <a:extLst>
              <a:ext uri="{FF2B5EF4-FFF2-40B4-BE49-F238E27FC236}">
                <a16:creationId xmlns:a16="http://schemas.microsoft.com/office/drawing/2014/main" id="{A8A8A2B6-6C82-4F71-BD0A-2E57CD231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3013" y="6392314"/>
            <a:ext cx="100584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0" y="4624929"/>
            <a:ext cx="10694388" cy="1151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>
                <a:solidFill>
                  <a:srgbClr val="FFFFFF"/>
                </a:solidFill>
              </a:rPr>
              <a:t>Dashboard-1 (EXCEL)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5408" y="5937384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AC56FCD4-9490-3878-2B0C-D9DC10F3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73" y="445747"/>
            <a:ext cx="10274441" cy="334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3FEF96-EE2E-14B2-5D4F-EE4760D9B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63DA47-28B1-2646-C088-D1562826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0" y="4624929"/>
            <a:ext cx="10694388" cy="1151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>
                <a:solidFill>
                  <a:srgbClr val="FFFFFF"/>
                </a:solidFill>
              </a:rPr>
              <a:t>Dashboard-2 (EXCEL)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18A5B-A831-FE2E-D583-A5DDD486A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5408" y="5937384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2" name="Picture 4" descr="No alternative text description for this image">
            <a:extLst>
              <a:ext uri="{FF2B5EF4-FFF2-40B4-BE49-F238E27FC236}">
                <a16:creationId xmlns:a16="http://schemas.microsoft.com/office/drawing/2014/main" id="{7112DFBA-8B1D-4BCE-35DF-A83C8844A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23" y="451825"/>
            <a:ext cx="10209125" cy="325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86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23277C-77B3-CDD5-0421-BD1EBE595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197618-91F6-E081-8D7D-8C2C5608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0" y="4624929"/>
            <a:ext cx="10694388" cy="11515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>
                <a:solidFill>
                  <a:srgbClr val="FFFFFF"/>
                </a:solidFill>
              </a:rPr>
              <a:t>Dashboard-1 (Power BI)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1CE2D-967A-0B83-F43B-664CE926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5408" y="5937384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D62B0C-3E84-1FAF-6A99-10278B30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347" y="192287"/>
            <a:ext cx="7937391" cy="374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2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16B5F9-6B51-79EB-4065-943BA05EC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3AD6C9-1C38-E022-7A83-1D12EE71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0" y="4624929"/>
            <a:ext cx="10694388" cy="11515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>
                <a:solidFill>
                  <a:srgbClr val="FFFFFF"/>
                </a:solidFill>
              </a:rPr>
              <a:t>Dashboard-2 (Power BI)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21F197-98B3-0CFA-2B20-9F103C92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5408" y="5937384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A screenshot of a medical dashboard">
            <a:extLst>
              <a:ext uri="{FF2B5EF4-FFF2-40B4-BE49-F238E27FC236}">
                <a16:creationId xmlns:a16="http://schemas.microsoft.com/office/drawing/2014/main" id="{57FF1D02-230F-092E-BB3B-9C5E9C94B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784" y="42124"/>
            <a:ext cx="6953837" cy="392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D3F76-E8D0-3428-9A91-25C077C4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C9978A-2D46-E73D-B8DF-8D5DFC12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00" y="4652692"/>
            <a:ext cx="10694388" cy="11515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>
                <a:solidFill>
                  <a:srgbClr val="FFFFFF"/>
                </a:solidFill>
              </a:rPr>
              <a:t>Dashboard-1 (Tableau)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8CD793-379B-8F32-DC79-EE6A46E1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5408" y="5937384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3076" name="Picture 4" descr="No alternative text description for this image">
            <a:extLst>
              <a:ext uri="{FF2B5EF4-FFF2-40B4-BE49-F238E27FC236}">
                <a16:creationId xmlns:a16="http://schemas.microsoft.com/office/drawing/2014/main" id="{487607D7-C229-6BFC-3605-CEE5ECC22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685" y="69491"/>
            <a:ext cx="9162514" cy="387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43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4E3B87-EAB1-78CC-9312-0D6EB9367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310B7E-F548-6332-D085-1C282437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0" y="4624929"/>
            <a:ext cx="10694388" cy="11515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>
                <a:solidFill>
                  <a:srgbClr val="FFFFFF"/>
                </a:solidFill>
              </a:rPr>
              <a:t>Dashboard-2 (Tableau)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5910D-ACF1-96F4-90E9-EE2E7CFA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65408" y="5937384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4098" name="Picture 2" descr="No alternative text description for this image">
            <a:extLst>
              <a:ext uri="{FF2B5EF4-FFF2-40B4-BE49-F238E27FC236}">
                <a16:creationId xmlns:a16="http://schemas.microsoft.com/office/drawing/2014/main" id="{A393D82F-ACA4-DE45-5453-5CAC57533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83" y="16593"/>
            <a:ext cx="9200839" cy="384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9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205" y="1887795"/>
            <a:ext cx="9673306" cy="2733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700" b="0" cap="all" spc="-10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  <a:t>Thank You </a:t>
            </a:r>
            <a:br>
              <a:rPr lang="en-US" sz="6700" b="0" cap="all" spc="-10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</a:br>
            <a:r>
              <a:rPr lang="en-US" sz="6700" b="0" cap="all" spc="-10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  <a:t>For Being a Patient Listener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E1E7F64-0923-4A8C-8C57-8DA53D5B4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478849-EFF2-4DE4-983C-8EE3FA1EB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59007-D861-4E94-9C3A-A056785E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7587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10B89F-E2F1-498D-89E6-BBD1F7A8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98270E-648F-4E36-B844-0EDB47720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Let’s Talk About Some SQL Code</a:t>
            </a:r>
          </a:p>
        </p:txBody>
      </p:sp>
      <p:pic>
        <p:nvPicPr>
          <p:cNvPr id="4" name="Picture 3" descr="I Don't Know Panda">
            <a:extLst>
              <a:ext uri="{FF2B5EF4-FFF2-40B4-BE49-F238E27FC236}">
                <a16:creationId xmlns:a16="http://schemas.microsoft.com/office/drawing/2014/main" id="{106E4ECD-34DA-F018-B2F0-24874FBF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701624"/>
            <a:ext cx="5451627" cy="5451627"/>
          </a:xfrm>
          <a:prstGeom prst="rect">
            <a:avLst/>
          </a:prstGeom>
          <a:noFill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D928195-4D39-4483-8E9C-DDEF4528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C3AEFB-A180-42BA-A986-808141512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C660CB-86B2-4824-BAAF-665CD1889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55DF17-4368-44AA-A15E-16C1FC14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4739" y="6392314"/>
            <a:ext cx="64008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4218DE-2976-A7C1-AC0A-10FA1F80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205" y="1887794"/>
            <a:ext cx="9673306" cy="3687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MEMBERS</a:t>
            </a:r>
            <a:br>
              <a:rPr lang="en-US" sz="3400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3400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400" i="1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Mudigonda Pranay Kumar	</a:t>
            </a:r>
            <a:br>
              <a:rPr lang="en-US" sz="3400" i="1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400" i="1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Gulfam Ali	</a:t>
            </a:r>
            <a:br>
              <a:rPr lang="en-US" sz="3400" i="1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400" i="1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Sumit Kumar	</a:t>
            </a:r>
            <a:br>
              <a:rPr lang="en-US" sz="3400" i="1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400" i="1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Nikita Rani	</a:t>
            </a:r>
            <a:br>
              <a:rPr lang="en-US" sz="3400" i="1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400" i="1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Chinmay Rajendra Joshi	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10955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4438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4E3BD8E-C067-D62F-D248-CBFF8E9A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1629" y="5789264"/>
            <a:ext cx="2111881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 kern="12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kern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33AE7E2E-4489-06ED-D9B1-10AEB4F12F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4678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2068" name="Straight Connector 2067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9" name="Straight Connector 2068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0" name="Straight Connector 2069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1A856DE3-B9AB-43F7-A80F-CB9F149A9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cap="all" spc="-100">
                <a:solidFill>
                  <a:srgbClr val="FFFFFF"/>
                </a:solidFill>
              </a:rPr>
              <a:t>INTRODUCTION</a:t>
            </a:r>
          </a:p>
        </p:txBody>
      </p:sp>
      <p:sp useBgFill="1">
        <p:nvSpPr>
          <p:cNvPr id="2074" name="Rectangle 2073">
            <a:extLst>
              <a:ext uri="{FF2B5EF4-FFF2-40B4-BE49-F238E27FC236}">
                <a16:creationId xmlns:a16="http://schemas.microsoft.com/office/drawing/2014/main" id="{8B4B154C-0A60-41BF-B149-21BD6D9B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4DC1BCB1-67D2-4359-8F92-3A69D16DD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8800E080-59F0-4F83-B2C9-C7330EFDF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Straight Connector 2079">
            <a:extLst>
              <a:ext uri="{FF2B5EF4-FFF2-40B4-BE49-F238E27FC236}">
                <a16:creationId xmlns:a16="http://schemas.microsoft.com/office/drawing/2014/main" id="{5F506867-1785-46B5-8ECF-33F482D0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A8A8A2B6-6C82-4F71-BD0A-2E57CD231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3013" y="6392314"/>
            <a:ext cx="100584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13B74F0-096D-8EE6-B119-F0B8921CA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79" y="220114"/>
            <a:ext cx="733425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6154">
            <a:extLst>
              <a:ext uri="{FF2B5EF4-FFF2-40B4-BE49-F238E27FC236}">
                <a16:creationId xmlns:a16="http://schemas.microsoft.com/office/drawing/2014/main" id="{1B5D6631-F74B-410E-B60D-7C97D6D77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6F300CB1-0412-47A2-BA30-07135C98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C1AC820A-F7A7-46F3-933A-2CCC7201D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8DAFCA3D-277C-4C06-BC17-5108F3A70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6163" name="Group 6162">
            <a:extLst>
              <a:ext uri="{FF2B5EF4-FFF2-40B4-BE49-F238E27FC236}">
                <a16:creationId xmlns:a16="http://schemas.microsoft.com/office/drawing/2014/main" id="{5457DF47-900A-447E-9B61-2B94B7495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6164" name="Straight Connector 6163">
              <a:extLst>
                <a:ext uri="{FF2B5EF4-FFF2-40B4-BE49-F238E27FC236}">
                  <a16:creationId xmlns:a16="http://schemas.microsoft.com/office/drawing/2014/main" id="{84772325-EEFF-4BA8-841C-29A78A2E4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5" name="Straight Connector 6164">
              <a:extLst>
                <a:ext uri="{FF2B5EF4-FFF2-40B4-BE49-F238E27FC236}">
                  <a16:creationId xmlns:a16="http://schemas.microsoft.com/office/drawing/2014/main" id="{AD3094C5-7785-41DD-B095-217D2665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6" name="Straight Connector 6165">
              <a:extLst>
                <a:ext uri="{FF2B5EF4-FFF2-40B4-BE49-F238E27FC236}">
                  <a16:creationId xmlns:a16="http://schemas.microsoft.com/office/drawing/2014/main" id="{ED3CF66E-289D-4AB8-85D9-C0B9AE18B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68" name="Rectangle 6167">
            <a:extLst>
              <a:ext uri="{FF2B5EF4-FFF2-40B4-BE49-F238E27FC236}">
                <a16:creationId xmlns:a16="http://schemas.microsoft.com/office/drawing/2014/main" id="{88AD58F8-A25B-4E55-9B70-759019A69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A6FC0FAB-C447-4AF0-B2F8-1A6656A7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91E7DCD7-3AC5-4E2C-8260-56291A898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7587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4" name="Rectangle 6173">
            <a:extLst>
              <a:ext uri="{FF2B5EF4-FFF2-40B4-BE49-F238E27FC236}">
                <a16:creationId xmlns:a16="http://schemas.microsoft.com/office/drawing/2014/main" id="{85C10AE8-8663-498F-85C5-BFE154BB6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6176" name="Rectangle 6175">
            <a:extLst>
              <a:ext uri="{FF2B5EF4-FFF2-40B4-BE49-F238E27FC236}">
                <a16:creationId xmlns:a16="http://schemas.microsoft.com/office/drawing/2014/main" id="{A32DB11C-F5A8-4100-B4A3-1363129E5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31" name="Title 1">
            <a:extLst>
              <a:ext uri="{FF2B5EF4-FFF2-40B4-BE49-F238E27FC236}">
                <a16:creationId xmlns:a16="http://schemas.microsoft.com/office/drawing/2014/main" id="{834978BA-927F-B858-1BDB-AD429F9F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2143" y="1559768"/>
            <a:ext cx="3727164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cap="all" spc="-100" dirty="0"/>
              <a:t>What is</a:t>
            </a:r>
            <a:br>
              <a:rPr lang="en-US" sz="3000" cap="all" spc="-100" dirty="0"/>
            </a:br>
            <a:r>
              <a:rPr lang="en-US" sz="3000" cap="all" spc="-100" dirty="0"/>
              <a:t>Health Management?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0A1AD5EC-39FB-58A9-09B4-43BD9A44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6" r="4206" b="-2"/>
          <a:stretch>
            <a:fillRect/>
          </a:stretch>
        </p:blipFill>
        <p:spPr bwMode="auto">
          <a:xfrm>
            <a:off x="412596" y="645106"/>
            <a:ext cx="5682224" cy="556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8" name="Rectangle 6177">
            <a:extLst>
              <a:ext uri="{FF2B5EF4-FFF2-40B4-BE49-F238E27FC236}">
                <a16:creationId xmlns:a16="http://schemas.microsoft.com/office/drawing/2014/main" id="{42A565BD-1766-4317-876F-8C88B84DC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6180" name="Straight Connector 6179">
            <a:extLst>
              <a:ext uri="{FF2B5EF4-FFF2-40B4-BE49-F238E27FC236}">
                <a16:creationId xmlns:a16="http://schemas.microsoft.com/office/drawing/2014/main" id="{AB88B546-B69B-4542-AEA9-870C56B75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2" name="Straight Connector 6181">
            <a:extLst>
              <a:ext uri="{FF2B5EF4-FFF2-40B4-BE49-F238E27FC236}">
                <a16:creationId xmlns:a16="http://schemas.microsoft.com/office/drawing/2014/main" id="{4641C125-D090-4512-84D4-62C8284A5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4" name="Straight Connector 6183">
            <a:extLst>
              <a:ext uri="{FF2B5EF4-FFF2-40B4-BE49-F238E27FC236}">
                <a16:creationId xmlns:a16="http://schemas.microsoft.com/office/drawing/2014/main" id="{BAF1C18B-2ECB-4214-8EB8-96470842B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4739" y="6392314"/>
            <a:ext cx="64008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404040"/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7183" name="Group 7182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7184" name="Straight Connector 7183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5" name="Straight Connector 7184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6" name="Straight Connector 7185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88" name="Rectangle 7187">
            <a:extLst>
              <a:ext uri="{FF2B5EF4-FFF2-40B4-BE49-F238E27FC236}">
                <a16:creationId xmlns:a16="http://schemas.microsoft.com/office/drawing/2014/main" id="{9E1E7F64-0923-4A8C-8C57-8DA53D5B4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0" name="Rectangle 7189">
            <a:extLst>
              <a:ext uri="{FF2B5EF4-FFF2-40B4-BE49-F238E27FC236}">
                <a16:creationId xmlns:a16="http://schemas.microsoft.com/office/drawing/2014/main" id="{09478849-EFF2-4DE4-983C-8EE3FA1EB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192" name="Rectangle 7191">
            <a:extLst>
              <a:ext uri="{FF2B5EF4-FFF2-40B4-BE49-F238E27FC236}">
                <a16:creationId xmlns:a16="http://schemas.microsoft.com/office/drawing/2014/main" id="{C7659007-D861-4E94-9C3A-A056785E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7587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4" name="Rectangle 7193">
            <a:extLst>
              <a:ext uri="{FF2B5EF4-FFF2-40B4-BE49-F238E27FC236}">
                <a16:creationId xmlns:a16="http://schemas.microsoft.com/office/drawing/2014/main" id="{3510B89F-E2F1-498D-89E6-BBD1F7A8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7196" name="Rectangle 7195">
            <a:extLst>
              <a:ext uri="{FF2B5EF4-FFF2-40B4-BE49-F238E27FC236}">
                <a16:creationId xmlns:a16="http://schemas.microsoft.com/office/drawing/2014/main" id="{9B98270E-648F-4E36-B844-0EDB47720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b="0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Importance of </a:t>
            </a:r>
            <a:br>
              <a:rPr lang="en-US" sz="3400" b="0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400" b="0" cap="all" spc="-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Health care</a:t>
            </a:r>
          </a:p>
        </p:txBody>
      </p:sp>
      <p:pic>
        <p:nvPicPr>
          <p:cNvPr id="7170" name="Picture 2" descr="A graph of a graph showing the impact of a health care management&#10;&#10;AI-generated content may be incorrect.">
            <a:extLst>
              <a:ext uri="{FF2B5EF4-FFF2-40B4-BE49-F238E27FC236}">
                <a16:creationId xmlns:a16="http://schemas.microsoft.com/office/drawing/2014/main" id="{00093C46-4654-15C4-821F-4BF21E73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174" y="1549746"/>
            <a:ext cx="6094819" cy="414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98" name="Rectangle 7197">
            <a:extLst>
              <a:ext uri="{FF2B5EF4-FFF2-40B4-BE49-F238E27FC236}">
                <a16:creationId xmlns:a16="http://schemas.microsoft.com/office/drawing/2014/main" id="{FD928195-4D39-4483-8E9C-DDEF4528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7200" name="Straight Connector 7199">
            <a:extLst>
              <a:ext uri="{FF2B5EF4-FFF2-40B4-BE49-F238E27FC236}">
                <a16:creationId xmlns:a16="http://schemas.microsoft.com/office/drawing/2014/main" id="{D3C3AEFB-A180-42BA-A986-808141512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2" name="Straight Connector 7201">
            <a:extLst>
              <a:ext uri="{FF2B5EF4-FFF2-40B4-BE49-F238E27FC236}">
                <a16:creationId xmlns:a16="http://schemas.microsoft.com/office/drawing/2014/main" id="{BDC660CB-86B2-4824-BAAF-665CD1889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4" name="Straight Connector 7203">
            <a:extLst>
              <a:ext uri="{FF2B5EF4-FFF2-40B4-BE49-F238E27FC236}">
                <a16:creationId xmlns:a16="http://schemas.microsoft.com/office/drawing/2014/main" id="{6355DF17-4368-44AA-A15E-16C1FC14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4739" y="6392314"/>
            <a:ext cx="64008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8208" name="Straight Connector 8207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9" name="Straight Connector 8208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0" name="Straight Connector 8209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12" name="Rectangle 8211">
            <a:extLst>
              <a:ext uri="{FF2B5EF4-FFF2-40B4-BE49-F238E27FC236}">
                <a16:creationId xmlns:a16="http://schemas.microsoft.com/office/drawing/2014/main" id="{9E1E7F64-0923-4A8C-8C57-8DA53D5B4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4" name="Rectangle 8213">
            <a:extLst>
              <a:ext uri="{FF2B5EF4-FFF2-40B4-BE49-F238E27FC236}">
                <a16:creationId xmlns:a16="http://schemas.microsoft.com/office/drawing/2014/main" id="{09478849-EFF2-4DE4-983C-8EE3FA1EB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216" name="Rectangle 8215">
            <a:extLst>
              <a:ext uri="{FF2B5EF4-FFF2-40B4-BE49-F238E27FC236}">
                <a16:creationId xmlns:a16="http://schemas.microsoft.com/office/drawing/2014/main" id="{C7659007-D861-4E94-9C3A-A056785E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7587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8" name="Rectangle 8217">
            <a:extLst>
              <a:ext uri="{FF2B5EF4-FFF2-40B4-BE49-F238E27FC236}">
                <a16:creationId xmlns:a16="http://schemas.microsoft.com/office/drawing/2014/main" id="{3510B89F-E2F1-498D-89E6-BBD1F7A8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8220" name="Rectangle 8219">
            <a:extLst>
              <a:ext uri="{FF2B5EF4-FFF2-40B4-BE49-F238E27FC236}">
                <a16:creationId xmlns:a16="http://schemas.microsoft.com/office/drawing/2014/main" id="{9B98270E-648F-4E36-B844-0EDB47720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C8AAA7-48D0-6E2D-50AA-264C89C7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Main Sectors in Health care</a:t>
            </a:r>
          </a:p>
        </p:txBody>
      </p:sp>
      <p:pic>
        <p:nvPicPr>
          <p:cNvPr id="8194" name="Picture 2" descr="A dna structure with icons and text&#10;&#10;AI-generated content may be incorrect.">
            <a:extLst>
              <a:ext uri="{FF2B5EF4-FFF2-40B4-BE49-F238E27FC236}">
                <a16:creationId xmlns:a16="http://schemas.microsoft.com/office/drawing/2014/main" id="{CB0EBEA6-71F4-89F8-0621-BA79BF8C8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901" y="237086"/>
            <a:ext cx="6480863" cy="659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2" name="Rectangle 8221">
            <a:extLst>
              <a:ext uri="{FF2B5EF4-FFF2-40B4-BE49-F238E27FC236}">
                <a16:creationId xmlns:a16="http://schemas.microsoft.com/office/drawing/2014/main" id="{FD928195-4D39-4483-8E9C-DDEF4528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8224" name="Straight Connector 8223">
            <a:extLst>
              <a:ext uri="{FF2B5EF4-FFF2-40B4-BE49-F238E27FC236}">
                <a16:creationId xmlns:a16="http://schemas.microsoft.com/office/drawing/2014/main" id="{D3C3AEFB-A180-42BA-A986-808141512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6" name="Straight Connector 8225">
            <a:extLst>
              <a:ext uri="{FF2B5EF4-FFF2-40B4-BE49-F238E27FC236}">
                <a16:creationId xmlns:a16="http://schemas.microsoft.com/office/drawing/2014/main" id="{BDC660CB-86B2-4824-BAAF-665CD1889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Straight Connector 8227">
            <a:extLst>
              <a:ext uri="{FF2B5EF4-FFF2-40B4-BE49-F238E27FC236}">
                <a16:creationId xmlns:a16="http://schemas.microsoft.com/office/drawing/2014/main" id="{6355DF17-4368-44AA-A15E-16C1FC14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4739" y="6392314"/>
            <a:ext cx="64008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/>
              <a:pPr defTabSz="914400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9231" name="Group 9230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9232" name="Straight Connector 9231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3" name="Straight Connector 9232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4" name="Straight Connector 9233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36" name="Rectangle 9235">
            <a:extLst>
              <a:ext uri="{FF2B5EF4-FFF2-40B4-BE49-F238E27FC236}">
                <a16:creationId xmlns:a16="http://schemas.microsoft.com/office/drawing/2014/main" id="{9E1E7F64-0923-4A8C-8C57-8DA53D5B4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8" name="Rectangle 9237">
            <a:extLst>
              <a:ext uri="{FF2B5EF4-FFF2-40B4-BE49-F238E27FC236}">
                <a16:creationId xmlns:a16="http://schemas.microsoft.com/office/drawing/2014/main" id="{09478849-EFF2-4DE4-983C-8EE3FA1EB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240" name="Rectangle 9239">
            <a:extLst>
              <a:ext uri="{FF2B5EF4-FFF2-40B4-BE49-F238E27FC236}">
                <a16:creationId xmlns:a16="http://schemas.microsoft.com/office/drawing/2014/main" id="{C7659007-D861-4E94-9C3A-A056785E9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7587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2" name="Rectangle 9241">
            <a:extLst>
              <a:ext uri="{FF2B5EF4-FFF2-40B4-BE49-F238E27FC236}">
                <a16:creationId xmlns:a16="http://schemas.microsoft.com/office/drawing/2014/main" id="{3510B89F-E2F1-498D-89E6-BBD1F7A8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9244" name="Rectangle 9243">
            <a:extLst>
              <a:ext uri="{FF2B5EF4-FFF2-40B4-BE49-F238E27FC236}">
                <a16:creationId xmlns:a16="http://schemas.microsoft.com/office/drawing/2014/main" id="{9B98270E-648F-4E36-B844-0EDB47720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260" y="1984464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600" cap="all" spc="-100" dirty="0"/>
              <a:t>Characteristics of the Health care</a:t>
            </a:r>
          </a:p>
        </p:txBody>
      </p:sp>
      <p:pic>
        <p:nvPicPr>
          <p:cNvPr id="9218" name="Picture 2" descr="A diagram of a health care excellence&#10;&#10;AI-generated content may be incorrect.">
            <a:extLst>
              <a:ext uri="{FF2B5EF4-FFF2-40B4-BE49-F238E27FC236}">
                <a16:creationId xmlns:a16="http://schemas.microsoft.com/office/drawing/2014/main" id="{4E3A5481-011F-9D93-696A-27C71FC3D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401" y="899444"/>
            <a:ext cx="6229122" cy="53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6" name="Rectangle 9245">
            <a:extLst>
              <a:ext uri="{FF2B5EF4-FFF2-40B4-BE49-F238E27FC236}">
                <a16:creationId xmlns:a16="http://schemas.microsoft.com/office/drawing/2014/main" id="{FD928195-4D39-4483-8E9C-DDEF4528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9248" name="Straight Connector 9247">
            <a:extLst>
              <a:ext uri="{FF2B5EF4-FFF2-40B4-BE49-F238E27FC236}">
                <a16:creationId xmlns:a16="http://schemas.microsoft.com/office/drawing/2014/main" id="{D3C3AEFB-A180-42BA-A986-808141512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0" name="Straight Connector 9249">
            <a:extLst>
              <a:ext uri="{FF2B5EF4-FFF2-40B4-BE49-F238E27FC236}">
                <a16:creationId xmlns:a16="http://schemas.microsoft.com/office/drawing/2014/main" id="{BDC660CB-86B2-4824-BAAF-665CD1889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2" name="Straight Connector 9251">
            <a:extLst>
              <a:ext uri="{FF2B5EF4-FFF2-40B4-BE49-F238E27FC236}">
                <a16:creationId xmlns:a16="http://schemas.microsoft.com/office/drawing/2014/main" id="{6355DF17-4368-44AA-A15E-16C1FC14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4739" y="6392314"/>
            <a:ext cx="64008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8" name="Rectangle 10277">
            <a:extLst>
              <a:ext uri="{FF2B5EF4-FFF2-40B4-BE49-F238E27FC236}">
                <a16:creationId xmlns:a16="http://schemas.microsoft.com/office/drawing/2014/main" id="{4999FE9C-D8F9-4F9B-B95B-608C3EF6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0280" name="Rectangle 10279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82" name="Rectangle 10281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0284" name="Rectangle 10283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Key Skills in Health care</a:t>
            </a:r>
            <a:endParaRPr lang="en-US" sz="2800" b="1">
              <a:solidFill>
                <a:srgbClr val="FFFFFF"/>
              </a:solidFill>
            </a:endParaRPr>
          </a:p>
        </p:txBody>
      </p:sp>
      <p:sp>
        <p:nvSpPr>
          <p:cNvPr id="10286" name="Rectangle 10285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pic>
        <p:nvPicPr>
          <p:cNvPr id="10244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6E4E8E47-63ED-0658-BF88-460CA560E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162" y="976105"/>
            <a:ext cx="7561991" cy="493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BBD0777-0C64-A973-3AF5-895F4FA309F2}"/>
              </a:ext>
            </a:extLst>
          </p:cNvPr>
          <p:cNvSpPr txBox="1"/>
          <p:nvPr/>
        </p:nvSpPr>
        <p:spPr>
          <a:xfrm>
            <a:off x="9387190" y="2149813"/>
            <a:ext cx="2247090" cy="4046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900">
                <a:solidFill>
                  <a:srgbClr val="FFFFFF"/>
                </a:solidFill>
              </a:rPr>
              <a:t>Working in healthcare requires a combination of </a:t>
            </a:r>
            <a:r>
              <a:rPr lang="en-US" sz="900" b="1">
                <a:solidFill>
                  <a:srgbClr val="FFFFFF"/>
                </a:solidFill>
              </a:rPr>
              <a:t>technical, interpersonal, and analytical skills</a:t>
            </a:r>
            <a:r>
              <a:rPr lang="en-US" sz="900">
                <a:solidFill>
                  <a:srgbClr val="FFFFFF"/>
                </a:solidFill>
              </a:rPr>
              <a:t>. Strong </a:t>
            </a:r>
            <a:r>
              <a:rPr lang="en-US" sz="900" b="1">
                <a:solidFill>
                  <a:srgbClr val="FFFFFF"/>
                </a:solidFill>
              </a:rPr>
              <a:t>communication skills</a:t>
            </a:r>
            <a:r>
              <a:rPr lang="en-US" sz="900">
                <a:solidFill>
                  <a:srgbClr val="FFFFFF"/>
                </a:solidFill>
              </a:rPr>
              <a:t> are essential for interacting effectively with patients, families, and other healthcare professionals.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900" b="1">
              <a:solidFill>
                <a:srgbClr val="FFFFFF"/>
              </a:solidFill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900" b="1">
                <a:solidFill>
                  <a:srgbClr val="FFFFFF"/>
                </a:solidFill>
              </a:rPr>
              <a:t>Empathy and compassion</a:t>
            </a:r>
            <a:r>
              <a:rPr lang="en-US" sz="900">
                <a:solidFill>
                  <a:srgbClr val="FFFFFF"/>
                </a:solidFill>
              </a:rPr>
              <a:t> help build trust and provide emotional support to patients. Professionals must have </a:t>
            </a:r>
            <a:r>
              <a:rPr lang="en-US" sz="900" b="1">
                <a:solidFill>
                  <a:srgbClr val="FFFFFF"/>
                </a:solidFill>
              </a:rPr>
              <a:t>critical thinking and problem-solving abilities</a:t>
            </a:r>
            <a:r>
              <a:rPr lang="en-US" sz="900">
                <a:solidFill>
                  <a:srgbClr val="FFFFFF"/>
                </a:solidFill>
              </a:rPr>
              <a:t> to assess symptoms, make quick decisions, and handle emergencies. 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900" b="1">
              <a:solidFill>
                <a:srgbClr val="FFFFFF"/>
              </a:solidFill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900" b="1">
                <a:solidFill>
                  <a:srgbClr val="FFFFFF"/>
                </a:solidFill>
              </a:rPr>
              <a:t>Attention to detail</a:t>
            </a:r>
            <a:r>
              <a:rPr lang="en-US" sz="900">
                <a:solidFill>
                  <a:srgbClr val="FFFFFF"/>
                </a:solidFill>
              </a:rPr>
              <a:t> is vital for accurate diagnosis, treatment, and documentation. </a:t>
            </a:r>
            <a:r>
              <a:rPr lang="en-US" sz="900" b="1">
                <a:solidFill>
                  <a:srgbClr val="FFFFFF"/>
                </a:solidFill>
              </a:rPr>
              <a:t>Teamwork and collaboration</a:t>
            </a:r>
            <a:r>
              <a:rPr lang="en-US" sz="900">
                <a:solidFill>
                  <a:srgbClr val="FFFFFF"/>
                </a:solidFill>
              </a:rPr>
              <a:t> are also crucial, as healthcare is a multidisciplinary field requiring coordination across various roles.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7166" y="6165491"/>
            <a:ext cx="1463040" cy="274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263D6C4-4840-40CC-AC84-17E24B3B7BDE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1B5D6631-F74B-410E-B60D-7C97D6D77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6F300CB1-0412-47A2-BA30-07135C98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C1AC820A-F7A7-46F3-933A-2CCC7201D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1279" name="Rectangle 11278">
            <a:extLst>
              <a:ext uri="{FF2B5EF4-FFF2-40B4-BE49-F238E27FC236}">
                <a16:creationId xmlns:a16="http://schemas.microsoft.com/office/drawing/2014/main" id="{8DAFCA3D-277C-4C06-BC17-5108F3A70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1281" name="Group 11280">
            <a:extLst>
              <a:ext uri="{FF2B5EF4-FFF2-40B4-BE49-F238E27FC236}">
                <a16:creationId xmlns:a16="http://schemas.microsoft.com/office/drawing/2014/main" id="{5457DF47-900A-447E-9B61-2B94B7495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1282" name="Straight Connector 11281">
              <a:extLst>
                <a:ext uri="{FF2B5EF4-FFF2-40B4-BE49-F238E27FC236}">
                  <a16:creationId xmlns:a16="http://schemas.microsoft.com/office/drawing/2014/main" id="{84772325-EEFF-4BA8-841C-29A78A2E4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3" name="Straight Connector 11282">
              <a:extLst>
                <a:ext uri="{FF2B5EF4-FFF2-40B4-BE49-F238E27FC236}">
                  <a16:creationId xmlns:a16="http://schemas.microsoft.com/office/drawing/2014/main" id="{AD3094C5-7785-41DD-B095-217D26651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4" name="Straight Connector 11283">
              <a:extLst>
                <a:ext uri="{FF2B5EF4-FFF2-40B4-BE49-F238E27FC236}">
                  <a16:creationId xmlns:a16="http://schemas.microsoft.com/office/drawing/2014/main" id="{ED3CF66E-289D-4AB8-85D9-C0B9AE18B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86" name="Rectangle 11285">
            <a:extLst>
              <a:ext uri="{FF2B5EF4-FFF2-40B4-BE49-F238E27FC236}">
                <a16:creationId xmlns:a16="http://schemas.microsoft.com/office/drawing/2014/main" id="{88AD58F8-A25B-4E55-9B70-759019A69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8" name="Rectangle 11287">
            <a:extLst>
              <a:ext uri="{FF2B5EF4-FFF2-40B4-BE49-F238E27FC236}">
                <a16:creationId xmlns:a16="http://schemas.microsoft.com/office/drawing/2014/main" id="{A6FC0FAB-C447-4AF0-B2F8-1A6656A7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290" name="Rectangle 11289">
            <a:extLst>
              <a:ext uri="{FF2B5EF4-FFF2-40B4-BE49-F238E27FC236}">
                <a16:creationId xmlns:a16="http://schemas.microsoft.com/office/drawing/2014/main" id="{91E7DCD7-3AC5-4E2C-8260-56291A898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7587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2" name="Rectangle 11291">
            <a:extLst>
              <a:ext uri="{FF2B5EF4-FFF2-40B4-BE49-F238E27FC236}">
                <a16:creationId xmlns:a16="http://schemas.microsoft.com/office/drawing/2014/main" id="{85C10AE8-8663-498F-85C5-BFE154BB6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1294" name="Rectangle 11293">
            <a:extLst>
              <a:ext uri="{FF2B5EF4-FFF2-40B4-BE49-F238E27FC236}">
                <a16:creationId xmlns:a16="http://schemas.microsoft.com/office/drawing/2014/main" id="{A32DB11C-F5A8-4100-B4A3-1363129E5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37" name="Title 1">
            <a:extLst>
              <a:ext uri="{FF2B5EF4-FFF2-40B4-BE49-F238E27FC236}">
                <a16:creationId xmlns:a16="http://schemas.microsoft.com/office/drawing/2014/main" id="{25511E76-D539-15DC-56AB-E211B217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tx1">
                    <a:lumMod val="85000"/>
                    <a:lumOff val="15000"/>
                  </a:schemeClr>
                </a:solidFill>
              </a:rPr>
              <a:t>Trends in Health care</a:t>
            </a:r>
          </a:p>
        </p:txBody>
      </p:sp>
      <p:pic>
        <p:nvPicPr>
          <p:cNvPr id="11268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B54F093-AFF9-4518-A94A-858155774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 r="-1" b="5789"/>
          <a:stretch>
            <a:fillRect/>
          </a:stretch>
        </p:blipFill>
        <p:spPr bwMode="auto">
          <a:xfrm>
            <a:off x="643192" y="645106"/>
            <a:ext cx="5451627" cy="556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96" name="Rectangle 11295">
            <a:extLst>
              <a:ext uri="{FF2B5EF4-FFF2-40B4-BE49-F238E27FC236}">
                <a16:creationId xmlns:a16="http://schemas.microsoft.com/office/drawing/2014/main" id="{42A565BD-1766-4317-876F-8C88B84DC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298" name="Straight Connector 11297">
            <a:extLst>
              <a:ext uri="{FF2B5EF4-FFF2-40B4-BE49-F238E27FC236}">
                <a16:creationId xmlns:a16="http://schemas.microsoft.com/office/drawing/2014/main" id="{AB88B546-B69B-4542-AEA9-870C56B75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0" name="Straight Connector 11299">
            <a:extLst>
              <a:ext uri="{FF2B5EF4-FFF2-40B4-BE49-F238E27FC236}">
                <a16:creationId xmlns:a16="http://schemas.microsoft.com/office/drawing/2014/main" id="{4641C125-D090-4512-84D4-62C8284A5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2" name="Straight Connector 11301">
            <a:extLst>
              <a:ext uri="{FF2B5EF4-FFF2-40B4-BE49-F238E27FC236}">
                <a16:creationId xmlns:a16="http://schemas.microsoft.com/office/drawing/2014/main" id="{BAF1C18B-2ECB-4214-8EB8-96470842B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1273C-A26B-EC53-C11F-8C02D2DD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4739" y="6392314"/>
            <a:ext cx="64008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C263D6C4-4840-40CC-AC84-17E24B3B7BDE}" type="slidenum">
              <a:rPr lang="en-US" noProof="0">
                <a:solidFill>
                  <a:srgbClr val="404040"/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noProof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purl.org/dc/elements/1.1/"/>
    <ds:schemaRef ds:uri="71af3243-3dd4-4a8d-8c0d-dd76da1f02a5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808</TotalTime>
  <Words>228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Garamond</vt:lpstr>
      <vt:lpstr>IBM Plex Serif SemiBold</vt:lpstr>
      <vt:lpstr>Trade Gothic LT Pro</vt:lpstr>
      <vt:lpstr>Savon</vt:lpstr>
      <vt:lpstr>Health Care Analytics</vt:lpstr>
      <vt:lpstr>TEAM MEMBERS  Mudigonda Pranay Kumar  Gulfam Ali  Sumit Kumar  Nikita Rani  Chinmay Rajendra Joshi </vt:lpstr>
      <vt:lpstr>INTRODUCTION</vt:lpstr>
      <vt:lpstr>What is Health Management?</vt:lpstr>
      <vt:lpstr>Importance of  Health care</vt:lpstr>
      <vt:lpstr>Main Sectors in Health care</vt:lpstr>
      <vt:lpstr>Characteristics of the Health care</vt:lpstr>
      <vt:lpstr>Key Skills in Health care</vt:lpstr>
      <vt:lpstr>Trends in Health care</vt:lpstr>
      <vt:lpstr>Challenges in  Health care</vt:lpstr>
      <vt:lpstr>CONCLUSION </vt:lpstr>
      <vt:lpstr>Dashboard-1 (EXCEL)</vt:lpstr>
      <vt:lpstr>Dashboard-2 (EXCEL)</vt:lpstr>
      <vt:lpstr>Dashboard-1 (Power BI)</vt:lpstr>
      <vt:lpstr>Dashboard-2 (Power BI)</vt:lpstr>
      <vt:lpstr>Dashboard-1 (Tableau)</vt:lpstr>
      <vt:lpstr>Dashboard-2 (Tableau)</vt:lpstr>
      <vt:lpstr>Thank You  For Being a Patient Listener</vt:lpstr>
      <vt:lpstr>Let’s Talk About Some SQL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Kumar</dc:creator>
  <cp:lastModifiedBy>Sumit Kumar</cp:lastModifiedBy>
  <cp:revision>13</cp:revision>
  <dcterms:created xsi:type="dcterms:W3CDTF">2025-05-20T08:51:53Z</dcterms:created>
  <dcterms:modified xsi:type="dcterms:W3CDTF">2025-08-07T10:13:48Z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