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6" r:id="rId6"/>
    <p:sldId id="257" r:id="rId7"/>
    <p:sldId id="260" r:id="rId8"/>
    <p:sldId id="258" r:id="rId9"/>
    <p:sldId id="261" r:id="rId10"/>
    <p:sldId id="262" r:id="rId11"/>
    <p:sldId id="283" r:id="rId12"/>
    <p:sldId id="287" r:id="rId13"/>
    <p:sldId id="295" r:id="rId14"/>
    <p:sldId id="266" r:id="rId15"/>
    <p:sldId id="284" r:id="rId16"/>
    <p:sldId id="288" r:id="rId17"/>
    <p:sldId id="289" r:id="rId18"/>
    <p:sldId id="290" r:id="rId19"/>
    <p:sldId id="294" r:id="rId20"/>
    <p:sldId id="293" r:id="rId21"/>
    <p:sldId id="26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96ABA-9529-46BA-B9D7-4C520B36C921}" v="224" dt="2025-07-03T15:27:34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923F103-BC34-4FE4-A40E-EDDEECFDA5D0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70A75-C3DD-4493-1402-6E9A71F342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D647B-832C-1420-31DA-1BCA4ACA96D5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53EFF9-D9BF-187B-7AF5-A8A3A6E0AC5F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24" name="Freeform: Shape 19">
                <a:extLst>
                  <a:ext uri="{FF2B5EF4-FFF2-40B4-BE49-F238E27FC236}">
                    <a16:creationId xmlns:a16="http://schemas.microsoft.com/office/drawing/2014/main" id="{FD1AB08C-2C67-DEE2-A044-EC98FB2E2DB1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Freeform: Shape 20">
                <a:extLst>
                  <a:ext uri="{FF2B5EF4-FFF2-40B4-BE49-F238E27FC236}">
                    <a16:creationId xmlns:a16="http://schemas.microsoft.com/office/drawing/2014/main" id="{336A05DB-A09B-1249-C8B6-92FD9AB445D3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EEDA31FA-A134-89B9-B0FD-CEA1C9C74A80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E6C863C3-3C49-308B-8C6E-AFB4CE608C8F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8" name="Right Triangle 27">
                <a:extLst>
                  <a:ext uri="{FF2B5EF4-FFF2-40B4-BE49-F238E27FC236}">
                    <a16:creationId xmlns:a16="http://schemas.microsoft.com/office/drawing/2014/main" id="{7C9881C6-2B5F-257D-7D5B-CE03CC9E8360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Freeform: Shape 24">
                <a:extLst>
                  <a:ext uri="{FF2B5EF4-FFF2-40B4-BE49-F238E27FC236}">
                    <a16:creationId xmlns:a16="http://schemas.microsoft.com/office/drawing/2014/main" id="{E0C4BD01-05E2-E1A9-1A78-305165D72DB6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18BA020-1A93-DC00-9F76-B2F203B988E8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B7EB29DB-E59E-9648-62AC-DE0C7FE03772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1E4AC3C1-B2B9-8AC3-8219-C6625D118BD1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8FCD1E2-96E5-FBF9-35E6-E08E7C3E9216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7">
                <a:extLst>
                  <a:ext uri="{FF2B5EF4-FFF2-40B4-BE49-F238E27FC236}">
                    <a16:creationId xmlns:a16="http://schemas.microsoft.com/office/drawing/2014/main" id="{F70421C3-F06F-518F-BB52-560C35F95C03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Freeform: Shape 12">
                <a:extLst>
                  <a:ext uri="{FF2B5EF4-FFF2-40B4-BE49-F238E27FC236}">
                    <a16:creationId xmlns:a16="http://schemas.microsoft.com/office/drawing/2014/main" id="{A0EF0AF1-D3B0-5175-499E-7E51E7F83CC3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224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182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9503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28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9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046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BFBE9-3C2A-86BD-12C4-DFE4AC6E0BB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AE1ABE6D-BD54-3F04-5CAD-82FF7E397FA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4D5F62E3-04D2-DC7F-E320-8985600517C3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283C0C-AF08-EED1-4BA1-EC6547345C6F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247AAC-60DA-36A3-894C-16200D257C0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6BD678-F517-B0DE-DCFA-B2613FA1C6C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7EE904-C295-4480-65F4-62FC30E6821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0921AD-82C6-96BA-2A77-7DA44F58DC9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123C6A-DB00-D143-9C64-696297102A5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E68B18DE-62BA-4EE6-992C-6972399397B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D342166D-CB0D-C8A7-7D48-CEBBF2EB6C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6F6505-9C82-4E64-9ACD-7E738931CA5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39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34E6425-0181-43F2-84FC-787E803FD2F8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6E5BE-EBBF-CF3A-20FB-E908EDB4B9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70E7AC31-A3A0-3200-01C1-0517830B3521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1C306DF3-AF45-38E7-C4EF-940BDDED016C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8C06B3A-A99B-C0D8-563E-CCA7EC3D0FDB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B6AB9B38-D3E3-897D-7415-5D2F502AA66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3">
            <a:extLst>
              <a:ext uri="{FF2B5EF4-FFF2-40B4-BE49-F238E27FC236}">
                <a16:creationId xmlns:a16="http://schemas.microsoft.com/office/drawing/2014/main" id="{52CE7787-D11D-1BD7-700C-115F57C5F0AA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4AC00217-A54D-CA91-CD79-0774BCF96FED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25">
            <a:extLst>
              <a:ext uri="{FF2B5EF4-FFF2-40B4-BE49-F238E27FC236}">
                <a16:creationId xmlns:a16="http://schemas.microsoft.com/office/drawing/2014/main" id="{77B3BEC9-1D80-FE57-C4F7-7A12B1910612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26">
            <a:extLst>
              <a:ext uri="{FF2B5EF4-FFF2-40B4-BE49-F238E27FC236}">
                <a16:creationId xmlns:a16="http://schemas.microsoft.com/office/drawing/2014/main" id="{2FF7BC71-BAE9-A892-5FA6-7DD324B46D74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64C226-7814-EAF1-0C5A-7C70F18E1EDA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28">
              <a:extLst>
                <a:ext uri="{FF2B5EF4-FFF2-40B4-BE49-F238E27FC236}">
                  <a16:creationId xmlns:a16="http://schemas.microsoft.com/office/drawing/2014/main" id="{4B8BB7D4-BDB4-5B4C-4F6C-4213CB29831A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29">
              <a:extLst>
                <a:ext uri="{FF2B5EF4-FFF2-40B4-BE49-F238E27FC236}">
                  <a16:creationId xmlns:a16="http://schemas.microsoft.com/office/drawing/2014/main" id="{7C9E4857-155F-C0A1-9D4F-F49BB13EC7EF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65081A-A762-8B63-AC4C-0AF3C5E05A1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31">
              <a:extLst>
                <a:ext uri="{FF2B5EF4-FFF2-40B4-BE49-F238E27FC236}">
                  <a16:creationId xmlns:a16="http://schemas.microsoft.com/office/drawing/2014/main" id="{93C16395-D5ED-939A-E4F8-61F20167390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32">
              <a:extLst>
                <a:ext uri="{FF2B5EF4-FFF2-40B4-BE49-F238E27FC236}">
                  <a16:creationId xmlns:a16="http://schemas.microsoft.com/office/drawing/2014/main" id="{990BE251-DDE5-D2E2-3E97-5AA3194FD4E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73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6EC38-72AD-0DE0-7245-71E1F5B072F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0ED8C0-BA9A-CB2C-EEF0-3332057A1B4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8260F8-54DC-E5E5-1CD5-1822939474A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EB0E61-3408-F87F-15A3-168126CCE06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3A1782-D34E-00C8-1109-D281D54F45EC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48EB7-9AE8-E057-49B5-59AF52A8667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06AE4E-1EB6-0811-0600-10B2D66F5D8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7D359A9-5DF9-768D-208A-588B7DB16A5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5434AE-8598-EEEC-2383-87773DBAA6E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3C09C7DE-45E9-F8DA-27DC-153B6D48542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17D3414F-BB30-FDB4-F1CD-228DC69E736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12EA8-A508-25C5-13E5-995814FB152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9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49EA4-56F2-3D8A-799E-527DD251995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FD47BDC-20FF-2F0E-1D25-E5FF43DEE54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351845-EF3C-6540-D02A-810269A94C1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A86B32-B87B-2559-6985-11F198E6235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74ABE5-6ACC-98AB-B27B-5455678ABF0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76368E-FCAA-31F2-DB6E-F7251BC9AD9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88502A-564E-31D7-9894-99441D7F6BC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57B97F-31B1-5E1E-7A66-6F3E5889A92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8D5940-C715-FA83-F7CA-EE4B4CF401B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890B6F5F-2E20-0054-C9C7-18EBC557258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1938E0F8-E626-BFFA-4D50-2BE629816A7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885B7E-5F74-2F49-249C-E830E3F813F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72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DE92A-C117-F549-8220-03139E87268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E8362BDA-E0D2-3DA7-BBE8-EB57B7378CAC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BD83F3C-33A8-101E-4E81-351F1DB99B20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221A51F8-546F-A8E9-D686-B8F9EBA7BDD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D9E392-40C4-B406-7757-D01B7210E27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D5803-87BE-07AB-016D-66DE359FE89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5123DF3-537B-DDBC-0433-E372A75404A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831BB-B34C-F097-B410-D1D7163FB23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B052C4-F939-CF6A-9F8D-9441648BE8E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1E7D0A3F-E692-8D24-4F79-51C01DF8398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0F57990B-8148-8BE3-4FE4-A4E0B4C7F30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FC5363-82D1-8C31-D3F6-0C1D2070B455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39E72-3CD5-D258-6345-2530542459B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B20A180C-D4C9-EADA-17C6-65B198C34B0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1EBCD353-7D22-F0E8-2C08-173269C3953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F45F4CA-881D-61C5-CD80-02AA7A949A94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F01ED68-33DB-1E38-2B7B-E8FCCE0B33E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99C55D-E545-0A27-8941-CD7277E9D32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08B5D513-FAB7-05D1-1759-8F01C827D61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86A384D5-FEF0-D7AA-362B-CAB593B3425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F6EFCFDB-352E-F27E-597D-39763F63616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8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CE47D-2BC4-6C97-3CE9-6063E85BC7D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94931C2-F9B2-A972-35E2-11BA7324B8D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4B501189-15EE-6146-A5AF-CCE508722E7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22">
            <a:extLst>
              <a:ext uri="{FF2B5EF4-FFF2-40B4-BE49-F238E27FC236}">
                <a16:creationId xmlns:a16="http://schemas.microsoft.com/office/drawing/2014/main" id="{3447CD82-70CC-A856-C225-1153577E119D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D29125EF-7E67-F12B-E561-098E03F682E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7F825-B2EC-4C31-41DE-EC4A20D177E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25">
              <a:extLst>
                <a:ext uri="{FF2B5EF4-FFF2-40B4-BE49-F238E27FC236}">
                  <a16:creationId xmlns:a16="http://schemas.microsoft.com/office/drawing/2014/main" id="{A6BEE523-F0A5-7CDD-D235-248BB757DD6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26">
              <a:extLst>
                <a:ext uri="{FF2B5EF4-FFF2-40B4-BE49-F238E27FC236}">
                  <a16:creationId xmlns:a16="http://schemas.microsoft.com/office/drawing/2014/main" id="{520A03E0-D05A-35E5-8DF3-10D4F6163B4F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2A391F-899A-59EA-03DA-42565EC7A7D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2A4F7286-90EB-4E28-83FA-5CE986E3F4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29D4F6D7-50F7-F1C1-BFCD-585ABCA84B4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30">
            <a:extLst>
              <a:ext uri="{FF2B5EF4-FFF2-40B4-BE49-F238E27FC236}">
                <a16:creationId xmlns:a16="http://schemas.microsoft.com/office/drawing/2014/main" id="{D1B340C4-476C-2A18-E755-203BCAF50F4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9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5E72C73-2D91-4E12-BA25-F0AA0C03599B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9CAE1-9772-7742-7EB6-50E621461D72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F2000193-FBBB-87B9-2199-BC2CF3B6DAC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EC2B5AB5-8AEB-510F-799A-1436DB56198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22">
            <a:extLst>
              <a:ext uri="{FF2B5EF4-FFF2-40B4-BE49-F238E27FC236}">
                <a16:creationId xmlns:a16="http://schemas.microsoft.com/office/drawing/2014/main" id="{12FEDEC9-D2E0-F3D7-0F4E-9606A7B7AEE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DBFC3A91-6DEF-F904-BB15-71011D26DBFC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EBDD6B-4B06-64F7-C6A2-8D4A1146996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25">
              <a:extLst>
                <a:ext uri="{FF2B5EF4-FFF2-40B4-BE49-F238E27FC236}">
                  <a16:creationId xmlns:a16="http://schemas.microsoft.com/office/drawing/2014/main" id="{17B0DF80-E354-3F54-6726-71CF638BBBB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26">
              <a:extLst>
                <a:ext uri="{FF2B5EF4-FFF2-40B4-BE49-F238E27FC236}">
                  <a16:creationId xmlns:a16="http://schemas.microsoft.com/office/drawing/2014/main" id="{C0696B90-1362-AC76-D322-4930046DD31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B3579D-6DBC-4051-1AE3-0A2B8FBCAD9A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E8033A06-F904-0472-2614-B699C9D6FCD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2DCB8E88-4DED-8689-C967-C0B5B4F7472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30">
            <a:extLst>
              <a:ext uri="{FF2B5EF4-FFF2-40B4-BE49-F238E27FC236}">
                <a16:creationId xmlns:a16="http://schemas.microsoft.com/office/drawing/2014/main" id="{07579BCA-3233-934F-ABB6-6158E5C11EC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74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89C59-4937-1B10-9106-134E9B80C2C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C08E57BB-9550-61E3-4C9A-CFE55169052B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B65454DE-B525-8E2B-7CDE-FFC1992E2B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0A232CC7-742E-32A6-9F11-6A2CA9FC9A9B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890813D-02B7-D058-46F8-E1AE348000A4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75BEC4-9379-3595-0264-E4C297A855DF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C88182-5A8C-E493-F7ED-3E642838A74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52804581-D5C6-FD13-1094-7EF1377A030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A34EC055-7EB6-C74F-AFDA-E4162F4BDA3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A080DC-1B84-143F-37AC-78046390971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8">
              <a:extLst>
                <a:ext uri="{FF2B5EF4-FFF2-40B4-BE49-F238E27FC236}">
                  <a16:creationId xmlns:a16="http://schemas.microsoft.com/office/drawing/2014/main" id="{480CA798-B816-BCEE-0BDD-EDC6DD3A601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2">
              <a:extLst>
                <a:ext uri="{FF2B5EF4-FFF2-40B4-BE49-F238E27FC236}">
                  <a16:creationId xmlns:a16="http://schemas.microsoft.com/office/drawing/2014/main" id="{D493E187-B0CC-157E-3F55-4675DE4B9D6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29">
            <a:extLst>
              <a:ext uri="{FF2B5EF4-FFF2-40B4-BE49-F238E27FC236}">
                <a16:creationId xmlns:a16="http://schemas.microsoft.com/office/drawing/2014/main" id="{89EE1959-2A21-17ED-27C9-E5A9172E5C7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4BA0A6B0-1FE7-7483-762F-A80854E3F6D5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3651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Rectangle 10259">
            <a:extLst>
              <a:ext uri="{FF2B5EF4-FFF2-40B4-BE49-F238E27FC236}">
                <a16:creationId xmlns:a16="http://schemas.microsoft.com/office/drawing/2014/main" id="{9705199F-B36C-414E-A6BB-FABF4D307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61" name="Rectangle 10260">
            <a:extLst>
              <a:ext uri="{FF2B5EF4-FFF2-40B4-BE49-F238E27FC236}">
                <a16:creationId xmlns:a16="http://schemas.microsoft.com/office/drawing/2014/main" id="{84627786-4F60-4021-9795-758641BA1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0262" name="Rectangle 10261">
            <a:extLst>
              <a:ext uri="{FF2B5EF4-FFF2-40B4-BE49-F238E27FC236}">
                <a16:creationId xmlns:a16="http://schemas.microsoft.com/office/drawing/2014/main" id="{D90F9405-C7F1-4A15-9D6E-029E64BD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en-US" spc="-132" dirty="0">
                <a:latin typeface="IBM Plex Serif SemiBold" panose="00000700000000000000" pitchFamily="2" charset="0"/>
              </a:rPr>
              <a:t>Hospitality 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Understanding the Scope, Sectors, and Importance</a:t>
            </a:r>
            <a:endParaRPr lang="en-US" spc="-2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9" name="Rectangle 10268">
            <a:extLst>
              <a:ext uri="{FF2B5EF4-FFF2-40B4-BE49-F238E27FC236}">
                <a16:creationId xmlns:a16="http://schemas.microsoft.com/office/drawing/2014/main" id="{3A3CBFE3-B3CA-4294-B713-02ED8C9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271" name="Straight Connector 10270">
            <a:extLst>
              <a:ext uri="{FF2B5EF4-FFF2-40B4-BE49-F238E27FC236}">
                <a16:creationId xmlns:a16="http://schemas.microsoft.com/office/drawing/2014/main" id="{280576F0-D548-4154-ABCA-AF48FBF5E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3" name="Straight Connector 10272">
            <a:extLst>
              <a:ext uri="{FF2B5EF4-FFF2-40B4-BE49-F238E27FC236}">
                <a16:creationId xmlns:a16="http://schemas.microsoft.com/office/drawing/2014/main" id="{E1ACCC95-7D84-4C2E-9BDB-E109CB84E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5" name="Straight Connector 10274">
            <a:extLst>
              <a:ext uri="{FF2B5EF4-FFF2-40B4-BE49-F238E27FC236}">
                <a16:creationId xmlns:a16="http://schemas.microsoft.com/office/drawing/2014/main" id="{AA5FF440-1D03-4653-99A9-E2AD11BB6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4" name="Rectangle 8233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235" name="Rectangle 8234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8236" name="Rectangle 8235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37" name="Rectangle 8236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8212" name="Straight Connector 8211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Straight Connector 8212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Straight Connector 8213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39" name="Rectangle 8238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1EE487-D725-1E3F-B7F4-DC3D1091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rgbClr val="FFFFFF"/>
                </a:solidFill>
              </a:rPr>
              <a:t>Challenges in Hospitality</a:t>
            </a:r>
          </a:p>
        </p:txBody>
      </p:sp>
      <p:sp useBgFill="1">
        <p:nvSpPr>
          <p:cNvPr id="8240" name="Rectangle 8239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1" name="Rectangle 8240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8242" name="Straight Connector 8241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3" name="Straight Connector 8242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>
            <a:extLst>
              <a:ext uri="{FF2B5EF4-FFF2-40B4-BE49-F238E27FC236}">
                <a16:creationId xmlns:a16="http://schemas.microsoft.com/office/drawing/2014/main" id="{F34EEBA9-CE8F-7648-3344-98CF36FFB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713121"/>
            <a:ext cx="6909386" cy="54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44" name="Straight Connector 8243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9C41A-BC4B-A246-0F95-43DBA8DC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3013" y="6392314"/>
            <a:ext cx="100584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noProof="0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0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9231" name="Group 9230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9232" name="Straight Connector 9231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3" name="Straight Connector 9232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4" name="Straight Connector 9233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6" name="Rectangle 9235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rgbClr val="FFFFFF"/>
                </a:solidFill>
              </a:rPr>
              <a:t>CONCLUSION </a:t>
            </a:r>
          </a:p>
        </p:txBody>
      </p:sp>
      <p:sp useBgFill="1">
        <p:nvSpPr>
          <p:cNvPr id="9238" name="Rectangle 9237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0" name="Rectangle 9239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9242" name="Straight Connector 9241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4" name="Straight Connector 9243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0F6A987E-E408-C18D-BF92-4305888F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687210"/>
            <a:ext cx="6909386" cy="5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3013" y="6392314"/>
            <a:ext cx="100584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>
                <a:solidFill>
                  <a:srgbClr val="FFFFFF"/>
                </a:solidFill>
              </a:rPr>
              <a:t>Dashboard-1 (EXCEL)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A488A-DF51-696D-7392-9AFAB11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97" y="447333"/>
            <a:ext cx="10437596" cy="3235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FEF96-EE2E-14B2-5D4F-EE4760D9B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63DA47-28B1-2646-C088-D1562826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Dashboard-2 (EXCEL)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FCA96-018E-9FE0-9B56-2D8A3BAF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8" y="447333"/>
            <a:ext cx="10876153" cy="3235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18A5B-A831-FE2E-D583-A5DDD48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3277C-77B3-CDD5-0421-BD1EBE59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197618-91F6-E081-8D7D-8C2C5608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Dashboard-1 (Power BI)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13C64-4228-C220-619B-C9843297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821" y="447333"/>
            <a:ext cx="6076348" cy="3235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1CE2D-967A-0B83-F43B-664CE926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16B5F9-6B51-79EB-4065-943BA05EC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3AD6C9-1C38-E022-7A83-1D12EE71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Dashboard-2 (Power BI)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1173E-2143-2B5B-0332-7B8B3CBE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90" y="447333"/>
            <a:ext cx="5830009" cy="3235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1F197-98B3-0CFA-2B20-9F103C92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D3F76-E8D0-3428-9A91-25C077C4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C9978A-2D46-E73D-B8DF-8D5DFC12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00" y="4652692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Dashboard-1 (Tableau)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5FC2C-8B45-0AA1-CCAA-91B73B1C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043" y="447333"/>
            <a:ext cx="6811904" cy="3235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CD793-379B-8F32-DC79-EE6A46E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E3B87-EAB1-78CC-9312-0D6EB9367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310B7E-F548-6332-D085-1C282437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Dashboard-2 (Tableau)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21857-A00F-D929-528E-502440C1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75" y="447333"/>
            <a:ext cx="6776240" cy="3235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5910D-ACF1-96F4-90E9-EE2E7CF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205" y="1887795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700" b="0" cap="all" spc="-10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Thank You </a:t>
            </a:r>
            <a:br>
              <a:rPr lang="en-US" sz="6700" b="0" cap="all" spc="-10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</a:br>
            <a:r>
              <a:rPr lang="en-US" sz="6700" b="0" cap="all" spc="-10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For Being a Patient Listener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E7F64-0923-4A8C-8C57-8DA53D5B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78849-EFF2-4DE4-983C-8EE3FA1EB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59007-D861-4E94-9C3A-A056785E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10B89F-E2F1-498D-89E6-BBD1F7A8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98270E-648F-4E36-B844-0EDB4772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Let’s Talk About Some SQL Code</a:t>
            </a:r>
          </a:p>
        </p:txBody>
      </p:sp>
      <p:pic>
        <p:nvPicPr>
          <p:cNvPr id="4" name="Picture 3" descr="I Don't Know Panda">
            <a:extLst>
              <a:ext uri="{FF2B5EF4-FFF2-40B4-BE49-F238E27FC236}">
                <a16:creationId xmlns:a16="http://schemas.microsoft.com/office/drawing/2014/main" id="{106E4ECD-34DA-F018-B2F0-24874FBF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701624"/>
            <a:ext cx="5451627" cy="5451627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D928195-4D39-4483-8E9C-DDEF4528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C3AEFB-A180-42BA-A986-808141512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C660CB-86B2-4824-BAAF-665CD1889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55DF17-4368-44AA-A15E-16C1FC14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4218DE-2976-A7C1-AC0A-10FA1F80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05" y="1887795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</a:t>
            </a:r>
            <a:br>
              <a:rPr lang="en-US" sz="340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40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Pratik Kamal Vijay Phadtare</a:t>
            </a:r>
            <a:br>
              <a:rPr lang="en-US" sz="3400" i="1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Mudigonda Pranay Kumar	</a:t>
            </a:r>
            <a:br>
              <a:rPr lang="en-US" sz="3400" i="1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Sumit Kumar	</a:t>
            </a:r>
            <a:br>
              <a:rPr lang="en-US" sz="3400" i="1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KARRI. NAGA SAI RAGHAVA DURGA BALAJI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E3BD8E-C067-D62F-D248-CBFF8E9A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1629" y="5789264"/>
            <a:ext cx="2111881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3AE7E2E-4489-06ED-D9B1-10AEB4F12F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67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Straight Connector 206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>
                <a:solidFill>
                  <a:srgbClr val="FFFFFF"/>
                </a:solidFill>
              </a:rPr>
              <a:t>INTRODUCTION</a:t>
            </a:r>
          </a:p>
        </p:txBody>
      </p:sp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AF9E5C51-413E-9D25-C504-20AD9228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493" y="458707"/>
            <a:ext cx="6909386" cy="53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3013" y="6392314"/>
            <a:ext cx="100584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Rectangle 1167">
            <a:extLst>
              <a:ext uri="{FF2B5EF4-FFF2-40B4-BE49-F238E27FC236}">
                <a16:creationId xmlns:a16="http://schemas.microsoft.com/office/drawing/2014/main" id="{C567DD95-42B7-4C98-A5A2-1A3EFBF30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A5E6BD12-7FA8-44C6-9D03-5CB0EB86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DB46EEA0-5755-4E1A-9D0F-30A8E12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B74CE269-ED4E-405A-B10F-A7E8B3902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20B5899B-9417-4F17-86B4-E533FB956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737CDB1C-BBC9-4959-87C1-D046BF30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23FE4EA4-109C-47C4-8AAF-7C36F6F9F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1CF8DD39-B811-4288-971A-5BE0949AE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4901740F-BF22-433E-A816-7287EE82B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0EC7CDC1-7CB8-4795-98F9-2B70BA2D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B4C56BB4-4144-4A4D-9240-27863ACD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31" name="Title 1">
            <a:extLst>
              <a:ext uri="{FF2B5EF4-FFF2-40B4-BE49-F238E27FC236}">
                <a16:creationId xmlns:a16="http://schemas.microsoft.com/office/drawing/2014/main" id="{834978BA-927F-B858-1BDB-AD429F9F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60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>
                <a:solidFill>
                  <a:srgbClr val="FFFFFF"/>
                </a:solidFill>
              </a:rPr>
              <a:t>What is Hospitality?</a:t>
            </a: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3930D1BC-A680-45B8-95C4-C5704B784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6CDD29F5-5B98-4364-8FD0-15E313783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A56D8D27-F37B-45F8-B4AA-505D7FADA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3CB987EB-9C40-451E-841F-A212C7D68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F4EA6038-8A7B-E0F7-BEE8-209EADC7E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0" r="5" b="8042"/>
          <a:stretch>
            <a:fillRect/>
          </a:stretch>
        </p:blipFill>
        <p:spPr bwMode="auto">
          <a:xfrm>
            <a:off x="7576053" y="563376"/>
            <a:ext cx="3785346" cy="29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 diagram of a hotel&#10;&#10;AI-generated content may be incorrect.">
            <a:extLst>
              <a:ext uri="{FF2B5EF4-FFF2-40B4-BE49-F238E27FC236}">
                <a16:creationId xmlns:a16="http://schemas.microsoft.com/office/drawing/2014/main" id="{7C6B298E-BFCA-CF70-A6CD-979F6CA5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" r="-5" b="8321"/>
          <a:stretch>
            <a:fillRect/>
          </a:stretch>
        </p:blipFill>
        <p:spPr bwMode="auto">
          <a:xfrm>
            <a:off x="7847763" y="3553250"/>
            <a:ext cx="3517832" cy="27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947" y="6519672"/>
            <a:ext cx="2111881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9E1E7F64-0923-4A8C-8C57-8DA53D5B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09478849-EFF2-4DE4-983C-8EE3FA1EB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C7659007-D861-4E94-9C3A-A056785E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3510B89F-E2F1-498D-89E6-BBD1F7A8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9B98270E-648F-4E36-B844-0EDB4772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b="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Importance of Hospitality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8A67A1-F0A8-9E89-6E52-A2B91EA8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55819"/>
            <a:ext cx="5451627" cy="414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Rectangle 3103">
            <a:extLst>
              <a:ext uri="{FF2B5EF4-FFF2-40B4-BE49-F238E27FC236}">
                <a16:creationId xmlns:a16="http://schemas.microsoft.com/office/drawing/2014/main" id="{FD928195-4D39-4483-8E9C-DDEF4528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106" name="Straight Connector 3105">
            <a:extLst>
              <a:ext uri="{FF2B5EF4-FFF2-40B4-BE49-F238E27FC236}">
                <a16:creationId xmlns:a16="http://schemas.microsoft.com/office/drawing/2014/main" id="{D3C3AEFB-A180-42BA-A986-808141512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8" name="Straight Connector 3107">
            <a:extLst>
              <a:ext uri="{FF2B5EF4-FFF2-40B4-BE49-F238E27FC236}">
                <a16:creationId xmlns:a16="http://schemas.microsoft.com/office/drawing/2014/main" id="{BDC660CB-86B2-4824-BAAF-665CD1889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0" name="Straight Connector 3109">
            <a:extLst>
              <a:ext uri="{FF2B5EF4-FFF2-40B4-BE49-F238E27FC236}">
                <a16:creationId xmlns:a16="http://schemas.microsoft.com/office/drawing/2014/main" id="{6355DF17-4368-44AA-A15E-16C1FC14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114" name="Straight Connector 4113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5" name="Straight Connector 4114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6" name="Straight Connector 4115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C8AAA7-48D0-6E2D-50AA-264C89C7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>
                <a:solidFill>
                  <a:srgbClr val="FFFFFF"/>
                </a:solidFill>
              </a:rPr>
              <a:t>Main Sectors in Hospitality</a:t>
            </a:r>
          </a:p>
        </p:txBody>
      </p:sp>
      <p:sp useBgFill="1">
        <p:nvSpPr>
          <p:cNvPr id="4120" name="Rectangle 4119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124" name="Straight Connector 4123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6" name="Straight Connector 4125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A432DF9F-6D17-5DFA-7CBF-53A0F75EA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544" y="1077795"/>
            <a:ext cx="7206759" cy="470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8" name="Straight Connector 4127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3013" y="6392314"/>
            <a:ext cx="100584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Rectangle 5146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49" name="Rectangle 5148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5151" name="Rectangle 5150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53" name="Rectangle 5152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5155" name="Group 5154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5156" name="Straight Connector 5155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7" name="Straight Connector 5156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60" name="Rectangle 5159">
            <a:extLst>
              <a:ext uri="{FF2B5EF4-FFF2-40B4-BE49-F238E27FC236}">
                <a16:creationId xmlns:a16="http://schemas.microsoft.com/office/drawing/2014/main" id="{9E1E7F64-0923-4A8C-8C57-8DA53D5B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2" name="Rectangle 5161">
            <a:extLst>
              <a:ext uri="{FF2B5EF4-FFF2-40B4-BE49-F238E27FC236}">
                <a16:creationId xmlns:a16="http://schemas.microsoft.com/office/drawing/2014/main" id="{09478849-EFF2-4DE4-983C-8EE3FA1EB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64" name="Rectangle 5163">
            <a:extLst>
              <a:ext uri="{FF2B5EF4-FFF2-40B4-BE49-F238E27FC236}">
                <a16:creationId xmlns:a16="http://schemas.microsoft.com/office/drawing/2014/main" id="{C7659007-D861-4E94-9C3A-A056785E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3510B89F-E2F1-498D-89E6-BBD1F7A8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9B98270E-648F-4E36-B844-0EDB4772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cap="all" spc="-100" dirty="0"/>
              <a:t>Characteristics of the Industry</a:t>
            </a:r>
          </a:p>
        </p:txBody>
      </p:sp>
      <p:pic>
        <p:nvPicPr>
          <p:cNvPr id="5142" name="Picture 22">
            <a:extLst>
              <a:ext uri="{FF2B5EF4-FFF2-40B4-BE49-F238E27FC236}">
                <a16:creationId xmlns:a16="http://schemas.microsoft.com/office/drawing/2014/main" id="{8CC76AAD-B476-8DD5-2643-B67BE029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347" y="1490562"/>
            <a:ext cx="6470308" cy="446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0" name="Rectangle 5169">
            <a:extLst>
              <a:ext uri="{FF2B5EF4-FFF2-40B4-BE49-F238E27FC236}">
                <a16:creationId xmlns:a16="http://schemas.microsoft.com/office/drawing/2014/main" id="{FD928195-4D39-4483-8E9C-DDEF4528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172" name="Straight Connector 5171">
            <a:extLst>
              <a:ext uri="{FF2B5EF4-FFF2-40B4-BE49-F238E27FC236}">
                <a16:creationId xmlns:a16="http://schemas.microsoft.com/office/drawing/2014/main" id="{D3C3AEFB-A180-42BA-A986-808141512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4" name="Straight Connector 5173">
            <a:extLst>
              <a:ext uri="{FF2B5EF4-FFF2-40B4-BE49-F238E27FC236}">
                <a16:creationId xmlns:a16="http://schemas.microsoft.com/office/drawing/2014/main" id="{BDC660CB-86B2-4824-BAAF-665CD1889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6" name="Straight Connector 5175">
            <a:extLst>
              <a:ext uri="{FF2B5EF4-FFF2-40B4-BE49-F238E27FC236}">
                <a16:creationId xmlns:a16="http://schemas.microsoft.com/office/drawing/2014/main" id="{6355DF17-4368-44AA-A15E-16C1FC14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4967F423-D21C-4F37-A0B7-750026A1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115" y="486205"/>
            <a:ext cx="2247091" cy="9024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Key Skills in Hospitality</a:t>
            </a:r>
            <a:endParaRPr lang="en-US" sz="2800" b="1" dirty="0">
              <a:solidFill>
                <a:srgbClr val="FFFFFF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C97CBA5-36BC-7A49-FA1A-6882470D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8" r="-2" b="-2"/>
          <a:stretch>
            <a:fillRect/>
          </a:stretch>
        </p:blipFill>
        <p:spPr bwMode="auto">
          <a:xfrm>
            <a:off x="487321" y="476169"/>
            <a:ext cx="8202168" cy="60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BD0777-0C64-A973-3AF5-895F4FA309F2}"/>
              </a:ext>
            </a:extLst>
          </p:cNvPr>
          <p:cNvSpPr txBox="1"/>
          <p:nvPr/>
        </p:nvSpPr>
        <p:spPr>
          <a:xfrm>
            <a:off x="9176811" y="1629237"/>
            <a:ext cx="2609904" cy="4750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5770" indent="-28575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skills in hospitality involve a blend of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excellence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strong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ability to create a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welcoming atmosphere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45770" indent="-28575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interpersonal skills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interacting with diverse guests,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address issues effectively,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to detail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high standards,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seamless operations, and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handle varied situations and guest needs. </a:t>
            </a:r>
          </a:p>
          <a:p>
            <a:pPr marL="445770" indent="-28575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 awareness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empathy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also crucial for making guests feel comfortable and valued.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7166" y="6242491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9241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244" name="Rectangle 9243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9246" name="Rectangle 9245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8" name="Rectangle 9247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9251" name="Straight Connector 9250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2" name="Straight Connector 9251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3" name="Straight Connector 9252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55" name="Rectangle 9254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7" name="Rectangle 9256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9259" name="Rectangle 9258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7" name="Title 1">
            <a:extLst>
              <a:ext uri="{FF2B5EF4-FFF2-40B4-BE49-F238E27FC236}">
                <a16:creationId xmlns:a16="http://schemas.microsoft.com/office/drawing/2014/main" id="{25511E76-D539-15DC-56AB-E211B217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328598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Trends in Hospitality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09CA866-2906-3AFB-940F-E4DAEF79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0019" y="447333"/>
            <a:ext cx="6047952" cy="323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1273C-A26B-EC53-C11F-8C02D2DD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 noProof="0" smtClean="0"/>
              <a:pPr defTabSz="914400"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6746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71af3243-3dd4-4a8d-8c0d-dd76da1f02a5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667</TotalTime>
  <Words>197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Garamond</vt:lpstr>
      <vt:lpstr>IBM Plex Serif SemiBold</vt:lpstr>
      <vt:lpstr>Times New Roman</vt:lpstr>
      <vt:lpstr>Trade Gothic LT Pro</vt:lpstr>
      <vt:lpstr>Wingdings</vt:lpstr>
      <vt:lpstr>Savon</vt:lpstr>
      <vt:lpstr>Hospitality Analytics</vt:lpstr>
      <vt:lpstr>TEAM MEMBERS  Pratik Kamal Vijay Phadtare Mudigonda Pranay Kumar  Sumit Kumar  KARRI. NAGA SAI RAGHAVA DURGA BALAJI</vt:lpstr>
      <vt:lpstr>INTRODUCTION</vt:lpstr>
      <vt:lpstr>What is Hospitality?</vt:lpstr>
      <vt:lpstr>Importance of Hospitality</vt:lpstr>
      <vt:lpstr>Main Sectors in Hospitality</vt:lpstr>
      <vt:lpstr>Characteristics of the Industry</vt:lpstr>
      <vt:lpstr>Key Skills in Hospitality</vt:lpstr>
      <vt:lpstr>Trends in Hospitality</vt:lpstr>
      <vt:lpstr>Challenges in Hospitality</vt:lpstr>
      <vt:lpstr>CONCLUSION </vt:lpstr>
      <vt:lpstr>Dashboard-1 (EXCEL)</vt:lpstr>
      <vt:lpstr>Dashboard-2 (EXCEL)</vt:lpstr>
      <vt:lpstr>Dashboard-1 (Power BI)</vt:lpstr>
      <vt:lpstr>Dashboard-2 (Power BI)</vt:lpstr>
      <vt:lpstr>Dashboard-1 (Tableau)</vt:lpstr>
      <vt:lpstr>Dashboard-2 (Tableau)</vt:lpstr>
      <vt:lpstr>Thank You  For Being a Patient Listener</vt:lpstr>
      <vt:lpstr>Let’s Talk About Some SQL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Kumar</dc:creator>
  <cp:lastModifiedBy>Sumit Kumar</cp:lastModifiedBy>
  <cp:revision>7</cp:revision>
  <dcterms:created xsi:type="dcterms:W3CDTF">2025-05-20T08:51:53Z</dcterms:created>
  <dcterms:modified xsi:type="dcterms:W3CDTF">2025-07-03T16:09:49Z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