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87" r:id="rId12"/>
    <p:sldId id="295" r:id="rId13"/>
    <p:sldId id="266" r:id="rId14"/>
    <p:sldId id="284" r:id="rId15"/>
    <p:sldId id="288" r:id="rId16"/>
    <p:sldId id="289" r:id="rId17"/>
    <p:sldId id="290" r:id="rId18"/>
    <p:sldId id="291" r:id="rId19"/>
    <p:sldId id="294" r:id="rId20"/>
    <p:sldId id="293" r:id="rId21"/>
    <p:sldId id="292" r:id="rId22"/>
    <p:sldId id="26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B8-%EC%82%AC%EC%9D%B4%ED%8A%B8-%EB%8D%B0%EC%9D%B4%ED%84%B0-%EC%8B%9C%EA%B0%81%ED%99%94-%EB%94%94%EC%A7%80%ED%84%B8-%EC%97%B0%EA%B5%AC-%EC%A0%95%EB%B3%B4-%EC%9B%B9-%EB%A1%9C%EA%B7%B8-%EB%B6%84%EC%84%9D-2904292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16257-3893-B62B-BC20-1F573A7F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34" y="3136392"/>
            <a:ext cx="5292810" cy="3742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IN" b="1" dirty="0"/>
              <a:t>KICKSTARTER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625E5A7-AE07-7113-731E-FABE0460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5557" y="1432314"/>
            <a:ext cx="8020886" cy="46770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Dashboard-1 (EXCEL)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7AD18237-AC37-4DBB-6EFC-791151CB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22"/>
          <a:stretch>
            <a:fillRect/>
          </a:stretch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EF96-EE2E-14B2-5D4F-EE4760D9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63DA47-28B1-2646-C088-D156282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Dashboard-2 (EXCEL)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8A5B-A831-FE2E-D583-A5DDD48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C37E6EB-E1C7-8192-E89D-F39D22E6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04"/>
          <a:stretch>
            <a:fillRect/>
          </a:stretch>
        </p:blipFill>
        <p:spPr>
          <a:xfrm>
            <a:off x="443365" y="1825629"/>
            <a:ext cx="11215235" cy="4351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48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3277C-77B3-CDD5-0421-BD1EBE59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197618-91F6-E081-8D7D-8C2C5608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Dashboard-1 (Power BI)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1CE2D-967A-0B83-F43B-664CE92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screenshot of a dashboard&#10;&#10;AI-generated content may be incorrect.">
            <a:extLst>
              <a:ext uri="{FF2B5EF4-FFF2-40B4-BE49-F238E27FC236}">
                <a16:creationId xmlns:a16="http://schemas.microsoft.com/office/drawing/2014/main" id="{DEC62250-6B1E-208E-5C3D-C715A1E2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40" y="1825625"/>
            <a:ext cx="770148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5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B5F9-6B51-79EB-4065-943BA05E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AD6C9-1C38-E022-7A83-1D12EE71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Dashboard-2 (Power BI)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1F197-98B3-0CFA-2B20-9F103C92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EE8B5-ABA5-85AD-CE57-C0A73966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19" y="1825625"/>
            <a:ext cx="763392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3D4B7-4BBA-AF33-A549-CF887E61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FFB6E-0A6E-45D5-20DD-C472B098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Dashboard-3 (Power BI)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2F7FA-B8B6-E7FB-F587-DB6F4F80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FEE6E4-FDC5-D4C6-8D30-23452B2A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28" y="1825625"/>
            <a:ext cx="750230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8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3F76-E8D0-3428-9A91-25C077C4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9978A-2D46-E73D-B8DF-8D5DFC12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Dashboard-1 (Tableau)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CD793-379B-8F32-DC79-EE6A46E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9" name="Picture 8" descr="A screenshot of a project&#10;&#10;AI-generated content may be incorrect.">
            <a:extLst>
              <a:ext uri="{FF2B5EF4-FFF2-40B4-BE49-F238E27FC236}">
                <a16:creationId xmlns:a16="http://schemas.microsoft.com/office/drawing/2014/main" id="{4549979A-354E-8D11-3523-F5CBB4AF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91" y="1825625"/>
            <a:ext cx="879058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44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3B87-EAB1-78CC-9312-0D6EB936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0B7E-F548-6332-D085-1C28243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Dashboard-2 (Tableau)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5910D-ACF1-96F4-90E9-EE2E7CF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6E4D1-D78E-37D4-95A2-43A27099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44" y="1825625"/>
            <a:ext cx="870267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4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280C-28A7-D074-00C6-19C944C1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290A4-8BC5-672F-EDA9-161751D8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Dashboard-3 (Tableau)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DDF16-5BDA-9C54-76FA-3D7E0C04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Picture 3" descr="A chart with a green circle and a yellow bar&#10;&#10;AI-generated content may be incorrect.">
            <a:extLst>
              <a:ext uri="{FF2B5EF4-FFF2-40B4-BE49-F238E27FC236}">
                <a16:creationId xmlns:a16="http://schemas.microsoft.com/office/drawing/2014/main" id="{37C8B54B-71B1-2E99-D3C6-9757980C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91" y="1825625"/>
            <a:ext cx="879058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12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Talk About Some SQL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4" name="Picture 3" descr="I Don't Know Panda">
            <a:extLst>
              <a:ext uri="{FF2B5EF4-FFF2-40B4-BE49-F238E27FC236}">
                <a16:creationId xmlns:a16="http://schemas.microsoft.com/office/drawing/2014/main" id="{106E4ECD-34DA-F018-B2F0-24874FBF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3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50" name="Picture 2" descr="A comparison of a couple of people&#10;&#10;AI-generated content may be incorrect.">
            <a:extLst>
              <a:ext uri="{FF2B5EF4-FFF2-40B4-BE49-F238E27FC236}">
                <a16:creationId xmlns:a16="http://schemas.microsoft.com/office/drawing/2014/main" id="{CF96FE91-2987-84CB-17F7-D6F6F8FF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7" b="9234"/>
          <a:stretch>
            <a:fillRect/>
          </a:stretch>
        </p:blipFill>
        <p:spPr bwMode="auto">
          <a:xfrm>
            <a:off x="443365" y="1825625"/>
            <a:ext cx="11215235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649" y="2044186"/>
            <a:ext cx="6408701" cy="2769627"/>
          </a:xfrm>
        </p:spPr>
        <p:txBody>
          <a:bodyPr/>
          <a:lstStyle/>
          <a:p>
            <a:pPr algn="ctr"/>
            <a:r>
              <a:rPr lang="en-US" sz="8000" dirty="0"/>
              <a:t>Thank You </a:t>
            </a:r>
            <a:br>
              <a:rPr lang="en-US" dirty="0"/>
            </a:br>
            <a:r>
              <a:rPr lang="en-US" dirty="0"/>
              <a:t>For Being a Patient Listener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834978BA-927F-B858-1BDB-AD429F9F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Kick Starter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42522483-C8A3-9233-693D-C9C0DF21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5784"/>
            <a:ext cx="5715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02F1390-C358-7847-59AE-DF185764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784"/>
            <a:ext cx="633616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WHY DO PEOPLE BACK PROJECTS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8DB9CA9-8E5F-4506-D0B0-B57DC6A5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77" y="1015805"/>
            <a:ext cx="7774758" cy="572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BE2544E-043C-948F-DEA8-012CF5C4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01" y="1374606"/>
            <a:ext cx="2612970" cy="53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WHERE DO BACKERS COME FROM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784774" y="1903831"/>
            <a:ext cx="5183188" cy="3684588"/>
          </a:xfrm>
        </p:spPr>
        <p:txBody>
          <a:bodyPr/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initial funding usually comes from the fans and friends of each project 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they like it, they'll spread the word to their friends, and so on . Press, blogs, Twitter, Facebook, and Kickstarter itself are also big sources of traffic and pledges 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Altogether, millions of people visit Kickstarter every week 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30B06-A3E6-7CB1-1DF9-ADA6DE59850C}"/>
              </a:ext>
            </a:extLst>
          </p:cNvPr>
          <p:cNvGrpSpPr/>
          <p:nvPr/>
        </p:nvGrpSpPr>
        <p:grpSpPr>
          <a:xfrm>
            <a:off x="-653143" y="1302588"/>
            <a:ext cx="7707085" cy="4887075"/>
            <a:chOff x="-368858" y="1257300"/>
            <a:chExt cx="7543800" cy="43434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8AAF4D1-ABA7-CCA3-776C-46B0FD0FC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858" y="1257300"/>
              <a:ext cx="7543800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1A52B701-3C76-FCB5-07F8-B3720BB4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67" y="2147887"/>
              <a:ext cx="6457950" cy="302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890797" cy="535531"/>
          </a:xfrm>
        </p:spPr>
        <p:txBody>
          <a:bodyPr wrap="square" anchor="t">
            <a:normAutofit/>
          </a:bodyPr>
          <a:lstStyle/>
          <a:p>
            <a:pPr rtl="0"/>
            <a:r>
              <a:rPr lang="en-US" b="1" dirty="0"/>
              <a:t>WHAT DO BACKERS GET IN RETURN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A5FE35-3CC4-1EE4-476B-537F8328196C}"/>
              </a:ext>
            </a:extLst>
          </p:cNvPr>
          <p:cNvGrpSpPr/>
          <p:nvPr/>
        </p:nvGrpSpPr>
        <p:grpSpPr>
          <a:xfrm>
            <a:off x="1991876" y="671512"/>
            <a:ext cx="8116766" cy="5900110"/>
            <a:chOff x="2152650" y="671513"/>
            <a:chExt cx="7886700" cy="5514975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4AF94A15-63A1-F6D1-DFD7-2DCCC83D1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671513"/>
              <a:ext cx="7772400" cy="551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9B5428A9-C4F4-72C0-DA36-2AD00E17F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650" y="1381910"/>
              <a:ext cx="7886700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52C4BCDC-2691-F8F6-5BEB-EDF97BCEC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450949"/>
              <a:ext cx="7658100" cy="117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pPr rtl="0"/>
            <a:r>
              <a:rPr lang="en-US" b="1" dirty="0"/>
              <a:t>WHO IS RESPONSIBLE FOR COMPLETING A PROJECT AS PROMISED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D0777-0C64-A973-3AF5-895F4FA309F2}"/>
              </a:ext>
            </a:extLst>
          </p:cNvPr>
          <p:cNvSpPr txBox="1"/>
          <p:nvPr/>
        </p:nvSpPr>
        <p:spPr>
          <a:xfrm>
            <a:off x="6755004" y="1598755"/>
            <a:ext cx="503171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It's the project creator's responsibility to complete their project . Kickstarter is not involved in the development of the projects themselves .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Kickstarter </a:t>
            </a:r>
            <a:r>
              <a:rPr lang="en-US" dirty="0" err="1">
                <a:solidFill>
                  <a:schemeClr val="bg1"/>
                </a:solidFill>
              </a:rPr>
              <a:t>doesnot</a:t>
            </a:r>
            <a:r>
              <a:rPr lang="en-US" dirty="0">
                <a:solidFill>
                  <a:schemeClr val="bg1"/>
                </a:solidFill>
              </a:rPr>
              <a:t> guarantee projects or investigate a creator's ability to complete t their project.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On Kickstarter, backers ultimately decide the validity and worthiness of a project by whether they decide to fund it 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62DC616-2779-7C5F-B40E-3F28707E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3" y="2350286"/>
            <a:ext cx="6599531" cy="2692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Title 1">
            <a:extLst>
              <a:ext uri="{FF2B5EF4-FFF2-40B4-BE49-F238E27FC236}">
                <a16:creationId xmlns:a16="http://schemas.microsoft.com/office/drawing/2014/main" id="{25511E76-D539-15DC-56AB-E211B21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1" dirty="0"/>
              <a:t>HOW DOES KICKSTARTER MAKE MONEY 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1273C-A26B-EC53-C11F-8C02D2DD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9218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A43A8B5-AB25-4B10-AD2D-A6448466F20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" r="-1" b="-1"/>
          <a:stretch>
            <a:fillRect/>
          </a:stretch>
        </p:blipFill>
        <p:spPr bwMode="auto">
          <a:xfrm>
            <a:off x="4110087" y="1444649"/>
            <a:ext cx="7548513" cy="45790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239" name="Text Placeholder 4">
            <a:extLst>
              <a:ext uri="{FF2B5EF4-FFF2-40B4-BE49-F238E27FC236}">
                <a16:creationId xmlns:a16="http://schemas.microsoft.com/office/drawing/2014/main" id="{17E99EFE-3B6D-93EC-D76F-7239B37A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If a project is successfully funded, Kickstarter applies a 5% fee to the funds collected. All pledges are processed securely by our third-party payments partner, Stripe .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These payment processing fees work out to roughly 3-5%. View the fee breakdowns.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If the project does not reach its funding goal, there are no fees.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E1EE487-D725-1E3F-B7F4-DC3D109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z="3200" b="1" dirty="0">
                <a:latin typeface="Montserrat Semi-Bold"/>
                <a:ea typeface="Montserrat Semi-Bold"/>
                <a:cs typeface="Montserrat Semi-Bold"/>
                <a:sym typeface="Montserrat Semi-Bold"/>
              </a:rPr>
              <a:t>Final Insights &amp; Recommendations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9C41A-BC4B-A246-0F95-43DBA8D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9" name="Content Placeholder 8" descr="A magnifying glass and graph">
            <a:extLst>
              <a:ext uri="{FF2B5EF4-FFF2-40B4-BE49-F238E27FC236}">
                <a16:creationId xmlns:a16="http://schemas.microsoft.com/office/drawing/2014/main" id="{DF5C175F-21F7-94C6-5C15-0F905DE0E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76" r="20887" b="-1"/>
          <a:stretch>
            <a:fillRect/>
          </a:stretch>
        </p:blipFill>
        <p:spPr>
          <a:xfrm>
            <a:off x="764913" y="1517715"/>
            <a:ext cx="5184437" cy="4659248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4514603-B281-B996-EB2E-77009ED5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650" y="1416818"/>
            <a:ext cx="5184437" cy="476014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Target Low to Mid-Range Funding Goals (especially $1K–$10K) for higher success rates.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Optimize Campaign Launches in March or Q1 for better visibility and support.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Consider Popular Categories like Games, Design, and Music for higher engagement.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Leverage Urban Hubs (LA, NYC, London) to tap into engaged backer communities.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Focus on Clear Outcomes – Keep project timelines near ~30 days for best results.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Monitor Recent Trends – Drop in 2019 may warrant exploring newer platforms or updated marketing strategies.</a:t>
            </a:r>
          </a:p>
        </p:txBody>
      </p:sp>
    </p:spTree>
    <p:extLst>
      <p:ext uri="{BB962C8B-B14F-4D97-AF65-F5344CB8AC3E}">
        <p14:creationId xmlns:p14="http://schemas.microsoft.com/office/powerpoint/2010/main" val="31485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561</TotalTime>
  <Words>392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Montserrat Semi-Bold</vt:lpstr>
      <vt:lpstr>Trade Gothic LT Pro</vt:lpstr>
      <vt:lpstr>Trebuchet MS</vt:lpstr>
      <vt:lpstr>Wingdings</vt:lpstr>
      <vt:lpstr>Office Theme</vt:lpstr>
      <vt:lpstr>CROWDFUNDING</vt:lpstr>
      <vt:lpstr>INTRODUCTION</vt:lpstr>
      <vt:lpstr>What is Kick Starter</vt:lpstr>
      <vt:lpstr>WHY DO PEOPLE BACK PROJECTS ?</vt:lpstr>
      <vt:lpstr>WHERE DO BACKERS COME FROM ?</vt:lpstr>
      <vt:lpstr>WHAT DO BACKERS GET IN RETURN ?</vt:lpstr>
      <vt:lpstr>WHO IS RESPONSIBLE FOR COMPLETING A PROJECT AS PROMISED ?</vt:lpstr>
      <vt:lpstr>HOW DOES KICKSTARTER MAKE MONEY ?</vt:lpstr>
      <vt:lpstr>Final Insights &amp; Recommendations</vt:lpstr>
      <vt:lpstr>CONCLUSION </vt:lpstr>
      <vt:lpstr>Dashboard-1 (EXCEL)</vt:lpstr>
      <vt:lpstr>Dashboard-2 (EXCEL)</vt:lpstr>
      <vt:lpstr>Dashboard-1 (Power BI)</vt:lpstr>
      <vt:lpstr>Dashboard-2 (Power BI)</vt:lpstr>
      <vt:lpstr>Dashboard-3 (Power BI)</vt:lpstr>
      <vt:lpstr>Dashboard-1 (Tableau)</vt:lpstr>
      <vt:lpstr>Dashboard-2 (Tableau)</vt:lpstr>
      <vt:lpstr>Dashboard-3 (Tableau)</vt:lpstr>
      <vt:lpstr>Let’s Talk About Some SQL Code</vt:lpstr>
      <vt:lpstr>Thank You  For Being a Patient 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</dc:creator>
  <cp:lastModifiedBy>Sumit Kumar</cp:lastModifiedBy>
  <cp:revision>6</cp:revision>
  <dcterms:created xsi:type="dcterms:W3CDTF">2025-05-20T08:51:53Z</dcterms:created>
  <dcterms:modified xsi:type="dcterms:W3CDTF">2025-05-23T07:33:31Z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