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3" autoAdjust="0"/>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87808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496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17016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3380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900252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75582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739115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37966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984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196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753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353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82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989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083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951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7/7/2023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70782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65333031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20010012@cgu-odisha.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vivek468/superstore-dataset-final" TargetMode="External"/><Relationship Id="rId2" Type="http://schemas.openxmlformats.org/officeDocument/2006/relationships/hyperlink" Target="https://github.com/alairdata/Superstore_Analysis" TargetMode="External"/><Relationship Id="rId1" Type="http://schemas.openxmlformats.org/officeDocument/2006/relationships/slideLayout" Target="../slideLayouts/slideLayout2.xml"/><Relationship Id="rId5" Type="http://schemas.openxmlformats.org/officeDocument/2006/relationships/hyperlink" Target="https://colab.research.google.com/drive/1Ej239BG3TjO7AruwDmIruFCQHablG4bP#scrollTo=EueW24iZR82u" TargetMode="External"/><Relationship Id="rId4" Type="http://schemas.openxmlformats.org/officeDocument/2006/relationships/hyperlink" Target="https://medium.com/clique-org/superstore-sales-use-case-data-analytics-and-visualization-62afacd077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70DDFA-930F-F887-476A-B4C2F7530875}"/>
              </a:ext>
            </a:extLst>
          </p:cNvPr>
          <p:cNvSpPr txBox="1"/>
          <p:nvPr/>
        </p:nvSpPr>
        <p:spPr>
          <a:xfrm>
            <a:off x="475013" y="3020049"/>
            <a:ext cx="8158349" cy="2954655"/>
          </a:xfrm>
          <a:prstGeom prst="rect">
            <a:avLst/>
          </a:prstGeom>
          <a:noFill/>
        </p:spPr>
        <p:txBody>
          <a:bodyPr wrap="square" rtlCol="0">
            <a:spAutoFit/>
          </a:bodyPr>
          <a:lstStyle/>
          <a:p>
            <a:r>
              <a:rPr lang="en-IN" sz="2400" b="1" dirty="0"/>
              <a:t>Name</a:t>
            </a:r>
            <a:r>
              <a:rPr lang="en-IN" sz="2400" dirty="0"/>
              <a:t>:- SUMIT KUMAR SINGH</a:t>
            </a:r>
          </a:p>
          <a:p>
            <a:r>
              <a:rPr lang="en-IN" sz="2400" b="1" dirty="0"/>
              <a:t>Skills Build Email ID</a:t>
            </a:r>
            <a:r>
              <a:rPr lang="en-IN" sz="2400" dirty="0"/>
              <a:t>:- </a:t>
            </a:r>
            <a:r>
              <a:rPr lang="en-IN" sz="2400" dirty="0">
                <a:hlinkClick r:id="rId2"/>
              </a:rPr>
              <a:t>20010012@cgu-odisha.ac.in</a:t>
            </a:r>
            <a:endParaRPr lang="en-IN" sz="2400" dirty="0"/>
          </a:p>
          <a:p>
            <a:r>
              <a:rPr lang="en-IN" sz="2400" b="1" dirty="0"/>
              <a:t>College Name</a:t>
            </a:r>
            <a:r>
              <a:rPr lang="en-IN" sz="2400" dirty="0"/>
              <a:t>:- C.V. Raman Global University, Bhubaneswar</a:t>
            </a:r>
          </a:p>
          <a:p>
            <a:r>
              <a:rPr lang="en-IN" sz="2400" b="1" dirty="0"/>
              <a:t>College State</a:t>
            </a:r>
            <a:r>
              <a:rPr lang="en-IN" sz="2400" dirty="0"/>
              <a:t>:- Odisha</a:t>
            </a:r>
          </a:p>
          <a:p>
            <a:r>
              <a:rPr lang="en-IN" sz="2400" b="1" dirty="0"/>
              <a:t>Internship Domain</a:t>
            </a:r>
            <a:r>
              <a:rPr lang="en-IN" sz="2400" dirty="0"/>
              <a:t>:- Data Analytics(DA)</a:t>
            </a:r>
          </a:p>
          <a:p>
            <a:r>
              <a:rPr lang="en-IN" sz="2400" b="1" dirty="0"/>
              <a:t>Internship Start &amp; End Date</a:t>
            </a:r>
            <a:r>
              <a:rPr lang="en-IN" sz="2400" dirty="0"/>
              <a:t>:- 12-06-2023 to 24-07-2023</a:t>
            </a:r>
          </a:p>
          <a:p>
            <a:endParaRPr lang="en-IN" dirty="0"/>
          </a:p>
        </p:txBody>
      </p:sp>
      <p:pic>
        <p:nvPicPr>
          <p:cNvPr id="7" name="Picture 6">
            <a:extLst>
              <a:ext uri="{FF2B5EF4-FFF2-40B4-BE49-F238E27FC236}">
                <a16:creationId xmlns:a16="http://schemas.microsoft.com/office/drawing/2014/main" id="{6E51CF1D-2466-AEAE-45D3-397CA6ACCF6E}"/>
              </a:ext>
            </a:extLst>
          </p:cNvPr>
          <p:cNvPicPr>
            <a:picLocks noChangeAspect="1"/>
          </p:cNvPicPr>
          <p:nvPr/>
        </p:nvPicPr>
        <p:blipFill>
          <a:blip r:embed="rId3"/>
          <a:stretch>
            <a:fillRect/>
          </a:stretch>
        </p:blipFill>
        <p:spPr>
          <a:xfrm>
            <a:off x="8170225" y="2113807"/>
            <a:ext cx="2850078" cy="3418708"/>
          </a:xfrm>
          <a:prstGeom prst="ellipse">
            <a:avLst/>
          </a:prstGeom>
        </p:spPr>
        <p:style>
          <a:lnRef idx="2">
            <a:schemeClr val="dk1"/>
          </a:lnRef>
          <a:fillRef idx="1">
            <a:schemeClr val="lt1"/>
          </a:fillRef>
          <a:effectRef idx="0">
            <a:schemeClr val="dk1"/>
          </a:effectRef>
          <a:fontRef idx="minor">
            <a:schemeClr val="dk1"/>
          </a:fontRef>
        </p:style>
      </p:pic>
      <p:sp>
        <p:nvSpPr>
          <p:cNvPr id="3" name="TextBox 2">
            <a:extLst>
              <a:ext uri="{FF2B5EF4-FFF2-40B4-BE49-F238E27FC236}">
                <a16:creationId xmlns:a16="http://schemas.microsoft.com/office/drawing/2014/main" id="{C3432FFC-2D4C-C6C6-EB4C-B0FAA8B2E7D0}"/>
              </a:ext>
            </a:extLst>
          </p:cNvPr>
          <p:cNvSpPr txBox="1"/>
          <p:nvPr/>
        </p:nvSpPr>
        <p:spPr>
          <a:xfrm>
            <a:off x="950025" y="2113807"/>
            <a:ext cx="4762006" cy="584775"/>
          </a:xfrm>
          <a:prstGeom prst="rect">
            <a:avLst/>
          </a:prstGeom>
          <a:noFill/>
        </p:spPr>
        <p:txBody>
          <a:bodyPr wrap="square" rtlCol="0">
            <a:spAutoFit/>
          </a:bodyPr>
          <a:lstStyle/>
          <a:p>
            <a:r>
              <a:rPr lang="en-IN" sz="3200" b="1" u="sng" dirty="0"/>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10685"/>
            <a:ext cx="11029616" cy="1188720"/>
          </a:xfrm>
        </p:spPr>
        <p:txBody>
          <a:bodyPr anchor="ctr"/>
          <a:lstStyle/>
          <a:p>
            <a:r>
              <a:rPr lang="en-GB"/>
              <a:t>links</a:t>
            </a:r>
            <a:endParaRPr lang="en-US"/>
          </a:p>
        </p:txBody>
      </p:sp>
      <p:sp>
        <p:nvSpPr>
          <p:cNvPr id="4" name="TextBox 3">
            <a:extLst>
              <a:ext uri="{FF2B5EF4-FFF2-40B4-BE49-F238E27FC236}">
                <a16:creationId xmlns:a16="http://schemas.microsoft.com/office/drawing/2014/main" id="{26720DCE-BE39-090C-008A-C3BA4EC0C74F}"/>
              </a:ext>
            </a:extLst>
          </p:cNvPr>
          <p:cNvSpPr txBox="1"/>
          <p:nvPr/>
        </p:nvSpPr>
        <p:spPr>
          <a:xfrm>
            <a:off x="843148" y="1864426"/>
            <a:ext cx="10557164" cy="3693319"/>
          </a:xfrm>
          <a:prstGeom prst="rect">
            <a:avLst/>
          </a:prstGeom>
          <a:noFill/>
        </p:spPr>
        <p:txBody>
          <a:bodyPr wrap="square" rtlCol="0">
            <a:spAutoFit/>
          </a:bodyPr>
          <a:lstStyle/>
          <a:p>
            <a:pPr marL="285750" indent="-285750">
              <a:buFont typeface="Wingdings" panose="05000000000000000000" pitchFamily="2" charset="2"/>
              <a:buChar char="v"/>
            </a:pPr>
            <a:r>
              <a:rPr lang="en-IN" sz="2400" dirty="0">
                <a:hlinkClick r:id="rId2"/>
              </a:rPr>
              <a:t>https://github.com/alairdata/Superstore_Analysis</a:t>
            </a:r>
            <a:endParaRPr lang="en-IN" sz="2400" dirty="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hlinkClick r:id="rId3"/>
              </a:rPr>
              <a:t>https://www.kaggle.com/datasets/vivek468/superstore-dataset-final</a:t>
            </a:r>
            <a:endParaRPr lang="en-IN" sz="2400" dirty="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hlinkClick r:id="rId4"/>
              </a:rPr>
              <a:t>https://medium.com/clique-org/superstore-sales-use-case-data-analytics-and-visualization-62afacd0777</a:t>
            </a:r>
            <a:endParaRPr lang="en-IN" sz="2400" dirty="0"/>
          </a:p>
          <a:p>
            <a:endParaRPr lang="en-IN" sz="2400" dirty="0"/>
          </a:p>
          <a:p>
            <a:pPr marL="285750" indent="-285750">
              <a:buFont typeface="Wingdings" panose="05000000000000000000" pitchFamily="2" charset="2"/>
              <a:buChar char="v"/>
            </a:pPr>
            <a:r>
              <a:rPr lang="en-IN" sz="2400" dirty="0">
                <a:hlinkClick r:id="rId5"/>
              </a:rPr>
              <a:t>https://colab.research.google.com/drive/1Ej239BG3TjO7AruwDmIruFCQHablG4bP#scrollTo=EueW24iZR82u</a:t>
            </a:r>
            <a:endParaRPr lang="en-IN" sz="2400" dirty="0"/>
          </a:p>
          <a:p>
            <a:endParaRPr lang="en-IN" dirty="0"/>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FBFD79-AD3E-0B62-CF9F-628067B797FE}"/>
              </a:ext>
            </a:extLst>
          </p:cNvPr>
          <p:cNvPicPr>
            <a:picLocks noChangeAspect="1"/>
          </p:cNvPicPr>
          <p:nvPr/>
        </p:nvPicPr>
        <p:blipFill>
          <a:blip r:embed="rId2"/>
          <a:stretch>
            <a:fillRect/>
          </a:stretch>
        </p:blipFill>
        <p:spPr>
          <a:xfrm>
            <a:off x="0" y="-23750"/>
            <a:ext cx="12192001" cy="6858000"/>
          </a:xfrm>
          <a:prstGeom prst="rect">
            <a:avLst/>
          </a:prstGeom>
        </p:spPr>
      </p:pic>
    </p:spTree>
    <p:extLst>
      <p:ext uri="{BB962C8B-B14F-4D97-AF65-F5344CB8AC3E}">
        <p14:creationId xmlns:p14="http://schemas.microsoft.com/office/powerpoint/2010/main" val="45253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sz="3600" u="sng" dirty="0"/>
              <a:t>Case study analysis of superstore</a:t>
            </a:r>
            <a:br>
              <a:rPr lang="en-GB" dirty="0"/>
            </a:br>
            <a:endParaRPr lang="en-US" dirty="0"/>
          </a:p>
        </p:txBody>
      </p:sp>
      <p:sp>
        <p:nvSpPr>
          <p:cNvPr id="6" name="TextBox 5">
            <a:extLst>
              <a:ext uri="{FF2B5EF4-FFF2-40B4-BE49-F238E27FC236}">
                <a16:creationId xmlns:a16="http://schemas.microsoft.com/office/drawing/2014/main" id="{173B5B5B-0114-8A3E-597D-16147346A54F}"/>
              </a:ext>
            </a:extLst>
          </p:cNvPr>
          <p:cNvSpPr txBox="1"/>
          <p:nvPr/>
        </p:nvSpPr>
        <p:spPr>
          <a:xfrm>
            <a:off x="816428" y="2188029"/>
            <a:ext cx="10794379" cy="4154984"/>
          </a:xfrm>
          <a:prstGeom prst="rect">
            <a:avLst/>
          </a:prstGeom>
          <a:noFill/>
        </p:spPr>
        <p:txBody>
          <a:bodyPr wrap="square" rtlCol="0">
            <a:spAutoFit/>
          </a:bodyPr>
          <a:lstStyle/>
          <a:p>
            <a:r>
              <a:rPr lang="en-IN" sz="2400" b="1" u="sng" dirty="0"/>
              <a:t>Problem Statement:-</a:t>
            </a:r>
          </a:p>
          <a:p>
            <a:endParaRPr lang="en-IN" sz="2400" dirty="0"/>
          </a:p>
          <a:p>
            <a:pPr marL="342900" indent="-342900">
              <a:buFont typeface="Wingdings" panose="05000000000000000000" pitchFamily="2" charset="2"/>
              <a:buChar char="q"/>
            </a:pPr>
            <a:r>
              <a:rPr lang="en-US" sz="2400" dirty="0"/>
              <a:t> Analyzing the Performance and Operations of Superstore for Improved Efficiency</a:t>
            </a:r>
          </a:p>
          <a:p>
            <a:endParaRPr lang="en-US" sz="2400" dirty="0"/>
          </a:p>
          <a:p>
            <a:pPr marL="342900" indent="-342900">
              <a:buFont typeface="Wingdings" panose="05000000000000000000" pitchFamily="2" charset="2"/>
              <a:buChar char="q"/>
            </a:pPr>
            <a:r>
              <a:rPr lang="en-US" sz="2400" dirty="0"/>
              <a:t> Identifying and addressing operational inefficiencies in Superstore to optimize performance and enhance profitability</a:t>
            </a:r>
          </a:p>
          <a:p>
            <a:endParaRPr lang="en-US" sz="2400" dirty="0"/>
          </a:p>
          <a:p>
            <a:pPr marL="342900" indent="-342900">
              <a:buFont typeface="Wingdings" panose="05000000000000000000" pitchFamily="2" charset="2"/>
              <a:buChar char="q"/>
            </a:pPr>
            <a:r>
              <a:rPr lang="en-US" sz="2400" dirty="0"/>
              <a:t> The goal is to provide actionable insights and recommendations that can help streamline processes, improve resource allocation, and ultimately boost the store's overall performance and profitability.</a:t>
            </a:r>
            <a:endParaRPr lang="en-IN" sz="24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340864"/>
            <a:ext cx="10296605" cy="3634486"/>
          </a:xfrm>
        </p:spPr>
        <p:txBody>
          <a:bodyPr>
            <a:noAutofit/>
          </a:bodyPr>
          <a:lstStyle/>
          <a:p>
            <a:r>
              <a:rPr lang="en-US" sz="2000" b="1" dirty="0"/>
              <a:t>Introduction</a:t>
            </a:r>
          </a:p>
          <a:p>
            <a:r>
              <a:rPr lang="en-US" sz="2000" b="1" dirty="0"/>
              <a:t>Project Overview</a:t>
            </a:r>
          </a:p>
          <a:p>
            <a:r>
              <a:rPr lang="en-US" sz="2000" b="1" dirty="0"/>
              <a:t>Target Audience</a:t>
            </a:r>
          </a:p>
          <a:p>
            <a:r>
              <a:rPr lang="en-US" sz="2000" b="1" dirty="0"/>
              <a:t>Solution and Value Proposition</a:t>
            </a:r>
          </a:p>
          <a:p>
            <a:r>
              <a:rPr lang="en-US" sz="2000" b="1" dirty="0"/>
              <a:t>Customization of the Project</a:t>
            </a:r>
          </a:p>
          <a:p>
            <a:r>
              <a:rPr lang="en-US" sz="2000" b="1" dirty="0"/>
              <a:t>Modeling Techniques</a:t>
            </a:r>
          </a:p>
          <a:p>
            <a:r>
              <a:rPr lang="en-US" sz="2000" b="1" dirty="0"/>
              <a:t>Results</a:t>
            </a:r>
          </a:p>
          <a:p>
            <a:r>
              <a:rPr lang="en-US" sz="2000" b="1" dirty="0"/>
              <a:t>Conclusion</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4654"/>
            <a:ext cx="11029616" cy="1188720"/>
          </a:xfrm>
        </p:spPr>
        <p:txBody>
          <a:bodyPr anchor="ctr"/>
          <a:lstStyle/>
          <a:p>
            <a:r>
              <a:rPr lang="en-US" dirty="0"/>
              <a:t>PROJECT  OVERVIEW</a:t>
            </a:r>
          </a:p>
        </p:txBody>
      </p:sp>
      <p:sp>
        <p:nvSpPr>
          <p:cNvPr id="4" name="TextBox 3">
            <a:extLst>
              <a:ext uri="{FF2B5EF4-FFF2-40B4-BE49-F238E27FC236}">
                <a16:creationId xmlns:a16="http://schemas.microsoft.com/office/drawing/2014/main" id="{252B1C4B-9395-0193-966C-D73976F5956D}"/>
              </a:ext>
            </a:extLst>
          </p:cNvPr>
          <p:cNvSpPr txBox="1"/>
          <p:nvPr/>
        </p:nvSpPr>
        <p:spPr>
          <a:xfrm>
            <a:off x="403761" y="2125682"/>
            <a:ext cx="6198920"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Purpose: To analyze the performance and operations of Superstore</a:t>
            </a:r>
          </a:p>
          <a:p>
            <a:endParaRPr lang="en-US" sz="2400" dirty="0"/>
          </a:p>
          <a:p>
            <a:pPr marL="342900" indent="-342900">
              <a:buFont typeface="Wingdings" panose="05000000000000000000" pitchFamily="2" charset="2"/>
              <a:buChar char="q"/>
            </a:pPr>
            <a:r>
              <a:rPr lang="en-US" sz="2400" dirty="0"/>
              <a:t>Scope: Examining various aspects such as sales, inventory management, customer satisfaction, and employee productivity</a:t>
            </a:r>
          </a:p>
          <a:p>
            <a:endParaRPr lang="en-US" sz="2400" dirty="0"/>
          </a:p>
          <a:p>
            <a:pPr marL="342900" indent="-342900">
              <a:buFont typeface="Wingdings" panose="05000000000000000000" pitchFamily="2" charset="2"/>
              <a:buChar char="q"/>
            </a:pPr>
            <a:r>
              <a:rPr lang="en-US" sz="2400" dirty="0"/>
              <a:t>Objectives: Identify areas of improvement, enhance operational efficiency, and optimize overall performance</a:t>
            </a:r>
            <a:endParaRPr lang="en-IN" sz="2400" dirty="0"/>
          </a:p>
        </p:txBody>
      </p:sp>
      <p:pic>
        <p:nvPicPr>
          <p:cNvPr id="2050" name="Picture 2" descr="Superstore Dashboard | InetSoft">
            <a:extLst>
              <a:ext uri="{FF2B5EF4-FFF2-40B4-BE49-F238E27FC236}">
                <a16:creationId xmlns:a16="http://schemas.microsoft.com/office/drawing/2014/main" id="{71907368-3BB8-612E-E7F2-B4346CA25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681" y="1947554"/>
            <a:ext cx="5429599" cy="442949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TextBox 3">
            <a:extLst>
              <a:ext uri="{FF2B5EF4-FFF2-40B4-BE49-F238E27FC236}">
                <a16:creationId xmlns:a16="http://schemas.microsoft.com/office/drawing/2014/main" id="{D13F2AFA-58D4-0D20-EE0D-B6EB383D2F73}"/>
              </a:ext>
            </a:extLst>
          </p:cNvPr>
          <p:cNvSpPr txBox="1"/>
          <p:nvPr/>
        </p:nvSpPr>
        <p:spPr>
          <a:xfrm>
            <a:off x="581192" y="2125683"/>
            <a:ext cx="10486611"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Target audience</a:t>
            </a:r>
            <a:r>
              <a:rPr lang="en-US" sz="2400" dirty="0"/>
              <a:t>: Superstore management, stakeholders, and decision-makers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Characteristics: Responsible for strategic planning, resource allocation, and performance evaluation</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Needs: Accurate and timely information, actionable insights, and recommendations for improving operations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Benefits: Enhanced decision-making, increased profitability, and improved customer satisfaction</a:t>
            </a:r>
            <a:endParaRPr lang="en-IN" sz="24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46705"/>
            <a:ext cx="11029616" cy="1188720"/>
          </a:xfrm>
        </p:spPr>
        <p:txBody>
          <a:bodyPr anchor="ctr"/>
          <a:lstStyle/>
          <a:p>
            <a:br>
              <a:rPr lang="en-US" sz="2800"/>
            </a:br>
            <a:r>
              <a:rPr lang="en-US" sz="2800"/>
              <a:t>YOUR SOLUTION AND ITS VALUE PROPOSITION</a:t>
            </a:r>
            <a:endParaRPr lang="en-US"/>
          </a:p>
        </p:txBody>
      </p:sp>
      <p:sp>
        <p:nvSpPr>
          <p:cNvPr id="4" name="TextBox 3">
            <a:extLst>
              <a:ext uri="{FF2B5EF4-FFF2-40B4-BE49-F238E27FC236}">
                <a16:creationId xmlns:a16="http://schemas.microsoft.com/office/drawing/2014/main" id="{08D53469-8342-71DC-096C-59146BE891C1}"/>
              </a:ext>
            </a:extLst>
          </p:cNvPr>
          <p:cNvSpPr txBox="1"/>
          <p:nvPr/>
        </p:nvSpPr>
        <p:spPr>
          <a:xfrm>
            <a:off x="581191" y="2256311"/>
            <a:ext cx="4667703"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Solution: Implementing data-driven analytics and performance management systems</a:t>
            </a:r>
          </a:p>
          <a:p>
            <a:pPr marL="342900" indent="-342900">
              <a:buFont typeface="Wingdings" panose="05000000000000000000" pitchFamily="2" charset="2"/>
              <a:buChar char="q"/>
            </a:pPr>
            <a:r>
              <a:rPr lang="en-US" sz="2400" dirty="0"/>
              <a:t>Value proposition: Providing real-time visibility into key performance indicators, enabling informed decision-making, optimizing resource allocation, and improving overall operational efficiency</a:t>
            </a:r>
            <a:endParaRPr lang="en-IN" sz="2400" dirty="0"/>
          </a:p>
        </p:txBody>
      </p:sp>
      <p:pic>
        <p:nvPicPr>
          <p:cNvPr id="1026" name="Picture 2" descr="Tanveer Ahmed Khan D4DI">
            <a:extLst>
              <a:ext uri="{FF2B5EF4-FFF2-40B4-BE49-F238E27FC236}">
                <a16:creationId xmlns:a16="http://schemas.microsoft.com/office/drawing/2014/main" id="{061EBEC4-4D49-420C-3B9F-6DC48108A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265" y="2149434"/>
            <a:ext cx="5849542" cy="387135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4" name="TextBox 3">
            <a:extLst>
              <a:ext uri="{FF2B5EF4-FFF2-40B4-BE49-F238E27FC236}">
                <a16:creationId xmlns:a16="http://schemas.microsoft.com/office/drawing/2014/main" id="{C289FE75-AB08-3242-8BD8-2635BF0B3925}"/>
              </a:ext>
            </a:extLst>
          </p:cNvPr>
          <p:cNvSpPr txBox="1"/>
          <p:nvPr/>
        </p:nvSpPr>
        <p:spPr>
          <a:xfrm>
            <a:off x="748145" y="1983178"/>
            <a:ext cx="6092042" cy="4401205"/>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t>Customization</a:t>
            </a:r>
            <a:r>
              <a:rPr lang="en-US" sz="2800" dirty="0"/>
              <a:t>: Tailoring the analysis approach to Superstore's specific requirements and goals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b="1" dirty="0"/>
              <a:t>Unique aspects</a:t>
            </a:r>
            <a:r>
              <a:rPr lang="en-US" sz="2800" dirty="0"/>
              <a:t>: Integration of advanced analytics techniques, development of a custom dashboard for visualizing data, and implementation of predictive modeling for demand forecasting</a:t>
            </a:r>
            <a:endParaRPr lang="en-IN" sz="2800" dirty="0"/>
          </a:p>
        </p:txBody>
      </p:sp>
      <p:pic>
        <p:nvPicPr>
          <p:cNvPr id="6" name="Picture 5">
            <a:extLst>
              <a:ext uri="{FF2B5EF4-FFF2-40B4-BE49-F238E27FC236}">
                <a16:creationId xmlns:a16="http://schemas.microsoft.com/office/drawing/2014/main" id="{3CCB03FD-5707-6680-D08D-5D14CB926A53}"/>
              </a:ext>
            </a:extLst>
          </p:cNvPr>
          <p:cNvPicPr>
            <a:picLocks noChangeAspect="1"/>
          </p:cNvPicPr>
          <p:nvPr/>
        </p:nvPicPr>
        <p:blipFill>
          <a:blip r:embed="rId2"/>
          <a:stretch>
            <a:fillRect/>
          </a:stretch>
        </p:blipFill>
        <p:spPr>
          <a:xfrm>
            <a:off x="7228830" y="2090418"/>
            <a:ext cx="4476980" cy="427377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GB" dirty="0"/>
              <a:t>MODELLING</a:t>
            </a:r>
            <a:endParaRPr lang="en-US" dirty="0"/>
          </a:p>
        </p:txBody>
      </p:sp>
      <p:sp>
        <p:nvSpPr>
          <p:cNvPr id="6" name="TextBox 5">
            <a:extLst>
              <a:ext uri="{FF2B5EF4-FFF2-40B4-BE49-F238E27FC236}">
                <a16:creationId xmlns:a16="http://schemas.microsoft.com/office/drawing/2014/main" id="{D73BBF07-0421-98AF-9C83-59FBDB17090D}"/>
              </a:ext>
            </a:extLst>
          </p:cNvPr>
          <p:cNvSpPr txBox="1"/>
          <p:nvPr/>
        </p:nvSpPr>
        <p:spPr>
          <a:xfrm>
            <a:off x="319631" y="1674421"/>
            <a:ext cx="7647709" cy="5355312"/>
          </a:xfrm>
          <a:prstGeom prst="rect">
            <a:avLst/>
          </a:prstGeom>
          <a:noFill/>
        </p:spPr>
        <p:txBody>
          <a:bodyPr wrap="square" rtlCol="0">
            <a:spAutoFit/>
          </a:bodyPr>
          <a:lstStyle/>
          <a:p>
            <a:r>
              <a:rPr lang="en-US" b="1" dirty="0"/>
              <a:t>Following my discovery in the superstore's data, I took the dataset in understanding the issue by performing data cleaning. My steps were as follows:</a:t>
            </a:r>
          </a:p>
          <a:p>
            <a:endParaRPr lang="en-US" dirty="0"/>
          </a:p>
          <a:p>
            <a:pPr marL="285750" indent="-285750">
              <a:buFont typeface="Wingdings" panose="05000000000000000000" pitchFamily="2" charset="2"/>
              <a:buChar char="Ø"/>
            </a:pPr>
            <a:r>
              <a:rPr lang="en-US" dirty="0"/>
              <a:t>Checked the</a:t>
            </a:r>
            <a:r>
              <a:rPr lang="en-US" b="1" dirty="0"/>
              <a:t> summary statistics </a:t>
            </a:r>
            <a:r>
              <a:rPr lang="en-US" dirty="0"/>
              <a:t>to identify any inconsistencies or outliers in the data.</a:t>
            </a:r>
          </a:p>
          <a:p>
            <a:pPr marL="285750" indent="-285750">
              <a:buFont typeface="Wingdings" panose="05000000000000000000" pitchFamily="2" charset="2"/>
              <a:buChar char="Ø"/>
            </a:pPr>
            <a:r>
              <a:rPr lang="en-US" dirty="0"/>
              <a:t>Adding new columns to the dataset to capture additional information and insights.</a:t>
            </a:r>
          </a:p>
          <a:p>
            <a:pPr marL="285750" indent="-285750">
              <a:buFont typeface="Wingdings" panose="05000000000000000000" pitchFamily="2" charset="2"/>
              <a:buChar char="Ø"/>
            </a:pPr>
            <a:r>
              <a:rPr lang="en-US" dirty="0"/>
              <a:t>Removed any </a:t>
            </a:r>
            <a:r>
              <a:rPr lang="en-US" b="1" dirty="0"/>
              <a:t>duplicate</a:t>
            </a:r>
            <a:r>
              <a:rPr lang="en-US" dirty="0"/>
              <a:t> records to ensure a high level of data accuracy.</a:t>
            </a:r>
          </a:p>
          <a:p>
            <a:pPr marL="285750" indent="-285750">
              <a:buFont typeface="Wingdings" panose="05000000000000000000" pitchFamily="2" charset="2"/>
              <a:buChar char="Ø"/>
            </a:pPr>
            <a:r>
              <a:rPr lang="en-US" dirty="0"/>
              <a:t>Performed advanced techniques such as data imputation, outlier detection and handling, and data normalization to further improve the quality of the data.</a:t>
            </a:r>
          </a:p>
          <a:p>
            <a:r>
              <a:rPr lang="en-US" dirty="0"/>
              <a:t>By going through this thorough data cleaning process, we were able to uncover more information that would have been obscured by the inconsistencies and inaccuracies in the raw data. And with this newfound clarity, we were able to take the next step in our investigation and bring the superstore's financial</a:t>
            </a:r>
            <a:r>
              <a:rPr lang="en-US" sz="2000" dirty="0"/>
              <a:t> </a:t>
            </a:r>
            <a:r>
              <a:rPr lang="en-US" dirty="0"/>
              <a:t>struggles to a close.</a:t>
            </a:r>
          </a:p>
          <a:p>
            <a:endParaRPr lang="en-US" sz="1600" dirty="0"/>
          </a:p>
        </p:txBody>
      </p:sp>
      <p:pic>
        <p:nvPicPr>
          <p:cNvPr id="4" name="Picture 3">
            <a:extLst>
              <a:ext uri="{FF2B5EF4-FFF2-40B4-BE49-F238E27FC236}">
                <a16:creationId xmlns:a16="http://schemas.microsoft.com/office/drawing/2014/main" id="{8C1B367B-E93D-623F-C03C-5292476BD011}"/>
              </a:ext>
            </a:extLst>
          </p:cNvPr>
          <p:cNvPicPr>
            <a:picLocks noChangeAspect="1"/>
          </p:cNvPicPr>
          <p:nvPr/>
        </p:nvPicPr>
        <p:blipFill>
          <a:blip r:embed="rId3"/>
          <a:stretch>
            <a:fillRect/>
          </a:stretch>
        </p:blipFill>
        <p:spPr>
          <a:xfrm>
            <a:off x="8041924" y="962567"/>
            <a:ext cx="3568883" cy="2648086"/>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1A93628F-61C1-8E65-D225-256DC6E7DE0B}"/>
              </a:ext>
            </a:extLst>
          </p:cNvPr>
          <p:cNvPicPr>
            <a:picLocks noChangeAspect="1"/>
          </p:cNvPicPr>
          <p:nvPr/>
        </p:nvPicPr>
        <p:blipFill>
          <a:blip r:embed="rId4"/>
          <a:stretch>
            <a:fillRect/>
          </a:stretch>
        </p:blipFill>
        <p:spPr>
          <a:xfrm>
            <a:off x="8300852" y="3843562"/>
            <a:ext cx="3439886" cy="289574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7334" y="550224"/>
            <a:ext cx="8596668" cy="1320800"/>
          </a:xfrm>
        </p:spPr>
        <p:txBody>
          <a:bodyPr anchor="ctr"/>
          <a:lstStyle/>
          <a:p>
            <a:r>
              <a:rPr lang="en-GB" dirty="0"/>
              <a:t>Results</a:t>
            </a:r>
            <a:endParaRPr lang="en-US" dirty="0"/>
          </a:p>
        </p:txBody>
      </p:sp>
      <p:pic>
        <p:nvPicPr>
          <p:cNvPr id="11" name="Content Placeholder 10">
            <a:extLst>
              <a:ext uri="{FF2B5EF4-FFF2-40B4-BE49-F238E27FC236}">
                <a16:creationId xmlns:a16="http://schemas.microsoft.com/office/drawing/2014/main" id="{FC5C38AD-0A74-8A74-6E81-74ECF218893B}"/>
              </a:ext>
            </a:extLst>
          </p:cNvPr>
          <p:cNvPicPr>
            <a:picLocks noGrp="1" noChangeAspect="1"/>
          </p:cNvPicPr>
          <p:nvPr>
            <p:ph sz="half" idx="1"/>
          </p:nvPr>
        </p:nvPicPr>
        <p:blipFill>
          <a:blip r:embed="rId2"/>
          <a:stretch>
            <a:fillRect/>
          </a:stretch>
        </p:blipFill>
        <p:spPr>
          <a:xfrm>
            <a:off x="7094914" y="3080327"/>
            <a:ext cx="4353012" cy="3302170"/>
          </a:xfrm>
        </p:spPr>
        <p:style>
          <a:lnRef idx="2">
            <a:schemeClr val="accent1"/>
          </a:lnRef>
          <a:fillRef idx="1">
            <a:schemeClr val="lt1"/>
          </a:fillRef>
          <a:effectRef idx="0">
            <a:schemeClr val="accent1"/>
          </a:effectRef>
          <a:fontRef idx="minor">
            <a:schemeClr val="dk1"/>
          </a:fontRef>
        </p:style>
      </p:pic>
      <p:sp>
        <p:nvSpPr>
          <p:cNvPr id="5" name="Text Placeholder 4">
            <a:extLst>
              <a:ext uri="{FF2B5EF4-FFF2-40B4-BE49-F238E27FC236}">
                <a16:creationId xmlns:a16="http://schemas.microsoft.com/office/drawing/2014/main" id="{82C9D216-6202-E6EE-AE0E-E33ED274CE0C}"/>
              </a:ext>
            </a:extLst>
          </p:cNvPr>
          <p:cNvSpPr>
            <a:spLocks noGrp="1"/>
          </p:cNvSpPr>
          <p:nvPr>
            <p:ph sz="half" idx="2"/>
          </p:nvPr>
        </p:nvSpPr>
        <p:spPr>
          <a:xfrm>
            <a:off x="259166" y="2303813"/>
            <a:ext cx="5819607" cy="4003964"/>
          </a:xfrm>
        </p:spPr>
        <p:txBody>
          <a:bodyPr>
            <a:noAutofit/>
          </a:bodyPr>
          <a:lstStyle/>
          <a:p>
            <a:r>
              <a:rPr lang="en-IN" sz="2000" b="1" dirty="0"/>
              <a:t>From the above result we have come to conclude that the Sales and Profit are how co-relate with each other for every fields of the superstore dataset .</a:t>
            </a:r>
          </a:p>
          <a:p>
            <a:r>
              <a:rPr lang="en-US" sz="2000" b="1" dirty="0"/>
              <a:t>Qualitative feedback</a:t>
            </a:r>
            <a:r>
              <a:rPr lang="en-US" sz="2000" dirty="0"/>
              <a:t>: Improved customer satisfaction scores, enhanced employee morale, and positive feedback from management</a:t>
            </a:r>
          </a:p>
          <a:p>
            <a:r>
              <a:rPr lang="en-US" sz="2000" b="1" dirty="0"/>
              <a:t>Evidence of success</a:t>
            </a:r>
            <a:r>
              <a:rPr lang="en-US" sz="2000" dirty="0"/>
              <a:t>: Improved operational efficiency, streamlined processes, and increased profitability</a:t>
            </a:r>
            <a:endParaRPr lang="en-IN" sz="2000" dirty="0"/>
          </a:p>
        </p:txBody>
      </p:sp>
      <p:pic>
        <p:nvPicPr>
          <p:cNvPr id="13" name="Picture 12">
            <a:extLst>
              <a:ext uri="{FF2B5EF4-FFF2-40B4-BE49-F238E27FC236}">
                <a16:creationId xmlns:a16="http://schemas.microsoft.com/office/drawing/2014/main" id="{4A05B38E-11B8-96E5-AADE-0A01842627BF}"/>
              </a:ext>
            </a:extLst>
          </p:cNvPr>
          <p:cNvPicPr>
            <a:picLocks noChangeAspect="1"/>
          </p:cNvPicPr>
          <p:nvPr/>
        </p:nvPicPr>
        <p:blipFill>
          <a:blip r:embed="rId3"/>
          <a:stretch>
            <a:fillRect/>
          </a:stretch>
        </p:blipFill>
        <p:spPr>
          <a:xfrm>
            <a:off x="7094913" y="237507"/>
            <a:ext cx="4419753" cy="241135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13</TotalTime>
  <Words>590</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PowerPoint Presentation</vt:lpstr>
      <vt:lpstr>Case study analysis of superstore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sumit singh</cp:lastModifiedBy>
  <cp:revision>3</cp:revision>
  <dcterms:created xsi:type="dcterms:W3CDTF">2021-05-26T16:50:10Z</dcterms:created>
  <dcterms:modified xsi:type="dcterms:W3CDTF">2023-07-07T06:23:20Z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