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8"/>
  </p:notesMasterIdLst>
  <p:handoutMasterIdLst>
    <p:handoutMasterId r:id="rId19"/>
  </p:handoutMasterIdLst>
  <p:sldIdLst>
    <p:sldId id="465" r:id="rId5"/>
    <p:sldId id="461" r:id="rId6"/>
    <p:sldId id="448" r:id="rId7"/>
    <p:sldId id="468" r:id="rId8"/>
    <p:sldId id="431" r:id="rId9"/>
    <p:sldId id="432" r:id="rId10"/>
    <p:sldId id="454" r:id="rId11"/>
    <p:sldId id="455" r:id="rId12"/>
    <p:sldId id="462" r:id="rId13"/>
    <p:sldId id="463" r:id="rId14"/>
    <p:sldId id="467" r:id="rId15"/>
    <p:sldId id="464" r:id="rId16"/>
    <p:sldId id="466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D2B111F-3241-BA49-BD6B-E01F39824615}">
          <p14:sldIdLst>
            <p14:sldId id="465"/>
            <p14:sldId id="461"/>
            <p14:sldId id="448"/>
            <p14:sldId id="468"/>
            <p14:sldId id="431"/>
          </p14:sldIdLst>
        </p14:section>
        <p14:section name="Blue/Green upgrades and DB Migrations" id="{0FDDD6FB-16AE-284E-9BE0-E70D0CB1F5D6}">
          <p14:sldIdLst>
            <p14:sldId id="432"/>
            <p14:sldId id="454"/>
            <p14:sldId id="455"/>
          </p14:sldIdLst>
        </p14:section>
        <p14:section name="End" id="{CE84DD7C-ACD5-B043-AFD4-1CA89F58F70A}">
          <p14:sldIdLst/>
        </p14:section>
        <p14:section name="Parking Lot" id="{B2A7A31D-193C-7B4A-B6E8-9F0C941600B1}">
          <p14:sldIdLst>
            <p14:sldId id="462"/>
            <p14:sldId id="463"/>
            <p14:sldId id="467"/>
            <p14:sldId id="464"/>
            <p14:sldId id="46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am Zwickey" initials="" lastIdx="5" clrIdx="0"/>
  <p:cmAuthor id="1" name="Carl Daver" initials="" lastIdx="1" clrIdx="1"/>
  <p:cmAuthor id="2" name="Marcelo Borges" initials="" lastIdx="3" clrIdx="2"/>
  <p:cmAuthor id="3" name="Steven Benario" initials="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81"/>
    <a:srgbClr val="00A79D"/>
    <a:srgbClr val="00786E"/>
    <a:srgbClr val="17232A"/>
    <a:srgbClr val="155A89"/>
    <a:srgbClr val="1E84C6"/>
    <a:srgbClr val="202F38"/>
    <a:srgbClr val="BD68C4"/>
    <a:srgbClr val="A87DAF"/>
    <a:srgbClr val="45A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62" autoAdjust="0"/>
    <p:restoredTop sz="80129" autoAdjust="0"/>
  </p:normalViewPr>
  <p:slideViewPr>
    <p:cSldViewPr snapToGrid="0" snapToObjects="1">
      <p:cViewPr>
        <p:scale>
          <a:sx n="143" d="100"/>
          <a:sy n="143" d="100"/>
        </p:scale>
        <p:origin x="-96" y="-112"/>
      </p:cViewPr>
      <p:guideLst>
        <p:guide orient="horz" pos="698"/>
        <p:guide orient="horz" pos="1765"/>
        <p:guide orient="horz" pos="2024"/>
        <p:guide pos="2880"/>
        <p:guide pos="594"/>
        <p:guide pos="5472"/>
        <p:guide pos="1158"/>
        <p:guide pos="46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8" d="100"/>
        <a:sy n="188" d="100"/>
      </p:scale>
      <p:origin x="0" y="11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interSettings" Target="printerSettings/printerSettings1.bin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639CD-02BA-E14F-BB05-54A9501A84F3}" type="datetimeFigureOut">
              <a:rPr lang="en-US" smtClean="0"/>
              <a:t>4/13/16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8319D-B5CF-C34D-B3AB-50318520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65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7E9F9-6557-4923-BE10-1C342566E3EE}" type="datetimeFigureOut">
              <a:rPr lang="en-US" smtClean="0"/>
              <a:t>4/13/16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7A38-3CEC-41F8-9B8A-7D549F20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9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hyperlink" Target="https://docs.pivotal.io/pivotalcf/devguide/services/migrate-db.html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s://docs.pivotal.io/pivotalcf/devguide/services/migrate-db.html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s://docs.pivotal.io/pivotalcf/devguide/services/migrate-db.html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8" name="Shape 70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dk1"/>
              </a:buClr>
            </a:pPr>
            <a:endParaRPr baseline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FontTx/>
              <a:buNone/>
            </a:pPr>
            <a:endParaRPr lang="x-none" baseline="0" dirty="0" smtClean="0"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Shape 2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6" name="Shape 2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u="sng" dirty="0" smtClean="0">
                <a:solidFill>
                  <a:schemeClr val="hlink"/>
                </a:solidFill>
                <a:hlinkClick r:id="rId3"/>
              </a:rPr>
              <a:t>https://docs.pivotal.io/pivotalcf/devguide/services/migrate-db.html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u="sng" dirty="0" smtClean="0">
              <a:solidFill>
                <a:schemeClr val="hlink"/>
              </a:solidFill>
              <a:hlinkClick r:id="rId3"/>
            </a:endParaRP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IMAGE</a:t>
            </a:r>
            <a:r>
              <a:rPr lang="en-US" baseline="0" dirty="0" smtClean="0"/>
              <a:t> FOUND ON GOOGLE – </a:t>
            </a:r>
            <a:r>
              <a:rPr lang="en-US" baseline="0" smtClean="0"/>
              <a:t>check 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Shape 2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6" name="Shape 2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u="sng" dirty="0" smtClean="0">
                <a:solidFill>
                  <a:schemeClr val="hlink"/>
                </a:solidFill>
                <a:hlinkClick r:id="rId3"/>
              </a:rPr>
              <a:t>https://docs.pivotal.io/pivotalcf/devguide/services/migrate-db.html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u="sng" dirty="0" smtClean="0">
              <a:solidFill>
                <a:schemeClr val="hlink"/>
              </a:solidFill>
              <a:hlinkClick r:id="rId3"/>
            </a:endParaRP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IMAGE</a:t>
            </a:r>
            <a:r>
              <a:rPr lang="en-US" baseline="0" dirty="0" smtClean="0"/>
              <a:t> FOUND ON GOOGLE – </a:t>
            </a:r>
            <a:r>
              <a:rPr lang="en-US" baseline="0" smtClean="0"/>
              <a:t>check 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Shape 2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6" name="Shape 2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u="sng" dirty="0" smtClean="0">
                <a:solidFill>
                  <a:schemeClr val="hlink"/>
                </a:solidFill>
                <a:hlinkClick r:id="rId3"/>
              </a:rPr>
              <a:t>https://docs.pivotal.io/pivotalcf/devguide/services/migrate-db.html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u="sng" dirty="0" smtClean="0">
              <a:solidFill>
                <a:schemeClr val="hlink"/>
              </a:solidFill>
              <a:hlinkClick r:id="rId3"/>
            </a:endParaRP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IMAGE</a:t>
            </a:r>
            <a:r>
              <a:rPr lang="en-US" baseline="0" dirty="0" smtClean="0"/>
              <a:t> FOUND ON GOOGLE – </a:t>
            </a:r>
            <a:r>
              <a:rPr lang="en-US" baseline="0" smtClean="0"/>
              <a:t>check 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docs.pivotal.io</a:t>
            </a:r>
            <a:r>
              <a:rPr lang="en-US" dirty="0" smtClean="0"/>
              <a:t>/</a:t>
            </a:r>
            <a:r>
              <a:rPr lang="en-US" dirty="0" err="1" smtClean="0"/>
              <a:t>pivotalcf</a:t>
            </a:r>
            <a:r>
              <a:rPr lang="en-US" dirty="0" smtClean="0"/>
              <a:t>/</a:t>
            </a:r>
            <a:r>
              <a:rPr lang="en-US" dirty="0" err="1" smtClean="0"/>
              <a:t>devguide</a:t>
            </a:r>
            <a:r>
              <a:rPr lang="en-US" dirty="0" smtClean="0"/>
              <a:t>/deploy-apps/routes-</a:t>
            </a:r>
            <a:r>
              <a:rPr lang="en-US" dirty="0" err="1" smtClean="0"/>
              <a:t>domains.html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Picture of PCF architecture </a:t>
            </a:r>
            <a:r>
              <a:rPr lang="en-US" dirty="0" err="1" smtClean="0"/>
              <a:t>HAProxy</a:t>
            </a:r>
            <a:r>
              <a:rPr lang="en-US" baseline="0" dirty="0" smtClean="0"/>
              <a:t> and Router using domain </a:t>
            </a:r>
            <a:r>
              <a:rPr lang="en-US" baseline="0" dirty="0" err="1" smtClean="0"/>
              <a:t>namesdns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42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74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600">
                <a:solidFill>
                  <a:srgbClr val="878787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62394" y="3832344"/>
            <a:ext cx="4070350" cy="665162"/>
          </a:xfr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62488" y="1200150"/>
            <a:ext cx="4070350" cy="2430556"/>
          </a:xfrm>
        </p:spPr>
        <p:txBody>
          <a:bodyPr/>
          <a:lstStyle/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94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6580"/>
            <a:ext cx="4040188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16580"/>
            <a:ext cx="4041775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73780"/>
            <a:ext cx="9144000" cy="300461"/>
          </a:xfrm>
        </p:spPr>
        <p:txBody>
          <a:bodyPr/>
          <a:lstStyle>
            <a:lvl1pPr algn="ctr">
              <a:defRPr sz="1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42147" y="1770529"/>
            <a:ext cx="7059706" cy="1377484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 descr="Pattern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7234" y="-126999"/>
            <a:ext cx="9226176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56" y="465167"/>
            <a:ext cx="8516471" cy="376792"/>
          </a:xfrm>
        </p:spPr>
        <p:txBody>
          <a:bodyPr anchor="b"/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82176" y="1105647"/>
            <a:ext cx="9226176" cy="40378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6" y="157381"/>
            <a:ext cx="8516471" cy="229215"/>
          </a:xfrm>
        </p:spPr>
        <p:txBody>
          <a:bodyPr>
            <a:normAutofit/>
          </a:bodyPr>
          <a:lstStyle>
            <a:lvl1pPr marL="0" indent="0" algn="l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66059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488201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610343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732485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6FD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2548961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2548961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type="body" idx="12"/>
          </p:nvPr>
        </p:nvSpPr>
        <p:spPr>
          <a:xfrm>
            <a:off x="465566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65566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673248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673248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880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669118" y="-126999"/>
            <a:ext cx="4736352" cy="5285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7233" y="-126999"/>
            <a:ext cx="4736352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9057" y="483683"/>
            <a:ext cx="4430061" cy="414471"/>
          </a:xfrm>
        </p:spPr>
        <p:txBody>
          <a:bodyPr anchor="b"/>
          <a:lstStyle>
            <a:lvl1pPr algn="l">
              <a:defRPr sz="2800" b="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9118" y="1"/>
            <a:ext cx="4474881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7" y="224620"/>
            <a:ext cx="4430062" cy="229215"/>
          </a:xfrm>
        </p:spPr>
        <p:txBody>
          <a:bodyPr>
            <a:noAutofit/>
          </a:bodyPr>
          <a:lstStyle>
            <a:lvl1pPr marL="0" indent="0" algn="l">
              <a:buNone/>
              <a:defRPr sz="10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9057" y="1225718"/>
            <a:ext cx="4430061" cy="9144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97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-163871" y="-65548"/>
            <a:ext cx="9447161" cy="5284838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01800" y="3094038"/>
            <a:ext cx="5689600" cy="4619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accent5"/>
                </a:solidFill>
                <a:cs typeface="Arial" charset="0"/>
              </a:rPr>
              <a:t>A NEW PLATFORM </a:t>
            </a:r>
            <a:r>
              <a:rPr lang="en-US" dirty="0" smtClean="0">
                <a:solidFill>
                  <a:schemeClr val="accent1"/>
                </a:solidFill>
                <a:cs typeface="Arial" charset="0"/>
              </a:rPr>
              <a:t>FOR A NEW ERA</a:t>
            </a:r>
          </a:p>
        </p:txBody>
      </p:sp>
      <p:pic>
        <p:nvPicPr>
          <p:cNvPr id="5" name="Picture 10" descr="Pivotal_Logo_white.png"/>
          <p:cNvPicPr>
            <a:picLocks noChangeAspect="1"/>
          </p:cNvPicPr>
          <p:nvPr userDrawn="1"/>
        </p:nvPicPr>
        <p:blipFill>
          <a:blip r:embed="rId2"/>
          <a:srcRect r="5548"/>
          <a:stretch>
            <a:fillRect/>
          </a:stretch>
        </p:blipFill>
        <p:spPr bwMode="auto">
          <a:xfrm>
            <a:off x="1973263" y="1658938"/>
            <a:ext cx="518953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7985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99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82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out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3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  <a:solidFill>
            <a:srgbClr val="1B28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51977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oter bar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554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, no circle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8410499" cy="3383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1200"/>
              </a:spcBef>
              <a:buClr>
                <a:schemeClr val="accent1"/>
              </a:buClr>
              <a:buFont typeface="Noto Sans Symbols"/>
              <a:buChar char="•"/>
              <a:defRPr/>
            </a:lvl1pPr>
            <a:lvl2pPr lvl="1"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lvl="2"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1658936" lvl="3" indent="-122236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lvl="4"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95229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, no circle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 sz="320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13111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419225"/>
            <a:ext cx="2073275" cy="30384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049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9280544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5325" y="1916328"/>
            <a:ext cx="6947616" cy="532285"/>
          </a:xfr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95325" y="2502217"/>
            <a:ext cx="5828553" cy="43790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95325" y="4442307"/>
            <a:ext cx="7881472" cy="37964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91864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17709" y="998561"/>
            <a:ext cx="5828553" cy="48169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489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A1215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756833"/>
            <a:ext cx="9144000" cy="33866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677241" y="998561"/>
            <a:ext cx="5828553" cy="48169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67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878787"/>
                </a:solidFill>
              </a:defRPr>
            </a:lvl1pPr>
            <a:lvl2pPr>
              <a:defRPr>
                <a:solidFill>
                  <a:srgbClr val="878787"/>
                </a:solidFill>
              </a:defRPr>
            </a:lvl2pPr>
            <a:lvl3pPr>
              <a:defRPr>
                <a:solidFill>
                  <a:srgbClr val="878787"/>
                </a:solidFill>
              </a:defRPr>
            </a:lvl3pPr>
            <a:lvl4pPr>
              <a:defRPr>
                <a:solidFill>
                  <a:srgbClr val="878787"/>
                </a:solidFill>
              </a:defRPr>
            </a:lvl4pPr>
            <a:lvl5pPr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7914"/>
            <a:ext cx="6662271" cy="8572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9381"/>
            <a:ext cx="8229600" cy="3075242"/>
          </a:xfrm>
        </p:spPr>
        <p:txBody>
          <a:bodyPr/>
          <a:lstStyle>
            <a:lvl1pPr marL="0" indent="0">
              <a:buNone/>
              <a:defRPr>
                <a:solidFill>
                  <a:srgbClr val="878787"/>
                </a:solidFill>
              </a:defRPr>
            </a:lvl1pPr>
            <a:lvl2pPr marL="457200" indent="0">
              <a:buNone/>
              <a:defRPr>
                <a:solidFill>
                  <a:srgbClr val="878787"/>
                </a:solidFill>
              </a:defRPr>
            </a:lvl2pPr>
            <a:lvl3pPr marL="914400" indent="0">
              <a:buNone/>
              <a:defRPr>
                <a:solidFill>
                  <a:srgbClr val="878787"/>
                </a:solidFill>
              </a:defRPr>
            </a:lvl3pPr>
            <a:lvl4pPr marL="1371600" indent="0">
              <a:buNone/>
              <a:defRPr>
                <a:solidFill>
                  <a:srgbClr val="878787"/>
                </a:solidFill>
              </a:defRPr>
            </a:lvl4pPr>
            <a:lvl5pPr marL="1828800" indent="0">
              <a:buNone/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09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7471" y="-52294"/>
            <a:ext cx="9218706" cy="52107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95799" y="948765"/>
            <a:ext cx="4722907" cy="4258235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588" y="318403"/>
            <a:ext cx="8538884" cy="36355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882" y="1192686"/>
            <a:ext cx="3957918" cy="3394472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956796"/>
            <a:ext cx="4495800" cy="425020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92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381"/>
            <a:ext cx="8229600" cy="3075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70" r:id="rId2"/>
    <p:sldLayoutId id="2147493465" r:id="rId3"/>
    <p:sldLayoutId id="2147493472" r:id="rId4"/>
    <p:sldLayoutId id="2147493473" r:id="rId5"/>
    <p:sldLayoutId id="2147493457" r:id="rId6"/>
    <p:sldLayoutId id="2147493466" r:id="rId7"/>
    <p:sldLayoutId id="2147493459" r:id="rId8"/>
    <p:sldLayoutId id="2147493468" r:id="rId9"/>
    <p:sldLayoutId id="2147493469" r:id="rId10"/>
    <p:sldLayoutId id="2147493460" r:id="rId11"/>
    <p:sldLayoutId id="2147493461" r:id="rId12"/>
    <p:sldLayoutId id="2147493464" r:id="rId13"/>
    <p:sldLayoutId id="2147493467" r:id="rId14"/>
    <p:sldLayoutId id="2147493471" r:id="rId15"/>
    <p:sldLayoutId id="2147493474" r:id="rId16"/>
    <p:sldLayoutId id="2147493475" r:id="rId17"/>
    <p:sldLayoutId id="2147493476" r:id="rId18"/>
    <p:sldLayoutId id="2147493477" r:id="rId19"/>
    <p:sldLayoutId id="2147493482" r:id="rId20"/>
    <p:sldLayoutId id="2147493484" r:id="rId21"/>
    <p:sldLayoutId id="2147493486" r:id="rId22"/>
    <p:sldLayoutId id="2147493487" r:id="rId2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878787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878787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878787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878787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878787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only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81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506978" y="2990368"/>
            <a:ext cx="7886571" cy="1324767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685576" y="786013"/>
            <a:ext cx="2060370" cy="524008"/>
          </a:xfrm>
          <a:prstGeom prst="roundRect">
            <a:avLst/>
          </a:prstGeom>
          <a:solidFill>
            <a:srgbClr val="FF6600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85576" y="1863702"/>
            <a:ext cx="2060370" cy="524008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9641" y="1536499"/>
            <a:ext cx="8197073" cy="2975303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Pivotal Elastic Runtime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900519" y="2492677"/>
            <a:ext cx="1074588" cy="414600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Health Manager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1900518" y="1976135"/>
            <a:ext cx="1074589" cy="407134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Cloud Controller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3878104" y="3803934"/>
            <a:ext cx="2134267" cy="524008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dirty="0" smtClean="0"/>
              <a:t>ttendees-</a:t>
            </a:r>
            <a:r>
              <a:rPr lang="en-US" sz="1200" b="1" dirty="0" err="1" smtClean="0"/>
              <a:t>blue</a:t>
            </a:r>
            <a:r>
              <a:rPr lang="en-US" sz="1200" dirty="0" err="1" smtClean="0"/>
              <a:t>.cfapps.io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585810" y="3081881"/>
            <a:ext cx="7886571" cy="1324767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Runtime VMs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4" idx="0"/>
          </p:cNvCxnSpPr>
          <p:nvPr/>
        </p:nvCxnSpPr>
        <p:spPr>
          <a:xfrm>
            <a:off x="4715761" y="204275"/>
            <a:ext cx="0" cy="581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90084" y="301971"/>
            <a:ext cx="135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*.</a:t>
            </a:r>
            <a:r>
              <a:rPr lang="en-US" dirty="0" err="1" smtClean="0">
                <a:solidFill>
                  <a:schemeClr val="bg1"/>
                </a:solidFill>
              </a:rPr>
              <a:t>cfapps.io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Cube 20"/>
          <p:cNvSpPr/>
          <p:nvPr/>
        </p:nvSpPr>
        <p:spPr>
          <a:xfrm>
            <a:off x="585811" y="1976135"/>
            <a:ext cx="1261422" cy="407134"/>
          </a:xfrm>
          <a:prstGeom prst="cube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BLOB store</a:t>
            </a:r>
            <a:endParaRPr lang="en-US" sz="1400" dirty="0"/>
          </a:p>
        </p:txBody>
      </p:sp>
      <p:sp>
        <p:nvSpPr>
          <p:cNvPr id="22" name="Can 21"/>
          <p:cNvSpPr/>
          <p:nvPr/>
        </p:nvSpPr>
        <p:spPr>
          <a:xfrm>
            <a:off x="585811" y="2492677"/>
            <a:ext cx="1261422" cy="414600"/>
          </a:xfrm>
          <a:prstGeom prst="can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metadata</a:t>
            </a:r>
            <a:endParaRPr lang="en-US" sz="1400" dirty="0"/>
          </a:p>
        </p:txBody>
      </p:sp>
      <p:cxnSp>
        <p:nvCxnSpPr>
          <p:cNvPr id="24" name="Straight Connector 23"/>
          <p:cNvCxnSpPr>
            <a:stCxn id="4" idx="2"/>
            <a:endCxn id="5" idx="0"/>
          </p:cNvCxnSpPr>
          <p:nvPr/>
        </p:nvCxnSpPr>
        <p:spPr>
          <a:xfrm>
            <a:off x="4715761" y="1310021"/>
            <a:ext cx="0" cy="5536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  <a:endCxn id="7" idx="0"/>
          </p:cNvCxnSpPr>
          <p:nvPr/>
        </p:nvCxnSpPr>
        <p:spPr>
          <a:xfrm>
            <a:off x="4715761" y="2387710"/>
            <a:ext cx="0" cy="1221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2"/>
            <a:endCxn id="8" idx="0"/>
          </p:cNvCxnSpPr>
          <p:nvPr/>
        </p:nvCxnSpPr>
        <p:spPr>
          <a:xfrm>
            <a:off x="4715761" y="2387710"/>
            <a:ext cx="2521297" cy="1221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403182" y="3608738"/>
            <a:ext cx="2123962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a</a:t>
            </a:r>
            <a:r>
              <a:rPr lang="en-US" sz="1200" b="1" dirty="0" err="1" smtClean="0"/>
              <a:t>ttendees</a:t>
            </a:r>
            <a:r>
              <a:rPr lang="en-US" sz="1200" dirty="0" err="1" smtClean="0"/>
              <a:t>.cfapps.io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648627" y="3608738"/>
            <a:ext cx="2134267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dirty="0" smtClean="0"/>
              <a:t>ttendees-</a:t>
            </a:r>
            <a:r>
              <a:rPr lang="en-US" sz="1200" dirty="0" err="1" smtClean="0"/>
              <a:t>blue.cfapps.io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6164771" y="3608738"/>
            <a:ext cx="2144574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dirty="0" smtClean="0"/>
              <a:t>ttendees-</a:t>
            </a:r>
            <a:r>
              <a:rPr lang="en-US" sz="1200" dirty="0" err="1" smtClean="0"/>
              <a:t>green.cfapps.io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6248975" y="3652752"/>
            <a:ext cx="2144574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dirty="0" smtClean="0"/>
              <a:t>ttendees-</a:t>
            </a:r>
            <a:r>
              <a:rPr lang="en-US" sz="1200" b="1" dirty="0" err="1" smtClean="0"/>
              <a:t>green</a:t>
            </a:r>
            <a:r>
              <a:rPr lang="en-US" sz="1200" dirty="0" err="1" smtClean="0"/>
              <a:t>.cfapps.io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3725704" y="3651534"/>
            <a:ext cx="2134267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dirty="0" smtClean="0"/>
              <a:t>ttendees-</a:t>
            </a:r>
            <a:r>
              <a:rPr lang="en-US" sz="1200" dirty="0" err="1" smtClean="0"/>
              <a:t>blue.cfapps.io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3809908" y="3738738"/>
            <a:ext cx="2134267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dirty="0" smtClean="0"/>
              <a:t>ttendees-</a:t>
            </a:r>
            <a:r>
              <a:rPr lang="en-US" sz="1200" dirty="0" err="1" smtClean="0"/>
              <a:t>blue.cfapps.io</a:t>
            </a:r>
            <a:endParaRPr lang="en-US" sz="1200" dirty="0"/>
          </a:p>
        </p:txBody>
      </p:sp>
      <p:cxnSp>
        <p:nvCxnSpPr>
          <p:cNvPr id="26" name="Straight Arrow Connector 25"/>
          <p:cNvCxnSpPr>
            <a:stCxn id="5" idx="2"/>
            <a:endCxn id="6" idx="0"/>
          </p:cNvCxnSpPr>
          <p:nvPr/>
        </p:nvCxnSpPr>
        <p:spPr>
          <a:xfrm flipH="1">
            <a:off x="2465163" y="2387710"/>
            <a:ext cx="2250598" cy="1221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061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506978" y="2990368"/>
            <a:ext cx="7886571" cy="1324767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685576" y="786013"/>
            <a:ext cx="2060370" cy="524008"/>
          </a:xfrm>
          <a:prstGeom prst="roundRect">
            <a:avLst/>
          </a:prstGeom>
          <a:solidFill>
            <a:srgbClr val="FF6600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85576" y="1863702"/>
            <a:ext cx="2060370" cy="524008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9641" y="1536499"/>
            <a:ext cx="8197073" cy="2975303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Pivotal Elastic Runtime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900519" y="2492677"/>
            <a:ext cx="1074588" cy="414600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Health </a:t>
            </a:r>
            <a:r>
              <a:rPr lang="en-US" sz="1400" dirty="0" err="1" smtClean="0"/>
              <a:t>Mgmt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1900518" y="1976135"/>
            <a:ext cx="1074589" cy="407134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Cloud Controller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3878104" y="3803934"/>
            <a:ext cx="2134267" cy="524008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dirty="0" smtClean="0"/>
              <a:t>ttendees-</a:t>
            </a:r>
            <a:r>
              <a:rPr lang="en-US" sz="1200" b="1" dirty="0" err="1" smtClean="0"/>
              <a:t>blue</a:t>
            </a:r>
            <a:r>
              <a:rPr lang="en-US" sz="1200" dirty="0" err="1" smtClean="0"/>
              <a:t>.cfapps.io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585810" y="3081881"/>
            <a:ext cx="7886571" cy="1324767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Cells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4" idx="0"/>
          </p:cNvCxnSpPr>
          <p:nvPr/>
        </p:nvCxnSpPr>
        <p:spPr>
          <a:xfrm>
            <a:off x="4715761" y="204275"/>
            <a:ext cx="0" cy="581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90084" y="301971"/>
            <a:ext cx="135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*.</a:t>
            </a:r>
            <a:r>
              <a:rPr lang="en-US" dirty="0" err="1" smtClean="0">
                <a:solidFill>
                  <a:schemeClr val="bg1"/>
                </a:solidFill>
              </a:rPr>
              <a:t>cfapps.io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4" idx="2"/>
            <a:endCxn id="5" idx="0"/>
          </p:cNvCxnSpPr>
          <p:nvPr/>
        </p:nvCxnSpPr>
        <p:spPr>
          <a:xfrm>
            <a:off x="4715761" y="1310021"/>
            <a:ext cx="0" cy="5536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  <a:endCxn id="7" idx="0"/>
          </p:cNvCxnSpPr>
          <p:nvPr/>
        </p:nvCxnSpPr>
        <p:spPr>
          <a:xfrm>
            <a:off x="4715761" y="2387710"/>
            <a:ext cx="0" cy="1221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2"/>
            <a:endCxn id="8" idx="0"/>
          </p:cNvCxnSpPr>
          <p:nvPr/>
        </p:nvCxnSpPr>
        <p:spPr>
          <a:xfrm>
            <a:off x="4715761" y="2387710"/>
            <a:ext cx="2521297" cy="1221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403182" y="3608738"/>
            <a:ext cx="2123962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articulate.cfapps.io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648627" y="3608738"/>
            <a:ext cx="2134267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dirty="0" smtClean="0"/>
              <a:t>ttendees-</a:t>
            </a:r>
            <a:r>
              <a:rPr lang="en-US" sz="1200" dirty="0" err="1" smtClean="0"/>
              <a:t>blue.cfapps.io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6164771" y="3608738"/>
            <a:ext cx="2144574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dirty="0" smtClean="0"/>
              <a:t>ttendees-</a:t>
            </a:r>
            <a:r>
              <a:rPr lang="en-US" sz="1200" dirty="0" err="1" smtClean="0"/>
              <a:t>green.cfapps.io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6248975" y="3652752"/>
            <a:ext cx="2144574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myapp.cfapps.io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3725704" y="3651534"/>
            <a:ext cx="2134267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dirty="0" smtClean="0"/>
              <a:t>ttendees-</a:t>
            </a:r>
            <a:r>
              <a:rPr lang="en-US" sz="1200" dirty="0" err="1" smtClean="0"/>
              <a:t>blue.cfapps.io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3809908" y="3738738"/>
            <a:ext cx="2134267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dirty="0" smtClean="0"/>
              <a:t>ttendee-</a:t>
            </a:r>
            <a:r>
              <a:rPr lang="en-US" sz="1200" dirty="0" err="1" smtClean="0"/>
              <a:t>service.cfapps.io</a:t>
            </a:r>
            <a:endParaRPr lang="en-US" sz="1200" dirty="0"/>
          </a:p>
        </p:txBody>
      </p:sp>
      <p:cxnSp>
        <p:nvCxnSpPr>
          <p:cNvPr id="26" name="Straight Arrow Connector 25"/>
          <p:cNvCxnSpPr>
            <a:stCxn id="5" idx="2"/>
            <a:endCxn id="6" idx="0"/>
          </p:cNvCxnSpPr>
          <p:nvPr/>
        </p:nvCxnSpPr>
        <p:spPr>
          <a:xfrm flipH="1">
            <a:off x="2465163" y="2387710"/>
            <a:ext cx="2250598" cy="1221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76378" y="1973109"/>
            <a:ext cx="1074589" cy="407134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UAA</a:t>
            </a:r>
            <a:endParaRPr lang="en-US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676378" y="2480770"/>
            <a:ext cx="1074589" cy="407134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BLOB Store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86797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787" y="1166502"/>
            <a:ext cx="2557700" cy="999169"/>
          </a:xfrm>
          <a:prstGeom prst="roundRect">
            <a:avLst/>
          </a:prstGeom>
          <a:solidFill>
            <a:srgbClr val="FF6600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UI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thymeleaf</a:t>
            </a:r>
            <a:r>
              <a:rPr lang="en-US" sz="1200" dirty="0" smtClean="0"/>
              <a:t> / bootstrap / Spring Boot, MVC and Cloud Connectors)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2850774" y="1173969"/>
            <a:ext cx="879208" cy="991701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Model</a:t>
            </a:r>
            <a:endParaRPr lang="en-US" sz="14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3793572" y="1166502"/>
            <a:ext cx="1481686" cy="991701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Service</a:t>
            </a:r>
          </a:p>
          <a:p>
            <a:pPr algn="ctr"/>
            <a:r>
              <a:rPr lang="en-US" sz="1200" dirty="0" smtClean="0"/>
              <a:t>(feign / Ribbon)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6678442" y="1175579"/>
            <a:ext cx="2140297" cy="991701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attendees</a:t>
            </a:r>
          </a:p>
          <a:p>
            <a:pPr algn="ctr"/>
            <a:r>
              <a:rPr lang="en-US" sz="1200" dirty="0" smtClean="0"/>
              <a:t>(spring boot, Data, Cloud Connectors)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190942" y="825982"/>
            <a:ext cx="5213090" cy="1511270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598512" y="825982"/>
            <a:ext cx="2335679" cy="1511270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 smtClean="0"/>
              <a:t>microservice</a:t>
            </a:r>
            <a:endParaRPr lang="en-US" dirty="0"/>
          </a:p>
        </p:txBody>
      </p:sp>
      <p:cxnSp>
        <p:nvCxnSpPr>
          <p:cNvPr id="19" name="Straight Connector 18"/>
          <p:cNvCxnSpPr>
            <a:stCxn id="27" idx="3"/>
            <a:endCxn id="29" idx="1"/>
          </p:cNvCxnSpPr>
          <p:nvPr/>
        </p:nvCxnSpPr>
        <p:spPr>
          <a:xfrm>
            <a:off x="5275258" y="1662353"/>
            <a:ext cx="1403184" cy="90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06050" y="1431520"/>
            <a:ext cx="977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REST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(http/</a:t>
            </a:r>
            <a:r>
              <a:rPr lang="en-US" sz="1200" dirty="0" err="1" smtClean="0">
                <a:solidFill>
                  <a:schemeClr val="bg1"/>
                </a:solidFill>
              </a:rPr>
              <a:t>json</a:t>
            </a:r>
            <a:r>
              <a:rPr lang="en-US" sz="1200" dirty="0" smtClean="0">
                <a:solidFill>
                  <a:schemeClr val="bg1"/>
                </a:solidFill>
              </a:rPr>
              <a:t>)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314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59384" y="1221202"/>
            <a:ext cx="2904057" cy="999169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articulate</a:t>
            </a:r>
          </a:p>
          <a:p>
            <a:pPr algn="ctr"/>
            <a:r>
              <a:rPr lang="en-US" sz="1200" dirty="0" smtClean="0"/>
              <a:t>(Spring Boot, Spring MVC, Spring Cloud Connectors, </a:t>
            </a:r>
            <a:r>
              <a:rPr lang="en-US" sz="1200" dirty="0" err="1" smtClean="0"/>
              <a:t>Thymeleaf</a:t>
            </a:r>
            <a:r>
              <a:rPr lang="en-US" sz="1200" dirty="0"/>
              <a:t>,</a:t>
            </a:r>
            <a:r>
              <a:rPr lang="en-US" sz="1200" dirty="0" smtClean="0"/>
              <a:t> </a:t>
            </a:r>
            <a:r>
              <a:rPr lang="en-US" sz="1200" dirty="0"/>
              <a:t>B</a:t>
            </a:r>
            <a:r>
              <a:rPr lang="en-US" sz="1200" dirty="0" smtClean="0"/>
              <a:t>ootstrap)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4866625" y="1221202"/>
            <a:ext cx="2140297" cy="991701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attendee-</a:t>
            </a:r>
            <a:r>
              <a:rPr lang="en-US" sz="1600" b="1" dirty="0" smtClean="0"/>
              <a:t>service</a:t>
            </a:r>
          </a:p>
          <a:p>
            <a:pPr algn="ctr"/>
            <a:r>
              <a:rPr lang="en-US" sz="1200" dirty="0" smtClean="0"/>
              <a:t>Spring </a:t>
            </a:r>
            <a:r>
              <a:rPr lang="en-US" sz="1200" dirty="0"/>
              <a:t>B</a:t>
            </a:r>
            <a:r>
              <a:rPr lang="en-US" sz="1200" dirty="0" smtClean="0"/>
              <a:t>oot, Spring Data JPA, Spring Cloud Connectors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29" idx="1"/>
          </p:cNvCxnSpPr>
          <p:nvPr/>
        </p:nvCxnSpPr>
        <p:spPr>
          <a:xfrm>
            <a:off x="3463441" y="1707976"/>
            <a:ext cx="1403184" cy="90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94233" y="1477143"/>
            <a:ext cx="977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REST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(http/</a:t>
            </a:r>
            <a:r>
              <a:rPr lang="en-US" sz="1200" dirty="0" err="1" smtClean="0">
                <a:solidFill>
                  <a:schemeClr val="bg1"/>
                </a:solidFill>
              </a:rPr>
              <a:t>json</a:t>
            </a:r>
            <a:r>
              <a:rPr lang="en-US" sz="1200" dirty="0" smtClean="0">
                <a:solidFill>
                  <a:schemeClr val="bg1"/>
                </a:solidFill>
              </a:rPr>
              <a:t>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Magnetic Disk 1"/>
          <p:cNvSpPr/>
          <p:nvPr/>
        </p:nvSpPr>
        <p:spPr>
          <a:xfrm>
            <a:off x="7593061" y="1232999"/>
            <a:ext cx="1012534" cy="987552"/>
          </a:xfrm>
          <a:prstGeom prst="flowChartMagneticDisk">
            <a:avLst/>
          </a:prstGeom>
          <a:solidFill>
            <a:srgbClr val="FF6600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MySQL</a:t>
            </a:r>
            <a:endParaRPr lang="en-US" sz="16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023256" y="1707976"/>
            <a:ext cx="569805" cy="90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135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/>
        </p:nvSpPr>
        <p:spPr>
          <a:xfrm>
            <a:off x="205806" y="907996"/>
            <a:ext cx="6627633" cy="357860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baseline="0">
              <a:solidFill>
                <a:srgbClr val="292C2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7" name="Shape 667"/>
          <p:cNvSpPr/>
          <p:nvPr/>
        </p:nvSpPr>
        <p:spPr>
          <a:xfrm>
            <a:off x="309766" y="1894005"/>
            <a:ext cx="6423653" cy="20103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baseline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8" name="Shape 668"/>
          <p:cNvSpPr/>
          <p:nvPr/>
        </p:nvSpPr>
        <p:spPr>
          <a:xfrm>
            <a:off x="6950116" y="907996"/>
            <a:ext cx="1822203" cy="3578601"/>
          </a:xfrm>
          <a:prstGeom prst="rect">
            <a:avLst/>
          </a:prstGeom>
          <a:solidFill>
            <a:srgbClr val="45A3E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baseline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9" name="Shape 669"/>
          <p:cNvSpPr/>
          <p:nvPr/>
        </p:nvSpPr>
        <p:spPr>
          <a:xfrm>
            <a:off x="1470811" y="1353885"/>
            <a:ext cx="2033928" cy="4579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Container Scheduling</a:t>
            </a:r>
          </a:p>
        </p:txBody>
      </p:sp>
      <p:sp>
        <p:nvSpPr>
          <p:cNvPr id="670" name="Shape 670"/>
          <p:cNvSpPr/>
          <p:nvPr/>
        </p:nvSpPr>
        <p:spPr>
          <a:xfrm>
            <a:off x="1946964" y="1957135"/>
            <a:ext cx="3213037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Application Framework</a:t>
            </a:r>
          </a:p>
        </p:txBody>
      </p:sp>
      <p:sp>
        <p:nvSpPr>
          <p:cNvPr id="671" name="Shape 671"/>
          <p:cNvSpPr/>
          <p:nvPr/>
        </p:nvSpPr>
        <p:spPr>
          <a:xfrm>
            <a:off x="7095998" y="918650"/>
            <a:ext cx="1527079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</a:p>
        </p:txBody>
      </p:sp>
      <p:sp>
        <p:nvSpPr>
          <p:cNvPr id="672" name="Shape 672"/>
          <p:cNvSpPr/>
          <p:nvPr/>
        </p:nvSpPr>
        <p:spPr>
          <a:xfrm>
            <a:off x="1231773" y="928573"/>
            <a:ext cx="4650180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baseline="0" dirty="0">
                <a:solidFill>
                  <a:srgbClr val="10253F"/>
                </a:solidFill>
                <a:latin typeface="Roboto"/>
                <a:ea typeface="Roboto"/>
                <a:cs typeface="Roboto"/>
                <a:sym typeface="Roboto"/>
              </a:rPr>
              <a:t>Platform </a:t>
            </a:r>
            <a:r>
              <a:rPr lang="en-US" sz="1600" b="1" i="0" u="none" strike="noStrike" cap="none" baseline="0" dirty="0" smtClean="0">
                <a:solidFill>
                  <a:srgbClr val="10253F"/>
                </a:solidFill>
                <a:latin typeface="Roboto"/>
                <a:ea typeface="Roboto"/>
                <a:cs typeface="Roboto"/>
                <a:sym typeface="Roboto"/>
              </a:rPr>
              <a:t>Runtime (Elastic Runtime)</a:t>
            </a:r>
            <a:endParaRPr lang="en-US" sz="1600" b="1" i="0" u="none" strike="noStrike" cap="none" baseline="0" dirty="0">
              <a:solidFill>
                <a:srgbClr val="1025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309768" y="1353885"/>
            <a:ext cx="1091588" cy="4579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Routing</a:t>
            </a:r>
          </a:p>
        </p:txBody>
      </p:sp>
      <p:sp>
        <p:nvSpPr>
          <p:cNvPr id="674" name="Shape 674"/>
          <p:cNvSpPr/>
          <p:nvPr/>
        </p:nvSpPr>
        <p:spPr>
          <a:xfrm>
            <a:off x="7095998" y="1369506"/>
            <a:ext cx="1527079" cy="411923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Database</a:t>
            </a:r>
          </a:p>
        </p:txBody>
      </p:sp>
      <p:sp>
        <p:nvSpPr>
          <p:cNvPr id="675" name="Shape 675"/>
          <p:cNvSpPr/>
          <p:nvPr/>
        </p:nvSpPr>
        <p:spPr>
          <a:xfrm>
            <a:off x="5423170" y="1348971"/>
            <a:ext cx="1310253" cy="4579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Configuration</a:t>
            </a:r>
          </a:p>
        </p:txBody>
      </p:sp>
      <p:sp>
        <p:nvSpPr>
          <p:cNvPr id="676" name="Shape 676"/>
          <p:cNvSpPr/>
          <p:nvPr/>
        </p:nvSpPr>
        <p:spPr>
          <a:xfrm>
            <a:off x="3578698" y="1349660"/>
            <a:ext cx="1768069" cy="4579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Service Discovery</a:t>
            </a:r>
          </a:p>
        </p:txBody>
      </p:sp>
      <p:sp>
        <p:nvSpPr>
          <p:cNvPr id="677" name="Shape 677"/>
          <p:cNvSpPr/>
          <p:nvPr/>
        </p:nvSpPr>
        <p:spPr>
          <a:xfrm>
            <a:off x="7095998" y="1873206"/>
            <a:ext cx="1527079" cy="42346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Big Data</a:t>
            </a:r>
          </a:p>
        </p:txBody>
      </p:sp>
      <p:sp>
        <p:nvSpPr>
          <p:cNvPr id="678" name="Shape 678"/>
          <p:cNvSpPr/>
          <p:nvPr/>
        </p:nvSpPr>
        <p:spPr>
          <a:xfrm>
            <a:off x="7096172" y="2388444"/>
            <a:ext cx="1527079" cy="42346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Object Storage</a:t>
            </a:r>
          </a:p>
        </p:txBody>
      </p:sp>
      <p:sp>
        <p:nvSpPr>
          <p:cNvPr id="679" name="Shape 679"/>
          <p:cNvSpPr/>
          <p:nvPr/>
        </p:nvSpPr>
        <p:spPr>
          <a:xfrm>
            <a:off x="7096172" y="2903682"/>
            <a:ext cx="1527079" cy="42346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Mobile</a:t>
            </a:r>
          </a:p>
        </p:txBody>
      </p:sp>
      <p:sp>
        <p:nvSpPr>
          <p:cNvPr id="680" name="Shape 680"/>
          <p:cNvSpPr/>
          <p:nvPr/>
        </p:nvSpPr>
        <p:spPr>
          <a:xfrm>
            <a:off x="7096172" y="3418919"/>
            <a:ext cx="1526905" cy="42346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Build CI</a:t>
            </a:r>
          </a:p>
        </p:txBody>
      </p:sp>
      <p:sp>
        <p:nvSpPr>
          <p:cNvPr id="681" name="Shape 681"/>
          <p:cNvSpPr/>
          <p:nvPr/>
        </p:nvSpPr>
        <p:spPr>
          <a:xfrm>
            <a:off x="7096172" y="3934155"/>
            <a:ext cx="1527079" cy="42346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User Provided</a:t>
            </a:r>
          </a:p>
        </p:txBody>
      </p:sp>
      <p:sp>
        <p:nvSpPr>
          <p:cNvPr id="682" name="Shape 682"/>
          <p:cNvSpPr/>
          <p:nvPr/>
        </p:nvSpPr>
        <p:spPr>
          <a:xfrm>
            <a:off x="309768" y="3994538"/>
            <a:ext cx="3194970" cy="37795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Logging &amp; Metrics</a:t>
            </a:r>
          </a:p>
        </p:txBody>
      </p:sp>
      <p:sp>
        <p:nvSpPr>
          <p:cNvPr id="683" name="Shape 683"/>
          <p:cNvSpPr/>
          <p:nvPr/>
        </p:nvSpPr>
        <p:spPr>
          <a:xfrm>
            <a:off x="3578698" y="3994538"/>
            <a:ext cx="3154724" cy="37795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Messaging</a:t>
            </a:r>
          </a:p>
        </p:txBody>
      </p:sp>
      <p:sp>
        <p:nvSpPr>
          <p:cNvPr id="684" name="Shape 684"/>
          <p:cNvSpPr/>
          <p:nvPr/>
        </p:nvSpPr>
        <p:spPr>
          <a:xfrm>
            <a:off x="5170714" y="2443249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Circuit Breakers</a:t>
            </a:r>
          </a:p>
        </p:txBody>
      </p:sp>
      <p:sp>
        <p:nvSpPr>
          <p:cNvPr id="685" name="Shape 685"/>
          <p:cNvSpPr/>
          <p:nvPr/>
        </p:nvSpPr>
        <p:spPr>
          <a:xfrm>
            <a:off x="486163" y="2443249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12 Factor Apps</a:t>
            </a:r>
          </a:p>
        </p:txBody>
      </p:sp>
      <p:sp>
        <p:nvSpPr>
          <p:cNvPr id="686" name="Shape 686"/>
          <p:cNvSpPr/>
          <p:nvPr/>
        </p:nvSpPr>
        <p:spPr>
          <a:xfrm>
            <a:off x="3606373" y="2443249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RESTful Services</a:t>
            </a:r>
          </a:p>
        </p:txBody>
      </p:sp>
      <p:sp>
        <p:nvSpPr>
          <p:cNvPr id="687" name="Shape 687"/>
          <p:cNvSpPr/>
          <p:nvPr/>
        </p:nvSpPr>
        <p:spPr>
          <a:xfrm>
            <a:off x="2042035" y="2443249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Microservices</a:t>
            </a:r>
          </a:p>
        </p:txBody>
      </p:sp>
      <p:sp>
        <p:nvSpPr>
          <p:cNvPr id="688" name="Shape 688"/>
          <p:cNvSpPr/>
          <p:nvPr/>
        </p:nvSpPr>
        <p:spPr>
          <a:xfrm>
            <a:off x="5160005" y="3162570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.NET</a:t>
            </a:r>
          </a:p>
        </p:txBody>
      </p:sp>
      <p:sp>
        <p:nvSpPr>
          <p:cNvPr id="689" name="Shape 689"/>
          <p:cNvSpPr/>
          <p:nvPr/>
        </p:nvSpPr>
        <p:spPr>
          <a:xfrm>
            <a:off x="475453" y="3162570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Spring Boot</a:t>
            </a:r>
          </a:p>
        </p:txBody>
      </p:sp>
      <p:sp>
        <p:nvSpPr>
          <p:cNvPr id="690" name="Shape 690"/>
          <p:cNvSpPr/>
          <p:nvPr/>
        </p:nvSpPr>
        <p:spPr>
          <a:xfrm>
            <a:off x="3595664" y="3162570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Node.js</a:t>
            </a:r>
          </a:p>
        </p:txBody>
      </p:sp>
      <p:sp>
        <p:nvSpPr>
          <p:cNvPr id="691" name="Shape 691"/>
          <p:cNvSpPr/>
          <p:nvPr/>
        </p:nvSpPr>
        <p:spPr>
          <a:xfrm>
            <a:off x="2031326" y="3162570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Ruby on Rails</a:t>
            </a:r>
          </a:p>
        </p:txBody>
      </p:sp>
      <p:sp>
        <p:nvSpPr>
          <p:cNvPr id="692" name="Shape 692"/>
          <p:cNvSpPr/>
          <p:nvPr/>
        </p:nvSpPr>
        <p:spPr>
          <a:xfrm>
            <a:off x="205804" y="4556334"/>
            <a:ext cx="8566514" cy="489222"/>
          </a:xfrm>
          <a:prstGeom prst="rect">
            <a:avLst/>
          </a:prstGeom>
          <a:solidFill>
            <a:srgbClr val="097F7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baseline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3" name="Shape 693"/>
          <p:cNvSpPr/>
          <p:nvPr/>
        </p:nvSpPr>
        <p:spPr>
          <a:xfrm>
            <a:off x="441892" y="4631668"/>
            <a:ext cx="1476413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Operations</a:t>
            </a:r>
          </a:p>
        </p:txBody>
      </p:sp>
      <p:sp>
        <p:nvSpPr>
          <p:cNvPr id="694" name="Shape 694"/>
          <p:cNvSpPr/>
          <p:nvPr/>
        </p:nvSpPr>
        <p:spPr>
          <a:xfrm>
            <a:off x="2372603" y="4570113"/>
            <a:ext cx="137845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Zero Downtime Deployments</a:t>
            </a:r>
          </a:p>
        </p:txBody>
      </p:sp>
      <p:sp>
        <p:nvSpPr>
          <p:cNvPr id="695" name="Shape 695"/>
          <p:cNvSpPr/>
          <p:nvPr/>
        </p:nvSpPr>
        <p:spPr>
          <a:xfrm>
            <a:off x="3947434" y="4570113"/>
            <a:ext cx="1165134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Failover &amp; Recovery</a:t>
            </a:r>
          </a:p>
        </p:txBody>
      </p:sp>
      <p:sp>
        <p:nvSpPr>
          <p:cNvPr id="696" name="Shape 696"/>
          <p:cNvSpPr/>
          <p:nvPr/>
        </p:nvSpPr>
        <p:spPr>
          <a:xfrm>
            <a:off x="5267309" y="4662447"/>
            <a:ext cx="1027763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Scaling</a:t>
            </a:r>
          </a:p>
        </p:txBody>
      </p:sp>
      <p:sp>
        <p:nvSpPr>
          <p:cNvPr id="697" name="Shape 697"/>
          <p:cNvSpPr/>
          <p:nvPr/>
        </p:nvSpPr>
        <p:spPr>
          <a:xfrm>
            <a:off x="6439400" y="4570113"/>
            <a:ext cx="105143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Security Patching</a:t>
            </a:r>
          </a:p>
        </p:txBody>
      </p:sp>
      <p:sp>
        <p:nvSpPr>
          <p:cNvPr id="698" name="Shape 698"/>
          <p:cNvSpPr/>
          <p:nvPr/>
        </p:nvSpPr>
        <p:spPr>
          <a:xfrm>
            <a:off x="7655981" y="4570113"/>
            <a:ext cx="105143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Platform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Upgrades</a:t>
            </a:r>
          </a:p>
        </p:txBody>
      </p:sp>
      <p:sp>
        <p:nvSpPr>
          <p:cNvPr id="40" name="Shape 954"/>
          <p:cNvSpPr txBox="1">
            <a:spLocks noGrp="1"/>
          </p:cNvSpPr>
          <p:nvPr>
            <p:ph type="title"/>
          </p:nvPr>
        </p:nvSpPr>
        <p:spPr>
          <a:xfrm>
            <a:off x="1077910" y="187313"/>
            <a:ext cx="6947616" cy="58551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dirty="0" smtClean="0">
                <a:solidFill>
                  <a:srgbClr val="297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Pivotal Cloud Foundry Architecture</a:t>
            </a:r>
            <a:endParaRPr lang="en-US" sz="3200" b="0" i="0" u="none" strike="noStrike" cap="none" dirty="0">
              <a:solidFill>
                <a:srgbClr val="2975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554694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Shape 80"/>
          <p:cNvGrpSpPr/>
          <p:nvPr/>
        </p:nvGrpSpPr>
        <p:grpSpPr>
          <a:xfrm>
            <a:off x="2187468" y="1171575"/>
            <a:ext cx="4026065" cy="3818441"/>
            <a:chOff x="214735" y="1131358"/>
            <a:chExt cx="4026065" cy="3818441"/>
          </a:xfrm>
        </p:grpSpPr>
        <p:sp>
          <p:nvSpPr>
            <p:cNvPr id="81" name="Shape 81"/>
            <p:cNvSpPr txBox="1"/>
            <p:nvPr/>
          </p:nvSpPr>
          <p:spPr>
            <a:xfrm>
              <a:off x="214735" y="4580467"/>
              <a:ext cx="40260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* </a:t>
              </a:r>
              <a:r>
                <a:rPr lang="en-US" sz="1800" b="0" i="0" u="none" strike="noStrike" cap="none" baseline="0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Devs</a:t>
              </a:r>
              <a:r>
                <a:rPr lang="en-US" sz="1800" b="0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may bring a custom </a:t>
              </a:r>
              <a:r>
                <a:rPr lang="en-US" sz="1800" b="0" i="0" u="none" strike="noStrike" cap="none" baseline="0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buildpack</a:t>
              </a:r>
              <a:endParaRPr lang="en-US" sz="18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277511" y="1131358"/>
              <a:ext cx="3254374" cy="25400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572785" y="2036233"/>
              <a:ext cx="2635249" cy="6985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508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runtime layer*</a:t>
              </a:r>
            </a:p>
          </p:txBody>
        </p:sp>
        <p:sp>
          <p:nvSpPr>
            <p:cNvPr id="84" name="Shape 84"/>
            <p:cNvSpPr/>
            <p:nvPr/>
          </p:nvSpPr>
          <p:spPr>
            <a:xfrm>
              <a:off x="572785" y="2887133"/>
              <a:ext cx="2635249" cy="6985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OS image</a:t>
              </a:r>
            </a:p>
          </p:txBody>
        </p:sp>
        <p:sp>
          <p:nvSpPr>
            <p:cNvPr id="85" name="Shape 85"/>
            <p:cNvSpPr/>
            <p:nvPr/>
          </p:nvSpPr>
          <p:spPr>
            <a:xfrm>
              <a:off x="572785" y="1204383"/>
              <a:ext cx="2635249" cy="6985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application layer</a:t>
              </a:r>
            </a:p>
          </p:txBody>
        </p:sp>
        <p:sp>
          <p:nvSpPr>
            <p:cNvPr id="87" name="Shape 87"/>
            <p:cNvSpPr/>
            <p:nvPr/>
          </p:nvSpPr>
          <p:spPr>
            <a:xfrm>
              <a:off x="566435" y="3747557"/>
              <a:ext cx="2635249" cy="6985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linux host &amp; kernel</a:t>
              </a:r>
            </a:p>
          </p:txBody>
        </p:sp>
      </p:grpSp>
      <p:grpSp>
        <p:nvGrpSpPr>
          <p:cNvPr id="88" name="Shape 88"/>
          <p:cNvGrpSpPr/>
          <p:nvPr/>
        </p:nvGrpSpPr>
        <p:grpSpPr>
          <a:xfrm>
            <a:off x="259512" y="2309799"/>
            <a:ext cx="1670940" cy="1421369"/>
            <a:chOff x="3612312" y="3024691"/>
            <a:chExt cx="1670940" cy="1421369"/>
          </a:xfrm>
        </p:grpSpPr>
        <p:grpSp>
          <p:nvGrpSpPr>
            <p:cNvPr id="89" name="Shape 89"/>
            <p:cNvGrpSpPr/>
            <p:nvPr/>
          </p:nvGrpSpPr>
          <p:grpSpPr>
            <a:xfrm>
              <a:off x="3612313" y="4028402"/>
              <a:ext cx="1647824" cy="417658"/>
              <a:chOff x="3670300" y="3971926"/>
              <a:chExt cx="1647824" cy="409573"/>
            </a:xfrm>
          </p:grpSpPr>
          <p:sp>
            <p:nvSpPr>
              <p:cNvPr id="90" name="Shape 90"/>
              <p:cNvSpPr txBox="1"/>
              <p:nvPr/>
            </p:nvSpPr>
            <p:spPr>
              <a:xfrm>
                <a:off x="3856466" y="4019300"/>
                <a:ext cx="1300356" cy="3018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400" b="0" i="0" u="none" strike="noStrike" cap="none" baseline="0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rPr>
                  <a:t>App container</a:t>
                </a:r>
              </a:p>
            </p:txBody>
          </p:sp>
          <p:sp>
            <p:nvSpPr>
              <p:cNvPr id="91" name="Shape 91"/>
              <p:cNvSpPr/>
              <p:nvPr/>
            </p:nvSpPr>
            <p:spPr>
              <a:xfrm>
                <a:off x="3670300" y="3971926"/>
                <a:ext cx="1647824" cy="409573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chemeClr val="l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2" name="Shape 92"/>
            <p:cNvSpPr/>
            <p:nvPr/>
          </p:nvSpPr>
          <p:spPr>
            <a:xfrm>
              <a:off x="3612312" y="3507316"/>
              <a:ext cx="1670940" cy="404284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PCF Supported</a:t>
              </a:r>
            </a:p>
          </p:txBody>
        </p:sp>
        <p:sp>
          <p:nvSpPr>
            <p:cNvPr id="93" name="Shape 93"/>
            <p:cNvSpPr/>
            <p:nvPr/>
          </p:nvSpPr>
          <p:spPr>
            <a:xfrm>
              <a:off x="3612312" y="3024691"/>
              <a:ext cx="1670940" cy="404284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Dev Supported</a:t>
              </a:r>
            </a:p>
          </p:txBody>
        </p:sp>
      </p:grpSp>
      <p:sp>
        <p:nvSpPr>
          <p:cNvPr id="94" name="Shape 94"/>
          <p:cNvSpPr/>
          <p:nvPr/>
        </p:nvSpPr>
        <p:spPr>
          <a:xfrm>
            <a:off x="259507" y="3859259"/>
            <a:ext cx="1670940" cy="404284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Ops Supported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5901866" y="1191666"/>
            <a:ext cx="2852675" cy="31393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PCF </a:t>
            </a:r>
            <a:r>
              <a:rPr lang="en-US" sz="1800" b="0" i="0" u="none" strike="noStrike" cap="none" baseline="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provides support and maintenance for </a:t>
            </a:r>
            <a:r>
              <a:rPr lang="en-US" sz="1800" b="0" i="0" u="none" strike="noStrike" cap="none" baseline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 of the 4 layers of the container stack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Devs</a:t>
            </a:r>
            <a:r>
              <a:rPr lang="en-US" sz="1800" b="0" i="0" u="none" strike="noStrike" cap="none" baseline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can focus on just the app code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PCF creates the container </a:t>
            </a:r>
            <a:r>
              <a:rPr lang="en-US" sz="1800" b="0" i="0" u="none" strike="noStrike" cap="none" baseline="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1800" b="0" i="0" u="none" strike="noStrike" cap="none" baseline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</a:p>
        </p:txBody>
      </p:sp>
      <p:sp>
        <p:nvSpPr>
          <p:cNvPr id="21" name="Shape 81"/>
          <p:cNvSpPr txBox="1"/>
          <p:nvPr/>
        </p:nvSpPr>
        <p:spPr>
          <a:xfrm>
            <a:off x="2250243" y="854104"/>
            <a:ext cx="325437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Container</a:t>
            </a:r>
            <a:endParaRPr lang="en-US" sz="18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756319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Shape 80"/>
          <p:cNvGrpSpPr/>
          <p:nvPr/>
        </p:nvGrpSpPr>
        <p:grpSpPr>
          <a:xfrm>
            <a:off x="2187468" y="1171575"/>
            <a:ext cx="4026065" cy="3818441"/>
            <a:chOff x="214735" y="1131358"/>
            <a:chExt cx="4026065" cy="3818441"/>
          </a:xfrm>
        </p:grpSpPr>
        <p:sp>
          <p:nvSpPr>
            <p:cNvPr id="81" name="Shape 81"/>
            <p:cNvSpPr txBox="1"/>
            <p:nvPr/>
          </p:nvSpPr>
          <p:spPr>
            <a:xfrm>
              <a:off x="214735" y="4580467"/>
              <a:ext cx="40260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* </a:t>
              </a:r>
              <a:r>
                <a:rPr lang="en-US" sz="1800" b="0" i="0" u="none" strike="noStrike" cap="none" baseline="0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Devs</a:t>
              </a:r>
              <a:r>
                <a:rPr lang="en-US" sz="1800" b="0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may bring a custom </a:t>
              </a:r>
              <a:r>
                <a:rPr lang="en-US" sz="1800" b="0" i="0" u="none" strike="noStrike" cap="none" baseline="0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buildpack</a:t>
              </a:r>
              <a:endParaRPr lang="en-US" sz="18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277511" y="1131358"/>
              <a:ext cx="3254374" cy="25400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572785" y="2036233"/>
              <a:ext cx="2635249" cy="6985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508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runtime layer*</a:t>
              </a:r>
            </a:p>
          </p:txBody>
        </p:sp>
        <p:sp>
          <p:nvSpPr>
            <p:cNvPr id="84" name="Shape 84"/>
            <p:cNvSpPr/>
            <p:nvPr/>
          </p:nvSpPr>
          <p:spPr>
            <a:xfrm>
              <a:off x="572785" y="2887133"/>
              <a:ext cx="2635249" cy="6985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OS image</a:t>
              </a:r>
            </a:p>
          </p:txBody>
        </p:sp>
        <p:sp>
          <p:nvSpPr>
            <p:cNvPr id="85" name="Shape 85"/>
            <p:cNvSpPr/>
            <p:nvPr/>
          </p:nvSpPr>
          <p:spPr>
            <a:xfrm>
              <a:off x="572785" y="1204383"/>
              <a:ext cx="2635249" cy="6985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application layer</a:t>
              </a:r>
            </a:p>
          </p:txBody>
        </p:sp>
        <p:sp>
          <p:nvSpPr>
            <p:cNvPr id="87" name="Shape 87"/>
            <p:cNvSpPr/>
            <p:nvPr/>
          </p:nvSpPr>
          <p:spPr>
            <a:xfrm>
              <a:off x="566435" y="3747557"/>
              <a:ext cx="2635249" cy="6985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linux host &amp; kernel</a:t>
              </a:r>
            </a:p>
          </p:txBody>
        </p:sp>
      </p:grpSp>
      <p:grpSp>
        <p:nvGrpSpPr>
          <p:cNvPr id="88" name="Shape 88"/>
          <p:cNvGrpSpPr/>
          <p:nvPr/>
        </p:nvGrpSpPr>
        <p:grpSpPr>
          <a:xfrm>
            <a:off x="259512" y="2309799"/>
            <a:ext cx="1670940" cy="1421369"/>
            <a:chOff x="3612312" y="3024691"/>
            <a:chExt cx="1670940" cy="1421369"/>
          </a:xfrm>
        </p:grpSpPr>
        <p:grpSp>
          <p:nvGrpSpPr>
            <p:cNvPr id="89" name="Shape 89"/>
            <p:cNvGrpSpPr/>
            <p:nvPr/>
          </p:nvGrpSpPr>
          <p:grpSpPr>
            <a:xfrm>
              <a:off x="3612313" y="4028402"/>
              <a:ext cx="1647824" cy="417658"/>
              <a:chOff x="3670300" y="3971926"/>
              <a:chExt cx="1647824" cy="409573"/>
            </a:xfrm>
          </p:grpSpPr>
          <p:sp>
            <p:nvSpPr>
              <p:cNvPr id="90" name="Shape 90"/>
              <p:cNvSpPr txBox="1"/>
              <p:nvPr/>
            </p:nvSpPr>
            <p:spPr>
              <a:xfrm>
                <a:off x="3856466" y="4019300"/>
                <a:ext cx="1300356" cy="3018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400" b="0" i="0" u="none" strike="noStrike" cap="none" baseline="0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rPr>
                  <a:t>App container</a:t>
                </a:r>
              </a:p>
            </p:txBody>
          </p:sp>
          <p:sp>
            <p:nvSpPr>
              <p:cNvPr id="91" name="Shape 91"/>
              <p:cNvSpPr/>
              <p:nvPr/>
            </p:nvSpPr>
            <p:spPr>
              <a:xfrm>
                <a:off x="3670300" y="3971926"/>
                <a:ext cx="1647824" cy="409573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chemeClr val="l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2" name="Shape 92"/>
            <p:cNvSpPr/>
            <p:nvPr/>
          </p:nvSpPr>
          <p:spPr>
            <a:xfrm>
              <a:off x="3612312" y="3507316"/>
              <a:ext cx="1670940" cy="404284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PCF Supported</a:t>
              </a:r>
            </a:p>
          </p:txBody>
        </p:sp>
        <p:sp>
          <p:nvSpPr>
            <p:cNvPr id="93" name="Shape 93"/>
            <p:cNvSpPr/>
            <p:nvPr/>
          </p:nvSpPr>
          <p:spPr>
            <a:xfrm>
              <a:off x="3612312" y="3024691"/>
              <a:ext cx="1670940" cy="404284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Dev Supported</a:t>
              </a:r>
            </a:p>
          </p:txBody>
        </p:sp>
      </p:grpSp>
      <p:sp>
        <p:nvSpPr>
          <p:cNvPr id="94" name="Shape 94"/>
          <p:cNvSpPr/>
          <p:nvPr/>
        </p:nvSpPr>
        <p:spPr>
          <a:xfrm>
            <a:off x="259507" y="3859259"/>
            <a:ext cx="1670940" cy="404284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Ops Supported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5901866" y="1191666"/>
            <a:ext cx="2852675" cy="31393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PCF </a:t>
            </a:r>
            <a:r>
              <a:rPr lang="en-US" sz="1800" b="0" i="0" u="none" strike="noStrike" cap="none" baseline="0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buildpacks</a:t>
            </a:r>
            <a:r>
              <a:rPr lang="en-US" sz="1800" b="0" i="0" u="none" strike="noStrike" cap="none" baseline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provide full support and maintenance for 3 of the 4 layers of the container stack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Devs</a:t>
            </a:r>
            <a:r>
              <a:rPr lang="en-US" sz="1800" b="0" i="0" u="none" strike="noStrike" cap="none" baseline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can focus on just the app code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PCF creates the container image for you</a:t>
            </a:r>
          </a:p>
        </p:txBody>
      </p:sp>
      <p:sp>
        <p:nvSpPr>
          <p:cNvPr id="21" name="Shape 81"/>
          <p:cNvSpPr txBox="1"/>
          <p:nvPr/>
        </p:nvSpPr>
        <p:spPr>
          <a:xfrm>
            <a:off x="2250243" y="854104"/>
            <a:ext cx="325437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Container image</a:t>
            </a:r>
            <a:endParaRPr lang="en-US" sz="18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749070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>
          <a:xfrm>
            <a:off x="3121471" y="1358557"/>
            <a:ext cx="4938795" cy="3488267"/>
          </a:xfrm>
          <a:prstGeom prst="roundRect">
            <a:avLst>
              <a:gd name="adj" fmla="val 822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952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b"/>
          <a:lstStyle/>
          <a:p>
            <a:pPr algn="ctr">
              <a:defRPr/>
            </a:pPr>
            <a:endParaRPr lang="en-US" sz="1600" dirty="0">
              <a:solidFill>
                <a:srgbClr val="008881"/>
              </a:solidFill>
              <a:latin typeface="Arial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800" dirty="0">
                <a:solidFill>
                  <a:srgbClr val="138A7E"/>
                </a:solidFill>
              </a:rPr>
              <a:t>Diego </a:t>
            </a:r>
            <a:r>
              <a:rPr lang="en-US" sz="2800" dirty="0" smtClean="0">
                <a:solidFill>
                  <a:srgbClr val="138A7E"/>
                </a:solidFill>
              </a:rPr>
              <a:t>for PCF</a:t>
            </a:r>
            <a:br>
              <a:rPr lang="en-US" sz="2800" dirty="0" smtClean="0">
                <a:solidFill>
                  <a:srgbClr val="138A7E"/>
                </a:solidFill>
              </a:rPr>
            </a:br>
            <a:r>
              <a:rPr lang="en-US" sz="1800" dirty="0" smtClean="0">
                <a:solidFill>
                  <a:srgbClr val="138A7E"/>
                </a:solidFill>
              </a:rPr>
              <a:t>SSH access to containers</a:t>
            </a:r>
            <a:endParaRPr lang="en-US" sz="1800" dirty="0">
              <a:solidFill>
                <a:srgbClr val="138A7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4705331" y="1519424"/>
            <a:ext cx="1845732" cy="495800"/>
          </a:xfrm>
          <a:prstGeom prst="roundRect">
            <a:avLst>
              <a:gd name="adj" fmla="val 2039"/>
            </a:avLst>
          </a:prstGeom>
          <a:solidFill>
            <a:srgbClr val="33928A"/>
          </a:solidFill>
          <a:ln w="41275">
            <a:noFill/>
            <a:round/>
            <a:headEnd/>
            <a:tailEnd/>
          </a:ln>
        </p:spPr>
        <p:txBody>
          <a:bodyPr wrap="none" lIns="91440" tIns="0" rIns="91440" bIns="0" rtlCol="0" anchor="t"/>
          <a:lstStyle/>
          <a:p>
            <a:pPr algn="ctr"/>
            <a:r>
              <a:rPr lang="en-US" sz="12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SSH Proxy Server</a:t>
            </a:r>
            <a:endParaRPr lang="en-US" sz="1200" dirty="0">
              <a:solidFill>
                <a:prstClr val="white">
                  <a:lumMod val="95000"/>
                </a:prstClr>
              </a:solidFill>
              <a:latin typeface="Calibri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123621" y="3123670"/>
            <a:ext cx="2879341" cy="1582982"/>
            <a:chOff x="1817486" y="2686842"/>
            <a:chExt cx="2879341" cy="1687215"/>
          </a:xfrm>
        </p:grpSpPr>
        <p:grpSp>
          <p:nvGrpSpPr>
            <p:cNvPr id="7" name="Group 6"/>
            <p:cNvGrpSpPr/>
            <p:nvPr/>
          </p:nvGrpSpPr>
          <p:grpSpPr>
            <a:xfrm>
              <a:off x="1817486" y="2686842"/>
              <a:ext cx="2879341" cy="1687215"/>
              <a:chOff x="6426201" y="1225074"/>
              <a:chExt cx="1845732" cy="1081548"/>
            </a:xfrm>
          </p:grpSpPr>
          <p:sp>
            <p:nvSpPr>
              <p:cNvPr id="8" name="Rounded Rectangle 7"/>
              <p:cNvSpPr/>
              <p:nvPr/>
            </p:nvSpPr>
            <p:spPr bwMode="auto">
              <a:xfrm>
                <a:off x="6426201" y="1225074"/>
                <a:ext cx="1845732" cy="1081548"/>
              </a:xfrm>
              <a:prstGeom prst="roundRect">
                <a:avLst>
                  <a:gd name="adj" fmla="val 2039"/>
                </a:avLst>
              </a:prstGeom>
              <a:solidFill>
                <a:srgbClr val="33928A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91440" tIns="0" rIns="91440" bIns="0" rtlCol="0" anchor="t"/>
              <a:lstStyle/>
              <a:p>
                <a:pPr algn="ctr"/>
                <a:endParaRPr lang="en-US" sz="1200" dirty="0">
                  <a:solidFill>
                    <a:prstClr val="white">
                      <a:lumMod val="9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9" name="Oval 170"/>
              <p:cNvSpPr/>
              <p:nvPr/>
            </p:nvSpPr>
            <p:spPr>
              <a:xfrm>
                <a:off x="7907867" y="1294494"/>
                <a:ext cx="11780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2663320" h="2626530">
                    <a:moveTo>
                      <a:pt x="1331660" y="779864"/>
                    </a:moveTo>
                    <a:cubicBezTo>
                      <a:pt x="1027142" y="779864"/>
                      <a:pt x="780282" y="1026724"/>
                      <a:pt x="780282" y="1331242"/>
                    </a:cubicBezTo>
                    <a:cubicBezTo>
                      <a:pt x="780282" y="1635760"/>
                      <a:pt x="1027142" y="1882620"/>
                      <a:pt x="1331660" y="1882620"/>
                    </a:cubicBezTo>
                    <a:cubicBezTo>
                      <a:pt x="1636178" y="1882620"/>
                      <a:pt x="1883038" y="1635760"/>
                      <a:pt x="1883038" y="1331242"/>
                    </a:cubicBezTo>
                    <a:cubicBezTo>
                      <a:pt x="1883038" y="1026724"/>
                      <a:pt x="1636178" y="779864"/>
                      <a:pt x="1331660" y="779864"/>
                    </a:cubicBezTo>
                    <a:close/>
                    <a:moveTo>
                      <a:pt x="1209800" y="0"/>
                    </a:moveTo>
                    <a:lnTo>
                      <a:pt x="1315227" y="0"/>
                    </a:lnTo>
                    <a:lnTo>
                      <a:pt x="1331390" y="0"/>
                    </a:lnTo>
                    <a:lnTo>
                      <a:pt x="1436817" y="0"/>
                    </a:lnTo>
                    <a:cubicBezTo>
                      <a:pt x="1474596" y="0"/>
                      <a:pt x="1505222" y="30626"/>
                      <a:pt x="1505222" y="68405"/>
                    </a:cubicBezTo>
                    <a:cubicBezTo>
                      <a:pt x="1505222" y="149387"/>
                      <a:pt x="1517336" y="219121"/>
                      <a:pt x="1531682" y="297942"/>
                    </a:cubicBezTo>
                    <a:cubicBezTo>
                      <a:pt x="1635422" y="318312"/>
                      <a:pt x="1733718" y="353850"/>
                      <a:pt x="1822662" y="404974"/>
                    </a:cubicBezTo>
                    <a:cubicBezTo>
                      <a:pt x="1886447" y="352054"/>
                      <a:pt x="1942106" y="305624"/>
                      <a:pt x="1995601" y="241871"/>
                    </a:cubicBezTo>
                    <a:cubicBezTo>
                      <a:pt x="2019885" y="212931"/>
                      <a:pt x="2063032" y="209156"/>
                      <a:pt x="2091972" y="233440"/>
                    </a:cubicBezTo>
                    <a:lnTo>
                      <a:pt x="2172734" y="301207"/>
                    </a:lnTo>
                    <a:lnTo>
                      <a:pt x="2185115" y="311596"/>
                    </a:lnTo>
                    <a:lnTo>
                      <a:pt x="2265877" y="379364"/>
                    </a:lnTo>
                    <a:cubicBezTo>
                      <a:pt x="2294818" y="403647"/>
                      <a:pt x="2298593" y="446794"/>
                      <a:pt x="2274309" y="475735"/>
                    </a:cubicBezTo>
                    <a:cubicBezTo>
                      <a:pt x="2222115" y="537937"/>
                      <a:pt x="2186520" y="599304"/>
                      <a:pt x="2146714" y="669137"/>
                    </a:cubicBezTo>
                    <a:cubicBezTo>
                      <a:pt x="2212332" y="749150"/>
                      <a:pt x="2266284" y="839037"/>
                      <a:pt x="2303557" y="937266"/>
                    </a:cubicBezTo>
                    <a:cubicBezTo>
                      <a:pt x="2387577" y="937729"/>
                      <a:pt x="2460748" y="938104"/>
                      <a:pt x="2543605" y="923494"/>
                    </a:cubicBezTo>
                    <a:cubicBezTo>
                      <a:pt x="2580810" y="916934"/>
                      <a:pt x="2616289" y="941776"/>
                      <a:pt x="2622849" y="978981"/>
                    </a:cubicBezTo>
                    <a:lnTo>
                      <a:pt x="2641156" y="1082806"/>
                    </a:lnTo>
                    <a:lnTo>
                      <a:pt x="2643963" y="1098724"/>
                    </a:lnTo>
                    <a:lnTo>
                      <a:pt x="2662270" y="1202549"/>
                    </a:lnTo>
                    <a:cubicBezTo>
                      <a:pt x="2668830" y="1239754"/>
                      <a:pt x="2643988" y="1275233"/>
                      <a:pt x="2606783" y="1281793"/>
                    </a:cubicBezTo>
                    <a:cubicBezTo>
                      <a:pt x="2526424" y="1295963"/>
                      <a:pt x="2459448" y="1320261"/>
                      <a:pt x="2383608" y="1348341"/>
                    </a:cubicBezTo>
                    <a:cubicBezTo>
                      <a:pt x="2382575" y="1458501"/>
                      <a:pt x="2364651" y="1564617"/>
                      <a:pt x="2330433" y="1663614"/>
                    </a:cubicBezTo>
                    <a:cubicBezTo>
                      <a:pt x="2393104" y="1716798"/>
                      <a:pt x="2448236" y="1763206"/>
                      <a:pt x="2519834" y="1804543"/>
                    </a:cubicBezTo>
                    <a:cubicBezTo>
                      <a:pt x="2552551" y="1823433"/>
                      <a:pt x="2563761" y="1865269"/>
                      <a:pt x="2544872" y="1897986"/>
                    </a:cubicBezTo>
                    <a:lnTo>
                      <a:pt x="2492158" y="1989289"/>
                    </a:lnTo>
                    <a:lnTo>
                      <a:pt x="2484077" y="2003286"/>
                    </a:lnTo>
                    <a:lnTo>
                      <a:pt x="2431363" y="2094589"/>
                    </a:lnTo>
                    <a:cubicBezTo>
                      <a:pt x="2412474" y="2127306"/>
                      <a:pt x="2370638" y="2138516"/>
                      <a:pt x="2337920" y="2119627"/>
                    </a:cubicBezTo>
                    <a:cubicBezTo>
                      <a:pt x="2267364" y="2078891"/>
                      <a:pt x="2200538" y="2054466"/>
                      <a:pt x="2124539" y="2027280"/>
                    </a:cubicBezTo>
                    <a:cubicBezTo>
                      <a:pt x="2057214" y="2107748"/>
                      <a:pt x="1976764" y="2176557"/>
                      <a:pt x="1887300" y="2232322"/>
                    </a:cubicBezTo>
                    <a:cubicBezTo>
                      <a:pt x="1900778" y="2311297"/>
                      <a:pt x="1913246" y="2380969"/>
                      <a:pt x="1940943" y="2457067"/>
                    </a:cubicBezTo>
                    <a:cubicBezTo>
                      <a:pt x="1953864" y="2492568"/>
                      <a:pt x="1935560" y="2531821"/>
                      <a:pt x="1900059" y="2544743"/>
                    </a:cubicBezTo>
                    <a:lnTo>
                      <a:pt x="1800990" y="2580801"/>
                    </a:lnTo>
                    <a:lnTo>
                      <a:pt x="1785802" y="2586329"/>
                    </a:lnTo>
                    <a:lnTo>
                      <a:pt x="1686733" y="2622387"/>
                    </a:lnTo>
                    <a:cubicBezTo>
                      <a:pt x="1651232" y="2635308"/>
                      <a:pt x="1611979" y="2617004"/>
                      <a:pt x="1599057" y="2581503"/>
                    </a:cubicBezTo>
                    <a:cubicBezTo>
                      <a:pt x="1571962" y="2507058"/>
                      <a:pt x="1537654" y="2446693"/>
                      <a:pt x="1498305" y="2379360"/>
                    </a:cubicBezTo>
                    <a:cubicBezTo>
                      <a:pt x="1442336" y="2389830"/>
                      <a:pt x="1384673" y="2394621"/>
                      <a:pt x="1325890" y="2394621"/>
                    </a:cubicBezTo>
                    <a:cubicBezTo>
                      <a:pt x="1273846" y="2394621"/>
                      <a:pt x="1222679" y="2390865"/>
                      <a:pt x="1172834" y="2382314"/>
                    </a:cubicBezTo>
                    <a:cubicBezTo>
                      <a:pt x="1134367" y="2448188"/>
                      <a:pt x="1100806" y="2507712"/>
                      <a:pt x="1074199" y="2580814"/>
                    </a:cubicBezTo>
                    <a:cubicBezTo>
                      <a:pt x="1061278" y="2616315"/>
                      <a:pt x="1022024" y="2634619"/>
                      <a:pt x="986523" y="2621698"/>
                    </a:cubicBezTo>
                    <a:lnTo>
                      <a:pt x="887455" y="2585640"/>
                    </a:lnTo>
                    <a:lnTo>
                      <a:pt x="872266" y="2580112"/>
                    </a:lnTo>
                    <a:lnTo>
                      <a:pt x="773197" y="2544054"/>
                    </a:lnTo>
                    <a:cubicBezTo>
                      <a:pt x="737697" y="2531132"/>
                      <a:pt x="719392" y="2491879"/>
                      <a:pt x="732313" y="2456378"/>
                    </a:cubicBezTo>
                    <a:cubicBezTo>
                      <a:pt x="758549" y="2384297"/>
                      <a:pt x="771120" y="2317982"/>
                      <a:pt x="783804" y="2244061"/>
                    </a:cubicBezTo>
                    <a:cubicBezTo>
                      <a:pt x="690731" y="2188796"/>
                      <a:pt x="606943" y="2119604"/>
                      <a:pt x="536799" y="2037993"/>
                    </a:cubicBezTo>
                    <a:cubicBezTo>
                      <a:pt x="459642" y="2065591"/>
                      <a:pt x="392042" y="2090114"/>
                      <a:pt x="320620" y="2131349"/>
                    </a:cubicBezTo>
                    <a:cubicBezTo>
                      <a:pt x="287903" y="2150238"/>
                      <a:pt x="246066" y="2139028"/>
                      <a:pt x="227177" y="2106311"/>
                    </a:cubicBezTo>
                    <a:lnTo>
                      <a:pt x="174463" y="2015008"/>
                    </a:lnTo>
                    <a:lnTo>
                      <a:pt x="166382" y="2001011"/>
                    </a:lnTo>
                    <a:lnTo>
                      <a:pt x="113668" y="1909708"/>
                    </a:lnTo>
                    <a:cubicBezTo>
                      <a:pt x="94779" y="1876991"/>
                      <a:pt x="105989" y="1835155"/>
                      <a:pt x="138706" y="1816265"/>
                    </a:cubicBezTo>
                    <a:cubicBezTo>
                      <a:pt x="209471" y="1775409"/>
                      <a:pt x="264152" y="1729599"/>
                      <a:pt x="325920" y="1677183"/>
                    </a:cubicBezTo>
                    <a:cubicBezTo>
                      <a:pt x="289848" y="1577947"/>
                      <a:pt x="270161" y="1471330"/>
                      <a:pt x="269418" y="1360419"/>
                    </a:cubicBezTo>
                    <a:cubicBezTo>
                      <a:pt x="197758" y="1333933"/>
                      <a:pt x="133244" y="1311179"/>
                      <a:pt x="56537" y="1297653"/>
                    </a:cubicBezTo>
                    <a:cubicBezTo>
                      <a:pt x="19332" y="1291093"/>
                      <a:pt x="-5510" y="1255614"/>
                      <a:pt x="1050" y="1218409"/>
                    </a:cubicBezTo>
                    <a:lnTo>
                      <a:pt x="19357" y="1114584"/>
                    </a:lnTo>
                    <a:lnTo>
                      <a:pt x="22164" y="1098666"/>
                    </a:lnTo>
                    <a:lnTo>
                      <a:pt x="40471" y="994841"/>
                    </a:lnTo>
                    <a:cubicBezTo>
                      <a:pt x="47031" y="957636"/>
                      <a:pt x="82510" y="932794"/>
                      <a:pt x="119715" y="939354"/>
                    </a:cubicBezTo>
                    <a:cubicBezTo>
                      <a:pt x="195980" y="952801"/>
                      <a:pt x="264038" y="953554"/>
                      <a:pt x="339904" y="953187"/>
                    </a:cubicBezTo>
                    <a:cubicBezTo>
                      <a:pt x="378857" y="852202"/>
                      <a:pt x="432897" y="758743"/>
                      <a:pt x="499628" y="675842"/>
                    </a:cubicBezTo>
                    <a:cubicBezTo>
                      <a:pt x="460035" y="606387"/>
                      <a:pt x="424523" y="545285"/>
                      <a:pt x="372558" y="483355"/>
                    </a:cubicBezTo>
                    <a:cubicBezTo>
                      <a:pt x="348274" y="454414"/>
                      <a:pt x="352049" y="411267"/>
                      <a:pt x="380989" y="386984"/>
                    </a:cubicBezTo>
                    <a:lnTo>
                      <a:pt x="461751" y="319216"/>
                    </a:lnTo>
                    <a:lnTo>
                      <a:pt x="474133" y="308827"/>
                    </a:lnTo>
                    <a:lnTo>
                      <a:pt x="554894" y="241060"/>
                    </a:lnTo>
                    <a:cubicBezTo>
                      <a:pt x="569364" y="228918"/>
                      <a:pt x="587386" y="223791"/>
                      <a:pt x="604826" y="225316"/>
                    </a:cubicBezTo>
                    <a:cubicBezTo>
                      <a:pt x="622266" y="226842"/>
                      <a:pt x="639123" y="235021"/>
                      <a:pt x="651265" y="249491"/>
                    </a:cubicBezTo>
                    <a:cubicBezTo>
                      <a:pt x="703517" y="311762"/>
                      <a:pt x="757832" y="357505"/>
                      <a:pt x="819777" y="408902"/>
                    </a:cubicBezTo>
                    <a:cubicBezTo>
                      <a:pt x="910193" y="357799"/>
                      <a:pt x="1009178" y="320466"/>
                      <a:pt x="1114390" y="300984"/>
                    </a:cubicBezTo>
                    <a:cubicBezTo>
                      <a:pt x="1128969" y="220909"/>
                      <a:pt x="1141395" y="150426"/>
                      <a:pt x="1141395" y="68405"/>
                    </a:cubicBezTo>
                    <a:cubicBezTo>
                      <a:pt x="1141395" y="30626"/>
                      <a:pt x="1172021" y="0"/>
                      <a:pt x="12098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 bwMode="auto">
              <a:xfrm>
                <a:off x="6594421" y="1536902"/>
                <a:ext cx="686911" cy="269211"/>
              </a:xfrm>
              <a:prstGeom prst="roundRect">
                <a:avLst>
                  <a:gd name="adj" fmla="val 10428"/>
                </a:avLst>
              </a:prstGeom>
              <a:noFill/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12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 bwMode="auto">
              <a:xfrm>
                <a:off x="7415689" y="1536902"/>
                <a:ext cx="686911" cy="269211"/>
              </a:xfrm>
              <a:prstGeom prst="roundRect">
                <a:avLst>
                  <a:gd name="adj" fmla="val 10428"/>
                </a:avLst>
              </a:prstGeom>
              <a:noFill/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12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 bwMode="auto">
              <a:xfrm>
                <a:off x="6602888" y="1934835"/>
                <a:ext cx="686911" cy="269211"/>
              </a:xfrm>
              <a:prstGeom prst="roundRect">
                <a:avLst>
                  <a:gd name="adj" fmla="val 10428"/>
                </a:avLst>
              </a:prstGeom>
              <a:noFill/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12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 bwMode="auto">
              <a:xfrm>
                <a:off x="7424156" y="1926369"/>
                <a:ext cx="686911" cy="269211"/>
              </a:xfrm>
              <a:prstGeom prst="roundRect">
                <a:avLst>
                  <a:gd name="adj" fmla="val 10428"/>
                </a:avLst>
              </a:prstGeom>
              <a:noFill/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12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App</a:t>
                </a:r>
              </a:p>
            </p:txBody>
          </p:sp>
        </p:grpSp>
        <p:pic>
          <p:nvPicPr>
            <p:cNvPr id="3" name="Picture 2" descr="ssh_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6269" y="3186386"/>
              <a:ext cx="391160" cy="391160"/>
            </a:xfrm>
            <a:prstGeom prst="rect">
              <a:avLst/>
            </a:prstGeom>
          </p:spPr>
        </p:pic>
        <p:pic>
          <p:nvPicPr>
            <p:cNvPr id="29" name="Picture 28" descr="ssh_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2313" y="3186386"/>
              <a:ext cx="391160" cy="391160"/>
            </a:xfrm>
            <a:prstGeom prst="rect">
              <a:avLst/>
            </a:prstGeom>
          </p:spPr>
        </p:pic>
        <p:pic>
          <p:nvPicPr>
            <p:cNvPr id="30" name="Picture 29" descr="ssh_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3423" y="3807162"/>
              <a:ext cx="391160" cy="391160"/>
            </a:xfrm>
            <a:prstGeom prst="rect">
              <a:avLst/>
            </a:prstGeom>
          </p:spPr>
        </p:pic>
        <p:pic>
          <p:nvPicPr>
            <p:cNvPr id="31" name="Picture 30" descr="ssh_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4716" y="3800024"/>
              <a:ext cx="391160" cy="391160"/>
            </a:xfrm>
            <a:prstGeom prst="rect">
              <a:avLst/>
            </a:prstGeom>
          </p:spPr>
        </p:pic>
      </p:grpSp>
      <p:cxnSp>
        <p:nvCxnSpPr>
          <p:cNvPr id="33" name="Straight Arrow Connector 32"/>
          <p:cNvCxnSpPr/>
          <p:nvPr/>
        </p:nvCxnSpPr>
        <p:spPr>
          <a:xfrm>
            <a:off x="5636664" y="2098976"/>
            <a:ext cx="0" cy="948819"/>
          </a:xfrm>
          <a:prstGeom prst="straightConnector1">
            <a:avLst/>
          </a:prstGeom>
          <a:ln w="19050">
            <a:solidFill>
              <a:srgbClr val="7F7F7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9417" y="1508385"/>
            <a:ext cx="21323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00685D"/>
                </a:solidFill>
                <a:latin typeface="Calibri"/>
              </a:rPr>
              <a:t>&gt; </a:t>
            </a:r>
            <a:r>
              <a:rPr lang="en-US" dirty="0" err="1" smtClean="0">
                <a:solidFill>
                  <a:srgbClr val="00685D"/>
                </a:solidFill>
                <a:latin typeface="Calibri"/>
              </a:rPr>
              <a:t>cf</a:t>
            </a:r>
            <a:r>
              <a:rPr lang="en-US" dirty="0" smtClean="0">
                <a:solidFill>
                  <a:srgbClr val="00685D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685D"/>
                </a:solidFill>
                <a:latin typeface="Calibri"/>
              </a:rPr>
              <a:t>ssh</a:t>
            </a:r>
            <a:r>
              <a:rPr lang="en-US" dirty="0">
                <a:solidFill>
                  <a:srgbClr val="00685D"/>
                </a:solidFill>
                <a:latin typeface="Calibri"/>
              </a:rPr>
              <a:t> my-awesome-app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654022" y="2049585"/>
            <a:ext cx="12304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685D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 </a:t>
            </a:r>
            <a:r>
              <a:rPr lang="en-US" sz="1200" dirty="0" smtClean="0">
                <a:solidFill>
                  <a:srgbClr val="00685D"/>
                </a:solidFill>
                <a:latin typeface="Calibri"/>
              </a:rPr>
              <a:t>Authenticate</a:t>
            </a:r>
            <a:endParaRPr lang="en-US" sz="1200" dirty="0">
              <a:solidFill>
                <a:srgbClr val="00685D"/>
              </a:solidFill>
              <a:latin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646124" y="2282652"/>
            <a:ext cx="17876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685D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 </a:t>
            </a:r>
            <a:r>
              <a:rPr lang="en-US" sz="1200" dirty="0" smtClean="0">
                <a:solidFill>
                  <a:srgbClr val="00685D"/>
                </a:solidFill>
                <a:latin typeface="Calibri"/>
              </a:rPr>
              <a:t>Locate target container</a:t>
            </a:r>
            <a:endParaRPr lang="en-US" sz="1200" dirty="0">
              <a:solidFill>
                <a:srgbClr val="00685D"/>
              </a:solidFill>
              <a:latin typeface="Calibri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630667" y="2527535"/>
            <a:ext cx="21248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685D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 </a:t>
            </a:r>
            <a:r>
              <a:rPr lang="en-US" sz="1200" dirty="0" smtClean="0">
                <a:solidFill>
                  <a:srgbClr val="00685D"/>
                </a:solidFill>
                <a:latin typeface="Calibri"/>
              </a:rPr>
              <a:t>Connect to the </a:t>
            </a:r>
            <a:r>
              <a:rPr lang="en-US" sz="1200" dirty="0" err="1" smtClean="0">
                <a:solidFill>
                  <a:srgbClr val="00685D"/>
                </a:solidFill>
                <a:latin typeface="Calibri"/>
              </a:rPr>
              <a:t>ssh</a:t>
            </a:r>
            <a:r>
              <a:rPr lang="en-US" sz="1200" dirty="0" smtClean="0">
                <a:solidFill>
                  <a:srgbClr val="00685D"/>
                </a:solidFill>
                <a:latin typeface="Calibri"/>
              </a:rPr>
              <a:t> daemon</a:t>
            </a:r>
            <a:endParaRPr lang="en-US" sz="1200" dirty="0">
              <a:solidFill>
                <a:srgbClr val="00685D"/>
              </a:solidFill>
              <a:latin typeface="Calibri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37089" y="2753862"/>
            <a:ext cx="2008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685D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 </a:t>
            </a:r>
            <a:r>
              <a:rPr lang="en-US" sz="1200" dirty="0" smtClean="0">
                <a:solidFill>
                  <a:srgbClr val="00685D"/>
                </a:solidFill>
                <a:latin typeface="Calibri"/>
              </a:rPr>
              <a:t>Manage communication</a:t>
            </a:r>
            <a:endParaRPr lang="en-US" sz="1200" dirty="0">
              <a:solidFill>
                <a:srgbClr val="00685D"/>
              </a:solidFill>
              <a:latin typeface="Calibri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765615" y="1926972"/>
            <a:ext cx="1012905" cy="0"/>
          </a:xfrm>
          <a:prstGeom prst="straightConnector1">
            <a:avLst/>
          </a:prstGeom>
          <a:ln w="19050">
            <a:solidFill>
              <a:srgbClr val="7F7F7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9"/>
          <p:cNvSpPr/>
          <p:nvPr/>
        </p:nvSpPr>
        <p:spPr>
          <a:xfrm>
            <a:off x="5536256" y="1745650"/>
            <a:ext cx="141958" cy="181322"/>
          </a:xfrm>
          <a:custGeom>
            <a:avLst/>
            <a:gdLst/>
            <a:ahLst/>
            <a:cxnLst/>
            <a:rect l="l" t="t" r="r" b="b"/>
            <a:pathLst>
              <a:path w="990600" h="1265275">
                <a:moveTo>
                  <a:pt x="495299" y="621778"/>
                </a:moveTo>
                <a:cubicBezTo>
                  <a:pt x="426912" y="621778"/>
                  <a:pt x="371473" y="677217"/>
                  <a:pt x="371473" y="745604"/>
                </a:cubicBezTo>
                <a:cubicBezTo>
                  <a:pt x="371473" y="800510"/>
                  <a:pt x="407209" y="847069"/>
                  <a:pt x="457199" y="861738"/>
                </a:cubicBezTo>
                <a:lnTo>
                  <a:pt x="457199" y="1103911"/>
                </a:lnTo>
                <a:cubicBezTo>
                  <a:pt x="457199" y="1124953"/>
                  <a:pt x="474257" y="1142011"/>
                  <a:pt x="495299" y="1142011"/>
                </a:cubicBezTo>
                <a:cubicBezTo>
                  <a:pt x="516341" y="1142011"/>
                  <a:pt x="533399" y="1124953"/>
                  <a:pt x="533399" y="1103911"/>
                </a:cubicBezTo>
                <a:lnTo>
                  <a:pt x="533399" y="861738"/>
                </a:lnTo>
                <a:cubicBezTo>
                  <a:pt x="583390" y="847069"/>
                  <a:pt x="619125" y="800510"/>
                  <a:pt x="619125" y="745604"/>
                </a:cubicBezTo>
                <a:cubicBezTo>
                  <a:pt x="619125" y="677217"/>
                  <a:pt x="563686" y="621778"/>
                  <a:pt x="495299" y="621778"/>
                </a:cubicBezTo>
                <a:close/>
                <a:moveTo>
                  <a:pt x="495297" y="170493"/>
                </a:moveTo>
                <a:cubicBezTo>
                  <a:pt x="391746" y="170493"/>
                  <a:pt x="307802" y="254436"/>
                  <a:pt x="307802" y="357987"/>
                </a:cubicBezTo>
                <a:lnTo>
                  <a:pt x="307804" y="357991"/>
                </a:lnTo>
                <a:lnTo>
                  <a:pt x="307544" y="357991"/>
                </a:lnTo>
                <a:lnTo>
                  <a:pt x="307544" y="538211"/>
                </a:lnTo>
                <a:lnTo>
                  <a:pt x="683058" y="538211"/>
                </a:lnTo>
                <a:lnTo>
                  <a:pt x="683058" y="357991"/>
                </a:lnTo>
                <a:lnTo>
                  <a:pt x="682792" y="357991"/>
                </a:lnTo>
                <a:cubicBezTo>
                  <a:pt x="682792" y="357988"/>
                  <a:pt x="682792" y="357988"/>
                  <a:pt x="682792" y="357987"/>
                </a:cubicBezTo>
                <a:cubicBezTo>
                  <a:pt x="682792" y="254436"/>
                  <a:pt x="598848" y="170493"/>
                  <a:pt x="495297" y="170493"/>
                </a:cubicBezTo>
                <a:close/>
                <a:moveTo>
                  <a:pt x="495300" y="0"/>
                </a:moveTo>
                <a:cubicBezTo>
                  <a:pt x="686657" y="0"/>
                  <a:pt x="841781" y="155124"/>
                  <a:pt x="841781" y="346479"/>
                </a:cubicBezTo>
                <a:lnTo>
                  <a:pt x="841781" y="346481"/>
                </a:lnTo>
                <a:lnTo>
                  <a:pt x="841781" y="538211"/>
                </a:lnTo>
                <a:lnTo>
                  <a:pt x="869420" y="538211"/>
                </a:lnTo>
                <a:cubicBezTo>
                  <a:pt x="936346" y="538211"/>
                  <a:pt x="990600" y="592465"/>
                  <a:pt x="990600" y="659391"/>
                </a:cubicBezTo>
                <a:lnTo>
                  <a:pt x="990600" y="1144095"/>
                </a:lnTo>
                <a:cubicBezTo>
                  <a:pt x="990600" y="1211021"/>
                  <a:pt x="936346" y="1265275"/>
                  <a:pt x="869420" y="1265275"/>
                </a:cubicBezTo>
                <a:lnTo>
                  <a:pt x="121180" y="1265275"/>
                </a:lnTo>
                <a:cubicBezTo>
                  <a:pt x="54254" y="1265275"/>
                  <a:pt x="0" y="1211021"/>
                  <a:pt x="0" y="1144095"/>
                </a:cubicBezTo>
                <a:lnTo>
                  <a:pt x="0" y="659391"/>
                </a:lnTo>
                <a:cubicBezTo>
                  <a:pt x="0" y="592465"/>
                  <a:pt x="54254" y="538211"/>
                  <a:pt x="121180" y="538211"/>
                </a:cubicBezTo>
                <a:lnTo>
                  <a:pt x="148819" y="538211"/>
                </a:lnTo>
                <a:lnTo>
                  <a:pt x="148819" y="346481"/>
                </a:lnTo>
                <a:cubicBezTo>
                  <a:pt x="148819" y="155124"/>
                  <a:pt x="303944" y="0"/>
                  <a:pt x="495300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147527" y="3190335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DEA /CELL</a:t>
            </a:r>
            <a:endParaRPr lang="en-US" sz="1200" dirty="0">
              <a:solidFill>
                <a:prstClr val="white">
                  <a:lumMod val="9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07906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9" grpId="0"/>
      <p:bldP spid="40" grpId="0"/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Shape 2188"/>
          <p:cNvSpPr txBox="1">
            <a:spLocks noGrp="1"/>
          </p:cNvSpPr>
          <p:nvPr>
            <p:ph type="title"/>
          </p:nvPr>
        </p:nvSpPr>
        <p:spPr>
          <a:xfrm>
            <a:off x="-125618" y="407953"/>
            <a:ext cx="6947616" cy="5855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Blue-Green Deployments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23987" y="1241297"/>
            <a:ext cx="8583559" cy="2293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Blue-Green deployment is an approach to upgrading application with minimal downtime.</a:t>
            </a:r>
          </a:p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It also enables easy rollback to the old version if the new version experiences problems</a:t>
            </a:r>
          </a:p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It works by keeping both versions online, and switching from the old version to the new version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735318" y="3534838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735318" y="4184603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cxnSp>
        <p:nvCxnSpPr>
          <p:cNvPr id="7" name="Straight Arrow Connector 6"/>
          <p:cNvCxnSpPr>
            <a:endCxn id="2" idx="1"/>
          </p:cNvCxnSpPr>
          <p:nvPr/>
        </p:nvCxnSpPr>
        <p:spPr>
          <a:xfrm>
            <a:off x="1971560" y="3783521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06170" y="3454913"/>
            <a:ext cx="829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</a:t>
            </a:r>
            <a:r>
              <a:rPr lang="en-US" dirty="0" smtClean="0">
                <a:solidFill>
                  <a:srgbClr val="FFFFFF"/>
                </a:solidFill>
              </a:rPr>
              <a:t>ive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traffic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5318" y="4681968"/>
            <a:ext cx="107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Before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73127" y="3534838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880583" y="4184603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116825" y="4408654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51435" y="4080046"/>
            <a:ext cx="829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</a:t>
            </a:r>
            <a:r>
              <a:rPr lang="en-US" dirty="0" smtClean="0">
                <a:solidFill>
                  <a:srgbClr val="FFFFFF"/>
                </a:solidFill>
              </a:rPr>
              <a:t>ive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traffic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80583" y="4681968"/>
            <a:ext cx="107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06143259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Shape 2188"/>
          <p:cNvSpPr txBox="1">
            <a:spLocks noGrp="1"/>
          </p:cNvSpPr>
          <p:nvPr>
            <p:ph type="title"/>
          </p:nvPr>
        </p:nvSpPr>
        <p:spPr>
          <a:xfrm>
            <a:off x="-125618" y="407953"/>
            <a:ext cx="9175258" cy="5855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Blue-Green Deployments using Routes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23987" y="1241298"/>
            <a:ext cx="8583559" cy="1609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Main idea: you always want </a:t>
            </a:r>
            <a:r>
              <a:rPr lang="en-US" sz="2000" b="1" i="1" dirty="0" err="1" smtClean="0">
                <a:solidFill>
                  <a:srgbClr val="FFFFFF"/>
                </a:solidFill>
              </a:rPr>
              <a:t>myapp.cfapps.io</a:t>
            </a:r>
            <a:r>
              <a:rPr lang="en-US" sz="2000" i="1" dirty="0" smtClean="0">
                <a:solidFill>
                  <a:srgbClr val="FFFFFF"/>
                </a:solidFill>
              </a:rPr>
              <a:t> </a:t>
            </a:r>
            <a:r>
              <a:rPr lang="en-US" sz="2000" dirty="0" smtClean="0">
                <a:solidFill>
                  <a:srgbClr val="FFFFFF"/>
                </a:solidFill>
              </a:rPr>
              <a:t>to be good</a:t>
            </a:r>
          </a:p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Use routes to achieve this</a:t>
            </a:r>
          </a:p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Because you are in a single space, multiple application can use the same routes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906170" y="2984178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906170" y="3633943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cxnSp>
        <p:nvCxnSpPr>
          <p:cNvPr id="7" name="Straight Arrow Connector 6"/>
          <p:cNvCxnSpPr>
            <a:endCxn id="2" idx="1"/>
          </p:cNvCxnSpPr>
          <p:nvPr/>
        </p:nvCxnSpPr>
        <p:spPr>
          <a:xfrm>
            <a:off x="1142412" y="3232861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8567" y="2904253"/>
            <a:ext cx="138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FFFF"/>
                </a:solidFill>
              </a:rPr>
              <a:t>m</a:t>
            </a:r>
            <a:r>
              <a:rPr lang="en-US" sz="1200" dirty="0" err="1" smtClean="0">
                <a:solidFill>
                  <a:srgbClr val="FFFFFF"/>
                </a:solidFill>
              </a:rPr>
              <a:t>yapp.cfapps.io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5996" y="4197342"/>
            <a:ext cx="261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Before</a:t>
            </a:r>
          </a:p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(working on version 1.1)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5989" y="3633943"/>
            <a:ext cx="1622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myappdev.cfapps.io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142412" y="3910942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847173" y="2957528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847173" y="3607293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endCxn id="19" idx="1"/>
          </p:cNvCxnSpPr>
          <p:nvPr/>
        </p:nvCxnSpPr>
        <p:spPr>
          <a:xfrm>
            <a:off x="4083415" y="3206211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29570" y="2877603"/>
            <a:ext cx="138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FFFF"/>
                </a:solidFill>
              </a:rPr>
              <a:t>m</a:t>
            </a:r>
            <a:r>
              <a:rPr lang="en-US" sz="1200" dirty="0" err="1" smtClean="0">
                <a:solidFill>
                  <a:srgbClr val="FFFFFF"/>
                </a:solidFill>
              </a:rPr>
              <a:t>yapp.cfapps.io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86999" y="4170692"/>
            <a:ext cx="261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During</a:t>
            </a:r>
          </a:p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(version 1.1 is ready)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97898" y="3607293"/>
            <a:ext cx="138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myapp.cfapps.io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083415" y="3884292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684308" y="2984178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7684308" y="3633943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524134" y="4197342"/>
            <a:ext cx="261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After</a:t>
            </a:r>
          </a:p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(done with version 1.0)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02499" y="3633943"/>
            <a:ext cx="138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myapp.cfapps.io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920550" y="3910942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22565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Shape 2188"/>
          <p:cNvSpPr txBox="1">
            <a:spLocks noGrp="1"/>
          </p:cNvSpPr>
          <p:nvPr>
            <p:ph type="title"/>
          </p:nvPr>
        </p:nvSpPr>
        <p:spPr>
          <a:xfrm>
            <a:off x="-125618" y="407953"/>
            <a:ext cx="9269618" cy="5855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 dirty="0" smtClean="0">
                <a:solidFill>
                  <a:schemeClr val="accent1"/>
                </a:solidFill>
              </a:rPr>
              <a:t>Slowly Turning on Traffic using Instances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23987" y="1241298"/>
            <a:ext cx="8583559" cy="1734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Start with four instance of blue, one instance of green</a:t>
            </a:r>
          </a:p>
          <a:p>
            <a:pPr marL="742950" lvl="2" indent="-342900">
              <a:buClr>
                <a:schemeClr val="bg2"/>
              </a:buClr>
            </a:pPr>
            <a:r>
              <a:rPr lang="en-US" sz="1600" dirty="0">
                <a:solidFill>
                  <a:srgbClr val="FFFFFF"/>
                </a:solidFill>
              </a:rPr>
              <a:t>80% of traffic will use version 1.0</a:t>
            </a:r>
          </a:p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Decrease blue instance, increase green instances as confidence builds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86804" y="3064111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2786804" y="3811573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cxnSp>
        <p:nvCxnSpPr>
          <p:cNvPr id="19" name="Straight Arrow Connector 18"/>
          <p:cNvCxnSpPr>
            <a:endCxn id="17" idx="1"/>
          </p:cNvCxnSpPr>
          <p:nvPr/>
        </p:nvCxnSpPr>
        <p:spPr>
          <a:xfrm>
            <a:off x="2023046" y="3312794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69201" y="2984186"/>
            <a:ext cx="138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FFFF"/>
                </a:solidFill>
              </a:rPr>
              <a:t>m</a:t>
            </a:r>
            <a:r>
              <a:rPr lang="en-US" sz="1200" dirty="0" err="1" smtClean="0">
                <a:solidFill>
                  <a:srgbClr val="FFFFFF"/>
                </a:solidFill>
              </a:rPr>
              <a:t>yapp.cfapps.io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37529" y="3811573"/>
            <a:ext cx="138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myapp.cfapps.io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023046" y="4088572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851010" y="3012502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2931748" y="2951482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3057505" y="2815429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6553731" y="3728667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204456" y="3728667"/>
            <a:ext cx="138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myapp.cfapps.io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89973" y="4005666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706131" y="3632384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6858531" y="3508301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6948765" y="3383701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27495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Domains – Behind the Scenes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4320726" cy="31461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/>
              <a:t>A wildcard entry (*) is added to the DNS for the app domain</a:t>
            </a:r>
          </a:p>
          <a:p>
            <a:pPr marL="342900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/>
              <a:t>That DNS entry points to a load balancer (or Cloud Foundry’s HA Proxy), which points to the Cloud Foundry’s Router</a:t>
            </a:r>
          </a:p>
          <a:p>
            <a:pPr marL="342900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/>
              <a:t>The Router uses the subdomain to map to application instance(s)</a:t>
            </a:r>
          </a:p>
        </p:txBody>
      </p:sp>
      <p:pic>
        <p:nvPicPr>
          <p:cNvPr id="4" name="Picture 3" descr="Screen Shot 2016-01-20 at 11.14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172" y="1509857"/>
            <a:ext cx="4210780" cy="176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262626"/>
      </a:dk1>
      <a:lt1>
        <a:sysClr val="window" lastClr="FFFFFF"/>
      </a:lt1>
      <a:dk2>
        <a:srgbClr val="1B2831"/>
      </a:dk2>
      <a:lt2>
        <a:srgbClr val="F5F5F5"/>
      </a:lt2>
      <a:accent1>
        <a:srgbClr val="138A7E"/>
      </a:accent1>
      <a:accent2>
        <a:srgbClr val="0C5B50"/>
      </a:accent2>
      <a:accent3>
        <a:srgbClr val="8198A4"/>
      </a:accent3>
      <a:accent4>
        <a:srgbClr val="1A6FB7"/>
      </a:accent4>
      <a:accent5>
        <a:srgbClr val="E8E8E8"/>
      </a:accent5>
      <a:accent6>
        <a:srgbClr val="6D3F76"/>
      </a:accent6>
      <a:hlink>
        <a:srgbClr val="138A7E"/>
      </a:hlink>
      <a:folHlink>
        <a:srgbClr val="878787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881"/>
        </a:solidFill>
        <a:ln w="6350">
          <a:solidFill>
            <a:schemeClr val="bg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sharepoint/v3/field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16574</TotalTime>
  <Words>704</Words>
  <Application>Microsoft Macintosh PowerPoint</Application>
  <PresentationFormat>On-screen Show (16:9)</PresentationFormat>
  <Paragraphs>193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Diagrams only</vt:lpstr>
      <vt:lpstr>Pivotal Cloud Foundry Architecture</vt:lpstr>
      <vt:lpstr>PowerPoint Presentation</vt:lpstr>
      <vt:lpstr>PowerPoint Presentation</vt:lpstr>
      <vt:lpstr>Diego for PCF SSH access to containers</vt:lpstr>
      <vt:lpstr>Blue-Green Deployments</vt:lpstr>
      <vt:lpstr>Blue-Green Deployments using Routes</vt:lpstr>
      <vt:lpstr>Slowly Turning on Traffic using Instances</vt:lpstr>
      <vt:lpstr>Domains – Behind the Scenes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User</cp:lastModifiedBy>
  <cp:revision>367</cp:revision>
  <dcterms:created xsi:type="dcterms:W3CDTF">2010-04-12T23:12:02Z</dcterms:created>
  <dcterms:modified xsi:type="dcterms:W3CDTF">2016-04-13T20:40:07Z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