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HIBERNATE INTERVIEW QUESTIONS </a:t>
            </a:r>
            <a:endParaRPr lang="en-US" dirty="0"/>
          </a:p>
        </p:txBody>
      </p:sp>
      <p:sp>
        <p:nvSpPr>
          <p:cNvPr id="3" name="Subtitle 2"/>
          <p:cNvSpPr>
            <a:spLocks noGrp="1"/>
          </p:cNvSpPr>
          <p:nvPr>
            <p:ph type="subTitle" idx="1"/>
          </p:nvPr>
        </p:nvSpPr>
        <p:spPr/>
        <p:txBody>
          <a:bodyPr/>
          <a:lstStyle/>
          <a:p>
            <a:pPr algn="ctr"/>
            <a:r>
              <a:rPr lang="en-US" dirty="0" smtClean="0"/>
              <a:t>(</a:t>
            </a:r>
            <a:r>
              <a:rPr lang="en-US" dirty="0" smtClean="0">
                <a:solidFill>
                  <a:srgbClr val="00B050"/>
                </a:solidFill>
              </a:rPr>
              <a:t>For </a:t>
            </a:r>
            <a:r>
              <a:rPr lang="en-US" dirty="0" err="1" smtClean="0">
                <a:solidFill>
                  <a:srgbClr val="00B050"/>
                </a:solidFill>
              </a:rPr>
              <a:t>Fresheres</a:t>
            </a:r>
            <a:r>
              <a:rPr lang="en-US" smtClean="0">
                <a:solidFill>
                  <a:srgbClr val="00B050"/>
                </a:solidFill>
              </a:rPr>
              <a:t> </a:t>
            </a:r>
            <a:r>
              <a:rPr lang="en-US" smtClean="0">
                <a:solidFill>
                  <a:srgbClr val="00B050"/>
                </a:solidFill>
              </a:rPr>
              <a:t> and </a:t>
            </a:r>
            <a:r>
              <a:rPr lang="en-US" dirty="0" smtClean="0">
                <a:solidFill>
                  <a:srgbClr val="00B050"/>
                </a:solidFill>
              </a:rPr>
              <a:t>Experienced</a:t>
            </a:r>
            <a:r>
              <a:rPr lang="en-US" dirty="0" smtClean="0"/>
              <a:t>)</a:t>
            </a:r>
            <a:endParaRPr lang="en-US" dirty="0"/>
          </a:p>
        </p:txBody>
      </p:sp>
    </p:spTree>
    <p:extLst>
      <p:ext uri="{BB962C8B-B14F-4D97-AF65-F5344CB8AC3E}">
        <p14:creationId xmlns:p14="http://schemas.microsoft.com/office/powerpoint/2010/main" val="391228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a:t>H</a:t>
            </a:r>
            <a:r>
              <a:rPr lang="en-US" dirty="0" smtClean="0"/>
              <a:t>ibernate Dialect ?</a:t>
            </a:r>
            <a:endParaRPr lang="en-US" dirty="0"/>
          </a:p>
        </p:txBody>
      </p:sp>
      <p:sp>
        <p:nvSpPr>
          <p:cNvPr id="3" name="Content Placeholder 2"/>
          <p:cNvSpPr>
            <a:spLocks noGrp="1"/>
          </p:cNvSpPr>
          <p:nvPr>
            <p:ph idx="1"/>
          </p:nvPr>
        </p:nvSpPr>
        <p:spPr/>
        <p:txBody>
          <a:bodyPr>
            <a:normAutofit/>
          </a:bodyPr>
          <a:lstStyle/>
          <a:p>
            <a:r>
              <a:rPr lang="en-US" sz="2400" dirty="0" smtClean="0"/>
              <a:t>It is an optional property of hibernate configuration file but it is recommended property to place.</a:t>
            </a:r>
          </a:p>
          <a:p>
            <a:r>
              <a:rPr lang="en-US" sz="2400" dirty="0" smtClean="0"/>
              <a:t>The value of this property is the sub class name of </a:t>
            </a:r>
            <a:r>
              <a:rPr lang="en-US" sz="2400" dirty="0" err="1" smtClean="0"/>
              <a:t>org.hibernate.dialect.Dialect</a:t>
            </a:r>
            <a:r>
              <a:rPr lang="en-US" sz="2400" dirty="0" smtClean="0"/>
              <a:t> class given by Hibernate API.</a:t>
            </a:r>
          </a:p>
          <a:p>
            <a:r>
              <a:rPr lang="en-US" sz="2400" dirty="0" smtClean="0"/>
              <a:t>This class name will change based on the Database software and its version we use.</a:t>
            </a:r>
            <a:endParaRPr lang="en-US" sz="2400" dirty="0"/>
          </a:p>
        </p:txBody>
      </p:sp>
    </p:spTree>
    <p:extLst>
      <p:ext uri="{BB962C8B-B14F-4D97-AF65-F5344CB8AC3E}">
        <p14:creationId xmlns:p14="http://schemas.microsoft.com/office/powerpoint/2010/main" val="162601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a:t>is the difference between </a:t>
            </a:r>
            <a:r>
              <a:rPr lang="en-US" dirty="0" err="1"/>
              <a:t>session.save</a:t>
            </a:r>
            <a:r>
              <a:rPr lang="en-US" dirty="0"/>
              <a:t>()  and </a:t>
            </a:r>
            <a:r>
              <a:rPr lang="en-US" dirty="0" err="1"/>
              <a:t>session.persist</a:t>
            </a:r>
            <a:r>
              <a:rPr lang="en-US" dirty="0"/>
              <a:t>()  method?</a:t>
            </a:r>
          </a:p>
        </p:txBody>
      </p:sp>
      <p:sp>
        <p:nvSpPr>
          <p:cNvPr id="3" name="Content Placeholder 2"/>
          <p:cNvSpPr>
            <a:spLocks noGrp="1"/>
          </p:cNvSpPr>
          <p:nvPr>
            <p:ph idx="1"/>
          </p:nvPr>
        </p:nvSpPr>
        <p:spPr/>
        <p:txBody>
          <a:bodyPr>
            <a:normAutofit/>
          </a:bodyPr>
          <a:lstStyle/>
          <a:p>
            <a:r>
              <a:rPr lang="en-US" sz="2400" dirty="0" err="1" smtClean="0"/>
              <a:t>Session.save</a:t>
            </a:r>
            <a:r>
              <a:rPr lang="en-US" sz="2400" dirty="0" smtClean="0"/>
              <a:t>() returns the generated identity value.</a:t>
            </a:r>
          </a:p>
          <a:p>
            <a:r>
              <a:rPr lang="en-US" sz="2400" dirty="0" smtClean="0"/>
              <a:t>But </a:t>
            </a:r>
            <a:r>
              <a:rPr lang="en-US" sz="2400" dirty="0" err="1" smtClean="0"/>
              <a:t>Session.persist</a:t>
            </a:r>
            <a:r>
              <a:rPr lang="en-US" sz="2400" dirty="0" smtClean="0"/>
              <a:t>() does not return the generated identity value. Because its return type is void.</a:t>
            </a:r>
          </a:p>
          <a:p>
            <a:r>
              <a:rPr lang="en-US" sz="2400" b="1" dirty="0" smtClean="0"/>
              <a:t>SIGNATURE :</a:t>
            </a:r>
          </a:p>
          <a:p>
            <a:r>
              <a:rPr lang="en-US" sz="2400" dirty="0" smtClean="0"/>
              <a:t>Public </a:t>
            </a:r>
            <a:r>
              <a:rPr lang="en-US" sz="2400" dirty="0" err="1" smtClean="0"/>
              <a:t>Serializable</a:t>
            </a:r>
            <a:r>
              <a:rPr lang="en-US" sz="2400" dirty="0" smtClean="0"/>
              <a:t> save(Object </a:t>
            </a:r>
            <a:r>
              <a:rPr lang="en-US" sz="2400" dirty="0" err="1" smtClean="0"/>
              <a:t>obj</a:t>
            </a:r>
            <a:r>
              <a:rPr lang="en-US" sz="2400" dirty="0" smtClean="0"/>
              <a:t>)</a:t>
            </a:r>
          </a:p>
          <a:p>
            <a:r>
              <a:rPr lang="en-US" sz="2400" dirty="0" smtClean="0"/>
              <a:t>Public void persist(Object </a:t>
            </a:r>
            <a:r>
              <a:rPr lang="en-US" sz="2400" dirty="0" err="1" smtClean="0"/>
              <a:t>obj</a:t>
            </a:r>
            <a:r>
              <a:rPr lang="en-US" sz="2400" dirty="0" smtClean="0"/>
              <a:t>)</a:t>
            </a:r>
            <a:endParaRPr lang="en-US" sz="2400" dirty="0"/>
          </a:p>
        </p:txBody>
      </p:sp>
    </p:spTree>
    <p:extLst>
      <p:ext uri="{BB962C8B-B14F-4D97-AF65-F5344CB8AC3E}">
        <p14:creationId xmlns:p14="http://schemas.microsoft.com/office/powerpoint/2010/main" val="256129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get()  and load()?</a:t>
            </a:r>
          </a:p>
        </p:txBody>
      </p:sp>
      <p:sp>
        <p:nvSpPr>
          <p:cNvPr id="3" name="Content Placeholder 2"/>
          <p:cNvSpPr>
            <a:spLocks noGrp="1"/>
          </p:cNvSpPr>
          <p:nvPr>
            <p:ph idx="1"/>
          </p:nvPr>
        </p:nvSpPr>
        <p:spPr>
          <a:xfrm>
            <a:off x="677334" y="1930400"/>
            <a:ext cx="8596668" cy="4752411"/>
          </a:xfrm>
        </p:spPr>
        <p:txBody>
          <a:bodyPr>
            <a:noAutofit/>
          </a:bodyPr>
          <a:lstStyle/>
          <a:p>
            <a:r>
              <a:rPr lang="en-US" sz="2400" b="1" dirty="0" smtClean="0">
                <a:solidFill>
                  <a:srgbClr val="00B050"/>
                </a:solidFill>
              </a:rPr>
              <a:t>get() </a:t>
            </a:r>
            <a:r>
              <a:rPr lang="en-US" sz="2400" b="1" dirty="0" smtClean="0"/>
              <a:t>:</a:t>
            </a:r>
          </a:p>
          <a:p>
            <a:r>
              <a:rPr lang="en-US" sz="2400" b="1" dirty="0" smtClean="0"/>
              <a:t> </a:t>
            </a:r>
            <a:r>
              <a:rPr lang="en-US" sz="2400" dirty="0" smtClean="0"/>
              <a:t>performs early/eager loading .</a:t>
            </a:r>
          </a:p>
          <a:p>
            <a:r>
              <a:rPr lang="en-US" sz="2400" dirty="0" smtClean="0"/>
              <a:t>Return </a:t>
            </a:r>
            <a:r>
              <a:rPr lang="en-US" sz="2400" b="1" dirty="0" smtClean="0"/>
              <a:t>null </a:t>
            </a:r>
            <a:r>
              <a:rPr lang="en-US" sz="2400" dirty="0" smtClean="0"/>
              <a:t>if no record found</a:t>
            </a:r>
            <a:r>
              <a:rPr lang="en-US" sz="2400" b="1" dirty="0" smtClean="0"/>
              <a:t>.</a:t>
            </a:r>
          </a:p>
          <a:p>
            <a:r>
              <a:rPr lang="en-US" sz="2400" dirty="0" smtClean="0"/>
              <a:t>Does not create proxy .</a:t>
            </a:r>
          </a:p>
          <a:p>
            <a:r>
              <a:rPr lang="en-US" sz="2400" dirty="0" smtClean="0"/>
              <a:t>Create only object for domain class to load single record.</a:t>
            </a:r>
          </a:p>
          <a:p>
            <a:r>
              <a:rPr lang="en-US" sz="2400" b="1" dirty="0" smtClean="0">
                <a:solidFill>
                  <a:srgbClr val="00B050"/>
                </a:solidFill>
              </a:rPr>
              <a:t>Load() </a:t>
            </a:r>
            <a:r>
              <a:rPr lang="en-US" sz="2400" b="1" dirty="0" smtClean="0"/>
              <a:t>:</a:t>
            </a:r>
          </a:p>
          <a:p>
            <a:r>
              <a:rPr lang="en-US" sz="2400" dirty="0" smtClean="0"/>
              <a:t>Perform lazy loading.</a:t>
            </a:r>
          </a:p>
          <a:p>
            <a:r>
              <a:rPr lang="en-US" sz="2400" dirty="0" smtClean="0"/>
              <a:t>Throw </a:t>
            </a:r>
            <a:r>
              <a:rPr lang="en-US" sz="2400" b="1" dirty="0" err="1" smtClean="0"/>
              <a:t>ObjectNotFoundException</a:t>
            </a:r>
            <a:r>
              <a:rPr lang="en-US" sz="2400" dirty="0" smtClean="0"/>
              <a:t> if record not found.</a:t>
            </a:r>
          </a:p>
          <a:p>
            <a:r>
              <a:rPr lang="en-US" sz="2400" dirty="0" smtClean="0"/>
              <a:t>Create proxy object.</a:t>
            </a:r>
          </a:p>
          <a:p>
            <a:r>
              <a:rPr lang="en-US" sz="2400" dirty="0" smtClean="0"/>
              <a:t>Create two objects for domain class to load single record.</a:t>
            </a:r>
            <a:endParaRPr lang="en-US" sz="2400" dirty="0"/>
          </a:p>
        </p:txBody>
      </p:sp>
    </p:spTree>
    <p:extLst>
      <p:ext uri="{BB962C8B-B14F-4D97-AF65-F5344CB8AC3E}">
        <p14:creationId xmlns:p14="http://schemas.microsoft.com/office/powerpoint/2010/main" val="41581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states of object in </a:t>
            </a:r>
            <a:r>
              <a:rPr lang="en-US" dirty="0" smtClean="0"/>
              <a:t>Hibernate</a:t>
            </a:r>
            <a:r>
              <a:rPr lang="en-US" dirty="0"/>
              <a:t>?</a:t>
            </a:r>
          </a:p>
        </p:txBody>
      </p:sp>
      <p:sp>
        <p:nvSpPr>
          <p:cNvPr id="3" name="Content Placeholder 2"/>
          <p:cNvSpPr>
            <a:spLocks noGrp="1"/>
          </p:cNvSpPr>
          <p:nvPr>
            <p:ph idx="1"/>
          </p:nvPr>
        </p:nvSpPr>
        <p:spPr>
          <a:xfrm>
            <a:off x="677334" y="2160589"/>
            <a:ext cx="8596668" cy="4697411"/>
          </a:xfrm>
        </p:spPr>
        <p:txBody>
          <a:bodyPr>
            <a:normAutofit/>
          </a:bodyPr>
          <a:lstStyle/>
          <a:p>
            <a:r>
              <a:rPr lang="en-US" sz="2000" dirty="0" smtClean="0"/>
              <a:t>1. </a:t>
            </a:r>
            <a:r>
              <a:rPr lang="en-US" sz="2000" dirty="0" smtClean="0">
                <a:solidFill>
                  <a:srgbClr val="00B050"/>
                </a:solidFill>
              </a:rPr>
              <a:t>Transient State</a:t>
            </a:r>
            <a:r>
              <a:rPr lang="en-US" sz="2000" dirty="0" smtClean="0"/>
              <a:t>.</a:t>
            </a:r>
          </a:p>
          <a:p>
            <a:r>
              <a:rPr lang="en-US" sz="2000" dirty="0" smtClean="0"/>
              <a:t>2. </a:t>
            </a:r>
            <a:r>
              <a:rPr lang="en-US" sz="2000" dirty="0" smtClean="0">
                <a:solidFill>
                  <a:srgbClr val="00B050"/>
                </a:solidFill>
              </a:rPr>
              <a:t>Persistent State</a:t>
            </a:r>
            <a:r>
              <a:rPr lang="en-US" sz="2000" dirty="0" smtClean="0"/>
              <a:t>.</a:t>
            </a:r>
          </a:p>
          <a:p>
            <a:r>
              <a:rPr lang="en-US" sz="2000" dirty="0" smtClean="0"/>
              <a:t>3. </a:t>
            </a:r>
            <a:r>
              <a:rPr lang="en-US" sz="2000" dirty="0" smtClean="0">
                <a:solidFill>
                  <a:srgbClr val="00B050"/>
                </a:solidFill>
              </a:rPr>
              <a:t>Detached State</a:t>
            </a:r>
            <a:r>
              <a:rPr lang="en-US" sz="2000" dirty="0" smtClean="0"/>
              <a:t>.</a:t>
            </a:r>
          </a:p>
          <a:p>
            <a:r>
              <a:rPr lang="en-US" sz="2000" b="1" dirty="0" smtClean="0">
                <a:solidFill>
                  <a:srgbClr val="00B050"/>
                </a:solidFill>
              </a:rPr>
              <a:t>Transient State </a:t>
            </a:r>
            <a:r>
              <a:rPr lang="en-US" sz="2000" b="1" dirty="0" smtClean="0"/>
              <a:t>: </a:t>
            </a:r>
            <a:r>
              <a:rPr lang="en-US" sz="2000" dirty="0" smtClean="0"/>
              <a:t>When we just create object for Entity class and not associated with any </a:t>
            </a:r>
            <a:r>
              <a:rPr lang="en-US" sz="2000" b="1" dirty="0" smtClean="0"/>
              <a:t>session</a:t>
            </a:r>
            <a:r>
              <a:rPr lang="en-US" sz="2000" dirty="0" smtClean="0"/>
              <a:t> object ,then object is in transient state.</a:t>
            </a:r>
          </a:p>
          <a:p>
            <a:r>
              <a:rPr lang="en-US" sz="2000" b="1" dirty="0">
                <a:solidFill>
                  <a:srgbClr val="00B050"/>
                </a:solidFill>
              </a:rPr>
              <a:t>Persistent </a:t>
            </a:r>
            <a:r>
              <a:rPr lang="en-US" sz="2000" b="1" dirty="0" smtClean="0">
                <a:solidFill>
                  <a:srgbClr val="00B050"/>
                </a:solidFill>
              </a:rPr>
              <a:t>State </a:t>
            </a:r>
            <a:r>
              <a:rPr lang="en-US" sz="2000" dirty="0" smtClean="0"/>
              <a:t>: When an object associated with </a:t>
            </a:r>
            <a:r>
              <a:rPr lang="en-US" sz="2000" b="1" dirty="0" smtClean="0"/>
              <a:t>session </a:t>
            </a:r>
            <a:r>
              <a:rPr lang="en-US" sz="2000" dirty="0" smtClean="0"/>
              <a:t>object contains identity value and represent Database table records .</a:t>
            </a:r>
            <a:endParaRPr lang="en-US" sz="2000" b="1" dirty="0" smtClean="0">
              <a:solidFill>
                <a:srgbClr val="00B050"/>
              </a:solidFill>
            </a:endParaRPr>
          </a:p>
          <a:p>
            <a:r>
              <a:rPr lang="en-US" sz="2000" b="1" dirty="0">
                <a:solidFill>
                  <a:srgbClr val="00B050"/>
                </a:solidFill>
              </a:rPr>
              <a:t>Detached </a:t>
            </a:r>
            <a:r>
              <a:rPr lang="en-US" sz="2000" b="1" dirty="0" smtClean="0">
                <a:solidFill>
                  <a:srgbClr val="00B050"/>
                </a:solidFill>
              </a:rPr>
              <a:t>State</a:t>
            </a:r>
            <a:r>
              <a:rPr lang="en-US" sz="2000" dirty="0" smtClean="0"/>
              <a:t> : previously persistent , now not associated with </a:t>
            </a:r>
            <a:r>
              <a:rPr lang="en-US" sz="2000" b="1" dirty="0" smtClean="0"/>
              <a:t>session </a:t>
            </a:r>
            <a:r>
              <a:rPr lang="en-US" sz="2000" dirty="0" smtClean="0"/>
              <a:t>object contains identity value but does not represent Database table record.</a:t>
            </a:r>
          </a:p>
          <a:p>
            <a:r>
              <a:rPr lang="en-US" sz="2000" dirty="0" smtClean="0"/>
              <a:t>When session is closed all persistent state object become detached state objects.</a:t>
            </a:r>
            <a:endParaRPr lang="en-US" sz="2000" dirty="0"/>
          </a:p>
        </p:txBody>
      </p:sp>
    </p:spTree>
    <p:extLst>
      <p:ext uri="{BB962C8B-B14F-4D97-AF65-F5344CB8AC3E}">
        <p14:creationId xmlns:p14="http://schemas.microsoft.com/office/powerpoint/2010/main" val="362965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a:t>
            </a:r>
            <a:r>
              <a:rPr lang="en-US" dirty="0" err="1" smtClean="0"/>
              <a:t>saveorupdate</a:t>
            </a:r>
            <a:r>
              <a:rPr lang="en-US" dirty="0"/>
              <a:t>()  and merge() method?</a:t>
            </a:r>
          </a:p>
        </p:txBody>
      </p:sp>
      <p:sp>
        <p:nvSpPr>
          <p:cNvPr id="3" name="Content Placeholder 2"/>
          <p:cNvSpPr>
            <a:spLocks noGrp="1"/>
          </p:cNvSpPr>
          <p:nvPr>
            <p:ph idx="1"/>
          </p:nvPr>
        </p:nvSpPr>
        <p:spPr/>
        <p:txBody>
          <a:bodyPr>
            <a:normAutofit/>
          </a:bodyPr>
          <a:lstStyle/>
          <a:p>
            <a:r>
              <a:rPr lang="en-US" sz="2400" dirty="0" smtClean="0"/>
              <a:t>Both methods are same functionality wise.</a:t>
            </a:r>
          </a:p>
          <a:p>
            <a:r>
              <a:rPr lang="en-US" sz="2400" b="1" dirty="0" err="1" smtClean="0">
                <a:solidFill>
                  <a:srgbClr val="00B050"/>
                </a:solidFill>
              </a:rPr>
              <a:t>Session.saveorupdate</a:t>
            </a:r>
            <a:r>
              <a:rPr lang="en-US" sz="2400" b="1" dirty="0" smtClean="0">
                <a:solidFill>
                  <a:srgbClr val="00B050"/>
                </a:solidFill>
              </a:rPr>
              <a:t>(-) </a:t>
            </a:r>
            <a:r>
              <a:rPr lang="en-US" sz="2400" dirty="0" smtClean="0"/>
              <a:t>does not return any object representing the record that will inserted/updated because it’s return type is void.</a:t>
            </a:r>
          </a:p>
          <a:p>
            <a:r>
              <a:rPr lang="en-US" sz="2400" b="1" dirty="0" err="1" smtClean="0">
                <a:solidFill>
                  <a:srgbClr val="00B050"/>
                </a:solidFill>
              </a:rPr>
              <a:t>Session.merge</a:t>
            </a:r>
            <a:r>
              <a:rPr lang="en-US" sz="2400" b="1" dirty="0" smtClean="0">
                <a:solidFill>
                  <a:srgbClr val="00B050"/>
                </a:solidFill>
              </a:rPr>
              <a:t>(-) </a:t>
            </a:r>
            <a:r>
              <a:rPr lang="en-US" sz="2400" dirty="0" smtClean="0"/>
              <a:t>returns object representing the record that will inserted/updated.</a:t>
            </a:r>
            <a:endParaRPr lang="en-US" sz="2400" dirty="0"/>
          </a:p>
        </p:txBody>
      </p:sp>
    </p:spTree>
    <p:extLst>
      <p:ext uri="{BB962C8B-B14F-4D97-AF65-F5344CB8AC3E}">
        <p14:creationId xmlns:p14="http://schemas.microsoft.com/office/powerpoint/2010/main" val="208161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update()  and </a:t>
            </a:r>
            <a:r>
              <a:rPr lang="en-US" dirty="0" err="1" smtClean="0"/>
              <a:t>saveorupdate</a:t>
            </a:r>
            <a:r>
              <a:rPr lang="en-US" dirty="0" smtClean="0"/>
              <a:t>() </a:t>
            </a:r>
            <a:r>
              <a:rPr lang="en-US" dirty="0"/>
              <a:t>method?</a:t>
            </a:r>
          </a:p>
        </p:txBody>
      </p:sp>
      <p:sp>
        <p:nvSpPr>
          <p:cNvPr id="3" name="Content Placeholder 2"/>
          <p:cNvSpPr>
            <a:spLocks noGrp="1"/>
          </p:cNvSpPr>
          <p:nvPr>
            <p:ph idx="1"/>
          </p:nvPr>
        </p:nvSpPr>
        <p:spPr/>
        <p:txBody>
          <a:bodyPr>
            <a:normAutofit/>
          </a:bodyPr>
          <a:lstStyle/>
          <a:p>
            <a:r>
              <a:rPr lang="en-US" sz="2400" b="1" dirty="0" err="1" smtClean="0">
                <a:solidFill>
                  <a:srgbClr val="00B050"/>
                </a:solidFill>
              </a:rPr>
              <a:t>Session.update</a:t>
            </a:r>
            <a:r>
              <a:rPr lang="en-US" sz="2400" b="1" dirty="0" smtClean="0">
                <a:solidFill>
                  <a:srgbClr val="00B050"/>
                </a:solidFill>
              </a:rPr>
              <a:t>(-)</a:t>
            </a:r>
            <a:r>
              <a:rPr lang="en-US" sz="2400" dirty="0" smtClean="0"/>
              <a:t> just update the record by using update SQL Query.</a:t>
            </a:r>
          </a:p>
          <a:p>
            <a:r>
              <a:rPr lang="en-US" sz="2400" b="1" dirty="0" err="1" smtClean="0">
                <a:solidFill>
                  <a:srgbClr val="00B050"/>
                </a:solidFill>
              </a:rPr>
              <a:t>Session.saveorupdate</a:t>
            </a:r>
            <a:r>
              <a:rPr lang="en-US" sz="2400" b="1" dirty="0" smtClean="0">
                <a:solidFill>
                  <a:srgbClr val="00B050"/>
                </a:solidFill>
              </a:rPr>
              <a:t>(-) </a:t>
            </a:r>
            <a:r>
              <a:rPr lang="en-US" sz="2400" dirty="0" smtClean="0"/>
              <a:t>update the object/record if object/record is already available, otherwise it will insert the record/object.</a:t>
            </a:r>
          </a:p>
          <a:p>
            <a:r>
              <a:rPr lang="en-US" sz="2400" dirty="0" smtClean="0"/>
              <a:t>For this internally generates select query and insert/update query.</a:t>
            </a:r>
            <a:endParaRPr lang="en-US" sz="2400" dirty="0"/>
          </a:p>
        </p:txBody>
      </p:sp>
    </p:spTree>
    <p:extLst>
      <p:ext uri="{BB962C8B-B14F-4D97-AF65-F5344CB8AC3E}">
        <p14:creationId xmlns:p14="http://schemas.microsoft.com/office/powerpoint/2010/main" val="380596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inheritance mapping strategies?</a:t>
            </a:r>
            <a:endParaRPr lang="en-US" dirty="0"/>
          </a:p>
        </p:txBody>
      </p:sp>
      <p:sp>
        <p:nvSpPr>
          <p:cNvPr id="3" name="Content Placeholder 2"/>
          <p:cNvSpPr>
            <a:spLocks noGrp="1"/>
          </p:cNvSpPr>
          <p:nvPr>
            <p:ph idx="1"/>
          </p:nvPr>
        </p:nvSpPr>
        <p:spPr>
          <a:xfrm>
            <a:off x="677334" y="2160589"/>
            <a:ext cx="8596668" cy="4605971"/>
          </a:xfrm>
        </p:spPr>
        <p:txBody>
          <a:bodyPr>
            <a:normAutofit lnSpcReduction="10000"/>
          </a:bodyPr>
          <a:lstStyle/>
          <a:p>
            <a:r>
              <a:rPr lang="en-US" dirty="0"/>
              <a:t>Table Per Hierarchy</a:t>
            </a:r>
          </a:p>
          <a:p>
            <a:r>
              <a:rPr lang="en-US" dirty="0"/>
              <a:t>Table Per Concrete class</a:t>
            </a:r>
          </a:p>
          <a:p>
            <a:r>
              <a:rPr lang="en-US" dirty="0"/>
              <a:t>Table Per Subclass</a:t>
            </a:r>
          </a:p>
          <a:p>
            <a:r>
              <a:rPr lang="en-US" b="1" dirty="0" smtClean="0">
                <a:solidFill>
                  <a:srgbClr val="00B050"/>
                </a:solidFill>
              </a:rPr>
              <a:t>Table Per Hierarchy </a:t>
            </a:r>
            <a:r>
              <a:rPr lang="en-US" b="1" dirty="0"/>
              <a:t>: </a:t>
            </a:r>
            <a:r>
              <a:rPr lang="en-US" dirty="0" smtClean="0"/>
              <a:t>Exactly </a:t>
            </a:r>
            <a:r>
              <a:rPr lang="en-US" dirty="0"/>
              <a:t>one table is required. </a:t>
            </a:r>
            <a:endParaRPr lang="en-US" dirty="0" smtClean="0"/>
          </a:p>
          <a:p>
            <a:r>
              <a:rPr lang="en-US" dirty="0"/>
              <a:t> </a:t>
            </a:r>
            <a:r>
              <a:rPr lang="en-US" dirty="0" smtClean="0"/>
              <a:t>There </a:t>
            </a:r>
            <a:r>
              <a:rPr lang="en-US" dirty="0"/>
              <a:t>is a limitation of this mapping </a:t>
            </a:r>
            <a:r>
              <a:rPr lang="en-US" dirty="0" smtClean="0"/>
              <a:t>strategy: columns </a:t>
            </a:r>
            <a:r>
              <a:rPr lang="en-US" dirty="0"/>
              <a:t>declared by the subclasses, cannot have NOT NULL </a:t>
            </a:r>
            <a:r>
              <a:rPr lang="en-US" dirty="0" smtClean="0"/>
              <a:t>constraints.</a:t>
            </a:r>
          </a:p>
          <a:p>
            <a:r>
              <a:rPr lang="en-US" b="1" dirty="0">
                <a:solidFill>
                  <a:srgbClr val="00B050"/>
                </a:solidFill>
              </a:rPr>
              <a:t>Table Per Concrete class </a:t>
            </a:r>
            <a:r>
              <a:rPr lang="en-US" b="1" dirty="0"/>
              <a:t>: </a:t>
            </a:r>
            <a:r>
              <a:rPr lang="en-US" dirty="0" smtClean="0"/>
              <a:t>Each tables </a:t>
            </a:r>
            <a:r>
              <a:rPr lang="en-US" dirty="0"/>
              <a:t>are involved for the subclasses. Each table defines columns for all properties of the class, including inherited properties.</a:t>
            </a:r>
          </a:p>
          <a:p>
            <a:r>
              <a:rPr lang="en-US" dirty="0"/>
              <a:t>The limitation of this approach is that if a property is mapped on the superclass, the column name must be the same on all subclass tables</a:t>
            </a:r>
            <a:r>
              <a:rPr lang="en-US" dirty="0" smtClean="0"/>
              <a:t>.</a:t>
            </a:r>
          </a:p>
          <a:p>
            <a:r>
              <a:rPr lang="en-US" b="1" dirty="0" smtClean="0">
                <a:solidFill>
                  <a:srgbClr val="00B050"/>
                </a:solidFill>
              </a:rPr>
              <a:t>Table per Subclass </a:t>
            </a:r>
            <a:r>
              <a:rPr lang="en-US" dirty="0" smtClean="0"/>
              <a:t>: </a:t>
            </a:r>
            <a:r>
              <a:rPr lang="en-US" dirty="0"/>
              <a:t>The </a:t>
            </a:r>
            <a:r>
              <a:rPr lang="en-US" dirty="0" smtClean="0"/>
              <a:t>Each subclass </a:t>
            </a:r>
            <a:r>
              <a:rPr lang="en-US" dirty="0"/>
              <a:t>tables have primary key associations to the superclass table so the relational model is actually a one-to-one association.</a:t>
            </a:r>
          </a:p>
          <a:p>
            <a:endParaRPr lang="en-US" dirty="0"/>
          </a:p>
        </p:txBody>
      </p:sp>
    </p:spTree>
    <p:extLst>
      <p:ext uri="{BB962C8B-B14F-4D97-AF65-F5344CB8AC3E}">
        <p14:creationId xmlns:p14="http://schemas.microsoft.com/office/powerpoint/2010/main" val="234954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types of association mapping are possible in hibernate?</a:t>
            </a:r>
          </a:p>
        </p:txBody>
      </p:sp>
      <p:sp>
        <p:nvSpPr>
          <p:cNvPr id="3" name="Content Placeholder 2"/>
          <p:cNvSpPr>
            <a:spLocks noGrp="1"/>
          </p:cNvSpPr>
          <p:nvPr>
            <p:ph idx="1"/>
          </p:nvPr>
        </p:nvSpPr>
        <p:spPr>
          <a:xfrm>
            <a:off x="677334" y="2160589"/>
            <a:ext cx="8596668" cy="4423091"/>
          </a:xfrm>
        </p:spPr>
        <p:txBody>
          <a:bodyPr>
            <a:normAutofit fontScale="85000" lnSpcReduction="10000"/>
          </a:bodyPr>
          <a:lstStyle/>
          <a:p>
            <a:r>
              <a:rPr lang="en-US" dirty="0"/>
              <a:t>1. One-to-many</a:t>
            </a:r>
          </a:p>
          <a:p>
            <a:r>
              <a:rPr lang="en-US" dirty="0"/>
              <a:t>2. Many-to-one</a:t>
            </a:r>
          </a:p>
          <a:p>
            <a:r>
              <a:rPr lang="en-US" dirty="0"/>
              <a:t>3. One-to-one</a:t>
            </a:r>
          </a:p>
          <a:p>
            <a:r>
              <a:rPr lang="en-US" dirty="0"/>
              <a:t>4. </a:t>
            </a:r>
            <a:r>
              <a:rPr lang="en-US" dirty="0" smtClean="0"/>
              <a:t>Many-to-many</a:t>
            </a:r>
          </a:p>
          <a:p>
            <a:r>
              <a:rPr lang="en-US" dirty="0"/>
              <a:t>1. One-to-many : A One-to-Many mapping can be implemented using a Set java collection that does not contain any duplicate element.</a:t>
            </a:r>
          </a:p>
          <a:p>
            <a:r>
              <a:rPr lang="en-US" dirty="0"/>
              <a:t>2. Many-to-one : A many-to-one association is the most common kind of association where an Object can be associated </a:t>
            </a:r>
          </a:p>
          <a:p>
            <a:r>
              <a:rPr lang="en-US" dirty="0"/>
              <a:t>   with multiple objects. For example, the same address object can be associated with multiple employee objects.</a:t>
            </a:r>
          </a:p>
          <a:p>
            <a:r>
              <a:rPr lang="en-US" dirty="0"/>
              <a:t>3. One-to-one : A one-to-one association is similar to many-to-one association with a difference that the column will be set as unique. </a:t>
            </a:r>
          </a:p>
          <a:p>
            <a:r>
              <a:rPr lang="en-US" dirty="0"/>
              <a:t>   For example, an address object can be associated with a single employee object.</a:t>
            </a:r>
          </a:p>
          <a:p>
            <a:r>
              <a:rPr lang="en-US" dirty="0"/>
              <a:t>4. Many-to-many : A Many-to-Many mapping can be implemented using a Set java collection that does not contain any duplicate element.</a:t>
            </a:r>
          </a:p>
        </p:txBody>
      </p:sp>
    </p:spTree>
    <p:extLst>
      <p:ext uri="{BB962C8B-B14F-4D97-AF65-F5344CB8AC3E}">
        <p14:creationId xmlns:p14="http://schemas.microsoft.com/office/powerpoint/2010/main" val="3852810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it possible to perform collection mapping with one-to-one and many-to-one?</a:t>
            </a:r>
          </a:p>
        </p:txBody>
      </p:sp>
      <p:sp>
        <p:nvSpPr>
          <p:cNvPr id="3" name="Content Placeholder 2"/>
          <p:cNvSpPr>
            <a:spLocks noGrp="1"/>
          </p:cNvSpPr>
          <p:nvPr>
            <p:ph idx="1"/>
          </p:nvPr>
        </p:nvSpPr>
        <p:spPr/>
        <p:txBody>
          <a:bodyPr/>
          <a:lstStyle/>
          <a:p>
            <a:r>
              <a:rPr lang="en-US" dirty="0"/>
              <a:t>No, collection mapping can only be performed with One-to-Many and Many-to-Many</a:t>
            </a:r>
          </a:p>
        </p:txBody>
      </p:sp>
    </p:spTree>
    <p:extLst>
      <p:ext uri="{BB962C8B-B14F-4D97-AF65-F5344CB8AC3E}">
        <p14:creationId xmlns:p14="http://schemas.microsoft.com/office/powerpoint/2010/main" val="1563566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lazy loading in hibernate?</a:t>
            </a:r>
          </a:p>
        </p:txBody>
      </p:sp>
      <p:sp>
        <p:nvSpPr>
          <p:cNvPr id="3" name="Content Placeholder 2"/>
          <p:cNvSpPr>
            <a:spLocks noGrp="1"/>
          </p:cNvSpPr>
          <p:nvPr>
            <p:ph idx="1"/>
          </p:nvPr>
        </p:nvSpPr>
        <p:spPr/>
        <p:txBody>
          <a:bodyPr>
            <a:normAutofit fontScale="85000" lnSpcReduction="20000"/>
          </a:bodyPr>
          <a:lstStyle/>
          <a:p>
            <a:r>
              <a:rPr lang="en-US" dirty="0"/>
              <a:t>If you have a parent and that parent has a collection of children. Hibernate now can "lazy-load" the children, which means that it does not actually </a:t>
            </a:r>
          </a:p>
          <a:p>
            <a:r>
              <a:rPr lang="en-US" dirty="0"/>
              <a:t>load all the children when loading the parent. Instead, it loads them when requested to do so. You can either request this explicitly or, and this is </a:t>
            </a:r>
          </a:p>
          <a:p>
            <a:r>
              <a:rPr lang="en-US" dirty="0"/>
              <a:t>far more common, hibernate will load them automatically when you try to access a child.</a:t>
            </a:r>
          </a:p>
          <a:p>
            <a:endParaRPr lang="en-US" dirty="0"/>
          </a:p>
          <a:p>
            <a:r>
              <a:rPr lang="en-US" dirty="0"/>
              <a:t>Lazy-loading can help improve the performance significantly since often you won't need the children and so they will not be loaded.</a:t>
            </a:r>
          </a:p>
          <a:p>
            <a:endParaRPr lang="en-US" dirty="0"/>
          </a:p>
          <a:p>
            <a:r>
              <a:rPr lang="en-US" dirty="0"/>
              <a:t>Also beware of the n+1-problem. Hibernate will not actually load all children when you access the collection. </a:t>
            </a:r>
          </a:p>
          <a:p>
            <a:r>
              <a:rPr lang="en-US" dirty="0"/>
              <a:t>Instead, it will load each child individually. When iterating over the collection, this causes a query for every child.</a:t>
            </a:r>
          </a:p>
          <a:p>
            <a:r>
              <a:rPr lang="en-US" dirty="0"/>
              <a:t>In order to avoid this, you can trick hibernate into loading all children simultaneously, e.g. by calling </a:t>
            </a:r>
            <a:r>
              <a:rPr lang="en-US" dirty="0" err="1"/>
              <a:t>parent.getChildren</a:t>
            </a:r>
            <a:r>
              <a:rPr lang="en-US" dirty="0"/>
              <a:t>().size().</a:t>
            </a:r>
          </a:p>
        </p:txBody>
      </p:sp>
    </p:spTree>
    <p:extLst>
      <p:ext uri="{BB962C8B-B14F-4D97-AF65-F5344CB8AC3E}">
        <p14:creationId xmlns:p14="http://schemas.microsoft.com/office/powerpoint/2010/main" val="266954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Hibernate?</a:t>
            </a:r>
            <a:endParaRPr lang="en-US" dirty="0"/>
          </a:p>
        </p:txBody>
      </p:sp>
      <p:sp>
        <p:nvSpPr>
          <p:cNvPr id="3" name="Content Placeholder 2"/>
          <p:cNvSpPr>
            <a:spLocks noGrp="1"/>
          </p:cNvSpPr>
          <p:nvPr>
            <p:ph idx="1"/>
          </p:nvPr>
        </p:nvSpPr>
        <p:spPr/>
        <p:txBody>
          <a:bodyPr>
            <a:normAutofit/>
          </a:bodyPr>
          <a:lstStyle/>
          <a:p>
            <a:r>
              <a:rPr lang="en-US" sz="2400" dirty="0" smtClean="0"/>
              <a:t>It is an open source, light weight, non-invasive , java based ORM framework.</a:t>
            </a:r>
          </a:p>
          <a:p>
            <a:r>
              <a:rPr lang="en-US" sz="2400" dirty="0" smtClean="0"/>
              <a:t>Hibernate is non-invasive because the classes of hibernate app can developed without implementing, extending from the interfaces or classes of hibernate API.</a:t>
            </a:r>
          </a:p>
          <a:p>
            <a:r>
              <a:rPr lang="en-US" sz="2400" dirty="0" smtClean="0"/>
              <a:t>Hibernate is an ORM Framework because it allows to develop object based O-R Mapping persistence logic by internally using JDBC technology.</a:t>
            </a:r>
            <a:endParaRPr lang="en-US" sz="2400" dirty="0"/>
          </a:p>
        </p:txBody>
      </p:sp>
    </p:spTree>
    <p:extLst>
      <p:ext uri="{BB962C8B-B14F-4D97-AF65-F5344CB8AC3E}">
        <p14:creationId xmlns:p14="http://schemas.microsoft.com/office/powerpoint/2010/main" val="29783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HQL( hibernate Query Language)?</a:t>
            </a:r>
          </a:p>
        </p:txBody>
      </p:sp>
      <p:sp>
        <p:nvSpPr>
          <p:cNvPr id="3" name="Content Placeholder 2"/>
          <p:cNvSpPr>
            <a:spLocks noGrp="1"/>
          </p:cNvSpPr>
          <p:nvPr>
            <p:ph idx="1"/>
          </p:nvPr>
        </p:nvSpPr>
        <p:spPr/>
        <p:txBody>
          <a:bodyPr/>
          <a:lstStyle/>
          <a:p>
            <a:r>
              <a:rPr lang="en-US" dirty="0"/>
              <a:t>Hibernate Query Language (HQL) is same as SQL (Structured Query Language) but it doesn't depends on the table of the database. </a:t>
            </a:r>
          </a:p>
          <a:p>
            <a:r>
              <a:rPr lang="en-US" dirty="0"/>
              <a:t>Instead of table name, we use class name in HQL. So it is database independent query language.</a:t>
            </a:r>
          </a:p>
          <a:p>
            <a:endParaRPr lang="en-US" dirty="0"/>
          </a:p>
          <a:p>
            <a:r>
              <a:rPr lang="en-US" b="1" dirty="0">
                <a:solidFill>
                  <a:srgbClr val="00B050"/>
                </a:solidFill>
              </a:rPr>
              <a:t>Advantage of HQL : </a:t>
            </a:r>
          </a:p>
          <a:p>
            <a:endParaRPr lang="en-US" dirty="0"/>
          </a:p>
          <a:p>
            <a:r>
              <a:rPr lang="en-US" dirty="0"/>
              <a:t>database independent</a:t>
            </a:r>
          </a:p>
          <a:p>
            <a:r>
              <a:rPr lang="en-US" dirty="0"/>
              <a:t>supports polymorphic queries</a:t>
            </a:r>
          </a:p>
          <a:p>
            <a:r>
              <a:rPr lang="en-US" dirty="0"/>
              <a:t>easy to learn for Java Programmer.</a:t>
            </a:r>
          </a:p>
        </p:txBody>
      </p:sp>
    </p:spTree>
    <p:extLst>
      <p:ext uri="{BB962C8B-B14F-4D97-AF65-F5344CB8AC3E}">
        <p14:creationId xmlns:p14="http://schemas.microsoft.com/office/powerpoint/2010/main" val="2093132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difference between first level cache and second level cache?</a:t>
            </a:r>
          </a:p>
        </p:txBody>
      </p:sp>
      <p:sp>
        <p:nvSpPr>
          <p:cNvPr id="3" name="Content Placeholder 2"/>
          <p:cNvSpPr>
            <a:spLocks noGrp="1"/>
          </p:cNvSpPr>
          <p:nvPr>
            <p:ph idx="1"/>
          </p:nvPr>
        </p:nvSpPr>
        <p:spPr>
          <a:xfrm>
            <a:off x="677334" y="1930400"/>
            <a:ext cx="8596668" cy="4823097"/>
          </a:xfrm>
        </p:spPr>
        <p:txBody>
          <a:bodyPr>
            <a:normAutofit fontScale="70000" lnSpcReduction="20000"/>
          </a:bodyPr>
          <a:lstStyle/>
          <a:p>
            <a:r>
              <a:rPr lang="en-US"/>
              <a:t>1) First-level cache</a:t>
            </a:r>
          </a:p>
          <a:p>
            <a:endParaRPr lang="en-US"/>
          </a:p>
          <a:p>
            <a:r>
              <a:rPr lang="en-US"/>
              <a:t>First-level cache always Associates with the Session object. Hibernate uses this cache by default.</a:t>
            </a:r>
          </a:p>
          <a:p>
            <a:r>
              <a:rPr lang="en-US"/>
              <a:t>Here, it processes one transaction after another one, means wont process one transaction many times.</a:t>
            </a:r>
          </a:p>
          <a:p>
            <a:r>
              <a:rPr lang="en-US"/>
              <a:t>Mainly it reduces the number of SQL queries it needs to generate within a given transaction.</a:t>
            </a:r>
          </a:p>
          <a:p>
            <a:r>
              <a:rPr lang="en-US"/>
              <a:t>That is instead of updating after every modification done in the transaction, it updates the transaction only at the end of the transaction.</a:t>
            </a:r>
          </a:p>
          <a:p>
            <a:endParaRPr lang="en-US"/>
          </a:p>
          <a:p>
            <a:r>
              <a:rPr lang="en-US"/>
              <a:t>2) Second-level cache</a:t>
            </a:r>
          </a:p>
          <a:p>
            <a:endParaRPr lang="en-US"/>
          </a:p>
          <a:p>
            <a:r>
              <a:rPr lang="en-US"/>
              <a:t>Second-level cache always associates with the Session Factory object. While running the transactions,</a:t>
            </a:r>
          </a:p>
          <a:p>
            <a:r>
              <a:rPr lang="en-US"/>
              <a:t> in between it loads the objects at the Session Factory level, so that those objects will be available to the entire application,</a:t>
            </a:r>
          </a:p>
          <a:p>
            <a:r>
              <a:rPr lang="en-US"/>
              <a:t> not bound to single user. Since the objects are already loaded in the cache, whenever an object is returned by the query,</a:t>
            </a:r>
          </a:p>
          <a:p>
            <a:r>
              <a:rPr lang="en-US"/>
              <a:t> at that time no need to go for a database transaction. In this way the second level cache works. </a:t>
            </a:r>
          </a:p>
          <a:p>
            <a:r>
              <a:rPr lang="en-US"/>
              <a:t> Here we can use query level cache also.</a:t>
            </a:r>
          </a:p>
        </p:txBody>
      </p:sp>
    </p:spTree>
    <p:extLst>
      <p:ext uri="{BB962C8B-B14F-4D97-AF65-F5344CB8AC3E}">
        <p14:creationId xmlns:p14="http://schemas.microsoft.com/office/powerpoint/2010/main" val="2906009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important benefits of using Hibernate Framework?</a:t>
            </a:r>
          </a:p>
        </p:txBody>
      </p:sp>
      <p:sp>
        <p:nvSpPr>
          <p:cNvPr id="3" name="Content Placeholder 2"/>
          <p:cNvSpPr>
            <a:spLocks noGrp="1"/>
          </p:cNvSpPr>
          <p:nvPr>
            <p:ph idx="1"/>
          </p:nvPr>
        </p:nvSpPr>
        <p:spPr>
          <a:xfrm>
            <a:off x="677334" y="1837347"/>
            <a:ext cx="8596668" cy="4913832"/>
          </a:xfrm>
        </p:spPr>
        <p:txBody>
          <a:bodyPr>
            <a:normAutofit/>
          </a:bodyPr>
          <a:lstStyle/>
          <a:p>
            <a:r>
              <a:rPr lang="en-US" dirty="0"/>
              <a:t>Hibernate eliminates all the boiler-plate code that comes with JDBC and takes care of managing resources, </a:t>
            </a:r>
          </a:p>
          <a:p>
            <a:r>
              <a:rPr lang="en-US" dirty="0"/>
              <a:t>so we can focus on business logic.</a:t>
            </a:r>
          </a:p>
          <a:p>
            <a:r>
              <a:rPr lang="en-US" dirty="0"/>
              <a:t>Hibernate framework provides support for XML as well as JPA annotations, that makes our code implementation independent.</a:t>
            </a:r>
          </a:p>
          <a:p>
            <a:r>
              <a:rPr lang="en-US" dirty="0"/>
              <a:t>Hibernate provides a powerful query language (HQL) that is similar to SQL. However, HQL is fully object-oriented and understands concepts like inheritance, polymorphism and association.</a:t>
            </a:r>
          </a:p>
          <a:p>
            <a:r>
              <a:rPr lang="en-US" dirty="0"/>
              <a:t>Hibernate supports lazy initialization using proxy objects and perform actual database queries only when it’s required.</a:t>
            </a:r>
          </a:p>
          <a:p>
            <a:r>
              <a:rPr lang="en-US" dirty="0"/>
              <a:t>Hibernate cache helps us in getting better performance.</a:t>
            </a:r>
          </a:p>
          <a:p>
            <a:r>
              <a:rPr lang="en-US" dirty="0"/>
              <a:t>For database vendor specific feature, hibernate is suitable because we can also execute native </a:t>
            </a:r>
            <a:r>
              <a:rPr lang="en-US" dirty="0" err="1"/>
              <a:t>sql</a:t>
            </a:r>
            <a:r>
              <a:rPr lang="en-US" dirty="0"/>
              <a:t> queries.</a:t>
            </a:r>
          </a:p>
        </p:txBody>
      </p:sp>
    </p:spTree>
    <p:extLst>
      <p:ext uri="{BB962C8B-B14F-4D97-AF65-F5344CB8AC3E}">
        <p14:creationId xmlns:p14="http://schemas.microsoft.com/office/powerpoint/2010/main" val="3456367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13" y="0"/>
            <a:ext cx="8596668" cy="1320800"/>
          </a:xfrm>
        </p:spPr>
        <p:txBody>
          <a:bodyPr/>
          <a:lstStyle/>
          <a:p>
            <a:r>
              <a:rPr lang="en-US" dirty="0"/>
              <a:t>What are the advantages of hibernate over JDBC ?</a:t>
            </a:r>
          </a:p>
        </p:txBody>
      </p:sp>
      <p:sp>
        <p:nvSpPr>
          <p:cNvPr id="3" name="Content Placeholder 2"/>
          <p:cNvSpPr>
            <a:spLocks noGrp="1"/>
          </p:cNvSpPr>
          <p:nvPr>
            <p:ph idx="1"/>
          </p:nvPr>
        </p:nvSpPr>
        <p:spPr>
          <a:xfrm>
            <a:off x="677334" y="1128046"/>
            <a:ext cx="8596668" cy="5657316"/>
          </a:xfrm>
        </p:spPr>
        <p:txBody>
          <a:bodyPr>
            <a:normAutofit fontScale="85000" lnSpcReduction="20000"/>
          </a:bodyPr>
          <a:lstStyle/>
          <a:p>
            <a:r>
              <a:rPr lang="en-US" dirty="0"/>
              <a:t>Hibernate removes a lot of boiler-plate code that comes with JDBC API, the code looks more cleaner and readable.</a:t>
            </a:r>
          </a:p>
          <a:p>
            <a:r>
              <a:rPr lang="en-US" dirty="0"/>
              <a:t>Hibernate supports inheritance, associations and collections. These features are not present with JDBC API.</a:t>
            </a:r>
          </a:p>
          <a:p>
            <a:r>
              <a:rPr lang="en-US" dirty="0"/>
              <a:t>Hibernate implicitly provides transaction management, in fact most of the queries can’t be executed outside transaction. In JDBC API, we need to write code for transaction management using commit and rollback. Read more at JDBC Transaction Management.</a:t>
            </a:r>
          </a:p>
          <a:p>
            <a:r>
              <a:rPr lang="en-US" dirty="0"/>
              <a:t>JDBC API throws </a:t>
            </a:r>
            <a:r>
              <a:rPr lang="en-US" dirty="0" err="1"/>
              <a:t>SQLException</a:t>
            </a:r>
            <a:r>
              <a:rPr lang="en-US" dirty="0"/>
              <a:t> that is a checked exception, so we need to write a lot of try-catch block code. Most of the times it’s redundant in every JDBC call and used for transaction management. Hibernate wraps JDBC exceptions and throw </a:t>
            </a:r>
            <a:r>
              <a:rPr lang="en-US" dirty="0" err="1"/>
              <a:t>JDBCException</a:t>
            </a:r>
            <a:r>
              <a:rPr lang="en-US" dirty="0"/>
              <a:t> or </a:t>
            </a:r>
            <a:r>
              <a:rPr lang="en-US" dirty="0" err="1"/>
              <a:t>HibernateException</a:t>
            </a:r>
            <a:r>
              <a:rPr lang="en-US" dirty="0"/>
              <a:t> un-checked exception, so we don’t need to write code to handle it. Hibernate built-in transaction management removes the usage of try-catch blocks.</a:t>
            </a:r>
          </a:p>
          <a:p>
            <a:r>
              <a:rPr lang="en-US" dirty="0"/>
              <a:t>Hibernate Query Language (HQL) is more object oriented and close to java programming language. For JDBC, we need to write native </a:t>
            </a:r>
            <a:r>
              <a:rPr lang="en-US" dirty="0" err="1"/>
              <a:t>sql</a:t>
            </a:r>
            <a:r>
              <a:rPr lang="en-US" dirty="0"/>
              <a:t> queries.</a:t>
            </a:r>
          </a:p>
          <a:p>
            <a:r>
              <a:rPr lang="en-US" dirty="0"/>
              <a:t>Hibernate supports caching that is better for performance, JDBC queries are not cached hence performance is low.</a:t>
            </a:r>
          </a:p>
          <a:p>
            <a:r>
              <a:rPr lang="en-US" dirty="0"/>
              <a:t>Hibernate provide option through which we can create database tables too, for JDBC tables must exist in the database.</a:t>
            </a:r>
          </a:p>
          <a:p>
            <a:r>
              <a:rPr lang="en-US" dirty="0"/>
              <a:t>Hibernate configuration helps us in using JDBC like connection as well as JNDI </a:t>
            </a:r>
            <a:r>
              <a:rPr lang="en-US" dirty="0" err="1"/>
              <a:t>DataSource</a:t>
            </a:r>
            <a:r>
              <a:rPr lang="en-US" dirty="0"/>
              <a:t> for connection pool. This is very important feature in enterprise application and completely missing in JDBC API.</a:t>
            </a:r>
          </a:p>
          <a:p>
            <a:r>
              <a:rPr lang="en-US" dirty="0"/>
              <a:t>Hibernate supports JPA annotations, so code is independent of implementation and easily replaceable with other ORM tools. JDBC code is very tightly coupled with the application.</a:t>
            </a:r>
          </a:p>
          <a:p>
            <a:endParaRPr lang="en-US" dirty="0"/>
          </a:p>
        </p:txBody>
      </p:sp>
    </p:spTree>
    <p:extLst>
      <p:ext uri="{BB962C8B-B14F-4D97-AF65-F5344CB8AC3E}">
        <p14:creationId xmlns:p14="http://schemas.microsoft.com/office/powerpoint/2010/main" val="1414196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47" y="0"/>
            <a:ext cx="8596668" cy="1320800"/>
          </a:xfrm>
        </p:spPr>
        <p:txBody>
          <a:bodyPr/>
          <a:lstStyle/>
          <a:p>
            <a:r>
              <a:rPr lang="en-US" dirty="0"/>
              <a:t>Name some important annotations used for Hibernate mapping?</a:t>
            </a:r>
          </a:p>
        </p:txBody>
      </p:sp>
      <p:sp>
        <p:nvSpPr>
          <p:cNvPr id="3" name="Content Placeholder 2"/>
          <p:cNvSpPr>
            <a:spLocks noGrp="1"/>
          </p:cNvSpPr>
          <p:nvPr>
            <p:ph idx="1"/>
          </p:nvPr>
        </p:nvSpPr>
        <p:spPr>
          <a:xfrm>
            <a:off x="677333" y="1196412"/>
            <a:ext cx="9252879" cy="5661588"/>
          </a:xfrm>
        </p:spPr>
        <p:txBody>
          <a:bodyPr>
            <a:normAutofit fontScale="85000" lnSpcReduction="20000"/>
          </a:bodyPr>
          <a:lstStyle/>
          <a:p>
            <a:r>
              <a:rPr lang="en-US" dirty="0"/>
              <a:t>@Entity	import </a:t>
            </a:r>
            <a:r>
              <a:rPr lang="en-US" dirty="0" err="1"/>
              <a:t>javax.persistence.Entity</a:t>
            </a:r>
            <a:r>
              <a:rPr lang="en-US" dirty="0" smtClean="0"/>
              <a:t>;     , </a:t>
            </a:r>
            <a:r>
              <a:rPr lang="en-US" dirty="0"/>
              <a:t>@Table	</a:t>
            </a:r>
            <a:r>
              <a:rPr lang="en-US" dirty="0" smtClean="0"/>
              <a:t>import </a:t>
            </a:r>
            <a:r>
              <a:rPr lang="en-US" dirty="0" err="1" smtClean="0"/>
              <a:t>javax.persistence.Table</a:t>
            </a:r>
            <a:r>
              <a:rPr lang="en-US" dirty="0" smtClean="0"/>
              <a:t>;</a:t>
            </a:r>
          </a:p>
          <a:p>
            <a:r>
              <a:rPr lang="en-US" dirty="0"/>
              <a:t>@Column	import </a:t>
            </a:r>
            <a:r>
              <a:rPr lang="en-US" dirty="0" err="1"/>
              <a:t>javax.persistence.Column</a:t>
            </a:r>
            <a:r>
              <a:rPr lang="en-US" dirty="0"/>
              <a:t>;   , @Id	import </a:t>
            </a:r>
            <a:r>
              <a:rPr lang="en-US" dirty="0" err="1"/>
              <a:t>javax.persistence.Id</a:t>
            </a:r>
            <a:r>
              <a:rPr lang="en-US" dirty="0" smtClean="0"/>
              <a:t>;</a:t>
            </a:r>
          </a:p>
          <a:p>
            <a:r>
              <a:rPr lang="en-US" dirty="0"/>
              <a:t>@</a:t>
            </a:r>
            <a:r>
              <a:rPr lang="en-US" dirty="0" err="1"/>
              <a:t>OrderBy</a:t>
            </a:r>
            <a:r>
              <a:rPr lang="en-US" dirty="0"/>
              <a:t>	import </a:t>
            </a:r>
            <a:r>
              <a:rPr lang="en-US" dirty="0" err="1"/>
              <a:t>javax.persistence.OrderBy</a:t>
            </a:r>
            <a:r>
              <a:rPr lang="en-US" dirty="0"/>
              <a:t>;   , @Transient	import </a:t>
            </a:r>
            <a:r>
              <a:rPr lang="en-US" dirty="0" err="1"/>
              <a:t>javax.persistence.Transient</a:t>
            </a:r>
            <a:r>
              <a:rPr lang="en-US" dirty="0" smtClean="0"/>
              <a:t>;</a:t>
            </a:r>
          </a:p>
          <a:p>
            <a:r>
              <a:rPr lang="en-US" dirty="0"/>
              <a:t>@</a:t>
            </a:r>
            <a:r>
              <a:rPr lang="en-US" dirty="0" err="1"/>
              <a:t>GeneratedValue</a:t>
            </a:r>
            <a:r>
              <a:rPr lang="en-US" dirty="0"/>
              <a:t>	import </a:t>
            </a:r>
            <a:r>
              <a:rPr lang="en-US" dirty="0" err="1"/>
              <a:t>javax.persistence.GeneratedValue</a:t>
            </a:r>
            <a:r>
              <a:rPr lang="en-US" dirty="0"/>
              <a:t>; , @Version	import </a:t>
            </a:r>
            <a:r>
              <a:rPr lang="en-US" dirty="0" err="1"/>
              <a:t>javax.persistence.Version</a:t>
            </a:r>
            <a:r>
              <a:rPr lang="en-US" dirty="0" smtClean="0"/>
              <a:t>; , </a:t>
            </a:r>
            <a:r>
              <a:rPr lang="en-US" dirty="0"/>
              <a:t>@Lob	import </a:t>
            </a:r>
            <a:r>
              <a:rPr lang="en-US" dirty="0" err="1"/>
              <a:t>javax.persistence.Lob</a:t>
            </a:r>
            <a:r>
              <a:rPr lang="en-US" dirty="0" smtClean="0"/>
              <a:t>;</a:t>
            </a:r>
            <a:endParaRPr lang="en-US" dirty="0"/>
          </a:p>
          <a:p>
            <a:r>
              <a:rPr lang="en-US" dirty="0" smtClean="0"/>
              <a:t>Hibernate </a:t>
            </a:r>
            <a:r>
              <a:rPr lang="en-US" dirty="0"/>
              <a:t>Association Mapping Annotations</a:t>
            </a:r>
          </a:p>
          <a:p>
            <a:r>
              <a:rPr lang="en-US" dirty="0"/>
              <a:t>@</a:t>
            </a:r>
            <a:r>
              <a:rPr lang="en-US" dirty="0" err="1"/>
              <a:t>OneToOne</a:t>
            </a:r>
            <a:r>
              <a:rPr lang="en-US" dirty="0"/>
              <a:t>	import </a:t>
            </a:r>
            <a:r>
              <a:rPr lang="en-US" dirty="0" err="1"/>
              <a:t>javax.persistence.OneToOne</a:t>
            </a:r>
            <a:r>
              <a:rPr lang="en-US" dirty="0"/>
              <a:t>;</a:t>
            </a:r>
          </a:p>
          <a:p>
            <a:r>
              <a:rPr lang="en-US" dirty="0"/>
              <a:t>@</a:t>
            </a:r>
            <a:r>
              <a:rPr lang="en-US" dirty="0" err="1"/>
              <a:t>ManyToOne</a:t>
            </a:r>
            <a:r>
              <a:rPr lang="en-US" dirty="0"/>
              <a:t>	import </a:t>
            </a:r>
            <a:r>
              <a:rPr lang="en-US" dirty="0" err="1"/>
              <a:t>javax.persistence.ManyToOne</a:t>
            </a:r>
            <a:r>
              <a:rPr lang="en-US" dirty="0"/>
              <a:t>;</a:t>
            </a:r>
          </a:p>
          <a:p>
            <a:r>
              <a:rPr lang="en-US" dirty="0"/>
              <a:t>@</a:t>
            </a:r>
            <a:r>
              <a:rPr lang="en-US" dirty="0" err="1"/>
              <a:t>OneToMany</a:t>
            </a:r>
            <a:r>
              <a:rPr lang="en-US" dirty="0"/>
              <a:t>	import </a:t>
            </a:r>
            <a:r>
              <a:rPr lang="en-US" dirty="0" err="1"/>
              <a:t>javax.persistence.OneToMany</a:t>
            </a:r>
            <a:r>
              <a:rPr lang="en-US" dirty="0"/>
              <a:t>;</a:t>
            </a:r>
          </a:p>
          <a:p>
            <a:r>
              <a:rPr lang="en-US" dirty="0"/>
              <a:t>@</a:t>
            </a:r>
            <a:r>
              <a:rPr lang="en-US" dirty="0" err="1"/>
              <a:t>ManyToMany</a:t>
            </a:r>
            <a:r>
              <a:rPr lang="en-US" dirty="0"/>
              <a:t>	import </a:t>
            </a:r>
            <a:r>
              <a:rPr lang="en-US" dirty="0" err="1"/>
              <a:t>javax.persistence.ManyToMany</a:t>
            </a:r>
            <a:r>
              <a:rPr lang="en-US" dirty="0"/>
              <a:t>;</a:t>
            </a:r>
          </a:p>
          <a:p>
            <a:r>
              <a:rPr lang="en-US" dirty="0"/>
              <a:t>@</a:t>
            </a:r>
            <a:r>
              <a:rPr lang="en-US" dirty="0" err="1"/>
              <a:t>PrimaryKeyJoinColumn</a:t>
            </a:r>
            <a:r>
              <a:rPr lang="en-US" dirty="0"/>
              <a:t>	import </a:t>
            </a:r>
            <a:r>
              <a:rPr lang="en-US" dirty="0" err="1"/>
              <a:t>javax.persistence.PrimaryKeyJoinColumn</a:t>
            </a:r>
            <a:r>
              <a:rPr lang="en-US" dirty="0"/>
              <a:t>;</a:t>
            </a:r>
          </a:p>
          <a:p>
            <a:r>
              <a:rPr lang="en-US" dirty="0"/>
              <a:t>@</a:t>
            </a:r>
            <a:r>
              <a:rPr lang="en-US" dirty="0" err="1"/>
              <a:t>JoinColumn</a:t>
            </a:r>
            <a:r>
              <a:rPr lang="en-US" dirty="0"/>
              <a:t>	import </a:t>
            </a:r>
            <a:r>
              <a:rPr lang="en-US" dirty="0" err="1"/>
              <a:t>javax.persistence.JoinColumn</a:t>
            </a:r>
            <a:r>
              <a:rPr lang="en-US" dirty="0"/>
              <a:t>;</a:t>
            </a:r>
          </a:p>
          <a:p>
            <a:r>
              <a:rPr lang="en-US" dirty="0"/>
              <a:t>@</a:t>
            </a:r>
            <a:r>
              <a:rPr lang="en-US" dirty="0" err="1"/>
              <a:t>JoinTable</a:t>
            </a:r>
            <a:r>
              <a:rPr lang="en-US" dirty="0"/>
              <a:t>	import </a:t>
            </a:r>
            <a:r>
              <a:rPr lang="en-US" dirty="0" err="1"/>
              <a:t>javax.persistence.JoinTable</a:t>
            </a:r>
            <a:r>
              <a:rPr lang="en-US" dirty="0"/>
              <a:t>;</a:t>
            </a:r>
          </a:p>
          <a:p>
            <a:r>
              <a:rPr lang="en-US" dirty="0"/>
              <a:t>@</a:t>
            </a:r>
            <a:r>
              <a:rPr lang="en-US" dirty="0" err="1"/>
              <a:t>MapsId</a:t>
            </a:r>
            <a:r>
              <a:rPr lang="en-US" dirty="0"/>
              <a:t>	import </a:t>
            </a:r>
            <a:r>
              <a:rPr lang="en-US" dirty="0" err="1"/>
              <a:t>javax.persistence.MapsId</a:t>
            </a:r>
            <a:r>
              <a:rPr lang="en-US" dirty="0"/>
              <a:t>;</a:t>
            </a:r>
          </a:p>
          <a:p>
            <a:r>
              <a:rPr lang="en-US" dirty="0"/>
              <a:t>Hibernate Inheritance Mapping Annotations</a:t>
            </a:r>
          </a:p>
          <a:p>
            <a:r>
              <a:rPr lang="en-US" dirty="0"/>
              <a:t>@Inheritance	import </a:t>
            </a:r>
            <a:r>
              <a:rPr lang="en-US" dirty="0" err="1"/>
              <a:t>javax.persistence.Inheritance</a:t>
            </a:r>
            <a:r>
              <a:rPr lang="en-US" dirty="0"/>
              <a:t>;</a:t>
            </a:r>
          </a:p>
          <a:p>
            <a:r>
              <a:rPr lang="en-US" dirty="0"/>
              <a:t>@</a:t>
            </a:r>
            <a:r>
              <a:rPr lang="en-US" dirty="0" err="1"/>
              <a:t>DiscriminatorColumn</a:t>
            </a:r>
            <a:r>
              <a:rPr lang="en-US" dirty="0"/>
              <a:t>	import </a:t>
            </a:r>
            <a:r>
              <a:rPr lang="en-US" dirty="0" err="1"/>
              <a:t>javax.persistence.DiscriminatorColumn</a:t>
            </a:r>
            <a:r>
              <a:rPr lang="en-US" dirty="0"/>
              <a:t>;</a:t>
            </a:r>
          </a:p>
          <a:p>
            <a:r>
              <a:rPr lang="en-US" dirty="0"/>
              <a:t>@</a:t>
            </a:r>
            <a:r>
              <a:rPr lang="en-US" dirty="0" err="1"/>
              <a:t>DiscriminatorValue</a:t>
            </a:r>
            <a:r>
              <a:rPr lang="en-US" dirty="0"/>
              <a:t>     import </a:t>
            </a:r>
            <a:r>
              <a:rPr lang="en-US" dirty="0" err="1"/>
              <a:t>javax.persistence.DiscriminatorValue</a:t>
            </a:r>
            <a:r>
              <a:rPr lang="en-US" dirty="0"/>
              <a:t>;</a:t>
            </a:r>
          </a:p>
        </p:txBody>
      </p:sp>
    </p:spTree>
    <p:extLst>
      <p:ext uri="{BB962C8B-B14F-4D97-AF65-F5344CB8AC3E}">
        <p14:creationId xmlns:p14="http://schemas.microsoft.com/office/powerpoint/2010/main" val="398951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difference between </a:t>
            </a:r>
            <a:r>
              <a:rPr lang="en-US" dirty="0" err="1"/>
              <a:t>openSession</a:t>
            </a:r>
            <a:r>
              <a:rPr lang="en-US" dirty="0"/>
              <a:t> and </a:t>
            </a:r>
            <a:r>
              <a:rPr lang="en-US" dirty="0" err="1"/>
              <a:t>getCurrentSession</a:t>
            </a:r>
            <a:r>
              <a:rPr lang="en-US" dirty="0"/>
              <a:t>?</a:t>
            </a:r>
          </a:p>
        </p:txBody>
      </p:sp>
      <p:sp>
        <p:nvSpPr>
          <p:cNvPr id="3" name="Content Placeholder 2"/>
          <p:cNvSpPr>
            <a:spLocks noGrp="1"/>
          </p:cNvSpPr>
          <p:nvPr>
            <p:ph idx="1"/>
          </p:nvPr>
        </p:nvSpPr>
        <p:spPr/>
        <p:txBody>
          <a:bodyPr/>
          <a:lstStyle/>
          <a:p>
            <a:r>
              <a:rPr lang="en-US" dirty="0"/>
              <a:t>Hibernate </a:t>
            </a:r>
            <a:r>
              <a:rPr lang="en-US" dirty="0" err="1"/>
              <a:t>SessionFactory</a:t>
            </a:r>
            <a:r>
              <a:rPr lang="en-US" dirty="0"/>
              <a:t> </a:t>
            </a:r>
            <a:r>
              <a:rPr lang="en-US" dirty="0" err="1"/>
              <a:t>getCurrentSession</a:t>
            </a:r>
            <a:r>
              <a:rPr lang="en-US" dirty="0"/>
              <a:t>() method returns the session bound to the context. But for this to work, we need to configure it in hibernate configuration file. </a:t>
            </a:r>
          </a:p>
          <a:p>
            <a:r>
              <a:rPr lang="en-US" dirty="0"/>
              <a:t>Since this session object belongs to the hibernate context, we don’t need to close it. Once the session factory is closed, this session object gets closed.</a:t>
            </a:r>
          </a:p>
          <a:p>
            <a:endParaRPr lang="en-US" dirty="0"/>
          </a:p>
          <a:p>
            <a:r>
              <a:rPr lang="en-US" dirty="0"/>
              <a:t>&lt;property name="</a:t>
            </a:r>
            <a:r>
              <a:rPr lang="en-US" dirty="0" err="1"/>
              <a:t>hibernate.current_session_context_class</a:t>
            </a:r>
            <a:r>
              <a:rPr lang="en-US" dirty="0"/>
              <a:t>"&gt;thread&lt;/property&gt;</a:t>
            </a:r>
          </a:p>
        </p:txBody>
      </p:sp>
    </p:spTree>
    <p:extLst>
      <p:ext uri="{BB962C8B-B14F-4D97-AF65-F5344CB8AC3E}">
        <p14:creationId xmlns:p14="http://schemas.microsoft.com/office/powerpoint/2010/main" val="3843760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en-US"/>
              <a:t>Why we should not make Entity Class final?</a:t>
            </a:r>
          </a:p>
        </p:txBody>
      </p:sp>
      <p:sp>
        <p:nvSpPr>
          <p:cNvPr id="3" name="Content Placeholder 2"/>
          <p:cNvSpPr>
            <a:spLocks noGrp="1"/>
          </p:cNvSpPr>
          <p:nvPr>
            <p:ph idx="1"/>
          </p:nvPr>
        </p:nvSpPr>
        <p:spPr/>
        <p:txBody>
          <a:bodyPr/>
          <a:lstStyle/>
          <a:p>
            <a:r>
              <a:rPr lang="en-US" dirty="0"/>
              <a:t>Hibernate use proxy classes for lazy loading of data, only when it’s needed. This is done by extending the entity bean, if the entity bean will be final </a:t>
            </a:r>
          </a:p>
          <a:p>
            <a:r>
              <a:rPr lang="en-US" dirty="0"/>
              <a:t>then lazy loading will not be possible, hence low performance.</a:t>
            </a:r>
          </a:p>
          <a:p>
            <a:r>
              <a:rPr lang="en-US" dirty="0"/>
              <a:t>Hibernate </a:t>
            </a:r>
            <a:r>
              <a:rPr lang="en-US" dirty="0" err="1"/>
              <a:t>SessionFactory</a:t>
            </a:r>
            <a:r>
              <a:rPr lang="en-US" dirty="0"/>
              <a:t> </a:t>
            </a:r>
            <a:r>
              <a:rPr lang="en-US" dirty="0" err="1"/>
              <a:t>openSession</a:t>
            </a:r>
            <a:r>
              <a:rPr lang="en-US" dirty="0"/>
              <a:t>() method always opens a new session. We should close this session object once we are done with all the database operations. </a:t>
            </a:r>
          </a:p>
          <a:p>
            <a:r>
              <a:rPr lang="en-US" dirty="0"/>
              <a:t>We should open a new session for each request in multi-threaded environment.</a:t>
            </a:r>
          </a:p>
        </p:txBody>
      </p:sp>
    </p:spTree>
    <p:extLst>
      <p:ext uri="{BB962C8B-B14F-4D97-AF65-F5344CB8AC3E}">
        <p14:creationId xmlns:p14="http://schemas.microsoft.com/office/powerpoint/2010/main" val="1641719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Query cache in hibernate ?</a:t>
            </a:r>
          </a:p>
        </p:txBody>
      </p:sp>
      <p:sp>
        <p:nvSpPr>
          <p:cNvPr id="3" name="Content Placeholder 2"/>
          <p:cNvSpPr>
            <a:spLocks noGrp="1"/>
          </p:cNvSpPr>
          <p:nvPr>
            <p:ph idx="1"/>
          </p:nvPr>
        </p:nvSpPr>
        <p:spPr>
          <a:xfrm>
            <a:off x="677334" y="1606609"/>
            <a:ext cx="8596668" cy="4879649"/>
          </a:xfrm>
        </p:spPr>
        <p:txBody>
          <a:bodyPr>
            <a:normAutofit/>
          </a:bodyPr>
          <a:lstStyle/>
          <a:p>
            <a:r>
              <a:rPr lang="en-US" dirty="0"/>
              <a:t>This is an optional feature and requires additional steps in code. This is only useful for queries that are run frequently with the same parameters. </a:t>
            </a:r>
          </a:p>
          <a:p>
            <a:r>
              <a:rPr lang="en-US" dirty="0"/>
              <a:t>First of all we need to configure below property in hibernate configuration file.</a:t>
            </a:r>
          </a:p>
          <a:p>
            <a:endParaRPr lang="en-US" dirty="0"/>
          </a:p>
          <a:p>
            <a:r>
              <a:rPr lang="en-US" dirty="0"/>
              <a:t>&lt;property name="</a:t>
            </a:r>
            <a:r>
              <a:rPr lang="en-US" dirty="0" err="1"/>
              <a:t>hibernate.cache.use_query_cache</a:t>
            </a:r>
            <a:r>
              <a:rPr lang="en-US" dirty="0"/>
              <a:t>"&gt;true&lt;/property&gt;</a:t>
            </a:r>
          </a:p>
          <a:p>
            <a:endParaRPr lang="en-US" dirty="0"/>
          </a:p>
          <a:p>
            <a:r>
              <a:rPr lang="en-US" dirty="0"/>
              <a:t>And in code, we need to use </a:t>
            </a:r>
            <a:r>
              <a:rPr lang="en-US" dirty="0" err="1"/>
              <a:t>setCacheable</a:t>
            </a:r>
            <a:r>
              <a:rPr lang="en-US" dirty="0"/>
              <a:t>(true) method of Query, quick example looks like below.</a:t>
            </a:r>
          </a:p>
          <a:p>
            <a:endParaRPr lang="en-US" dirty="0"/>
          </a:p>
          <a:p>
            <a:r>
              <a:rPr lang="en-US" dirty="0"/>
              <a:t>Query </a:t>
            </a:r>
            <a:r>
              <a:rPr lang="en-US" dirty="0" err="1"/>
              <a:t>query</a:t>
            </a:r>
            <a:r>
              <a:rPr lang="en-US" dirty="0"/>
              <a:t> = </a:t>
            </a:r>
            <a:r>
              <a:rPr lang="en-US" dirty="0" err="1"/>
              <a:t>session.createQuery</a:t>
            </a:r>
            <a:r>
              <a:rPr lang="en-US" dirty="0"/>
              <a:t>("from Employee");</a:t>
            </a:r>
          </a:p>
          <a:p>
            <a:r>
              <a:rPr lang="en-US" dirty="0" err="1"/>
              <a:t>query.setCacheable</a:t>
            </a:r>
            <a:r>
              <a:rPr lang="en-US" dirty="0"/>
              <a:t>(true);</a:t>
            </a:r>
          </a:p>
          <a:p>
            <a:r>
              <a:rPr lang="en-US" dirty="0" err="1"/>
              <a:t>query.setCacheRegion</a:t>
            </a:r>
            <a:r>
              <a:rPr lang="en-US" dirty="0"/>
              <a:t>("ALL_EMP");</a:t>
            </a:r>
          </a:p>
        </p:txBody>
      </p:sp>
    </p:spTree>
    <p:extLst>
      <p:ext uri="{BB962C8B-B14F-4D97-AF65-F5344CB8AC3E}">
        <p14:creationId xmlns:p14="http://schemas.microsoft.com/office/powerpoint/2010/main" val="2126860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execute native </a:t>
            </a:r>
            <a:r>
              <a:rPr lang="en-US" dirty="0" err="1"/>
              <a:t>sql</a:t>
            </a:r>
            <a:r>
              <a:rPr lang="en-US" dirty="0"/>
              <a:t> query in hibernate?</a:t>
            </a:r>
          </a:p>
        </p:txBody>
      </p:sp>
      <p:sp>
        <p:nvSpPr>
          <p:cNvPr id="3" name="Content Placeholder 2"/>
          <p:cNvSpPr>
            <a:spLocks noGrp="1"/>
          </p:cNvSpPr>
          <p:nvPr>
            <p:ph idx="1"/>
          </p:nvPr>
        </p:nvSpPr>
        <p:spPr/>
        <p:txBody>
          <a:bodyPr/>
          <a:lstStyle/>
          <a:p>
            <a:r>
              <a:rPr lang="en-US" dirty="0"/>
              <a:t>Hibernate provide option to execute native SQL queries through the use of </a:t>
            </a:r>
            <a:r>
              <a:rPr lang="en-US" dirty="0" err="1"/>
              <a:t>SQLQuery</a:t>
            </a:r>
            <a:r>
              <a:rPr lang="en-US" dirty="0"/>
              <a:t> object.</a:t>
            </a:r>
          </a:p>
        </p:txBody>
      </p:sp>
    </p:spTree>
    <p:extLst>
      <p:ext uri="{BB962C8B-B14F-4D97-AF65-F5344CB8AC3E}">
        <p14:creationId xmlns:p14="http://schemas.microsoft.com/office/powerpoint/2010/main" val="394101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benefit of Hibernate Criteria API?</a:t>
            </a:r>
          </a:p>
        </p:txBody>
      </p:sp>
      <p:sp>
        <p:nvSpPr>
          <p:cNvPr id="3" name="Content Placeholder 2"/>
          <p:cNvSpPr>
            <a:spLocks noGrp="1"/>
          </p:cNvSpPr>
          <p:nvPr>
            <p:ph idx="1"/>
          </p:nvPr>
        </p:nvSpPr>
        <p:spPr/>
        <p:txBody>
          <a:bodyPr/>
          <a:lstStyle/>
          <a:p>
            <a:r>
              <a:rPr lang="en-US" dirty="0"/>
              <a:t>Hibernate provides Criteria API that is more object oriented for querying the database and getting results. We can’t use Criteria to run update or delete queries or any DDL statements. </a:t>
            </a:r>
          </a:p>
          <a:p>
            <a:r>
              <a:rPr lang="en-US" dirty="0"/>
              <a:t>It’s only used to fetch the results from the database using more object oriented approach.</a:t>
            </a:r>
          </a:p>
          <a:p>
            <a:endParaRPr lang="en-US" dirty="0"/>
          </a:p>
          <a:p>
            <a:r>
              <a:rPr lang="en-US" dirty="0"/>
              <a:t>For normal scenarios, it is however not the recommended approach because we loose benefits related to hibernate association and hibernate first level caching. </a:t>
            </a:r>
          </a:p>
          <a:p>
            <a:endParaRPr lang="en-US" dirty="0"/>
          </a:p>
        </p:txBody>
      </p:sp>
    </p:spTree>
    <p:extLst>
      <p:ext uri="{BB962C8B-B14F-4D97-AF65-F5344CB8AC3E}">
        <p14:creationId xmlns:p14="http://schemas.microsoft.com/office/powerpoint/2010/main" val="152821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is </a:t>
            </a:r>
            <a:r>
              <a:rPr lang="en-US" dirty="0" smtClean="0"/>
              <a:t>ORM? </a:t>
            </a:r>
            <a:endParaRPr lang="en-US" dirty="0"/>
          </a:p>
        </p:txBody>
      </p:sp>
      <p:sp>
        <p:nvSpPr>
          <p:cNvPr id="3" name="Content Placeholder 2"/>
          <p:cNvSpPr>
            <a:spLocks noGrp="1"/>
          </p:cNvSpPr>
          <p:nvPr>
            <p:ph idx="1"/>
          </p:nvPr>
        </p:nvSpPr>
        <p:spPr/>
        <p:txBody>
          <a:bodyPr/>
          <a:lstStyle/>
          <a:p>
            <a:r>
              <a:rPr lang="en-US" sz="2400" dirty="0" smtClean="0"/>
              <a:t>Hibernate is an ORM tool (from </a:t>
            </a:r>
            <a:r>
              <a:rPr lang="en-US" sz="2400" dirty="0" err="1" smtClean="0"/>
              <a:t>softTree</a:t>
            </a:r>
            <a:r>
              <a:rPr lang="en-US" sz="2400" dirty="0" smtClean="0"/>
              <a:t>).</a:t>
            </a:r>
          </a:p>
          <a:p>
            <a:r>
              <a:rPr lang="en-US" b="1" dirty="0" smtClean="0">
                <a:solidFill>
                  <a:schemeClr val="accent1">
                    <a:lumMod val="50000"/>
                  </a:schemeClr>
                </a:solidFill>
              </a:rPr>
              <a:t>ORM : </a:t>
            </a:r>
            <a:r>
              <a:rPr lang="en-US" sz="2400" dirty="0" smtClean="0"/>
              <a:t>The process of mapping java class with Database table, java class member variable with Database table </a:t>
            </a:r>
            <a:r>
              <a:rPr lang="en-US" sz="2400" dirty="0" err="1" smtClean="0"/>
              <a:t>cloumns</a:t>
            </a:r>
            <a:r>
              <a:rPr lang="en-US" sz="2400" dirty="0" smtClean="0"/>
              <a:t> and making the objects of java class representing database table records having synchronization between them is called O-R Mapping.</a:t>
            </a:r>
            <a:endParaRPr lang="en-US" sz="2400" dirty="0"/>
          </a:p>
        </p:txBody>
      </p:sp>
    </p:spTree>
    <p:extLst>
      <p:ext uri="{BB962C8B-B14F-4D97-AF65-F5344CB8AC3E}">
        <p14:creationId xmlns:p14="http://schemas.microsoft.com/office/powerpoint/2010/main" val="1035694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599134"/>
          </a:xfrm>
        </p:spPr>
        <p:txBody>
          <a:bodyPr/>
          <a:lstStyle/>
          <a:p>
            <a:r>
              <a:rPr lang="en-US" dirty="0"/>
              <a:t>Transaction management is very easy in hibernate because most of the operations are not permitted outside of a transaction.</a:t>
            </a:r>
          </a:p>
          <a:p>
            <a:r>
              <a:rPr lang="en-US" dirty="0"/>
              <a:t>So after getting the session from </a:t>
            </a:r>
            <a:r>
              <a:rPr lang="en-US" dirty="0" err="1"/>
              <a:t>SessionFactory</a:t>
            </a:r>
            <a:r>
              <a:rPr lang="en-US" dirty="0"/>
              <a:t>, we can call session </a:t>
            </a:r>
            <a:r>
              <a:rPr lang="en-US" dirty="0" err="1"/>
              <a:t>beginTransaction</a:t>
            </a:r>
            <a:r>
              <a:rPr lang="en-US" dirty="0"/>
              <a:t>() to start the transaction.</a:t>
            </a:r>
          </a:p>
          <a:p>
            <a:r>
              <a:rPr lang="en-US" dirty="0"/>
              <a:t>This method returns the Transaction reference that we can use later on to either commit or rollback the transaction.</a:t>
            </a:r>
          </a:p>
          <a:p>
            <a:endParaRPr lang="en-US" dirty="0"/>
          </a:p>
          <a:p>
            <a:r>
              <a:rPr lang="en-US" dirty="0"/>
              <a:t>Overall hibernate transaction management is better than JDBC transaction management because we don’t need to rely on exceptions for rollback. </a:t>
            </a:r>
          </a:p>
          <a:p>
            <a:r>
              <a:rPr lang="en-US" dirty="0"/>
              <a:t>Any exception thrown by session methods automatically rollback the transaction.</a:t>
            </a:r>
          </a:p>
        </p:txBody>
      </p:sp>
      <p:sp>
        <p:nvSpPr>
          <p:cNvPr id="4" name="Title 3"/>
          <p:cNvSpPr>
            <a:spLocks noGrp="1"/>
          </p:cNvSpPr>
          <p:nvPr>
            <p:ph type="title"/>
          </p:nvPr>
        </p:nvSpPr>
        <p:spPr/>
        <p:txBody>
          <a:bodyPr>
            <a:normAutofit/>
          </a:bodyPr>
          <a:lstStyle/>
          <a:p>
            <a:r>
              <a:rPr lang="en-US" dirty="0" smtClean="0"/>
              <a:t>How </a:t>
            </a:r>
            <a:r>
              <a:rPr lang="en-US" dirty="0"/>
              <a:t>transaction management works in Hibernate?</a:t>
            </a:r>
          </a:p>
        </p:txBody>
      </p:sp>
    </p:spTree>
    <p:extLst>
      <p:ext uri="{BB962C8B-B14F-4D97-AF65-F5344CB8AC3E}">
        <p14:creationId xmlns:p14="http://schemas.microsoft.com/office/powerpoint/2010/main" val="584607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What </a:t>
            </a:r>
            <a:r>
              <a:rPr lang="en-US" dirty="0"/>
              <a:t>is cascading in hibernate ?</a:t>
            </a:r>
          </a:p>
        </p:txBody>
      </p:sp>
      <p:sp>
        <p:nvSpPr>
          <p:cNvPr id="3" name="Content Placeholder 2"/>
          <p:cNvSpPr>
            <a:spLocks noGrp="1"/>
          </p:cNvSpPr>
          <p:nvPr>
            <p:ph idx="1"/>
          </p:nvPr>
        </p:nvSpPr>
        <p:spPr>
          <a:xfrm>
            <a:off x="677334" y="709301"/>
            <a:ext cx="8596668" cy="6067514"/>
          </a:xfrm>
        </p:spPr>
        <p:txBody>
          <a:bodyPr>
            <a:normAutofit/>
          </a:bodyPr>
          <a:lstStyle/>
          <a:p>
            <a:r>
              <a:rPr lang="en-US" dirty="0"/>
              <a:t> Cascade attribute is mandatory, when ever we apply relationship between objects, cascade attribute transfers operations done on one object onto its related child objects</a:t>
            </a:r>
          </a:p>
          <a:p>
            <a:endParaRPr lang="en-US" dirty="0"/>
          </a:p>
          <a:p>
            <a:r>
              <a:rPr lang="en-US" dirty="0"/>
              <a:t>If we write cascade = “all” then changes at parent class object will be effected to child class object too,  if we write cascade = “all” then all operations like insert, delete, update at parent object will be effected to child object also</a:t>
            </a:r>
          </a:p>
          <a:p>
            <a:endParaRPr lang="en-US" dirty="0"/>
          </a:p>
          <a:p>
            <a:r>
              <a:rPr lang="en-US" dirty="0"/>
              <a:t>Example: if we apply insert(or update or delete) operation on parent class object, then child class objects will also be stored into the database.</a:t>
            </a:r>
          </a:p>
          <a:p>
            <a:endParaRPr lang="en-US" dirty="0"/>
          </a:p>
          <a:p>
            <a:r>
              <a:rPr lang="en-US" dirty="0"/>
              <a:t>default value of cascade =”none” means no operations will be transfers to the child class</a:t>
            </a:r>
          </a:p>
          <a:p>
            <a:endParaRPr lang="en-US" dirty="0"/>
          </a:p>
          <a:p>
            <a:r>
              <a:rPr lang="en-US" dirty="0"/>
              <a:t>Example: if we apply insert(or update or delete) operation on parent class object, then child class objects will not be effected, if cascade = “none”</a:t>
            </a:r>
          </a:p>
          <a:p>
            <a:endParaRPr lang="en-US" dirty="0"/>
          </a:p>
          <a:p>
            <a:endParaRPr lang="en-US" dirty="0"/>
          </a:p>
        </p:txBody>
      </p:sp>
    </p:spTree>
    <p:extLst>
      <p:ext uri="{BB962C8B-B14F-4D97-AF65-F5344CB8AC3E}">
        <p14:creationId xmlns:p14="http://schemas.microsoft.com/office/powerpoint/2010/main" val="124744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Continue..</a:t>
            </a:r>
            <a:endParaRPr lang="en-US" dirty="0"/>
          </a:p>
        </p:txBody>
      </p:sp>
      <p:sp>
        <p:nvSpPr>
          <p:cNvPr id="3" name="Content Placeholder 2"/>
          <p:cNvSpPr>
            <a:spLocks noGrp="1"/>
          </p:cNvSpPr>
          <p:nvPr>
            <p:ph idx="1"/>
          </p:nvPr>
        </p:nvSpPr>
        <p:spPr>
          <a:xfrm>
            <a:off x="677334" y="1358781"/>
            <a:ext cx="8596668" cy="5400942"/>
          </a:xfrm>
        </p:spPr>
        <p:txBody>
          <a:bodyPr>
            <a:normAutofit fontScale="85000" lnSpcReduction="20000"/>
          </a:bodyPr>
          <a:lstStyle/>
          <a:p>
            <a:r>
              <a:rPr lang="en-US" dirty="0"/>
              <a:t>Cascade having the values…….</a:t>
            </a:r>
          </a:p>
          <a:p>
            <a:endParaRPr lang="en-US" dirty="0"/>
          </a:p>
          <a:p>
            <a:r>
              <a:rPr lang="en-US" dirty="0"/>
              <a:t>none (default)</a:t>
            </a:r>
          </a:p>
          <a:p>
            <a:r>
              <a:rPr lang="en-US" dirty="0"/>
              <a:t>save</a:t>
            </a:r>
          </a:p>
          <a:p>
            <a:r>
              <a:rPr lang="en-US" dirty="0"/>
              <a:t>update</a:t>
            </a:r>
          </a:p>
          <a:p>
            <a:r>
              <a:rPr lang="en-US" dirty="0"/>
              <a:t>save-update</a:t>
            </a:r>
          </a:p>
          <a:p>
            <a:r>
              <a:rPr lang="en-US" dirty="0"/>
              <a:t>delete</a:t>
            </a:r>
          </a:p>
          <a:p>
            <a:r>
              <a:rPr lang="en-US" dirty="0"/>
              <a:t>all</a:t>
            </a:r>
          </a:p>
          <a:p>
            <a:r>
              <a:rPr lang="en-US" dirty="0"/>
              <a:t>all-delete-orphan</a:t>
            </a:r>
          </a:p>
          <a:p>
            <a:r>
              <a:rPr lang="en-US" dirty="0"/>
              <a:t>In hibernate relations, if we load one parent object from the database then child objects related to that parent object will be loaded into one collection right (see one-to-many insert example).</a:t>
            </a:r>
          </a:p>
          <a:p>
            <a:endParaRPr lang="en-US" dirty="0"/>
          </a:p>
          <a:p>
            <a:r>
              <a:rPr lang="en-US" dirty="0"/>
              <a:t>Now if we delete one child object from that collection, then the relationship between the parent object and that child object will be removed, but the record (object) in the database will remains at it is, so if we load the same parent object again then this deleted child will not be loaded [ but it will be available on the database ]</a:t>
            </a:r>
          </a:p>
          <a:p>
            <a:endParaRPr lang="en-US" dirty="0"/>
          </a:p>
          <a:p>
            <a:r>
              <a:rPr lang="en-US" dirty="0"/>
              <a:t>so finally what am saying is all-delete-orphan means, breaking relation between objects not deleting the objects from the database, hope you got what am saying.</a:t>
            </a:r>
          </a:p>
          <a:p>
            <a:endParaRPr lang="en-US" dirty="0"/>
          </a:p>
        </p:txBody>
      </p:sp>
    </p:spTree>
    <p:extLst>
      <p:ext uri="{BB962C8B-B14F-4D97-AF65-F5344CB8AC3E}">
        <p14:creationId xmlns:p14="http://schemas.microsoft.com/office/powerpoint/2010/main" val="1637260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cascading :</a:t>
            </a:r>
          </a:p>
        </p:txBody>
      </p:sp>
      <p:sp>
        <p:nvSpPr>
          <p:cNvPr id="3" name="Content Placeholder 2"/>
          <p:cNvSpPr>
            <a:spLocks noGrp="1"/>
          </p:cNvSpPr>
          <p:nvPr>
            <p:ph idx="1"/>
          </p:nvPr>
        </p:nvSpPr>
        <p:spPr>
          <a:xfrm>
            <a:off x="677334" y="2160589"/>
            <a:ext cx="8596668" cy="4599134"/>
          </a:xfrm>
        </p:spPr>
        <p:txBody>
          <a:bodyPr/>
          <a:lstStyle/>
          <a:p>
            <a:r>
              <a:rPr lang="en-US" dirty="0"/>
              <a:t>None: No Cascading, it’s not a type but when we don’t define any cascading then no operations in parent affects the child.</a:t>
            </a:r>
          </a:p>
          <a:p>
            <a:r>
              <a:rPr lang="en-US" dirty="0"/>
              <a:t>ALL: Cascades save, delete, update, evict, lock, replicate, merge, persist. Basically everything</a:t>
            </a:r>
          </a:p>
          <a:p>
            <a:r>
              <a:rPr lang="en-US" dirty="0"/>
              <a:t>SAVE_UPDATE: Cascades save and update, available only in hibernate.</a:t>
            </a:r>
          </a:p>
          <a:p>
            <a:r>
              <a:rPr lang="en-US" dirty="0"/>
              <a:t>DELETE: Corresponds to the Hibernate native DELETE action, only in hibernate.</a:t>
            </a:r>
          </a:p>
          <a:p>
            <a:r>
              <a:rPr lang="en-US" dirty="0"/>
              <a:t>DETATCH, MERGE, PERSIST, REFRESH and REMOVE – for similar operations</a:t>
            </a:r>
          </a:p>
          <a:p>
            <a:r>
              <a:rPr lang="en-US" dirty="0"/>
              <a:t>LOCK: Corresponds to the Hibernate native LOCK action.</a:t>
            </a:r>
          </a:p>
          <a:p>
            <a:r>
              <a:rPr lang="en-US" dirty="0"/>
              <a:t>REPLICATE: Corresponds to the Hibernate native REPLICATE action.</a:t>
            </a:r>
          </a:p>
        </p:txBody>
      </p:sp>
    </p:spTree>
    <p:extLst>
      <p:ext uri="{BB962C8B-B14F-4D97-AF65-F5344CB8AC3E}">
        <p14:creationId xmlns:p14="http://schemas.microsoft.com/office/powerpoint/2010/main" val="2839503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761"/>
            <a:ext cx="8596668" cy="1320800"/>
          </a:xfrm>
        </p:spPr>
        <p:txBody>
          <a:bodyPr/>
          <a:lstStyle/>
          <a:p>
            <a:r>
              <a:rPr lang="en-US" dirty="0"/>
              <a:t>How to integrate Hibernate and Spring frameworks?</a:t>
            </a:r>
          </a:p>
        </p:txBody>
      </p:sp>
      <p:sp>
        <p:nvSpPr>
          <p:cNvPr id="3" name="Content Placeholder 2"/>
          <p:cNvSpPr>
            <a:spLocks noGrp="1"/>
          </p:cNvSpPr>
          <p:nvPr>
            <p:ph idx="1"/>
          </p:nvPr>
        </p:nvSpPr>
        <p:spPr>
          <a:xfrm>
            <a:off x="677334" y="1239140"/>
            <a:ext cx="8596668" cy="5618859"/>
          </a:xfrm>
        </p:spPr>
        <p:txBody>
          <a:bodyPr>
            <a:normAutofit fontScale="92500"/>
          </a:bodyPr>
          <a:lstStyle/>
          <a:p>
            <a:r>
              <a:rPr lang="en-US" dirty="0"/>
              <a:t>Spring is one of the most used Java EE Framework and Hibernate is the most popular ORM framework. That’s why Spring Hibernate combination is used a lot in enterprise applications. The best part with using Spring is that it provides out-of-box integration support for Hibernate with Spring ORM module. Following steps are required to integrate Spring and Hibernate frameworks together.</a:t>
            </a:r>
          </a:p>
          <a:p>
            <a:endParaRPr lang="en-US" dirty="0"/>
          </a:p>
          <a:p>
            <a:r>
              <a:rPr lang="en-US" dirty="0"/>
              <a:t>Add hibernate-</a:t>
            </a:r>
            <a:r>
              <a:rPr lang="en-US" dirty="0" err="1"/>
              <a:t>entitymanager</a:t>
            </a:r>
            <a:r>
              <a:rPr lang="en-US" dirty="0"/>
              <a:t>, hibernate-core and spring-</a:t>
            </a:r>
            <a:r>
              <a:rPr lang="en-US" dirty="0" err="1"/>
              <a:t>orm</a:t>
            </a:r>
            <a:r>
              <a:rPr lang="en-US" dirty="0"/>
              <a:t> dependencies.</a:t>
            </a:r>
          </a:p>
          <a:p>
            <a:r>
              <a:rPr lang="en-US" dirty="0"/>
              <a:t>Create Model classes and corresponding DAO implementations for database operations. Note that DAO classes will use </a:t>
            </a:r>
            <a:r>
              <a:rPr lang="en-US" dirty="0" err="1"/>
              <a:t>SessionFactory</a:t>
            </a:r>
            <a:r>
              <a:rPr lang="en-US" dirty="0"/>
              <a:t> that will be injected by Spring Bean configuration.</a:t>
            </a:r>
          </a:p>
          <a:p>
            <a:r>
              <a:rPr lang="en-US" dirty="0"/>
              <a:t>If you are using Hibernate 3, you need to configure org.springframework.orm.hibernate3.LocalSessionFactoryBean or org.springframework.orm.hibernate3.annotation.AnnotationSessionFactoryBean in Spring Bean configuration file. For Hibernate 4, there is single class org.springframework.orm.hibernate4.LocalSessionFactoryBean that should be configured.</a:t>
            </a:r>
          </a:p>
          <a:p>
            <a:r>
              <a:rPr lang="en-US" dirty="0"/>
              <a:t>Note that we don’t need to use Hibernate Transaction Management, we can leave it to Spring declarative transaction management using @Transactional annotation.</a:t>
            </a:r>
          </a:p>
        </p:txBody>
      </p:sp>
    </p:spTree>
    <p:extLst>
      <p:ext uri="{BB962C8B-B14F-4D97-AF65-F5344CB8AC3E}">
        <p14:creationId xmlns:p14="http://schemas.microsoft.com/office/powerpoint/2010/main" val="105952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Features ?</a:t>
            </a:r>
            <a:endParaRPr lang="en-US" dirty="0"/>
          </a:p>
        </p:txBody>
      </p:sp>
      <p:sp>
        <p:nvSpPr>
          <p:cNvPr id="3" name="Content Placeholder 2"/>
          <p:cNvSpPr>
            <a:spLocks noGrp="1"/>
          </p:cNvSpPr>
          <p:nvPr>
            <p:ph idx="1"/>
          </p:nvPr>
        </p:nvSpPr>
        <p:spPr>
          <a:xfrm>
            <a:off x="506418" y="1930400"/>
            <a:ext cx="8596668" cy="4539314"/>
          </a:xfrm>
        </p:spPr>
        <p:txBody>
          <a:bodyPr>
            <a:noAutofit/>
          </a:bodyPr>
          <a:lstStyle/>
          <a:p>
            <a:r>
              <a:rPr lang="en-US" sz="2400" dirty="0" smtClean="0"/>
              <a:t>Hibernate gives HQL as Database software independent query language.</a:t>
            </a:r>
          </a:p>
          <a:p>
            <a:r>
              <a:rPr lang="en-US" sz="2400" dirty="0" smtClean="0"/>
              <a:t>Hibernate support Lazy loading.</a:t>
            </a:r>
          </a:p>
          <a:p>
            <a:r>
              <a:rPr lang="en-US" sz="2400" dirty="0" smtClean="0"/>
              <a:t>Hibernate O-R mapping solves the mismatches between java programming and Database programming.</a:t>
            </a:r>
          </a:p>
          <a:p>
            <a:r>
              <a:rPr lang="en-US" sz="2400" dirty="0" smtClean="0"/>
              <a:t>Hibernate supports versioning.</a:t>
            </a:r>
          </a:p>
          <a:p>
            <a:r>
              <a:rPr lang="en-US" sz="2400" dirty="0" smtClean="0"/>
              <a:t>Hibernate support Time stamping.</a:t>
            </a:r>
          </a:p>
          <a:p>
            <a:r>
              <a:rPr lang="en-US" sz="2400" dirty="0" smtClean="0"/>
              <a:t>Hibernate support native SQL Query.</a:t>
            </a:r>
          </a:p>
          <a:p>
            <a:r>
              <a:rPr lang="en-US" sz="2400" dirty="0" smtClean="0"/>
              <a:t>Hibernate support object level relationship like one-to-one, one-to-many, many-to-</a:t>
            </a:r>
            <a:r>
              <a:rPr lang="en-US" sz="2400" dirty="0" err="1" smtClean="0"/>
              <a:t>one,many</a:t>
            </a:r>
            <a:r>
              <a:rPr lang="en-US" sz="2400" dirty="0" smtClean="0"/>
              <a:t>-to-many.</a:t>
            </a:r>
            <a:endParaRPr lang="en-US" sz="2400" dirty="0"/>
          </a:p>
        </p:txBody>
      </p:sp>
    </p:spTree>
    <p:extLst>
      <p:ext uri="{BB962C8B-B14F-4D97-AF65-F5344CB8AC3E}">
        <p14:creationId xmlns:p14="http://schemas.microsoft.com/office/powerpoint/2010/main" val="3548787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Configuration object in Hibernate?</a:t>
            </a:r>
            <a:endParaRPr lang="en-US" dirty="0"/>
          </a:p>
        </p:txBody>
      </p:sp>
      <p:sp>
        <p:nvSpPr>
          <p:cNvPr id="3" name="Content Placeholder 2"/>
          <p:cNvSpPr>
            <a:spLocks noGrp="1"/>
          </p:cNvSpPr>
          <p:nvPr>
            <p:ph idx="1"/>
          </p:nvPr>
        </p:nvSpPr>
        <p:spPr>
          <a:xfrm>
            <a:off x="677334" y="2160589"/>
            <a:ext cx="8596668" cy="4624772"/>
          </a:xfrm>
        </p:spPr>
        <p:txBody>
          <a:bodyPr>
            <a:noAutofit/>
          </a:bodyPr>
          <a:lstStyle/>
          <a:p>
            <a:r>
              <a:rPr lang="en-US" sz="2400" dirty="0" smtClean="0"/>
              <a:t>When this object is created Hibernate framework activated .</a:t>
            </a:r>
          </a:p>
          <a:p>
            <a:r>
              <a:rPr lang="en-US" sz="2400" dirty="0" smtClean="0"/>
              <a:t>This object also reads and verifies given configuration file and Mapping file </a:t>
            </a:r>
            <a:r>
              <a:rPr lang="en-US" sz="2400" dirty="0" err="1" smtClean="0"/>
              <a:t>enteries</a:t>
            </a:r>
            <a:r>
              <a:rPr lang="en-US" sz="2400" dirty="0" smtClean="0"/>
              <a:t> and store the data as in memory meta-data.</a:t>
            </a:r>
          </a:p>
          <a:p>
            <a:endParaRPr lang="en-US" sz="2400" dirty="0"/>
          </a:p>
          <a:p>
            <a:r>
              <a:rPr lang="en-US" sz="2400" dirty="0" smtClean="0"/>
              <a:t>Configuration </a:t>
            </a:r>
            <a:r>
              <a:rPr lang="en-US" sz="2400" dirty="0" err="1" smtClean="0"/>
              <a:t>cfg</a:t>
            </a:r>
            <a:r>
              <a:rPr lang="en-US" sz="2400" dirty="0" smtClean="0"/>
              <a:t> = new Configuration();</a:t>
            </a:r>
          </a:p>
          <a:p>
            <a:r>
              <a:rPr lang="en-US" sz="2400" dirty="0" err="1"/>
              <a:t>c</a:t>
            </a:r>
            <a:r>
              <a:rPr lang="en-US" sz="2400" dirty="0" err="1" smtClean="0"/>
              <a:t>fg</a:t>
            </a:r>
            <a:r>
              <a:rPr lang="en-US" sz="2400" dirty="0" smtClean="0"/>
              <a:t> = </a:t>
            </a:r>
            <a:r>
              <a:rPr lang="en-US" sz="2400" dirty="0" err="1" smtClean="0"/>
              <a:t>cfg.configure</a:t>
            </a:r>
            <a:r>
              <a:rPr lang="en-US" sz="2400" dirty="0" smtClean="0"/>
              <a:t>(“/hibernate.cfg.xml”);</a:t>
            </a:r>
          </a:p>
          <a:p>
            <a:r>
              <a:rPr lang="en-US" sz="2400" dirty="0" smtClean="0"/>
              <a:t>Configuration object means it is the object of </a:t>
            </a:r>
            <a:r>
              <a:rPr lang="en-US" sz="2400" dirty="0" err="1" smtClean="0"/>
              <a:t>org.hibernate.cfg.configuration</a:t>
            </a:r>
            <a:r>
              <a:rPr lang="en-US" sz="2400" dirty="0" smtClean="0"/>
              <a:t> class.</a:t>
            </a:r>
            <a:endParaRPr lang="en-US" sz="2400" dirty="0"/>
          </a:p>
        </p:txBody>
      </p:sp>
    </p:spTree>
    <p:extLst>
      <p:ext uri="{BB962C8B-B14F-4D97-AF65-F5344CB8AC3E}">
        <p14:creationId xmlns:p14="http://schemas.microsoft.com/office/powerpoint/2010/main" val="21172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SessionFactory</a:t>
            </a:r>
            <a:r>
              <a:rPr lang="en-US" dirty="0" smtClean="0"/>
              <a:t> in Hibernate?</a:t>
            </a:r>
            <a:endParaRPr lang="en-US" dirty="0"/>
          </a:p>
        </p:txBody>
      </p:sp>
      <p:sp>
        <p:nvSpPr>
          <p:cNvPr id="3" name="Content Placeholder 2"/>
          <p:cNvSpPr>
            <a:spLocks noGrp="1"/>
          </p:cNvSpPr>
          <p:nvPr>
            <p:ph idx="1"/>
          </p:nvPr>
        </p:nvSpPr>
        <p:spPr>
          <a:xfrm>
            <a:off x="677334" y="2160589"/>
            <a:ext cx="8596668" cy="4479493"/>
          </a:xfrm>
        </p:spPr>
        <p:txBody>
          <a:bodyPr>
            <a:normAutofit/>
          </a:bodyPr>
          <a:lstStyle/>
          <a:p>
            <a:r>
              <a:rPr lang="en-US" sz="2400" dirty="0" smtClean="0"/>
              <a:t>It will be created based on configuration object. This object holds connection properties, hibernate configuration </a:t>
            </a:r>
            <a:r>
              <a:rPr lang="en-US" sz="2400" dirty="0"/>
              <a:t>file </a:t>
            </a:r>
            <a:r>
              <a:rPr lang="en-US" sz="2400" dirty="0" smtClean="0"/>
              <a:t>details and other information. So it is called heavy weight object in Hibernate programming.</a:t>
            </a:r>
          </a:p>
          <a:p>
            <a:r>
              <a:rPr lang="en-US" sz="2400" dirty="0" smtClean="0"/>
              <a:t>It is an Immutable object i.e. once the data is placed it can not be modified.</a:t>
            </a:r>
          </a:p>
          <a:p>
            <a:r>
              <a:rPr lang="en-US" sz="2400" dirty="0" smtClean="0"/>
              <a:t>It is thread safe object because all immutable objects are thread safe objects </a:t>
            </a:r>
            <a:r>
              <a:rPr lang="en-US" sz="2400" dirty="0" err="1" smtClean="0"/>
              <a:t>bydefault</a:t>
            </a:r>
            <a:r>
              <a:rPr lang="en-US" sz="2400" dirty="0" smtClean="0"/>
              <a:t>.</a:t>
            </a:r>
          </a:p>
          <a:p>
            <a:r>
              <a:rPr lang="en-US" sz="2400" dirty="0" smtClean="0"/>
              <a:t>It is a factory to create Hibernate Session objects.</a:t>
            </a:r>
            <a:endParaRPr lang="en-US" sz="2400" dirty="0"/>
          </a:p>
        </p:txBody>
      </p:sp>
    </p:spTree>
    <p:extLst>
      <p:ext uri="{BB962C8B-B14F-4D97-AF65-F5344CB8AC3E}">
        <p14:creationId xmlns:p14="http://schemas.microsoft.com/office/powerpoint/2010/main" val="4340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t>
            </a:r>
            <a:r>
              <a:rPr lang="en-US" dirty="0" err="1"/>
              <a:t>SessionFactory</a:t>
            </a:r>
            <a:r>
              <a:rPr lang="en-US" dirty="0"/>
              <a:t> a thread-safe object?</a:t>
            </a:r>
          </a:p>
        </p:txBody>
      </p:sp>
      <p:sp>
        <p:nvSpPr>
          <p:cNvPr id="3" name="Content Placeholder 2"/>
          <p:cNvSpPr>
            <a:spLocks noGrp="1"/>
          </p:cNvSpPr>
          <p:nvPr>
            <p:ph idx="1"/>
          </p:nvPr>
        </p:nvSpPr>
        <p:spPr/>
        <p:txBody>
          <a:bodyPr>
            <a:normAutofit/>
          </a:bodyPr>
          <a:lstStyle/>
          <a:p>
            <a:r>
              <a:rPr lang="en-US" sz="2400" dirty="0" smtClean="0"/>
              <a:t>Yes, </a:t>
            </a:r>
            <a:r>
              <a:rPr lang="en-US" sz="2400" dirty="0" err="1" smtClean="0"/>
              <a:t>SessionFactory</a:t>
            </a:r>
            <a:r>
              <a:rPr lang="en-US" sz="2400" dirty="0" smtClean="0"/>
              <a:t> is a </a:t>
            </a:r>
            <a:r>
              <a:rPr lang="en-US" sz="2400" dirty="0" err="1" smtClean="0"/>
              <a:t>threadsafe</a:t>
            </a:r>
            <a:r>
              <a:rPr lang="en-US" sz="2400" dirty="0" smtClean="0"/>
              <a:t> object.</a:t>
            </a:r>
          </a:p>
          <a:p>
            <a:r>
              <a:rPr lang="en-US" sz="2400" dirty="0"/>
              <a:t>because all immutable objects are thread safe objects </a:t>
            </a:r>
            <a:r>
              <a:rPr lang="en-US" sz="2400" dirty="0" err="1" smtClean="0"/>
              <a:t>bydefault</a:t>
            </a:r>
            <a:r>
              <a:rPr lang="en-US" sz="2400" dirty="0" smtClean="0"/>
              <a:t>.</a:t>
            </a:r>
            <a:endParaRPr lang="en-US" sz="2400" dirty="0"/>
          </a:p>
        </p:txBody>
      </p:sp>
    </p:spTree>
    <p:extLst>
      <p:ext uri="{BB962C8B-B14F-4D97-AF65-F5344CB8AC3E}">
        <p14:creationId xmlns:p14="http://schemas.microsoft.com/office/powerpoint/2010/main" val="110036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Session?</a:t>
            </a:r>
          </a:p>
        </p:txBody>
      </p:sp>
      <p:sp>
        <p:nvSpPr>
          <p:cNvPr id="3" name="Content Placeholder 2"/>
          <p:cNvSpPr>
            <a:spLocks noGrp="1"/>
          </p:cNvSpPr>
          <p:nvPr>
            <p:ph idx="1"/>
          </p:nvPr>
        </p:nvSpPr>
        <p:spPr/>
        <p:txBody>
          <a:bodyPr>
            <a:normAutofit/>
          </a:bodyPr>
          <a:lstStyle/>
          <a:p>
            <a:r>
              <a:rPr lang="en-US" sz="2400" dirty="0" smtClean="0"/>
              <a:t>Session Object we can get from </a:t>
            </a:r>
            <a:r>
              <a:rPr lang="en-US" sz="2400" dirty="0" err="1" smtClean="0"/>
              <a:t>SessionFactory</a:t>
            </a:r>
            <a:r>
              <a:rPr lang="en-US" sz="2400" dirty="0" smtClean="0"/>
              <a:t> Object.</a:t>
            </a:r>
          </a:p>
          <a:p>
            <a:r>
              <a:rPr lang="en-US" sz="2400" dirty="0" smtClean="0"/>
              <a:t>Session object is used for open connection between java application and Database software through Hibernate Framework.</a:t>
            </a:r>
          </a:p>
          <a:p>
            <a:r>
              <a:rPr lang="en-US" sz="2400" dirty="0" smtClean="0"/>
              <a:t>It is used by programmer to give persistence instructions to hibernate framework like </a:t>
            </a:r>
            <a:r>
              <a:rPr lang="en-US" sz="2400" dirty="0" err="1" smtClean="0"/>
              <a:t>session.save</a:t>
            </a:r>
            <a:r>
              <a:rPr lang="en-US" sz="2400" dirty="0" smtClean="0"/>
              <a:t>() to save object, </a:t>
            </a:r>
            <a:r>
              <a:rPr lang="en-US" sz="2400" dirty="0" err="1" smtClean="0"/>
              <a:t>session.persist</a:t>
            </a:r>
            <a:r>
              <a:rPr lang="en-US" sz="2400" dirty="0" smtClean="0"/>
              <a:t>(-), </a:t>
            </a:r>
            <a:r>
              <a:rPr lang="en-US" sz="2400" dirty="0" err="1" smtClean="0"/>
              <a:t>session.update</a:t>
            </a:r>
            <a:r>
              <a:rPr lang="en-US" sz="2400" dirty="0" smtClean="0"/>
              <a:t>(-),           </a:t>
            </a:r>
            <a:r>
              <a:rPr lang="en-US" sz="2400" dirty="0" err="1" smtClean="0"/>
              <a:t>session.delete</a:t>
            </a:r>
            <a:r>
              <a:rPr lang="en-US" sz="2400" dirty="0" smtClean="0"/>
              <a:t>(-),</a:t>
            </a:r>
            <a:r>
              <a:rPr lang="en-US" sz="2400" dirty="0" err="1" smtClean="0"/>
              <a:t>session.saveorupdate</a:t>
            </a:r>
            <a:r>
              <a:rPr lang="en-US" sz="2400" dirty="0" smtClean="0"/>
              <a:t>(-),  </a:t>
            </a:r>
            <a:r>
              <a:rPr lang="en-US" sz="2400" dirty="0" err="1" smtClean="0"/>
              <a:t>session.merge</a:t>
            </a:r>
            <a:r>
              <a:rPr lang="en-US" sz="2400" dirty="0" smtClean="0"/>
              <a:t>(-), </a:t>
            </a:r>
            <a:r>
              <a:rPr lang="en-US" sz="2400" dirty="0" err="1" smtClean="0"/>
              <a:t>session.get</a:t>
            </a:r>
            <a:r>
              <a:rPr lang="en-US" sz="2400" dirty="0" smtClean="0"/>
              <a:t>(-), </a:t>
            </a:r>
            <a:r>
              <a:rPr lang="en-US" sz="2400" dirty="0" err="1" smtClean="0"/>
              <a:t>session.load</a:t>
            </a:r>
            <a:r>
              <a:rPr lang="en-US" sz="2400" dirty="0" smtClean="0"/>
              <a:t>(-).</a:t>
            </a:r>
            <a:endParaRPr lang="en-US" sz="2400" dirty="0"/>
          </a:p>
        </p:txBody>
      </p:sp>
    </p:spTree>
    <p:extLst>
      <p:ext uri="{BB962C8B-B14F-4D97-AF65-F5344CB8AC3E}">
        <p14:creationId xmlns:p14="http://schemas.microsoft.com/office/powerpoint/2010/main" val="3216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Session a thread-safe object?</a:t>
            </a:r>
          </a:p>
        </p:txBody>
      </p:sp>
      <p:sp>
        <p:nvSpPr>
          <p:cNvPr id="3" name="Content Placeholder 2"/>
          <p:cNvSpPr>
            <a:spLocks noGrp="1"/>
          </p:cNvSpPr>
          <p:nvPr>
            <p:ph idx="1"/>
          </p:nvPr>
        </p:nvSpPr>
        <p:spPr/>
        <p:txBody>
          <a:bodyPr>
            <a:normAutofit/>
          </a:bodyPr>
          <a:lstStyle/>
          <a:p>
            <a:r>
              <a:rPr lang="en-US" sz="2400" dirty="0" smtClean="0"/>
              <a:t>Session is not a thread-safe object.</a:t>
            </a:r>
            <a:endParaRPr lang="en-US" sz="2400" dirty="0"/>
          </a:p>
        </p:txBody>
      </p:sp>
    </p:spTree>
    <p:extLst>
      <p:ext uri="{BB962C8B-B14F-4D97-AF65-F5344CB8AC3E}">
        <p14:creationId xmlns:p14="http://schemas.microsoft.com/office/powerpoint/2010/main" val="3279323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189</TotalTime>
  <Words>3024</Words>
  <Application>Microsoft Office PowerPoint</Application>
  <PresentationFormat>Widescreen</PresentationFormat>
  <Paragraphs>242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Trebuchet MS</vt:lpstr>
      <vt:lpstr>Wingdings 3</vt:lpstr>
      <vt:lpstr>Facet</vt:lpstr>
      <vt:lpstr>HIBERNATE INTERVIEW QUESTIONS </vt:lpstr>
      <vt:lpstr>What is Hibernate?</vt:lpstr>
      <vt:lpstr>What is ORM? </vt:lpstr>
      <vt:lpstr>Hibernate Features ?</vt:lpstr>
      <vt:lpstr>What is Configuration object in Hibernate?</vt:lpstr>
      <vt:lpstr>What is SessionFactory in Hibernate?</vt:lpstr>
      <vt:lpstr>Is SessionFactory a thread-safe object?</vt:lpstr>
      <vt:lpstr>what is Session?</vt:lpstr>
      <vt:lpstr>Is Session a thread-safe object?</vt:lpstr>
      <vt:lpstr>What is an Hibernate Dialect ?</vt:lpstr>
      <vt:lpstr>What is the difference between session.save()  and session.persist()  method?</vt:lpstr>
      <vt:lpstr>What is the difference between get()  and load()?</vt:lpstr>
      <vt:lpstr>What are the states of object in Hibernate?</vt:lpstr>
      <vt:lpstr>what is the difference between saveorupdate()  and merge() method?</vt:lpstr>
      <vt:lpstr>what is the difference between update()  and saveorupdate() method?</vt:lpstr>
      <vt:lpstr>What are the inheritance mapping strategies?</vt:lpstr>
      <vt:lpstr>How many types of association mapping are possible in hibernate?</vt:lpstr>
      <vt:lpstr>Is it possible to perform collection mapping with one-to-one and many-to-one?</vt:lpstr>
      <vt:lpstr>What is lazy loading in hibernate?</vt:lpstr>
      <vt:lpstr>What is HQL( hibernate Query Language)?</vt:lpstr>
      <vt:lpstr>What is the difference between first level cache and second level cache?</vt:lpstr>
      <vt:lpstr>What are the important benefits of using Hibernate Framework?</vt:lpstr>
      <vt:lpstr>What are the advantages of hibernate over JDBC ?</vt:lpstr>
      <vt:lpstr>Name some important annotations used for Hibernate mapping?</vt:lpstr>
      <vt:lpstr>What is difference between openSession and getCurrentSession?</vt:lpstr>
      <vt:lpstr> Why we should not make Entity Class final?</vt:lpstr>
      <vt:lpstr>What is Query cache in hibernate ?</vt:lpstr>
      <vt:lpstr>Can we execute native sql query in hibernate?</vt:lpstr>
      <vt:lpstr>What is the benefit of Hibernate Criteria API?</vt:lpstr>
      <vt:lpstr>How transaction management works in Hibernate?</vt:lpstr>
      <vt:lpstr>What is cascading in hibernate ?</vt:lpstr>
      <vt:lpstr>Continue..</vt:lpstr>
      <vt:lpstr>Types of cascading :</vt:lpstr>
      <vt:lpstr>How to integrate Hibernate and Spring frameworks?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 INTERVIEW QUESTIONS</dc:title>
  <dc:creator>Sumit Pal Singh</dc:creator>
  <cp:lastModifiedBy>Sumit Pal Singh</cp:lastModifiedBy>
  <cp:revision>22</cp:revision>
  <dcterms:created xsi:type="dcterms:W3CDTF">2018-07-18T17:51:37Z</dcterms:created>
  <dcterms:modified xsi:type="dcterms:W3CDTF">2018-07-20T02:06:21Z</dcterms:modified>
</cp:coreProperties>
</file>