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8/21/2018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8/21/2018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65533" y="1068225"/>
            <a:ext cx="8280873" cy="4016524"/>
          </a:xfrm>
        </p:spPr>
        <p:txBody>
          <a:bodyPr/>
          <a:lstStyle/>
          <a:p>
            <a:r>
              <a:rPr lang="en-US" sz="4800" b="1" dirty="0" smtClean="0">
                <a:solidFill>
                  <a:schemeClr val="accent2">
                    <a:lumMod val="50000"/>
                  </a:schemeClr>
                </a:solidFill>
              </a:rPr>
              <a:t>RESTFULL</a:t>
            </a:r>
            <a:br>
              <a:rPr lang="en-US" sz="4800" b="1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sz="4800" b="1" dirty="0" smtClean="0">
                <a:solidFill>
                  <a:schemeClr val="accent2">
                    <a:lumMod val="50000"/>
                  </a:schemeClr>
                </a:solidFill>
              </a:rPr>
              <a:t> WEBSERVICES INTERVIEW QUESTIONS AND ANSWERS</a:t>
            </a:r>
            <a:endParaRPr lang="en-US" sz="4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4932679"/>
            <a:ext cx="6815669" cy="45719"/>
          </a:xfrm>
        </p:spPr>
        <p:txBody>
          <a:bodyPr>
            <a:normAutofit fontScale="25000" lnSpcReduction="20000"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20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10019231" cy="1303867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>
                <a:solidFill>
                  <a:srgbClr val="C00000"/>
                </a:solidFill>
              </a:rPr>
              <a:t>9.What is the meaning of stateless Web </a:t>
            </a:r>
            <a:r>
              <a:rPr lang="en-US" b="1" dirty="0" smtClean="0">
                <a:solidFill>
                  <a:srgbClr val="C00000"/>
                </a:solidFill>
              </a:rPr>
              <a:t> services</a:t>
            </a:r>
            <a:r>
              <a:rPr lang="en-US" b="1" dirty="0">
                <a:solidFill>
                  <a:srgbClr val="C00000"/>
                </a:solidFill>
              </a:rPr>
              <a:t>? with Advantage and Disadvantage 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510582"/>
          </a:xfrm>
        </p:spPr>
        <p:txBody>
          <a:bodyPr>
            <a:noAutofit/>
          </a:bodyPr>
          <a:lstStyle/>
          <a:p>
            <a:r>
              <a:rPr lang="en-US" sz="2800" b="1" dirty="0" err="1"/>
              <a:t>RESTful</a:t>
            </a:r>
            <a:r>
              <a:rPr lang="en-US" sz="2800" b="1" dirty="0"/>
              <a:t> Web Service should not keep a client state on the server is  called Statelessness </a:t>
            </a:r>
            <a:r>
              <a:rPr lang="en-US" sz="2800" b="1" dirty="0" err="1"/>
              <a:t>behaviour</a:t>
            </a:r>
            <a:r>
              <a:rPr lang="en-US" sz="2800" b="1" dirty="0"/>
              <a:t>. </a:t>
            </a:r>
          </a:p>
          <a:p>
            <a:r>
              <a:rPr lang="en-US" sz="2800" b="1" dirty="0"/>
              <a:t>It is the responsibility of the client to pass its context to the server and then the server can store this context to process the client's further request. </a:t>
            </a:r>
          </a:p>
          <a:p>
            <a:r>
              <a:rPr lang="en-US" sz="2800" b="1" dirty="0"/>
              <a:t>For example, session maintained by server is identified by session identifier passed by the client.</a:t>
            </a:r>
          </a:p>
        </p:txBody>
      </p:sp>
    </p:spTree>
    <p:extLst>
      <p:ext uri="{BB962C8B-B14F-4D97-AF65-F5344CB8AC3E}">
        <p14:creationId xmlns:p14="http://schemas.microsoft.com/office/powerpoint/2010/main" val="355659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65011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Continue..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206" y="1521150"/>
            <a:ext cx="10904433" cy="505056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Advantages of Statelessness </a:t>
            </a:r>
            <a:r>
              <a:rPr lang="en-US" b="1" dirty="0" smtClean="0">
                <a:solidFill>
                  <a:srgbClr val="C00000"/>
                </a:solidFill>
              </a:rPr>
              <a:t>:</a:t>
            </a:r>
            <a:endParaRPr lang="en-US" b="1" dirty="0">
              <a:solidFill>
                <a:srgbClr val="C00000"/>
              </a:solidFill>
            </a:endParaRPr>
          </a:p>
          <a:p>
            <a:r>
              <a:rPr lang="en-US" b="1" dirty="0"/>
              <a:t>Web services can treat each method request independently.</a:t>
            </a:r>
          </a:p>
          <a:p>
            <a:r>
              <a:rPr lang="en-US" b="1" dirty="0"/>
              <a:t>Any previous communication with the client and server is not maintained and thus the whole process is very much simplified.</a:t>
            </a:r>
          </a:p>
          <a:p>
            <a:r>
              <a:rPr lang="en-US" b="1" dirty="0"/>
              <a:t>If any information or metadata used earlier in required in another method, then the client sends again that information with HTTP request.</a:t>
            </a:r>
          </a:p>
          <a:p>
            <a:r>
              <a:rPr lang="en-US" b="1" dirty="0"/>
              <a:t>HTTP protocol and REST web service, both shares the feature of </a:t>
            </a:r>
            <a:r>
              <a:rPr lang="en-US" b="1" dirty="0" smtClean="0"/>
              <a:t>statelessness.</a:t>
            </a:r>
          </a:p>
          <a:p>
            <a:r>
              <a:rPr lang="en-US" b="1" dirty="0" err="1" smtClean="0">
                <a:solidFill>
                  <a:srgbClr val="C00000"/>
                </a:solidFill>
              </a:rPr>
              <a:t>DisAdvantages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of Statelessness </a:t>
            </a:r>
            <a:r>
              <a:rPr lang="en-US" b="1" dirty="0" smtClean="0">
                <a:solidFill>
                  <a:srgbClr val="C00000"/>
                </a:solidFill>
              </a:rPr>
              <a:t>:</a:t>
            </a:r>
            <a:endParaRPr lang="en-US" b="1" dirty="0">
              <a:solidFill>
                <a:srgbClr val="C00000"/>
              </a:solidFill>
            </a:endParaRPr>
          </a:p>
          <a:p>
            <a:r>
              <a:rPr lang="en-US" b="1" dirty="0"/>
              <a:t>In every HTTP request from the client, the availability of some information regarding the client state is required by the web service.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02950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564022"/>
            <a:ext cx="9601196" cy="1213503"/>
          </a:xfrm>
        </p:spPr>
        <p:txBody>
          <a:bodyPr/>
          <a:lstStyle/>
          <a:p>
            <a:pPr algn="l"/>
            <a:r>
              <a:rPr lang="en-US" b="1" dirty="0">
                <a:solidFill>
                  <a:srgbClr val="C00000"/>
                </a:solidFill>
              </a:rPr>
              <a:t>10. What is a ‘Resource’?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934" y="1153682"/>
            <a:ext cx="10904433" cy="5221482"/>
          </a:xfrm>
        </p:spPr>
        <p:txBody>
          <a:bodyPr>
            <a:normAutofit lnSpcReduction="10000"/>
          </a:bodyPr>
          <a:lstStyle/>
          <a:p>
            <a:endParaRPr lang="en-US" b="1" dirty="0"/>
          </a:p>
          <a:p>
            <a:r>
              <a:rPr lang="en-US" b="1" dirty="0"/>
              <a:t>REST architecture treats every content as a resource. These resources can be text files, html pages, </a:t>
            </a:r>
            <a:r>
              <a:rPr lang="en-US" b="1" dirty="0" smtClean="0"/>
              <a:t>images</a:t>
            </a:r>
            <a:r>
              <a:rPr lang="en-US" b="1" dirty="0"/>
              <a:t>.</a:t>
            </a:r>
          </a:p>
          <a:p>
            <a:r>
              <a:rPr lang="en-US" b="1" dirty="0"/>
              <a:t>Just like the ‘Object’ instance, we have learned in object orient programming Language, in the same way, ‘Resource’ is defined as an object of a type </a:t>
            </a:r>
            <a:r>
              <a:rPr lang="en-US" b="1" dirty="0" smtClean="0"/>
              <a:t>which </a:t>
            </a:r>
            <a:r>
              <a:rPr lang="en-US" b="1" dirty="0"/>
              <a:t>can be an image, HTML file, text data, videos or dynamic business data.. There are varieties of representation formats available in order </a:t>
            </a:r>
            <a:r>
              <a:rPr lang="en-US" b="1" dirty="0" smtClean="0"/>
              <a:t>to </a:t>
            </a:r>
            <a:r>
              <a:rPr lang="en-US" b="1" dirty="0"/>
              <a:t>represent a resource</a:t>
            </a:r>
            <a:r>
              <a:rPr lang="en-US" b="1" dirty="0" smtClean="0"/>
              <a:t>.</a:t>
            </a:r>
            <a:endParaRPr lang="en-US" b="1" dirty="0"/>
          </a:p>
          <a:p>
            <a:r>
              <a:rPr lang="en-US" b="1" dirty="0"/>
              <a:t>Some most common are   below</a:t>
            </a:r>
            <a:r>
              <a:rPr lang="en-US" b="1" dirty="0" smtClean="0"/>
              <a:t>:</a:t>
            </a:r>
            <a:endParaRPr lang="en-US" b="1" dirty="0"/>
          </a:p>
          <a:p>
            <a:r>
              <a:rPr lang="en-US" b="1" dirty="0"/>
              <a:t>JSON</a:t>
            </a:r>
          </a:p>
          <a:p>
            <a:r>
              <a:rPr lang="en-US" b="1" dirty="0"/>
              <a:t>YAML</a:t>
            </a:r>
          </a:p>
          <a:p>
            <a:r>
              <a:rPr lang="en-US" b="1" dirty="0"/>
              <a:t>XML</a:t>
            </a:r>
          </a:p>
          <a:p>
            <a:r>
              <a:rPr lang="en-US" b="1" dirty="0"/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502712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11. what is the key characteristics of REST?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1. REST is stateless, therefore the SERVER has no state (or session data)</a:t>
            </a:r>
          </a:p>
          <a:p>
            <a:r>
              <a:rPr lang="en-US" sz="2800" b="1" dirty="0"/>
              <a:t>2. With a well-applied REST API, the server could be restarted between two calls as every data is passed to the server</a:t>
            </a:r>
          </a:p>
        </p:txBody>
      </p:sp>
    </p:spTree>
    <p:extLst>
      <p:ext uri="{BB962C8B-B14F-4D97-AF65-F5344CB8AC3E}">
        <p14:creationId xmlns:p14="http://schemas.microsoft.com/office/powerpoint/2010/main" val="42437064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3503" y="982132"/>
            <a:ext cx="9683095" cy="1303867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>
                <a:solidFill>
                  <a:srgbClr val="C00000"/>
                </a:solidFill>
              </a:rPr>
              <a:t>12. Mention which markup language can be </a:t>
            </a:r>
            <a:r>
              <a:rPr lang="en-US" b="1" dirty="0" smtClean="0">
                <a:solidFill>
                  <a:srgbClr val="C00000"/>
                </a:solidFill>
              </a:rPr>
              <a:t>	  used </a:t>
            </a:r>
            <a:r>
              <a:rPr lang="en-US" b="1" dirty="0">
                <a:solidFill>
                  <a:srgbClr val="C00000"/>
                </a:solidFill>
              </a:rPr>
              <a:t>in restful web </a:t>
            </a:r>
            <a:r>
              <a:rPr lang="en-US" b="1" dirty="0" err="1">
                <a:solidFill>
                  <a:srgbClr val="C00000"/>
                </a:solidFill>
              </a:rPr>
              <a:t>api</a:t>
            </a:r>
            <a:r>
              <a:rPr lang="en-US" b="1" dirty="0">
                <a:solidFill>
                  <a:srgbClr val="C00000"/>
                </a:solidFill>
              </a:rPr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JSON and XML are the two markup language that can be used in restful web </a:t>
            </a:r>
            <a:r>
              <a:rPr lang="en-US" sz="2800" b="1" dirty="0" err="1"/>
              <a:t>api</a:t>
            </a:r>
            <a:r>
              <a:rPr lang="en-US" sz="28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005652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>
                <a:solidFill>
                  <a:srgbClr val="C00000"/>
                </a:solidFill>
              </a:rPr>
              <a:t>13. </a:t>
            </a:r>
            <a:r>
              <a:rPr lang="en-US" b="1" dirty="0" smtClean="0">
                <a:solidFill>
                  <a:srgbClr val="C00000"/>
                </a:solidFill>
              </a:rPr>
              <a:t>What </a:t>
            </a:r>
            <a:r>
              <a:rPr lang="en-US" b="1" dirty="0">
                <a:solidFill>
                  <a:srgbClr val="C00000"/>
                </a:solidFill>
              </a:rPr>
              <a:t>is the difference between PUT </a:t>
            </a:r>
            <a:r>
              <a:rPr lang="en-US" b="1" dirty="0" smtClean="0">
                <a:solidFill>
                  <a:srgbClr val="C00000"/>
                </a:solidFill>
              </a:rPr>
              <a:t>  		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smtClean="0">
                <a:solidFill>
                  <a:srgbClr val="C00000"/>
                </a:solidFill>
              </a:rPr>
              <a:t> and POST</a:t>
            </a:r>
            <a:r>
              <a:rPr lang="en-US" b="1" dirty="0">
                <a:solidFill>
                  <a:srgbClr val="C00000"/>
                </a:solidFill>
              </a:rPr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206" y="2119357"/>
            <a:ext cx="10947162" cy="4460905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The major difference between the PUT and POST method is that the result generated with PUT method is always same no matter how many times the operation is performed.</a:t>
            </a:r>
          </a:p>
          <a:p>
            <a:r>
              <a:rPr lang="en-US" b="1" dirty="0"/>
              <a:t>On the other hand, the result generated by POST operation is always different every time</a:t>
            </a:r>
            <a:r>
              <a:rPr lang="en-US" b="1" dirty="0" smtClean="0"/>
              <a:t>.</a:t>
            </a:r>
            <a:endParaRPr lang="en-US" b="1" dirty="0"/>
          </a:p>
          <a:p>
            <a:r>
              <a:rPr lang="en-US" b="1" dirty="0"/>
              <a:t>PUT puts a file or resource at a particular URI and exactly at that URI. If there is already a file or resource at that URI, PUT changes that file or resource.</a:t>
            </a:r>
          </a:p>
          <a:p>
            <a:r>
              <a:rPr lang="en-US" b="1" dirty="0"/>
              <a:t>If there is no resource or file there, PUT makes one</a:t>
            </a:r>
            <a:r>
              <a:rPr lang="en-US" b="1" dirty="0" smtClean="0"/>
              <a:t>.</a:t>
            </a:r>
            <a:endParaRPr lang="en-US" b="1" dirty="0"/>
          </a:p>
          <a:p>
            <a:r>
              <a:rPr lang="en-US" b="1" dirty="0"/>
              <a:t>POST sends data to a particular URI and expects the resource at that URI to deal with the request. The web server at this point can decide what to do with the </a:t>
            </a:r>
            <a:r>
              <a:rPr lang="en-US" b="1" dirty="0" smtClean="0"/>
              <a:t>data </a:t>
            </a:r>
            <a:r>
              <a:rPr lang="en-US" b="1" dirty="0"/>
              <a:t>in the context of specified resource</a:t>
            </a:r>
            <a:r>
              <a:rPr lang="en-US" b="1" dirty="0" smtClean="0"/>
              <a:t>.</a:t>
            </a:r>
            <a:endParaRPr lang="en-US" b="1" dirty="0"/>
          </a:p>
          <a:p>
            <a:r>
              <a:rPr lang="en-US" b="1" dirty="0"/>
              <a:t>PUT is idempotent(unchanged) meaning, invoking it any number of times will not have an impact on resources</a:t>
            </a:r>
            <a:r>
              <a:rPr lang="en-US" b="1" dirty="0" smtClean="0"/>
              <a:t>.</a:t>
            </a:r>
            <a:endParaRPr lang="en-US" b="1" dirty="0"/>
          </a:p>
          <a:p>
            <a:r>
              <a:rPr lang="en-US" b="1" dirty="0"/>
              <a:t>And POST is not idempotent, meaning if you invoke POST multiple times it keeps creating more resources.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400511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solidFill>
                  <a:srgbClr val="C00000"/>
                </a:solidFill>
              </a:rPr>
              <a:t>14. what is JAX-WS and JAX-RS?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6572" y="1956987"/>
            <a:ext cx="11024075" cy="4136164"/>
          </a:xfrm>
        </p:spPr>
        <p:txBody>
          <a:bodyPr>
            <a:normAutofit/>
          </a:bodyPr>
          <a:lstStyle/>
          <a:p>
            <a:endParaRPr lang="en-US" sz="2800" b="1" dirty="0"/>
          </a:p>
          <a:p>
            <a:r>
              <a:rPr lang="en-US" sz="2800" b="1" dirty="0"/>
              <a:t>Both JAX-WS and JAX-RS are libraries (APIs) for doing communication in various ways in Java. </a:t>
            </a:r>
          </a:p>
          <a:p>
            <a:r>
              <a:rPr lang="en-US" sz="2800" b="1" dirty="0"/>
              <a:t>JAX-WS is a library that can be used to do SOAP communication in JAVA, </a:t>
            </a:r>
          </a:p>
          <a:p>
            <a:r>
              <a:rPr lang="en-US" sz="2800" b="1" dirty="0"/>
              <a:t>and JAX-RS lets you do the REST communication in JAVA.</a:t>
            </a:r>
          </a:p>
          <a:p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4082588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>
                <a:solidFill>
                  <a:srgbClr val="C00000"/>
                </a:solidFill>
              </a:rPr>
              <a:t>15. What are HTTP status codes? define </a:t>
            </a:r>
            <a:r>
              <a:rPr lang="en-US" b="1" dirty="0" smtClean="0">
                <a:solidFill>
                  <a:srgbClr val="C00000"/>
                </a:solidFill>
              </a:rPr>
              <a:t>		   few </a:t>
            </a:r>
            <a:r>
              <a:rPr lang="en-US" b="1" dirty="0">
                <a:solidFill>
                  <a:srgbClr val="C00000"/>
                </a:solidFill>
              </a:rPr>
              <a:t>status code with meaning.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5118" y="2556931"/>
            <a:ext cx="10776246" cy="3707135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HTTP status codes basically are the representation of the status of the task that has been performed on the server, with the mode of some codes.</a:t>
            </a:r>
          </a:p>
          <a:p>
            <a:r>
              <a:rPr lang="en-US" b="1" dirty="0"/>
              <a:t>Every code has their own meaning</a:t>
            </a:r>
            <a:r>
              <a:rPr lang="en-US" b="1" dirty="0" smtClean="0"/>
              <a:t>.</a:t>
            </a:r>
            <a:endParaRPr lang="en-US" b="1" dirty="0"/>
          </a:p>
          <a:p>
            <a:r>
              <a:rPr lang="en-US" b="1" dirty="0"/>
              <a:t>Some of the HTTP status codes with meaning are as follows</a:t>
            </a:r>
            <a:r>
              <a:rPr lang="en-US" b="1" dirty="0" smtClean="0"/>
              <a:t>:</a:t>
            </a:r>
            <a:endParaRPr lang="en-US" b="1" dirty="0"/>
          </a:p>
          <a:p>
            <a:r>
              <a:rPr lang="en-US" b="1" dirty="0"/>
              <a:t>Code 200:  success.</a:t>
            </a:r>
          </a:p>
          <a:p>
            <a:r>
              <a:rPr lang="en-US" b="1" dirty="0"/>
              <a:t>Code 201:  successfully created.</a:t>
            </a:r>
          </a:p>
          <a:p>
            <a:r>
              <a:rPr lang="en-US" b="1" dirty="0"/>
              <a:t>Code 204:  no content in the response body.</a:t>
            </a:r>
          </a:p>
          <a:p>
            <a:r>
              <a:rPr lang="en-US" b="1" dirty="0"/>
              <a:t>Code 404: This indicates that there is no method available.</a:t>
            </a:r>
          </a:p>
        </p:txBody>
      </p:sp>
    </p:spTree>
    <p:extLst>
      <p:ext uri="{BB962C8B-B14F-4D97-AF65-F5344CB8AC3E}">
        <p14:creationId xmlns:p14="http://schemas.microsoft.com/office/powerpoint/2010/main" val="22227798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16. What do you mean by Idempotent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Idempotent operations means their result will always same no matter how many times these operations are invoked.</a:t>
            </a:r>
          </a:p>
        </p:txBody>
      </p:sp>
    </p:spTree>
    <p:extLst>
      <p:ext uri="{BB962C8B-B14F-4D97-AF65-F5344CB8AC3E}">
        <p14:creationId xmlns:p14="http://schemas.microsoft.com/office/powerpoint/2010/main" val="35356533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>
                <a:solidFill>
                  <a:srgbClr val="C00000"/>
                </a:solidFill>
              </a:rPr>
              <a:t>17</a:t>
            </a:r>
            <a:r>
              <a:rPr lang="en-US" b="1" dirty="0" smtClean="0">
                <a:solidFill>
                  <a:srgbClr val="C00000"/>
                </a:solidFill>
              </a:rPr>
              <a:t>. Which </a:t>
            </a:r>
            <a:r>
              <a:rPr lang="en-US" b="1" dirty="0">
                <a:solidFill>
                  <a:srgbClr val="C00000"/>
                </a:solidFill>
              </a:rPr>
              <a:t>type of </a:t>
            </a:r>
            <a:r>
              <a:rPr lang="en-US" b="1" dirty="0" err="1">
                <a:solidFill>
                  <a:srgbClr val="C00000"/>
                </a:solidFill>
              </a:rPr>
              <a:t>Webservices</a:t>
            </a:r>
            <a:r>
              <a:rPr lang="en-US" b="1" dirty="0">
                <a:solidFill>
                  <a:srgbClr val="C00000"/>
                </a:solidFill>
              </a:rPr>
              <a:t> methods are </a:t>
            </a:r>
            <a:r>
              <a:rPr lang="en-US" b="1" dirty="0" smtClean="0">
                <a:solidFill>
                  <a:srgbClr val="C00000"/>
                </a:solidFill>
              </a:rPr>
              <a:t>	   to </a:t>
            </a:r>
            <a:r>
              <a:rPr lang="en-US" b="1" dirty="0">
                <a:solidFill>
                  <a:srgbClr val="C00000"/>
                </a:solidFill>
              </a:rPr>
              <a:t>be idempotent?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PUT and DELETE types of methods are idempotent.</a:t>
            </a:r>
          </a:p>
        </p:txBody>
      </p:sp>
    </p:spTree>
    <p:extLst>
      <p:ext uri="{BB962C8B-B14F-4D97-AF65-F5344CB8AC3E}">
        <p14:creationId xmlns:p14="http://schemas.microsoft.com/office/powerpoint/2010/main" val="3093533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rgbClr val="C00000"/>
                </a:solidFill>
              </a:rPr>
              <a:t>1. What </a:t>
            </a:r>
            <a:r>
              <a:rPr lang="en-US" b="1" dirty="0">
                <a:solidFill>
                  <a:srgbClr val="C00000"/>
                </a:solidFill>
              </a:rPr>
              <a:t>are </a:t>
            </a:r>
            <a:r>
              <a:rPr lang="en-US" b="1" dirty="0" err="1">
                <a:solidFill>
                  <a:srgbClr val="C00000"/>
                </a:solidFill>
              </a:rPr>
              <a:t>webservices</a:t>
            </a:r>
            <a:r>
              <a:rPr lang="en-US" b="1" dirty="0">
                <a:solidFill>
                  <a:srgbClr val="C00000"/>
                </a:solidFill>
              </a:rPr>
              <a:t>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A web service is a collection of open protocols and standards used for exchanging data between applications or systems.</a:t>
            </a:r>
          </a:p>
          <a:p>
            <a:r>
              <a:rPr lang="en-US" sz="2800" b="1" dirty="0"/>
              <a:t>Software applications written in various programming languages and running on various platforms can use web services to exchange data between client and server.</a:t>
            </a:r>
          </a:p>
        </p:txBody>
      </p:sp>
    </p:spTree>
    <p:extLst>
      <p:ext uri="{BB962C8B-B14F-4D97-AF65-F5344CB8AC3E}">
        <p14:creationId xmlns:p14="http://schemas.microsoft.com/office/powerpoint/2010/main" val="42197581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206" y="730033"/>
            <a:ext cx="10252814" cy="1107314"/>
          </a:xfrm>
        </p:spPr>
        <p:txBody>
          <a:bodyPr/>
          <a:lstStyle/>
          <a:p>
            <a:pPr algn="l"/>
            <a:r>
              <a:rPr lang="en-US" b="1" dirty="0">
                <a:solidFill>
                  <a:srgbClr val="C00000"/>
                </a:solidFill>
              </a:rPr>
              <a:t>18. What is caching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206" y="2033899"/>
            <a:ext cx="10904433" cy="4409631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Caching is the process in which server response is stored so that a cached copy can be used when required and there is no need of generating the </a:t>
            </a:r>
          </a:p>
          <a:p>
            <a:r>
              <a:rPr lang="en-US" b="1" dirty="0"/>
              <a:t>same response again. This process not only reduces the server load but in turn increase the scalability and performance of the server. </a:t>
            </a:r>
          </a:p>
          <a:p>
            <a:r>
              <a:rPr lang="en-US" b="1" dirty="0"/>
              <a:t>Only the client is able to cache the response and that too for a limited period of time</a:t>
            </a:r>
            <a:r>
              <a:rPr lang="en-US" b="1" dirty="0" smtClean="0"/>
              <a:t>.</a:t>
            </a:r>
            <a:endParaRPr lang="en-US" b="1" dirty="0"/>
          </a:p>
          <a:p>
            <a:r>
              <a:rPr lang="en-US" b="1" dirty="0"/>
              <a:t>A server response should have information about how a caching is to be done so that a client caches response for a period of time or never caches </a:t>
            </a:r>
            <a:r>
              <a:rPr lang="en-US" b="1" dirty="0" smtClean="0"/>
              <a:t>the </a:t>
            </a:r>
            <a:r>
              <a:rPr lang="en-US" b="1" dirty="0"/>
              <a:t>server response.</a:t>
            </a:r>
          </a:p>
          <a:p>
            <a:r>
              <a:rPr lang="en-US" b="1" dirty="0" smtClean="0"/>
              <a:t>Cache-Control </a:t>
            </a:r>
            <a:r>
              <a:rPr lang="en-US" b="1" dirty="0"/>
              <a:t>is the primary header to control caching.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782284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1145136"/>
            <a:ext cx="9601196" cy="495657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>
                <a:solidFill>
                  <a:srgbClr val="C00000"/>
                </a:solidFill>
              </a:rPr>
              <a:t/>
            </a:r>
            <a:br>
              <a:rPr lang="en-US" b="1" dirty="0">
                <a:solidFill>
                  <a:srgbClr val="C0000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19. What are the best practices for caching?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Always keep static contents expiration date less than 3 days. Never keep expiry date too high.</a:t>
            </a:r>
          </a:p>
        </p:txBody>
      </p:sp>
    </p:spTree>
    <p:extLst>
      <p:ext uri="{BB962C8B-B14F-4D97-AF65-F5344CB8AC3E}">
        <p14:creationId xmlns:p14="http://schemas.microsoft.com/office/powerpoint/2010/main" val="9705900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>
                <a:solidFill>
                  <a:srgbClr val="C00000"/>
                </a:solidFill>
              </a:rPr>
              <a:t/>
            </a:r>
            <a:br>
              <a:rPr lang="en-US" b="1" dirty="0">
                <a:solidFill>
                  <a:srgbClr val="C0000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20. What is the purpose of HTTP Status </a:t>
            </a:r>
            <a:r>
              <a:rPr lang="en-US" b="1" dirty="0" smtClean="0">
                <a:solidFill>
                  <a:srgbClr val="C00000"/>
                </a:solidFill>
              </a:rPr>
              <a:t>		  Code</a:t>
            </a:r>
            <a:r>
              <a:rPr lang="en-US" b="1" dirty="0">
                <a:solidFill>
                  <a:srgbClr val="C00000"/>
                </a:solidFill>
              </a:rPr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HTTP Status code are standard codes and refers to predefined status of task done at server. </a:t>
            </a:r>
          </a:p>
          <a:p>
            <a:r>
              <a:rPr lang="en-US" sz="2800" b="1" dirty="0"/>
              <a:t>For example, HTTP Status 404 states that requested resource is not Found on server.</a:t>
            </a:r>
          </a:p>
        </p:txBody>
      </p:sp>
    </p:spTree>
    <p:extLst>
      <p:ext uri="{BB962C8B-B14F-4D97-AF65-F5344CB8AC3E}">
        <p14:creationId xmlns:p14="http://schemas.microsoft.com/office/powerpoint/2010/main" val="507387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6393" y="598206"/>
            <a:ext cx="11135169" cy="1687793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rgbClr val="C00000"/>
                </a:solidFill>
              </a:rPr>
              <a:t>2. What </a:t>
            </a:r>
            <a:r>
              <a:rPr lang="en-US" b="1" dirty="0">
                <a:solidFill>
                  <a:srgbClr val="C00000"/>
                </a:solidFill>
              </a:rPr>
              <a:t>Rest Stands for? and </a:t>
            </a:r>
            <a:r>
              <a:rPr lang="en-US" b="1" dirty="0" err="1">
                <a:solidFill>
                  <a:srgbClr val="C00000"/>
                </a:solidFill>
              </a:rPr>
              <a:t>Restfull</a:t>
            </a:r>
            <a:r>
              <a:rPr lang="en-US" b="1" dirty="0">
                <a:solidFill>
                  <a:srgbClr val="C00000"/>
                </a:solidFill>
              </a:rPr>
              <a:t> web </a:t>
            </a:r>
            <a:r>
              <a:rPr lang="en-US" b="1" dirty="0" smtClean="0">
                <a:solidFill>
                  <a:srgbClr val="C00000"/>
                </a:solidFill>
              </a:rPr>
              <a:t>	services</a:t>
            </a:r>
            <a:r>
              <a:rPr lang="en-US" b="1" dirty="0">
                <a:solidFill>
                  <a:srgbClr val="C00000"/>
                </a:solidFill>
              </a:rPr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5296" y="2110811"/>
            <a:ext cx="10921525" cy="4383993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REST stands for </a:t>
            </a:r>
            <a:r>
              <a:rPr lang="en-US" b="1" dirty="0" err="1"/>
              <a:t>REpresentational</a:t>
            </a:r>
            <a:r>
              <a:rPr lang="en-US" b="1" dirty="0"/>
              <a:t> State Transfer.</a:t>
            </a:r>
          </a:p>
          <a:p>
            <a:r>
              <a:rPr lang="en-US" b="1" dirty="0"/>
              <a:t>Just like SOAP (Simple Object Access Protocol), which is used to develop web services by XML method, </a:t>
            </a:r>
            <a:r>
              <a:rPr lang="en-US" b="1" dirty="0" err="1"/>
              <a:t>RESTful</a:t>
            </a:r>
            <a:r>
              <a:rPr lang="en-US" b="1" dirty="0"/>
              <a:t> web services use web protocol i.e. HTTP protocol method.</a:t>
            </a:r>
          </a:p>
          <a:p>
            <a:r>
              <a:rPr lang="en-US" b="1" dirty="0"/>
              <a:t>In REST architecture, a REST Server simply provides access to resources and REST client accesses and presents the resources. Here each resource is </a:t>
            </a:r>
          </a:p>
          <a:p>
            <a:r>
              <a:rPr lang="en-US" b="1" dirty="0"/>
              <a:t>identified by URIs/ global IDs. REST uses various representations to represent a resource like text, JSON and XML.</a:t>
            </a:r>
          </a:p>
          <a:p>
            <a:r>
              <a:rPr lang="en-US" b="1" dirty="0"/>
              <a:t>it focuses on system resources and how state of resource should be transported over HTTP protocol to different clients written in different language.</a:t>
            </a:r>
          </a:p>
          <a:p>
            <a:r>
              <a:rPr lang="en-US" b="1" dirty="0"/>
              <a:t>In RESTFUL web service HTTP methods like GET, POST, PUT and DELETE can be used to perform CRUD operations.</a:t>
            </a:r>
          </a:p>
        </p:txBody>
      </p:sp>
    </p:spTree>
    <p:extLst>
      <p:ext uri="{BB962C8B-B14F-4D97-AF65-F5344CB8AC3E}">
        <p14:creationId xmlns:p14="http://schemas.microsoft.com/office/powerpoint/2010/main" val="1964168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982132"/>
            <a:ext cx="10241421" cy="1303867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>
                <a:solidFill>
                  <a:srgbClr val="C00000"/>
                </a:solidFill>
              </a:rPr>
              <a:t>3. Name </a:t>
            </a:r>
            <a:r>
              <a:rPr lang="en-US" b="1" dirty="0">
                <a:solidFill>
                  <a:srgbClr val="C00000"/>
                </a:solidFill>
              </a:rPr>
              <a:t>the protocol which is used by </a:t>
            </a:r>
            <a:r>
              <a:rPr lang="en-US" b="1" dirty="0" smtClean="0">
                <a:solidFill>
                  <a:srgbClr val="C00000"/>
                </a:solidFill>
              </a:rPr>
              <a:t>	</a:t>
            </a:r>
            <a:r>
              <a:rPr lang="en-US" b="1" dirty="0" err="1" smtClean="0">
                <a:solidFill>
                  <a:srgbClr val="C00000"/>
                </a:solidFill>
              </a:rPr>
              <a:t>RESTful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web services.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err="1"/>
              <a:t>RESTful</a:t>
            </a:r>
            <a:r>
              <a:rPr lang="en-US" sz="2800" b="1" dirty="0"/>
              <a:t> web services use   HTTP protocol. This serves as a medium of data communication between client and server. </a:t>
            </a:r>
          </a:p>
          <a:p>
            <a:r>
              <a:rPr lang="en-US" sz="2800" b="1" dirty="0"/>
              <a:t>HTTP standard methods like GET, POST, PUT and DELETE are used to access resources in </a:t>
            </a:r>
            <a:r>
              <a:rPr lang="en-US" sz="2800" b="1" dirty="0" err="1"/>
              <a:t>RESTful</a:t>
            </a:r>
            <a:r>
              <a:rPr lang="en-US" sz="2800" b="1" dirty="0"/>
              <a:t> web service architecture.</a:t>
            </a:r>
          </a:p>
        </p:txBody>
      </p:sp>
    </p:spTree>
    <p:extLst>
      <p:ext uri="{BB962C8B-B14F-4D97-AF65-F5344CB8AC3E}">
        <p14:creationId xmlns:p14="http://schemas.microsoft.com/office/powerpoint/2010/main" val="1198198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1197" cy="1303867"/>
          </a:xfrm>
        </p:spPr>
        <p:txBody>
          <a:bodyPr>
            <a:noAutofit/>
          </a:bodyPr>
          <a:lstStyle/>
          <a:p>
            <a:pPr algn="l"/>
            <a:r>
              <a:rPr lang="en-US" sz="4800" b="1" dirty="0">
                <a:solidFill>
                  <a:srgbClr val="C00000"/>
                </a:solidFill>
              </a:rPr>
              <a:t>4</a:t>
            </a:r>
            <a:r>
              <a:rPr lang="en-US" sz="4800" b="1" dirty="0" smtClean="0">
                <a:solidFill>
                  <a:srgbClr val="C00000"/>
                </a:solidFill>
              </a:rPr>
              <a:t>. What </a:t>
            </a:r>
            <a:r>
              <a:rPr lang="en-US" sz="4800" b="1" dirty="0">
                <a:solidFill>
                  <a:srgbClr val="C00000"/>
                </a:solidFill>
              </a:rPr>
              <a:t>is messaging in </a:t>
            </a:r>
            <a:r>
              <a:rPr lang="en-US" sz="4800" b="1" dirty="0" err="1">
                <a:solidFill>
                  <a:srgbClr val="C00000"/>
                </a:solidFill>
              </a:rPr>
              <a:t>RESTful</a:t>
            </a:r>
            <a:r>
              <a:rPr lang="en-US" sz="4800" b="1" dirty="0">
                <a:solidFill>
                  <a:srgbClr val="C00000"/>
                </a:solidFill>
              </a:rPr>
              <a:t> </a:t>
            </a:r>
            <a:r>
              <a:rPr lang="en-US" sz="4800" b="1" dirty="0" smtClean="0">
                <a:solidFill>
                  <a:srgbClr val="C00000"/>
                </a:solidFill>
              </a:rPr>
              <a:t>	 	</a:t>
            </a:r>
            <a:r>
              <a:rPr lang="en-US" sz="4800" b="1" dirty="0" err="1" smtClean="0">
                <a:solidFill>
                  <a:srgbClr val="C00000"/>
                </a:solidFill>
              </a:rPr>
              <a:t>webservices</a:t>
            </a:r>
            <a:r>
              <a:rPr lang="en-US" sz="4800" b="1" dirty="0">
                <a:solidFill>
                  <a:srgbClr val="C00000"/>
                </a:solidFill>
              </a:rPr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Messages are the collection of information about the data.</a:t>
            </a:r>
          </a:p>
          <a:p>
            <a:r>
              <a:rPr lang="en-US" sz="2800" b="1" dirty="0" err="1"/>
              <a:t>Restfull</a:t>
            </a:r>
            <a:r>
              <a:rPr lang="en-US" sz="2800" b="1" dirty="0"/>
              <a:t> </a:t>
            </a:r>
            <a:r>
              <a:rPr lang="en-US" sz="2800" b="1" dirty="0" err="1"/>
              <a:t>Webservices</a:t>
            </a:r>
            <a:r>
              <a:rPr lang="en-US" sz="2800" b="1" dirty="0"/>
              <a:t> use HTTP Protocol to transfer information. A client sends a message in form of a HTTP Request and server responds in form of a HTTP Response.</a:t>
            </a:r>
          </a:p>
          <a:p>
            <a:r>
              <a:rPr lang="en-US" sz="2800" b="1" dirty="0"/>
              <a:t> This technique is termed as Messaging. These messages contain message data i.e. </a:t>
            </a:r>
            <a:r>
              <a:rPr lang="en-US" sz="2800" b="1" dirty="0" err="1"/>
              <a:t>mwtadata</a:t>
            </a:r>
            <a:r>
              <a:rPr lang="en-US" sz="28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49849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>
                <a:solidFill>
                  <a:srgbClr val="C00000"/>
                </a:solidFill>
              </a:rPr>
              <a:t>5. What are the core components of HTTP </a:t>
            </a:r>
            <a:r>
              <a:rPr lang="en-US" b="1" dirty="0" smtClean="0">
                <a:solidFill>
                  <a:srgbClr val="C00000"/>
                </a:solidFill>
              </a:rPr>
              <a:t>	request </a:t>
            </a:r>
            <a:r>
              <a:rPr lang="en-US" b="1" dirty="0">
                <a:solidFill>
                  <a:srgbClr val="C00000"/>
                </a:solidFill>
              </a:rPr>
              <a:t>and HTTP response?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664" y="2409914"/>
            <a:ext cx="11425727" cy="398234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Request core components :</a:t>
            </a:r>
          </a:p>
          <a:p>
            <a:r>
              <a:rPr lang="en-US" dirty="0" smtClean="0"/>
              <a:t>  Verb </a:t>
            </a:r>
            <a:r>
              <a:rPr lang="en-US" dirty="0"/>
              <a:t>− Includes methods like GET, PUT, POST, etc.</a:t>
            </a:r>
          </a:p>
          <a:p>
            <a:pPr marL="0" indent="0">
              <a:buNone/>
            </a:pPr>
            <a:r>
              <a:rPr lang="en-US" dirty="0" smtClean="0"/>
              <a:t>      URI </a:t>
            </a:r>
            <a:r>
              <a:rPr lang="en-US" dirty="0"/>
              <a:t>− Uniform Resource Identifier for identifying the resources  on the server.</a:t>
            </a:r>
          </a:p>
          <a:p>
            <a:pPr marL="0" indent="0">
              <a:buNone/>
            </a:pPr>
            <a:r>
              <a:rPr lang="en-US" dirty="0" smtClean="0"/>
              <a:t>      HTTP </a:t>
            </a:r>
            <a:r>
              <a:rPr lang="en-US" dirty="0"/>
              <a:t>Version − HTTP Version for specifying the HTTP version. for example HTTP v1.1 .</a:t>
            </a:r>
          </a:p>
          <a:p>
            <a:pPr marL="0" indent="0">
              <a:buNone/>
            </a:pPr>
            <a:r>
              <a:rPr lang="en-US" dirty="0" smtClean="0"/>
              <a:t>      Request </a:t>
            </a:r>
            <a:r>
              <a:rPr lang="en-US" dirty="0"/>
              <a:t>Header − Contains metadata for the HTTP Request message as key-value pairs.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Request </a:t>
            </a:r>
            <a:r>
              <a:rPr lang="en-US" dirty="0"/>
              <a:t>Body - HTTP Request body that contains the representation of the resources in use.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C00000"/>
                </a:solidFill>
              </a:rPr>
              <a:t>Response </a:t>
            </a:r>
            <a:r>
              <a:rPr lang="en-US" b="1" dirty="0">
                <a:solidFill>
                  <a:srgbClr val="C00000"/>
                </a:solidFill>
              </a:rPr>
              <a:t>core components :</a:t>
            </a:r>
          </a:p>
          <a:p>
            <a:r>
              <a:rPr lang="en-US" dirty="0" smtClean="0"/>
              <a:t>Request </a:t>
            </a:r>
            <a:r>
              <a:rPr lang="en-US" dirty="0"/>
              <a:t>Code: This contains various codes which determine the status of the server response.</a:t>
            </a:r>
          </a:p>
          <a:p>
            <a:r>
              <a:rPr lang="en-US" dirty="0"/>
              <a:t>Response Body - HTTP Response body that contains the representation of the resources in use.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171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10130325" cy="1303867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6.What </a:t>
            </a:r>
            <a:r>
              <a:rPr lang="en-US" b="1" dirty="0">
                <a:solidFill>
                  <a:srgbClr val="C00000"/>
                </a:solidFill>
              </a:rPr>
              <a:t>is addressing in </a:t>
            </a:r>
            <a:r>
              <a:rPr lang="en-US" b="1" dirty="0" err="1">
                <a:solidFill>
                  <a:srgbClr val="C00000"/>
                </a:solidFill>
              </a:rPr>
              <a:t>Restfull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</a:rPr>
              <a:t>WebServices</a:t>
            </a:r>
            <a:r>
              <a:rPr lang="en-US" b="1" dirty="0" smtClean="0">
                <a:solidFill>
                  <a:srgbClr val="C00000"/>
                </a:solidFill>
              </a:rPr>
              <a:t>?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URI (Unified Resource Identifier) locates resources that are present on the server for the purpose of hosting web services.</a:t>
            </a:r>
          </a:p>
          <a:p>
            <a:r>
              <a:rPr lang="en-US" sz="2800" b="1" dirty="0"/>
              <a:t>This is usually done with URI i.e. Unified Resource Identifier.</a:t>
            </a:r>
          </a:p>
          <a:p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466590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6052" y="982132"/>
            <a:ext cx="10041308" cy="1303867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>
                <a:solidFill>
                  <a:srgbClr val="C00000"/>
                </a:solidFill>
              </a:rPr>
              <a:t>7. </a:t>
            </a:r>
            <a:r>
              <a:rPr lang="en-US" b="1" dirty="0" smtClean="0">
                <a:solidFill>
                  <a:srgbClr val="C00000"/>
                </a:solidFill>
              </a:rPr>
              <a:t>What </a:t>
            </a:r>
            <a:r>
              <a:rPr lang="en-US" b="1" dirty="0">
                <a:solidFill>
                  <a:srgbClr val="C00000"/>
                </a:solidFill>
              </a:rPr>
              <a:t>are the HTTP methods supported by </a:t>
            </a:r>
            <a:r>
              <a:rPr lang="en-US" b="1" dirty="0" smtClean="0">
                <a:solidFill>
                  <a:srgbClr val="C00000"/>
                </a:solidFill>
              </a:rPr>
              <a:t> 	REST</a:t>
            </a:r>
            <a:r>
              <a:rPr lang="en-US" b="1" dirty="0">
                <a:solidFill>
                  <a:srgbClr val="C00000"/>
                </a:solidFill>
              </a:rPr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5118" y="2384277"/>
            <a:ext cx="10870250" cy="3913973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GET</a:t>
            </a:r>
            <a:r>
              <a:rPr lang="en-US" b="1" dirty="0"/>
              <a:t>: This is a read only operation which fetches the list of users on the server.</a:t>
            </a:r>
          </a:p>
          <a:p>
            <a:r>
              <a:rPr lang="en-US" b="1" dirty="0">
                <a:solidFill>
                  <a:srgbClr val="C00000"/>
                </a:solidFill>
              </a:rPr>
              <a:t>PUT</a:t>
            </a:r>
            <a:r>
              <a:rPr lang="en-US" b="1" dirty="0"/>
              <a:t>: This operation is used for the creation of any new resource on the server.</a:t>
            </a:r>
          </a:p>
          <a:p>
            <a:r>
              <a:rPr lang="en-US" b="1" dirty="0">
                <a:solidFill>
                  <a:srgbClr val="C00000"/>
                </a:solidFill>
              </a:rPr>
              <a:t>POST</a:t>
            </a:r>
            <a:r>
              <a:rPr lang="en-US" b="1" dirty="0"/>
              <a:t>: This operation is used for updating an old resource or for creating a new resource.</a:t>
            </a:r>
          </a:p>
          <a:p>
            <a:r>
              <a:rPr lang="en-US" b="1" dirty="0">
                <a:solidFill>
                  <a:srgbClr val="C00000"/>
                </a:solidFill>
              </a:rPr>
              <a:t>DELETE</a:t>
            </a:r>
            <a:r>
              <a:rPr lang="en-US" b="1" dirty="0"/>
              <a:t>: As the name suggests, this operation is used for deleting any resource on the server.</a:t>
            </a:r>
          </a:p>
          <a:p>
            <a:r>
              <a:rPr lang="en-US" b="1" dirty="0">
                <a:solidFill>
                  <a:srgbClr val="C00000"/>
                </a:solidFill>
              </a:rPr>
              <a:t>OPTIONS</a:t>
            </a:r>
            <a:r>
              <a:rPr lang="en-US" b="1" dirty="0"/>
              <a:t>: This operation fetches the list of any supported options of resources that are available on the server.</a:t>
            </a:r>
          </a:p>
          <a:p>
            <a:r>
              <a:rPr lang="en-US" b="1" dirty="0">
                <a:solidFill>
                  <a:srgbClr val="C00000"/>
                </a:solidFill>
              </a:rPr>
              <a:t>HEAD </a:t>
            </a:r>
            <a:r>
              <a:rPr lang="en-US" b="1" dirty="0"/>
              <a:t>: It should return only HTTP Header, no Body and should be read only.</a:t>
            </a:r>
          </a:p>
        </p:txBody>
      </p:sp>
    </p:spTree>
    <p:extLst>
      <p:ext uri="{BB962C8B-B14F-4D97-AF65-F5344CB8AC3E}">
        <p14:creationId xmlns:p14="http://schemas.microsoft.com/office/powerpoint/2010/main" val="3060568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10010686" cy="1303867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>
                <a:solidFill>
                  <a:srgbClr val="C00000"/>
                </a:solidFill>
              </a:rPr>
              <a:t>8. Can we use GET request instead of PUT </a:t>
            </a:r>
            <a:r>
              <a:rPr lang="en-US" b="1" dirty="0" smtClean="0">
                <a:solidFill>
                  <a:srgbClr val="C00000"/>
                </a:solidFill>
              </a:rPr>
              <a:t>	to create </a:t>
            </a:r>
            <a:r>
              <a:rPr lang="en-US" b="1" dirty="0">
                <a:solidFill>
                  <a:srgbClr val="C00000"/>
                </a:solidFill>
              </a:rPr>
              <a:t>a resource?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No , we can't use. because GET Verb should only have view rights.</a:t>
            </a:r>
          </a:p>
        </p:txBody>
      </p:sp>
    </p:spTree>
    <p:extLst>
      <p:ext uri="{BB962C8B-B14F-4D97-AF65-F5344CB8AC3E}">
        <p14:creationId xmlns:p14="http://schemas.microsoft.com/office/powerpoint/2010/main" val="18555647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39</TotalTime>
  <Words>1515</Words>
  <Application>Microsoft Office PowerPoint</Application>
  <PresentationFormat>Widescreen</PresentationFormat>
  <Paragraphs>103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Garamond</vt:lpstr>
      <vt:lpstr>Organic</vt:lpstr>
      <vt:lpstr>RESTFULL  WEBSERVICES INTERVIEW QUESTIONS AND ANSWERS</vt:lpstr>
      <vt:lpstr>1. What are webservices ?</vt:lpstr>
      <vt:lpstr>2. What Rest Stands for? and Restfull web  services?</vt:lpstr>
      <vt:lpstr>3. Name the protocol which is used by  RESTful web services.</vt:lpstr>
      <vt:lpstr>4. What is messaging in RESTful    webservices?</vt:lpstr>
      <vt:lpstr>5. What are the core components of HTTP  request and HTTP response?</vt:lpstr>
      <vt:lpstr>6.What is addressing in Restfull WebServices?</vt:lpstr>
      <vt:lpstr>7. What are the HTTP methods supported by   REST?</vt:lpstr>
      <vt:lpstr>8. Can we use GET request instead of PUT  to create a resource?</vt:lpstr>
      <vt:lpstr>9.What is the meaning of stateless Web  services? with Advantage and Disadvantage .</vt:lpstr>
      <vt:lpstr>Continue..</vt:lpstr>
      <vt:lpstr>10. What is a ‘Resource’?</vt:lpstr>
      <vt:lpstr>11. what is the key characteristics of REST?</vt:lpstr>
      <vt:lpstr>12. Mention which markup language can be    used in restful web api?</vt:lpstr>
      <vt:lpstr>13. What is the difference between PUT       and POST?</vt:lpstr>
      <vt:lpstr>14. what is JAX-WS and JAX-RS?</vt:lpstr>
      <vt:lpstr>15. What are HTTP status codes? define      few status code with meaning.</vt:lpstr>
      <vt:lpstr>16. What do you mean by Idempotent ?</vt:lpstr>
      <vt:lpstr>17. Which type of Webservices methods are     to be idempotent?</vt:lpstr>
      <vt:lpstr>18. What is caching ?</vt:lpstr>
      <vt:lpstr> 19. What are the best practices for caching?</vt:lpstr>
      <vt:lpstr> 20. What is the purpose of HTTP Status     Code?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RESTFULL  WEBSERVICES INTERVIEW QUESTIONS AND ANSWERS</dc:title>
  <dc:creator>Sumit Pal Singh</dc:creator>
  <cp:lastModifiedBy>Sumit Pal Singh</cp:lastModifiedBy>
  <cp:revision>32</cp:revision>
  <dcterms:created xsi:type="dcterms:W3CDTF">2018-08-21T17:52:16Z</dcterms:created>
  <dcterms:modified xsi:type="dcterms:W3CDTF">2018-08-21T18:32:08Z</dcterms:modified>
</cp:coreProperties>
</file>