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918400" cy="43891200"/>
  <p:notesSz cx="32461200" cy="4343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" userDrawn="1">
          <p15:clr>
            <a:srgbClr val="A4A3A4"/>
          </p15:clr>
        </p15:guide>
        <p15:guide id="2" orient="horz" pos="27195" userDrawn="1">
          <p15:clr>
            <a:srgbClr val="A4A3A4"/>
          </p15:clr>
        </p15:guide>
        <p15:guide id="3" orient="horz" pos="27647" userDrawn="1">
          <p15:clr>
            <a:srgbClr val="A4A3A4"/>
          </p15:clr>
        </p15:guide>
        <p15:guide id="4" pos="10180" userDrawn="1">
          <p15:clr>
            <a:srgbClr val="A4A3A4"/>
          </p15:clr>
        </p15:guide>
        <p15:guide id="5" pos="20430" userDrawn="1">
          <p15:clr>
            <a:srgbClr val="A4A3A4"/>
          </p15:clr>
        </p15:guide>
        <p15:guide id="6" pos="10685" userDrawn="1">
          <p15:clr>
            <a:srgbClr val="A4A3A4"/>
          </p15:clr>
        </p15:guide>
        <p15:guide id="7" pos="3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680">
          <p15:clr>
            <a:srgbClr val="A4A3A4"/>
          </p15:clr>
        </p15:guide>
        <p15:guide id="2" pos="10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66FF"/>
    <a:srgbClr val="6666FF"/>
    <a:srgbClr val="FF7C80"/>
    <a:srgbClr val="0099CC"/>
    <a:srgbClr val="EBF2F9"/>
    <a:srgbClr val="EBEBED"/>
    <a:srgbClr val="CEC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374" autoAdjust="0"/>
  </p:normalViewPr>
  <p:slideViewPr>
    <p:cSldViewPr snapToGrid="0">
      <p:cViewPr varScale="1">
        <p:scale>
          <a:sx n="11" d="100"/>
          <a:sy n="11" d="100"/>
        </p:scale>
        <p:origin x="2604" y="222"/>
      </p:cViewPr>
      <p:guideLst>
        <p:guide orient="horz" pos="367"/>
        <p:guide orient="horz" pos="27195"/>
        <p:guide orient="horz" pos="27647"/>
        <p:guide pos="10180"/>
        <p:guide pos="20430"/>
        <p:guide pos="10685"/>
        <p:guide pos="3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1998" y="-90"/>
      </p:cViewPr>
      <p:guideLst>
        <p:guide orient="horz" pos="13680"/>
        <p:guide pos="10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ECBCCDC-C2EC-4D5D-8234-BCAEF7939F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8547C2-E233-4E21-9F87-AE1611CCA4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386425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algn="r"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137A7B-26DE-4585-BB6C-9BDA02DF6A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84D23B-37BD-4B6C-8E3C-33DE1CC537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386425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algn="r"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fld id="{BC1205B6-7858-4C98-A878-C7F5C4394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87FE78-9EE2-47E8-8A7B-8CB698B8A4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49DF9E0-9046-4099-96FD-3E1427C7F7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386425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algn="r"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E6E8DBE-7589-48E6-B342-89D84911DF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21900" y="3257550"/>
            <a:ext cx="12215813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67E5258-02EE-492F-AE97-E43570727B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6438" y="20631150"/>
            <a:ext cx="25968325" cy="195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A8F6B6A-87A6-4C6D-98CE-45E2959368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456B230-23E6-445E-BB75-3F26AF3B7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6425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algn="r" defTabSz="4337050" eaLnBrk="1" fontAlgn="auto" hangingPunct="1">
              <a:spcBef>
                <a:spcPts val="0"/>
              </a:spcBef>
              <a:spcAft>
                <a:spcPts val="0"/>
              </a:spcAft>
              <a:defRPr sz="5700" b="0">
                <a:latin typeface="+mn-lt"/>
              </a:defRPr>
            </a:lvl1pPr>
          </a:lstStyle>
          <a:p>
            <a:pPr>
              <a:defRPr/>
            </a:pPr>
            <a:fld id="{0637E727-D510-469B-9540-5AC91A5D5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1847503-3131-46A4-8871-DF107552A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3370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370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370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70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70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7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7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7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7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5877F5-4627-422F-8F47-F035A8D8A776}" type="slidenum">
              <a:rPr lang="en-US" altLang="en-US" sz="57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57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4870247-430E-4DFF-A7E2-D4F8E758C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21900" y="3257550"/>
            <a:ext cx="12215813" cy="1628775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9B0C18F-7FC9-4C4C-AF2A-025E8A5B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1520" y="5"/>
            <a:ext cx="13601700" cy="43891207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827" y="5852169"/>
            <a:ext cx="25009657" cy="22324903"/>
          </a:xfrm>
        </p:spPr>
        <p:txBody>
          <a:bodyPr anchor="b">
            <a:normAutofit/>
          </a:bodyPr>
          <a:lstStyle>
            <a:lvl1pPr algn="r">
              <a:defRPr sz="1943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261" y="28177067"/>
            <a:ext cx="20745227" cy="8732999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72787" y="39150955"/>
            <a:ext cx="3086903" cy="2336800"/>
          </a:xfrm>
        </p:spPr>
        <p:txBody>
          <a:bodyPr/>
          <a:lstStyle/>
          <a:p>
            <a:pPr>
              <a:defRPr/>
            </a:pPr>
            <a:fld id="{F4EDD7D1-56F5-4688-84DD-3EC8F7E6919F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45441" y="39150955"/>
            <a:ext cx="12993977" cy="23368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1152" y="39150955"/>
            <a:ext cx="1481328" cy="2336800"/>
          </a:xfrm>
        </p:spPr>
        <p:txBody>
          <a:bodyPr/>
          <a:lstStyle/>
          <a:p>
            <a:pPr>
              <a:defRPr/>
            </a:pPr>
            <a:fld id="{73197EF4-10BB-4AE0-AA99-963B464D0C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731520" y="24140161"/>
            <a:ext cx="1303020" cy="57912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2017401" y="24749765"/>
            <a:ext cx="222887" cy="5181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724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4" y="30290337"/>
            <a:ext cx="27057568" cy="3627123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912" y="5965519"/>
            <a:ext cx="22215834" cy="202558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838" indent="0">
              <a:buNone/>
              <a:defRPr sz="5760"/>
            </a:lvl2pPr>
            <a:lvl3pPr marL="3291676" indent="0">
              <a:buNone/>
              <a:defRPr sz="5760"/>
            </a:lvl3pPr>
            <a:lvl4pPr marL="4937513" indent="0">
              <a:buNone/>
              <a:defRPr sz="5760"/>
            </a:lvl4pPr>
            <a:lvl5pPr marL="6583351" indent="0">
              <a:buNone/>
              <a:defRPr sz="5760"/>
            </a:lvl5pPr>
            <a:lvl6pPr marL="8229188" indent="0">
              <a:buNone/>
              <a:defRPr sz="5760"/>
            </a:lvl6pPr>
            <a:lvl7pPr marL="9875026" indent="0">
              <a:buNone/>
              <a:defRPr sz="5760"/>
            </a:lvl7pPr>
            <a:lvl8pPr marL="11520864" indent="0">
              <a:buNone/>
              <a:defRPr sz="5760"/>
            </a:lvl8pPr>
            <a:lvl9pPr marL="13166702" indent="0">
              <a:buNone/>
              <a:defRPr sz="5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4" y="33917460"/>
            <a:ext cx="27057568" cy="3159757"/>
          </a:xfrm>
        </p:spPr>
        <p:txBody>
          <a:bodyPr>
            <a:normAutofit/>
          </a:bodyPr>
          <a:lstStyle>
            <a:lvl1pPr marL="0" indent="0" algn="ctr">
              <a:buNone/>
              <a:defRPr sz="5040"/>
            </a:lvl1pPr>
            <a:lvl2pPr marL="1645838" indent="0">
              <a:buNone/>
              <a:defRPr sz="4320"/>
            </a:lvl2pPr>
            <a:lvl3pPr marL="3291676" indent="0">
              <a:buNone/>
              <a:defRPr sz="3600"/>
            </a:lvl3pPr>
            <a:lvl4pPr marL="4937513" indent="0">
              <a:buNone/>
              <a:defRPr sz="3240"/>
            </a:lvl4pPr>
            <a:lvl5pPr marL="6583351" indent="0">
              <a:buNone/>
              <a:defRPr sz="3240"/>
            </a:lvl5pPr>
            <a:lvl6pPr marL="8229188" indent="0">
              <a:buNone/>
              <a:defRPr sz="3240"/>
            </a:lvl6pPr>
            <a:lvl7pPr marL="9875026" indent="0">
              <a:buNone/>
              <a:defRPr sz="3240"/>
            </a:lvl7pPr>
            <a:lvl8pPr marL="11520864" indent="0">
              <a:buNone/>
              <a:defRPr sz="3240"/>
            </a:lvl8pPr>
            <a:lvl9pPr marL="13166702" indent="0">
              <a:buNone/>
              <a:defRPr sz="3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0" y="4389120"/>
            <a:ext cx="27057568" cy="19507200"/>
          </a:xfrm>
        </p:spPr>
        <p:txBody>
          <a:bodyPr anchor="ctr">
            <a:normAutofit/>
          </a:bodyPr>
          <a:lstStyle>
            <a:lvl1pPr algn="ctr">
              <a:defRPr sz="11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9" y="27797760"/>
            <a:ext cx="27057571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83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67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51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35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18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02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5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9" y="5523349"/>
            <a:ext cx="1646348" cy="3742567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79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2" y="18044155"/>
            <a:ext cx="1646348" cy="3742567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79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5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53648" y="21945595"/>
            <a:ext cx="23872061" cy="2438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6480"/>
            </a:lvl1pPr>
            <a:lvl2pPr marL="1645838" indent="0">
              <a:buFontTx/>
              <a:buNone/>
              <a:defRPr/>
            </a:lvl2pPr>
            <a:lvl3pPr marL="3291676" indent="0">
              <a:buFontTx/>
              <a:buNone/>
              <a:defRPr/>
            </a:lvl3pPr>
            <a:lvl4pPr marL="4937513" indent="0">
              <a:buFontTx/>
              <a:buNone/>
              <a:defRPr/>
            </a:lvl4pPr>
            <a:lvl5pPr marL="65833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4" y="27797760"/>
            <a:ext cx="27057568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83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67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51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35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18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02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2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4" y="21174919"/>
            <a:ext cx="27057560" cy="9400320"/>
          </a:xfrm>
        </p:spPr>
        <p:txBody>
          <a:bodyPr anchor="b">
            <a:normAutofit/>
          </a:bodyPr>
          <a:lstStyle>
            <a:lvl1pPr algn="r">
              <a:defRPr sz="11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75239"/>
            <a:ext cx="27057564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83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67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51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35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18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02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9" y="5523349"/>
            <a:ext cx="1646348" cy="3742567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79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2" y="18044155"/>
            <a:ext cx="1646348" cy="3742567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79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5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90" y="24871680"/>
            <a:ext cx="27057564" cy="5689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8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61280"/>
            <a:ext cx="27057564" cy="6502400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83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67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51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35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18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02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3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3" y="4389131"/>
            <a:ext cx="27057568" cy="17454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89" y="22433280"/>
            <a:ext cx="27057571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9" y="27797760"/>
            <a:ext cx="27057571" cy="926592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/>
                </a:solidFill>
              </a:defRPr>
            </a:lvl1pPr>
            <a:lvl2pPr marL="164583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67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51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35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18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02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39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8B4CC1-A093-48BE-8C10-E4B71F93401F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E06AB-8F45-486D-B486-73811A5531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5019" y="4389120"/>
            <a:ext cx="4781243" cy="32674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8690" y="4389120"/>
            <a:ext cx="21658943" cy="3267456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30A6D-447D-449A-BF68-84BC80D60EC9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4FE37-1F5B-4E82-A1CD-111279526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3" y="2926087"/>
            <a:ext cx="27736801" cy="12679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3" y="17068802"/>
            <a:ext cx="27736801" cy="2133002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439588" y="39092311"/>
            <a:ext cx="3086903" cy="2336800"/>
          </a:xfrm>
        </p:spPr>
        <p:txBody>
          <a:bodyPr/>
          <a:lstStyle/>
          <a:p>
            <a:pPr>
              <a:defRPr/>
            </a:pPr>
            <a:fld id="{A1C92B98-5E7F-40F1-9C46-578C5B690DF5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1533" y="39092311"/>
            <a:ext cx="19132261" cy="23368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32285" y="39092311"/>
            <a:ext cx="1540199" cy="2336800"/>
          </a:xfrm>
        </p:spPr>
        <p:txBody>
          <a:bodyPr/>
          <a:lstStyle/>
          <a:p>
            <a:pPr>
              <a:defRPr/>
            </a:pPr>
            <a:fld id="{64202F3D-DE63-4AF0-856F-0BE7E849DB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84" y="17068793"/>
            <a:ext cx="24119298" cy="15104455"/>
          </a:xfrm>
        </p:spPr>
        <p:txBody>
          <a:bodyPr anchor="b"/>
          <a:lstStyle>
            <a:lvl1pPr algn="r">
              <a:defRPr sz="1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195" y="32173248"/>
            <a:ext cx="24119287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838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67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51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35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18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02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086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6702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C8BB09-A31E-4482-93DA-596A26AFAC7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83945" y="39142851"/>
            <a:ext cx="1488539" cy="2336800"/>
          </a:xfrm>
        </p:spPr>
        <p:txBody>
          <a:bodyPr/>
          <a:lstStyle/>
          <a:p>
            <a:pPr>
              <a:defRPr/>
            </a:pPr>
            <a:fld id="{44C40DDC-3F11-4577-B41A-39DE03B1A0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3" y="4389129"/>
            <a:ext cx="27736801" cy="11216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680" y="17068801"/>
            <a:ext cx="13463626" cy="21559515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8855" y="17068801"/>
            <a:ext cx="13463626" cy="21419675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EABBA-679A-4BD7-895C-85884A813496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6D800-8F34-4E5E-AF62-1EA3763D67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34" y="17014612"/>
            <a:ext cx="12442648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838" indent="0">
              <a:buNone/>
              <a:defRPr sz="7200" b="1"/>
            </a:lvl2pPr>
            <a:lvl3pPr marL="3291676" indent="0">
              <a:buNone/>
              <a:defRPr sz="6480" b="1"/>
            </a:lvl3pPr>
            <a:lvl4pPr marL="4937513" indent="0">
              <a:buNone/>
              <a:defRPr sz="5760" b="1"/>
            </a:lvl4pPr>
            <a:lvl5pPr marL="6583351" indent="0">
              <a:buNone/>
              <a:defRPr sz="5760" b="1"/>
            </a:lvl5pPr>
            <a:lvl6pPr marL="8229188" indent="0">
              <a:buNone/>
              <a:defRPr sz="5760" b="1"/>
            </a:lvl6pPr>
            <a:lvl7pPr marL="9875026" indent="0">
              <a:buNone/>
              <a:defRPr sz="5760" b="1"/>
            </a:lvl7pPr>
            <a:lvl8pPr marL="11520864" indent="0">
              <a:buNone/>
              <a:defRPr sz="5760" b="1"/>
            </a:lvl8pPr>
            <a:lvl9pPr marL="13166702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685" y="21346153"/>
            <a:ext cx="13220093" cy="17057659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2156" y="17068800"/>
            <a:ext cx="12484102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838" indent="0">
              <a:buNone/>
              <a:defRPr sz="7200" b="1"/>
            </a:lvl2pPr>
            <a:lvl3pPr marL="3291676" indent="0">
              <a:buNone/>
              <a:defRPr sz="6480" b="1"/>
            </a:lvl3pPr>
            <a:lvl4pPr marL="4937513" indent="0">
              <a:buNone/>
              <a:defRPr sz="5760" b="1"/>
            </a:lvl4pPr>
            <a:lvl5pPr marL="6583351" indent="0">
              <a:buNone/>
              <a:defRPr sz="5760" b="1"/>
            </a:lvl5pPr>
            <a:lvl6pPr marL="8229188" indent="0">
              <a:buNone/>
              <a:defRPr sz="5760" b="1"/>
            </a:lvl6pPr>
            <a:lvl7pPr marL="9875026" indent="0">
              <a:buNone/>
              <a:defRPr sz="5760" b="1"/>
            </a:lvl7pPr>
            <a:lvl8pPr marL="11520864" indent="0">
              <a:buNone/>
              <a:defRPr sz="5760" b="1"/>
            </a:lvl8pPr>
            <a:lvl9pPr marL="13166702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6160" y="21346153"/>
            <a:ext cx="13220093" cy="17057659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CA0BD-1F90-4BC1-8A14-1789702E3F3B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FBD1A-741F-48E5-A3EF-B00DB225DB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8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27468C-EC6C-41F0-8A3F-084CA76FDF54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9F9AB-8171-4A0E-81A5-74228D1D3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BE5E4-47F1-432A-823C-CCC5637B98BE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91F60-BE99-4323-AC61-5EF377AF0D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8" y="10241280"/>
            <a:ext cx="9585122" cy="8778240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193" y="4389125"/>
            <a:ext cx="16855063" cy="32674567"/>
          </a:xfrm>
        </p:spPr>
        <p:txBody>
          <a:bodyPr anchor="ctr">
            <a:normAutofit/>
          </a:bodyPr>
          <a:lstStyle>
            <a:lvl1pPr>
              <a:defRPr sz="7200"/>
            </a:lvl1pPr>
            <a:lvl2pPr>
              <a:defRPr sz="6480"/>
            </a:lvl2pPr>
            <a:lvl3pPr>
              <a:defRPr sz="5760"/>
            </a:lvl3pPr>
            <a:lvl4pPr>
              <a:defRPr sz="5040"/>
            </a:lvl4pPr>
            <a:lvl5pPr>
              <a:defRPr sz="5040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8" y="19019520"/>
            <a:ext cx="9585122" cy="11704320"/>
          </a:xfrm>
        </p:spPr>
        <p:txBody>
          <a:bodyPr>
            <a:normAutofit/>
          </a:bodyPr>
          <a:lstStyle>
            <a:lvl1pPr marL="0" indent="0" algn="ctr">
              <a:buNone/>
              <a:defRPr sz="5760"/>
            </a:lvl1pPr>
            <a:lvl2pPr marL="1645838" indent="0">
              <a:buNone/>
              <a:defRPr sz="4320"/>
            </a:lvl2pPr>
            <a:lvl3pPr marL="3291676" indent="0">
              <a:buNone/>
              <a:defRPr sz="3600"/>
            </a:lvl3pPr>
            <a:lvl4pPr marL="4937513" indent="0">
              <a:buNone/>
              <a:defRPr sz="3240"/>
            </a:lvl4pPr>
            <a:lvl5pPr marL="6583351" indent="0">
              <a:buNone/>
              <a:defRPr sz="3240"/>
            </a:lvl5pPr>
            <a:lvl6pPr marL="8229188" indent="0">
              <a:buNone/>
              <a:defRPr sz="3240"/>
            </a:lvl6pPr>
            <a:lvl7pPr marL="9875026" indent="0">
              <a:buNone/>
              <a:defRPr sz="3240"/>
            </a:lvl7pPr>
            <a:lvl8pPr marL="11520864" indent="0">
              <a:buNone/>
              <a:defRPr sz="3240"/>
            </a:lvl8pPr>
            <a:lvl9pPr marL="13166702" indent="0">
              <a:buNone/>
              <a:defRPr sz="3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17BB0-EAD6-4CF9-B5F2-221DB58CCBEF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7B389-68A1-4A02-9DFE-3A69528D8A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98" y="11216635"/>
            <a:ext cx="14654444" cy="8778240"/>
          </a:xfrm>
        </p:spPr>
        <p:txBody>
          <a:bodyPr anchor="b">
            <a:normAutofit/>
          </a:bodyPr>
          <a:lstStyle>
            <a:lvl1pPr algn="ctr">
              <a:defRPr sz="10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985" y="5852160"/>
            <a:ext cx="8860936" cy="2926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838" indent="0">
              <a:buNone/>
              <a:defRPr sz="5760"/>
            </a:lvl2pPr>
            <a:lvl3pPr marL="3291676" indent="0">
              <a:buNone/>
              <a:defRPr sz="5760"/>
            </a:lvl3pPr>
            <a:lvl4pPr marL="4937513" indent="0">
              <a:buNone/>
              <a:defRPr sz="5760"/>
            </a:lvl4pPr>
            <a:lvl5pPr marL="6583351" indent="0">
              <a:buNone/>
              <a:defRPr sz="5760"/>
            </a:lvl5pPr>
            <a:lvl6pPr marL="8229188" indent="0">
              <a:buNone/>
              <a:defRPr sz="5760"/>
            </a:lvl6pPr>
            <a:lvl7pPr marL="9875026" indent="0">
              <a:buNone/>
              <a:defRPr sz="5760"/>
            </a:lvl7pPr>
            <a:lvl8pPr marL="11520864" indent="0">
              <a:buNone/>
              <a:defRPr sz="5760"/>
            </a:lvl8pPr>
            <a:lvl9pPr marL="13166702" indent="0">
              <a:buNone/>
              <a:defRPr sz="5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4398" y="19994875"/>
            <a:ext cx="14654444" cy="11704320"/>
          </a:xfrm>
        </p:spPr>
        <p:txBody>
          <a:bodyPr>
            <a:normAutofit/>
          </a:bodyPr>
          <a:lstStyle>
            <a:lvl1pPr marL="0" indent="0" algn="ctr">
              <a:buNone/>
              <a:defRPr sz="6480"/>
            </a:lvl1pPr>
            <a:lvl2pPr marL="1645838" indent="0">
              <a:buNone/>
              <a:defRPr sz="4320"/>
            </a:lvl2pPr>
            <a:lvl3pPr marL="3291676" indent="0">
              <a:buNone/>
              <a:defRPr sz="3600"/>
            </a:lvl3pPr>
            <a:lvl4pPr marL="4937513" indent="0">
              <a:buNone/>
              <a:defRPr sz="3240"/>
            </a:lvl4pPr>
            <a:lvl5pPr marL="6583351" indent="0">
              <a:buNone/>
              <a:defRPr sz="3240"/>
            </a:lvl5pPr>
            <a:lvl6pPr marL="8229188" indent="0">
              <a:buNone/>
              <a:defRPr sz="3240"/>
            </a:lvl6pPr>
            <a:lvl7pPr marL="9875026" indent="0">
              <a:buNone/>
              <a:defRPr sz="3240"/>
            </a:lvl7pPr>
            <a:lvl8pPr marL="11520864" indent="0">
              <a:buNone/>
              <a:defRPr sz="3240"/>
            </a:lvl8pPr>
            <a:lvl9pPr marL="13166702" indent="0">
              <a:buNone/>
              <a:defRPr sz="32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C99B8-9DD6-455E-964F-28F978BF0A6C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88C1D-A21B-4781-81E1-5638F8AF93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2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CEBFA"/>
            </a:gs>
            <a:gs pos="2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" y="5"/>
            <a:ext cx="7675247" cy="43891207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683" y="2926087"/>
            <a:ext cx="27736801" cy="12679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683" y="17068803"/>
            <a:ext cx="27736798" cy="2148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1248" y="39142851"/>
            <a:ext cx="30869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1525B8D-D404-48FA-A50D-14160A5D3931}" type="datetimeFigureOut">
              <a:rPr lang="en-US" smtClean="0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193" y="39142851"/>
            <a:ext cx="1913226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83945" y="39142851"/>
            <a:ext cx="1488539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D1388AD-FBC1-4499-A973-9A0D99305B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0F587867-ABDA-416C-B772-E58277632C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256752" y="43475275"/>
            <a:ext cx="101647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4494213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4213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4213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4213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4213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100" i="1">
                <a:solidFill>
                  <a:schemeClr val="accent2"/>
                </a:solidFill>
              </a:rPr>
              <a:t>Poster produced by Faculty &amp; Curriculum Support (FACS), Georgetown University Medical Center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1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2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1645838" rtl="0" eaLnBrk="1" latinLnBrk="0" hangingPunct="1">
        <a:spcBef>
          <a:spcPct val="0"/>
        </a:spcBef>
        <a:buNone/>
        <a:defRPr sz="1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28648" indent="-1028648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674487" indent="-1028648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320324" indent="-1028648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554703" indent="-617189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540" indent="-617189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108" indent="-822919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7945" indent="-822919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3783" indent="-822919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89620" indent="-822919" algn="l" defTabSz="1645838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838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676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513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351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188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026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0864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6702" algn="l" defTabSz="1645838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22">
            <a:extLst>
              <a:ext uri="{FF2B5EF4-FFF2-40B4-BE49-F238E27FC236}">
                <a16:creationId xmlns:a16="http://schemas.microsoft.com/office/drawing/2014/main" id="{700FD2E1-869C-4393-8C3E-6DCF774A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6" y="6139163"/>
            <a:ext cx="15579725" cy="466130"/>
          </a:xfrm>
          <a:prstGeom prst="roundRect">
            <a:avLst>
              <a:gd name="adj" fmla="val 2778"/>
            </a:avLst>
          </a:prstGeom>
          <a:solidFill>
            <a:srgbClr val="EBF2F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7172" name="Text Box 25">
            <a:extLst>
              <a:ext uri="{FF2B5EF4-FFF2-40B4-BE49-F238E27FC236}">
                <a16:creationId xmlns:a16="http://schemas.microsoft.com/office/drawing/2014/main" id="{0214D467-1FEC-495D-BE72-72C99AE4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630237"/>
            <a:ext cx="30719712" cy="240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700" b="1">
                <a:latin typeface="Arial Rounded MT Bold" panose="020F07040305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PREDICTIVE MODELLING And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8700" b="1">
                <a:latin typeface="Arial Rounded MT Bold" panose="020F07040305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ANALYSIS</a:t>
            </a:r>
          </a:p>
        </p:txBody>
      </p:sp>
      <p:sp>
        <p:nvSpPr>
          <p:cNvPr id="7173" name="Text Box 27">
            <a:extLst>
              <a:ext uri="{FF2B5EF4-FFF2-40B4-BE49-F238E27FC236}">
                <a16:creationId xmlns:a16="http://schemas.microsoft.com/office/drawing/2014/main" id="{5172A774-9BEF-4650-AA30-EF9B45E7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226" y="3421064"/>
            <a:ext cx="14879639" cy="149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3824" tIns="81912" rIns="163824" bIns="81912">
            <a:spAutoFit/>
          </a:bodyPr>
          <a:lstStyle>
            <a:lvl1pPr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44942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49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 b="1">
                <a:latin typeface="Arial" panose="020B0604020202020204" pitchFamily="34" charset="0"/>
              </a:rPr>
              <a:t>Ravinder Singh(CSE), Sumit Anand(CSE), Akshay Kumar(CSE) </a:t>
            </a:r>
          </a:p>
        </p:txBody>
      </p:sp>
      <p:sp>
        <p:nvSpPr>
          <p:cNvPr id="4103" name="AutoShape 35">
            <a:extLst>
              <a:ext uri="{FF2B5EF4-FFF2-40B4-BE49-F238E27FC236}">
                <a16:creationId xmlns:a16="http://schemas.microsoft.com/office/drawing/2014/main" id="{9878E562-F252-4C6D-93C7-E7B05AE9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6" y="5670560"/>
            <a:ext cx="15579725" cy="1068371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76200" algn="ctr">
            <a:solidFill>
              <a:srgbClr val="002060"/>
            </a:solidFill>
            <a:round/>
            <a:headEnd/>
            <a:tailEnd/>
          </a:ln>
        </p:spPr>
        <p:txBody>
          <a:bodyPr lIns="81912" tIns="81912" rIns="81912" bIns="81912" anchor="ctr">
            <a:spAutoFit/>
          </a:bodyPr>
          <a:lstStyle>
            <a:lvl1pPr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5200" b="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Abstract</a:t>
            </a:r>
          </a:p>
        </p:txBody>
      </p:sp>
      <p:sp>
        <p:nvSpPr>
          <p:cNvPr id="4104" name="AutoShape 70">
            <a:extLst>
              <a:ext uri="{FF2B5EF4-FFF2-40B4-BE49-F238E27FC236}">
                <a16:creationId xmlns:a16="http://schemas.microsoft.com/office/drawing/2014/main" id="{82E7DA64-D9B6-4585-AFE6-0F1954E8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7" y="22925098"/>
            <a:ext cx="15579725" cy="1068371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002060"/>
            </a:solidFill>
            <a:round/>
            <a:headEnd/>
            <a:tailEnd/>
          </a:ln>
        </p:spPr>
        <p:txBody>
          <a:bodyPr lIns="81912" tIns="81912" rIns="81912" bIns="81912" anchor="ctr">
            <a:spAutoFit/>
          </a:bodyPr>
          <a:lstStyle>
            <a:lvl1pPr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Description</a:t>
            </a:r>
          </a:p>
        </p:txBody>
      </p:sp>
      <p:sp>
        <p:nvSpPr>
          <p:cNvPr id="7176" name="Text Box 123">
            <a:extLst>
              <a:ext uri="{FF2B5EF4-FFF2-40B4-BE49-F238E27FC236}">
                <a16:creationId xmlns:a16="http://schemas.microsoft.com/office/drawing/2014/main" id="{C22FA9F8-963E-43FC-9B7A-0FF5EA2E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5" y="7254875"/>
            <a:ext cx="15355887" cy="770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0" tIns="365760" rIns="548640" bIns="365760">
            <a:spAutoFit/>
          </a:bodyPr>
          <a:lstStyle>
            <a:lvl1pPr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en-US" altLang="en-US" sz="3600" b="1" u="sng" dirty="0">
                <a:latin typeface="Arial Black" panose="020B0A04020102020204" pitchFamily="34" charset="0"/>
              </a:rPr>
              <a:t>Predictive Modelling</a:t>
            </a:r>
            <a:r>
              <a:rPr lang="en-US" altLang="en-US" sz="3600" dirty="0">
                <a:latin typeface="Arial" panose="020B0604020202020204" pitchFamily="34" charset="0"/>
              </a:rPr>
              <a:t> is a process that uses data mining and probability to forecast outcomes. Each Model is made up of predictors, which are variables likely to influence future results. After collecting data a statistical model is formulated. As additional data becomes available, the statistical analysis model is validated or revised.</a:t>
            </a:r>
          </a:p>
          <a:p>
            <a:pPr algn="ctr" eaLnBrk="1" hangingPunct="1">
              <a:lnSpc>
                <a:spcPct val="115000"/>
              </a:lnSpc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15000"/>
              </a:lnSpc>
            </a:pPr>
            <a:r>
              <a:rPr lang="en-US" altLang="en-US" sz="3600" b="1" u="sng" dirty="0">
                <a:latin typeface="Arial Black" panose="020B0A04020102020204" pitchFamily="34" charset="0"/>
              </a:rPr>
              <a:t>Cluster Analysis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3600" b="1" u="sng" dirty="0">
                <a:latin typeface="Arial Black" panose="020B0A04020102020204" pitchFamily="34" charset="0"/>
              </a:rPr>
              <a:t>Clustering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is the task of grouping a set of objects in such a way that objects in the same group are more similar to each other than to those in other groups. It is main task of exploratory data mining and a technique for statistical data analysis. Used in Machine Learning, Pattern Recognition, Image Analysis, etc.</a:t>
            </a:r>
            <a:endParaRPr lang="en-US" altLang="en-US" sz="3600" b="1" u="sng" dirty="0">
              <a:latin typeface="Arial Black" panose="020B0A04020102020204" pitchFamily="34" charset="0"/>
            </a:endParaRPr>
          </a:p>
        </p:txBody>
      </p:sp>
      <p:sp>
        <p:nvSpPr>
          <p:cNvPr id="7177" name="Rectangle 152">
            <a:extLst>
              <a:ext uri="{FF2B5EF4-FFF2-40B4-BE49-F238E27FC236}">
                <a16:creationId xmlns:a16="http://schemas.microsoft.com/office/drawing/2014/main" id="{9C36AEB4-F08E-43E2-8FCF-CEE8235C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7477" y="43360332"/>
            <a:ext cx="6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7178" name="Rectangle 350">
            <a:extLst>
              <a:ext uri="{FF2B5EF4-FFF2-40B4-BE49-F238E27FC236}">
                <a16:creationId xmlns:a16="http://schemas.microsoft.com/office/drawing/2014/main" id="{E60E5400-A41A-40BF-B25E-2BF5C9BB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3291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7179" name="Rectangle 352">
            <a:extLst>
              <a:ext uri="{FF2B5EF4-FFF2-40B4-BE49-F238E27FC236}">
                <a16:creationId xmlns:a16="http://schemas.microsoft.com/office/drawing/2014/main" id="{66764AA9-2EF1-4403-8DB8-4CDF6B9B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4110" name="AutoShape 57">
            <a:extLst>
              <a:ext uri="{FF2B5EF4-FFF2-40B4-BE49-F238E27FC236}">
                <a16:creationId xmlns:a16="http://schemas.microsoft.com/office/drawing/2014/main" id="{8E231A13-BCD1-4B41-8385-D69049C4A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7" y="15544812"/>
            <a:ext cx="15579725" cy="1068371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002060"/>
            </a:solidFill>
            <a:round/>
            <a:headEnd/>
            <a:tailEnd/>
          </a:ln>
        </p:spPr>
        <p:txBody>
          <a:bodyPr lIns="81912" tIns="81912" rIns="81912" bIns="81912" anchor="ctr">
            <a:spAutoFit/>
          </a:bodyPr>
          <a:lstStyle>
            <a:lvl1pPr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Technology</a:t>
            </a: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Used</a:t>
            </a:r>
          </a:p>
        </p:txBody>
      </p:sp>
      <p:sp>
        <p:nvSpPr>
          <p:cNvPr id="4111" name="AutoShape 35">
            <a:extLst>
              <a:ext uri="{FF2B5EF4-FFF2-40B4-BE49-F238E27FC236}">
                <a16:creationId xmlns:a16="http://schemas.microsoft.com/office/drawing/2014/main" id="{D8563D55-3535-4E5F-AE6B-8F85098E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914" y="5718185"/>
            <a:ext cx="15578137" cy="1068371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76200" algn="ctr">
            <a:solidFill>
              <a:srgbClr val="002060"/>
            </a:solidFill>
            <a:round/>
            <a:headEnd/>
            <a:tailEnd/>
          </a:ln>
        </p:spPr>
        <p:txBody>
          <a:bodyPr lIns="81912" tIns="81912" rIns="81912" bIns="81912" anchor="ctr">
            <a:spAutoFit/>
          </a:bodyPr>
          <a:lstStyle>
            <a:lvl1pPr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Society</a:t>
            </a: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Welfare</a:t>
            </a:r>
          </a:p>
        </p:txBody>
      </p:sp>
      <p:sp>
        <p:nvSpPr>
          <p:cNvPr id="4112" name="AutoShape 70">
            <a:extLst>
              <a:ext uri="{FF2B5EF4-FFF2-40B4-BE49-F238E27FC236}">
                <a16:creationId xmlns:a16="http://schemas.microsoft.com/office/drawing/2014/main" id="{34CD6CB6-C7B4-4F77-AACB-3338AA30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914" y="19335442"/>
            <a:ext cx="15606712" cy="1068371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76200">
            <a:solidFill>
              <a:srgbClr val="002060"/>
            </a:solidFill>
            <a:round/>
            <a:headEnd/>
            <a:tailEnd/>
          </a:ln>
        </p:spPr>
        <p:txBody>
          <a:bodyPr lIns="81912" tIns="81912" rIns="81912" bIns="81912" anchor="ctr">
            <a:spAutoFit/>
          </a:bodyPr>
          <a:lstStyle>
            <a:lvl1pPr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4213"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4213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52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Results/Application</a:t>
            </a:r>
          </a:p>
        </p:txBody>
      </p:sp>
      <p:sp>
        <p:nvSpPr>
          <p:cNvPr id="7183" name="TextBox 1">
            <a:extLst>
              <a:ext uri="{FF2B5EF4-FFF2-40B4-BE49-F238E27FC236}">
                <a16:creationId xmlns:a16="http://schemas.microsoft.com/office/drawing/2014/main" id="{BDC7F1F2-C0EF-45B2-9F02-3E93B0F4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7" y="17197390"/>
            <a:ext cx="15249525" cy="53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0" tIns="365760" rIns="548640" bIns="365760">
            <a:spAutoFit/>
          </a:bodyPr>
          <a:lstStyle>
            <a:lvl1pPr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5082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508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en-US" altLang="en-US" sz="4400" b="1" i="1">
                <a:latin typeface="Arial" panose="020B0604020202020204" pitchFamily="34" charset="0"/>
              </a:rPr>
              <a:t>Python</a:t>
            </a:r>
          </a:p>
          <a:p>
            <a:pPr algn="ctr" eaLnBrk="1" hangingPunct="1">
              <a:lnSpc>
                <a:spcPct val="115000"/>
              </a:lnSpc>
            </a:pPr>
            <a:r>
              <a:rPr lang="en-US" altLang="en-US" sz="4400" b="1" i="1">
                <a:latin typeface="Arial" panose="020B0604020202020204" pitchFamily="34" charset="0"/>
              </a:rPr>
              <a:t>Machine Learning</a:t>
            </a:r>
          </a:p>
          <a:p>
            <a:pPr algn="ctr" eaLnBrk="1" hangingPunct="1">
              <a:lnSpc>
                <a:spcPct val="115000"/>
              </a:lnSpc>
            </a:pPr>
            <a:r>
              <a:rPr lang="en-US" altLang="en-US" sz="4400" b="1" i="1">
                <a:latin typeface="Arial" panose="020B0604020202020204" pitchFamily="34" charset="0"/>
              </a:rPr>
              <a:t>Logistic Modelling</a:t>
            </a:r>
          </a:p>
          <a:p>
            <a:pPr algn="ctr" eaLnBrk="1" hangingPunct="1">
              <a:lnSpc>
                <a:spcPct val="115000"/>
              </a:lnSpc>
            </a:pPr>
            <a:r>
              <a:rPr lang="en-US" altLang="en-US" sz="4400" b="1" i="1">
                <a:latin typeface="Arial" panose="020B0604020202020204" pitchFamily="34" charset="0"/>
              </a:rPr>
              <a:t>Clustering Modelling</a:t>
            </a:r>
          </a:p>
          <a:p>
            <a:pPr algn="ctr" eaLnBrk="1" hangingPunct="1">
              <a:lnSpc>
                <a:spcPct val="115000"/>
              </a:lnSpc>
            </a:pPr>
            <a:r>
              <a:rPr lang="en-US" altLang="en-US" sz="4400" b="1" i="1">
                <a:latin typeface="Arial" panose="020B0604020202020204" pitchFamily="34" charset="0"/>
              </a:rPr>
              <a:t>Data Visualization(Seaborn)</a:t>
            </a:r>
          </a:p>
          <a:p>
            <a:pPr algn="ctr" eaLnBrk="1" hangingPunct="1">
              <a:lnSpc>
                <a:spcPct val="115000"/>
              </a:lnSpc>
            </a:pPr>
            <a:r>
              <a:rPr lang="en-US" altLang="en-US" sz="4400" b="1" i="1">
                <a:latin typeface="Arial" panose="020B0604020202020204" pitchFamily="34" charset="0"/>
              </a:rPr>
              <a:t>Data Munging</a:t>
            </a:r>
          </a:p>
        </p:txBody>
      </p:sp>
      <p:pic>
        <p:nvPicPr>
          <p:cNvPr id="7184" name="Picture 31" descr="Image result for wctm logo">
            <a:extLst>
              <a:ext uri="{FF2B5EF4-FFF2-40B4-BE49-F238E27FC236}">
                <a16:creationId xmlns:a16="http://schemas.microsoft.com/office/drawing/2014/main" id="{E17E7D42-FF34-4CDD-AE2C-89124E8E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630237"/>
            <a:ext cx="4348163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3">
            <a:extLst>
              <a:ext uri="{FF2B5EF4-FFF2-40B4-BE49-F238E27FC236}">
                <a16:creationId xmlns:a16="http://schemas.microsoft.com/office/drawing/2014/main" id="{58CDA599-69E5-4C15-ABF4-5031D6B7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113" y="592137"/>
            <a:ext cx="4348163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7D6E0-DAC6-4AC7-BB60-AE008FBE1E5D}"/>
              </a:ext>
            </a:extLst>
          </p:cNvPr>
          <p:cNvSpPr txBox="1"/>
          <p:nvPr/>
        </p:nvSpPr>
        <p:spPr>
          <a:xfrm>
            <a:off x="17089439" y="7285039"/>
            <a:ext cx="15024100" cy="111722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178" indent="-457178">
              <a:buFontTx/>
              <a:buChar char="-"/>
              <a:defRPr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Early prediction of breast cancer can help many women to take curable and measurable actions to avoid the breast cancer.</a:t>
            </a:r>
          </a:p>
          <a:p>
            <a:pPr marL="457178" indent="-457178">
              <a:buFontTx/>
              <a:buChar char="-"/>
              <a:defRPr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If you are over 40, get a yearly mammogram. A recent Swedish Cancer Institute study revealed that women between the ages of 40-49 who’ve had yearly mammograms and subsequent breast cancer diagnosis fare better than those that don’t. All women 18 and over should do an monthly beast self-exam and get an annual clinical breast exam. All lumps are not breast cancer, but you should not ignore suspicious lumps.</a:t>
            </a:r>
          </a:p>
          <a:p>
            <a:pPr>
              <a:defRPr/>
            </a:pP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78" indent="-457178">
              <a:buFontTx/>
              <a:buChar char="-"/>
              <a:defRPr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Improve product and services for welfare of society.</a:t>
            </a:r>
          </a:p>
          <a:p>
            <a:pPr marL="457178" indent="-457178">
              <a:buFontTx/>
              <a:buChar char="-"/>
              <a:defRPr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While you are improving your product, conducting a customer segmentation project will help you create a customized and more focused marketing message. The message will target each of your best segments, resulting in higher interest in your product.</a:t>
            </a:r>
          </a:p>
          <a:p>
            <a:pPr marL="457178" indent="-457178">
              <a:buFontTx/>
              <a:buChar char="-"/>
              <a:defRPr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Better Products more customer satisfaction and more the development of society.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368ED-6051-40B6-A428-C46BBCA222CA}"/>
              </a:ext>
            </a:extLst>
          </p:cNvPr>
          <p:cNvSpPr txBox="1"/>
          <p:nvPr/>
        </p:nvSpPr>
        <p:spPr>
          <a:xfrm>
            <a:off x="804866" y="24376064"/>
            <a:ext cx="15025687" cy="171431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13" indent="-742913">
              <a:buFontTx/>
              <a:buAutoNum type="arabicPeriod"/>
              <a:defRPr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This is a copy of UCL ML Breast Cancer Wisconsin(Diagnostic)datasets.</a:t>
            </a:r>
          </a:p>
          <a:p>
            <a:pPr>
              <a:defRPr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Features are computed from a digitized image of a fine needle 					aspirate(FNA) of a breast mass. They describe characteristics of 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the cell nuclei present in the image.</a:t>
            </a:r>
          </a:p>
          <a:p>
            <a:pPr>
              <a:defRPr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Attribute Information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Radius(mean of distances from centre to points on the 								perimeter)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Texture(standard deviation of grey-scale values)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Perimeter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Area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Smoothness (local variation in radius lengths)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Compactness (perimeter^2/area-1.0)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Concavity(severity of concave portions of the contour)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Concave points(number of concave portions of the contour)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Symmetry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Fractal dimension(“Coastline approximation”-1)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- Class: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		- WDBC-Malignant</a:t>
            </a: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				-  WDBC-Benign</a:t>
            </a:r>
          </a:p>
          <a:p>
            <a:pPr>
              <a:defRPr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2.		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To develop a customer segmentation to define marketing 				strategy. The sample data-set summarizes the usage 						behaviour of about 9000 active credit card holders during the 		last 6 months. The file is at a customer level with 18 							behavioural variables.</a:t>
            </a:r>
          </a:p>
        </p:txBody>
      </p:sp>
      <p:pic>
        <p:nvPicPr>
          <p:cNvPr id="7190" name="Picture 16">
            <a:extLst>
              <a:ext uri="{FF2B5EF4-FFF2-40B4-BE49-F238E27FC236}">
                <a16:creationId xmlns:a16="http://schemas.microsoft.com/office/drawing/2014/main" id="{86FE8649-62C3-4B79-9AFF-77229D58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802" y="34891674"/>
            <a:ext cx="12439651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9CC33-06EC-4FB4-9DA5-CA2B2DDA9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75" y="21518575"/>
            <a:ext cx="15579725" cy="120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4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3123</TotalTime>
  <Words>339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Corbel</vt:lpstr>
      <vt:lpstr>Verdana</vt:lpstr>
      <vt:lpstr>Parallax</vt:lpstr>
      <vt:lpstr>PowerPoint Presentation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klemmd</dc:creator>
  <cp:lastModifiedBy>Jayanand Lal</cp:lastModifiedBy>
  <cp:revision>293</cp:revision>
  <dcterms:created xsi:type="dcterms:W3CDTF">2005-02-02T16:58:07Z</dcterms:created>
  <dcterms:modified xsi:type="dcterms:W3CDTF">2018-10-15T18:18:14Z</dcterms:modified>
</cp:coreProperties>
</file>