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79" r:id="rId3"/>
    <p:sldId id="380" r:id="rId4"/>
    <p:sldId id="349" r:id="rId5"/>
    <p:sldId id="364" r:id="rId6"/>
    <p:sldId id="366" r:id="rId7"/>
    <p:sldId id="350" r:id="rId8"/>
    <p:sldId id="352" r:id="rId9"/>
    <p:sldId id="381" r:id="rId10"/>
    <p:sldId id="382" r:id="rId11"/>
    <p:sldId id="354" r:id="rId12"/>
    <p:sldId id="368" r:id="rId13"/>
    <p:sldId id="355" r:id="rId14"/>
    <p:sldId id="383" r:id="rId15"/>
    <p:sldId id="384" r:id="rId16"/>
    <p:sldId id="385" r:id="rId17"/>
    <p:sldId id="386" r:id="rId18"/>
    <p:sldId id="34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757575"/>
    <a:srgbClr val="6F6F6F"/>
    <a:srgbClr val="A3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4671" autoAdjust="0"/>
  </p:normalViewPr>
  <p:slideViewPr>
    <p:cSldViewPr snapToGrid="0">
      <p:cViewPr varScale="1">
        <p:scale>
          <a:sx n="68" d="100"/>
          <a:sy n="68" d="100"/>
        </p:scale>
        <p:origin x="135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10931-5F8B-436A-852B-BCD9A04763B6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BD591-E382-424C-9FCB-BD134BDB5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1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6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67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67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3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07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41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41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CBD591-E382-424C-9FCB-BD134BDB58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05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17-6-25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35580"/>
            <a:ext cx="9144000" cy="10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7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17-6-25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8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17-6-25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41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Short Term Training – Python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F93BD-3600-4E8D-8D8F-BEB74AA11AA1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CFCFE-F405-4A2F-9084-6C2BD67613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365" y="-24776"/>
            <a:ext cx="1135635" cy="77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42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17-6-25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71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17-6-25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14387"/>
            <a:ext cx="9144000" cy="15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2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17-6-25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60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17-6-25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3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17-6-25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44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17-6-25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88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EB65D-0392-4F35-9D9B-0FDD8550FF40}" type="datetimeFigureOut">
              <a:rPr lang="en-IN" smtClean="0"/>
              <a:t>17-6-25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42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EB65D-0392-4F35-9D9B-0FDD8550FF40}" type="datetimeFigureOut">
              <a:rPr lang="en-IN" smtClean="0"/>
              <a:t>17-6-25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Short Term Training – Python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6594B-F0F6-4308-8ACA-55168D86F4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48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81139" y="3905578"/>
            <a:ext cx="4181722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 Handling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1000125"/>
            <a:ext cx="2914650" cy="2428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A40CE6-DF73-4BD9-85AD-516CCB153C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08" y="110888"/>
            <a:ext cx="947983" cy="65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4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7CE1-A77C-147D-5F51-9A56245F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81951"/>
            <a:ext cx="7886700" cy="1325563"/>
          </a:xfrm>
        </p:spPr>
        <p:txBody>
          <a:bodyPr/>
          <a:lstStyle/>
          <a:p>
            <a:r>
              <a:rPr lang="en-US" b="1" dirty="0"/>
              <a:t>Handling I/O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8C4FF-475A-AA9F-35D9-FDA1711FE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0"/>
            <a:ext cx="7886700" cy="5497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Common when working with files, databases, or network requests.</a:t>
            </a:r>
            <a:endParaRPr lang="en-GB" sz="2400" dirty="0"/>
          </a:p>
          <a:p>
            <a:pPr marL="0" indent="0">
              <a:buNone/>
            </a:pPr>
            <a:endParaRPr lang="en-GB" sz="2400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try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 = open("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data.txt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", "r")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print(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file.read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())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except </a:t>
            </a:r>
            <a:r>
              <a:rPr lang="en-US" sz="2400" dirty="0" err="1">
                <a:latin typeface="Consolas" panose="020B0609020204030204" pitchFamily="49" charset="0"/>
              </a:rPr>
              <a:t>FileNotFoundError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print(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Error: File not 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found!”)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finally</a:t>
            </a:r>
            <a:r>
              <a:rPr lang="en-US" sz="2400" dirty="0">
                <a:latin typeface="Consolas" panose="020B0609020204030204" pitchFamily="49" charset="0"/>
              </a:rPr>
              <a:t>: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file.close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  </a:t>
            </a:r>
            <a:endParaRPr lang="en-GB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Ensures file is always closed</a:t>
            </a:r>
          </a:p>
        </p:txBody>
      </p:sp>
    </p:spTree>
    <p:extLst>
      <p:ext uri="{BB962C8B-B14F-4D97-AF65-F5344CB8AC3E}">
        <p14:creationId xmlns:p14="http://schemas.microsoft.com/office/powerpoint/2010/main" val="63398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35771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559500"/>
            <a:ext cx="8261488" cy="372891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2405" y="902602"/>
            <a:ext cx="8271428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assert statement is intended for debugging statements 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raises an exception as soon as the condition is False 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caller gets an exception which will go into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stderr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syslog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IN" sz="1600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ssert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&lt;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some_test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&gt;, &lt;message&gt;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 above can be "read" as: If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some_test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evaluates to False, an exception is raised and &lt;message&gt; will be output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b="1" dirty="0">
                <a:latin typeface="Consolas" panose="020B0609020204030204" pitchFamily="49" charset="0"/>
              </a:rPr>
              <a:t>while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latin typeface="Consolas" panose="020B0609020204030204" pitchFamily="49" charset="0"/>
              </a:rPr>
              <a:t>True</a:t>
            </a:r>
            <a:r>
              <a:rPr lang="en-US" dirty="0">
                <a:latin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x=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( input(</a:t>
            </a:r>
            <a:r>
              <a:rPr lang="en-US" b="1" dirty="0">
                <a:latin typeface="Consolas" panose="020B0609020204030204" pitchFamily="49" charset="0"/>
              </a:rPr>
              <a:t>"input value for x:\n"</a:t>
            </a:r>
            <a:r>
              <a:rPr lang="en-US" dirty="0">
                <a:latin typeface="Consolas" panose="020B0609020204030204" pitchFamily="49" charset="0"/>
              </a:rPr>
              <a:t>))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</a:rPr>
              <a:t>assert</a:t>
            </a:r>
            <a:r>
              <a:rPr lang="en-US" dirty="0">
                <a:latin typeface="Consolas" panose="020B0609020204030204" pitchFamily="49" charset="0"/>
              </a:rPr>
              <a:t>(x&gt;500)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,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"Value must be greater than 500"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dirty="0">
                <a:latin typeface="Consolas" panose="020B0609020204030204" pitchFamily="49" charset="0"/>
              </a:rPr>
              <a:t>y=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(input (</a:t>
            </a:r>
            <a:r>
              <a:rPr lang="en-US" b="1" dirty="0">
                <a:latin typeface="Consolas" panose="020B0609020204030204" pitchFamily="49" charset="0"/>
              </a:rPr>
              <a:t>"input value of y:\n"</a:t>
            </a:r>
            <a:r>
              <a:rPr lang="en-US" dirty="0">
                <a:latin typeface="Consolas" panose="020B0609020204030204" pitchFamily="49" charset="0"/>
              </a:rPr>
              <a:t>))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z=x/y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print(</a:t>
            </a:r>
            <a:r>
              <a:rPr lang="en-US" b="1" dirty="0">
                <a:latin typeface="Consolas" panose="020B0609020204030204" pitchFamily="49" charset="0"/>
              </a:rPr>
              <a:t>"result is:"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(z))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except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ZeroDivisionError</a:t>
            </a:r>
            <a:r>
              <a:rPr lang="en-US" dirty="0">
                <a:latin typeface="Consolas" panose="020B0609020204030204" pitchFamily="49" charset="0"/>
              </a:rPr>
              <a:t> ,</a:t>
            </a:r>
            <a:r>
              <a:rPr lang="en-US" dirty="0" err="1">
                <a:latin typeface="Consolas" panose="020B0609020204030204" pitchFamily="49" charset="0"/>
              </a:rPr>
              <a:t>ValueError,AssertionError</a:t>
            </a:r>
            <a:r>
              <a:rPr lang="en-US" dirty="0">
                <a:latin typeface="Consolas" panose="020B0609020204030204" pitchFamily="49" charset="0"/>
              </a:rPr>
              <a:t> ) </a:t>
            </a:r>
            <a:r>
              <a:rPr lang="en-US" b="1" dirty="0">
                <a:latin typeface="Consolas" panose="020B0609020204030204" pitchFamily="49" charset="0"/>
              </a:rPr>
              <a:t>as </a:t>
            </a:r>
            <a:r>
              <a:rPr lang="en-US" dirty="0">
                <a:latin typeface="Consolas" panose="020B0609020204030204" pitchFamily="49" charset="0"/>
              </a:rPr>
              <a:t>v: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print(v)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b="1" dirty="0">
                <a:latin typeface="Consolas" panose="020B0609020204030204" pitchFamily="49" charset="0"/>
              </a:rPr>
              <a:t>break</a:t>
            </a:r>
            <a:endParaRPr 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98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35771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Custom/User Defined Exceptions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03130" y="847182"/>
            <a:ext cx="82714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#Creating Custom Exception: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MyException</a:t>
            </a:r>
            <a:r>
              <a:rPr lang="en-US" sz="2000" dirty="0">
                <a:latin typeface="Consolas" panose="020B0609020204030204" pitchFamily="49" charset="0"/>
              </a:rPr>
              <a:t>(Exception):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__</a:t>
            </a:r>
            <a:r>
              <a:rPr lang="en-US" sz="2000" dirty="0" err="1">
                <a:latin typeface="Consolas" panose="020B0609020204030204" pitchFamily="49" charset="0"/>
              </a:rPr>
              <a:t>init</a:t>
            </a:r>
            <a:r>
              <a:rPr lang="en-US" sz="2000" dirty="0">
                <a:latin typeface="Consolas" panose="020B0609020204030204" pitchFamily="49" charset="0"/>
              </a:rPr>
              <a:t>__(</a:t>
            </a:r>
            <a:r>
              <a:rPr lang="en-US" sz="2000" dirty="0" err="1">
                <a:latin typeface="Consolas" panose="020B0609020204030204" pitchFamily="49" charset="0"/>
              </a:rPr>
              <a:t>self,message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b="1" dirty="0">
                <a:latin typeface="Consolas" panose="020B0609020204030204" pitchFamily="49" charset="0"/>
              </a:rPr>
              <a:t>"Salary must be greater than 10000"</a:t>
            </a:r>
            <a:r>
              <a:rPr lang="en-US" sz="2000" dirty="0">
                <a:latin typeface="Consolas" panose="020B0609020204030204" pitchFamily="49" charset="0"/>
              </a:rPr>
              <a:t>):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latin typeface="Consolas" panose="020B0609020204030204" pitchFamily="49" charset="0"/>
              </a:rPr>
              <a:t>self.message</a:t>
            </a:r>
            <a:r>
              <a:rPr lang="en-US" sz="2000" dirty="0">
                <a:latin typeface="Consolas" panose="020B0609020204030204" pitchFamily="49" charset="0"/>
              </a:rPr>
              <a:t>=message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#Raising Custom Exception: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b="1" dirty="0" err="1">
                <a:latin typeface="Consolas" panose="020B0609020204030204" pitchFamily="49" charset="0"/>
              </a:rPr>
              <a:t>def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inputSalary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sal</a:t>
            </a:r>
            <a:r>
              <a:rPr lang="en-US" sz="2000" dirty="0">
                <a:latin typeface="Consolas" panose="020B0609020204030204" pitchFamily="49" charset="0"/>
              </a:rPr>
              <a:t>):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sal</a:t>
            </a:r>
            <a:r>
              <a:rPr lang="en-US" sz="2000" dirty="0">
                <a:latin typeface="Consolas" panose="020B0609020204030204" pitchFamily="49" charset="0"/>
              </a:rPr>
              <a:t>&lt;10000: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raise </a:t>
            </a:r>
            <a:r>
              <a:rPr lang="en-US" sz="2000" dirty="0" err="1">
                <a:latin typeface="Consolas" panose="020B0609020204030204" pitchFamily="49" charset="0"/>
              </a:rPr>
              <a:t>MyException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print(</a:t>
            </a:r>
            <a:r>
              <a:rPr lang="en-US" sz="2000" b="1" dirty="0">
                <a:latin typeface="Consolas" panose="020B0609020204030204" pitchFamily="49" charset="0"/>
              </a:rPr>
              <a:t>"salary is:"</a:t>
            </a: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sal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#Using Custom Exception: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try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sal</a:t>
            </a:r>
            <a:r>
              <a:rPr lang="en-US" sz="2000" dirty="0">
                <a:latin typeface="Consolas" panose="020B0609020204030204" pitchFamily="49" charset="0"/>
              </a:rPr>
              <a:t>=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(input(</a:t>
            </a:r>
            <a:r>
              <a:rPr lang="en-US" sz="2000" b="1" dirty="0">
                <a:latin typeface="Consolas" panose="020B0609020204030204" pitchFamily="49" charset="0"/>
              </a:rPr>
              <a:t>"Input your salary:\n"</a:t>
            </a:r>
            <a:r>
              <a:rPr lang="en-US" sz="2000" dirty="0">
                <a:latin typeface="Consolas" panose="020B0609020204030204" pitchFamily="49" charset="0"/>
              </a:rPr>
              <a:t>))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inputSalary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sal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except </a:t>
            </a:r>
            <a:r>
              <a:rPr lang="en-US" sz="2000" dirty="0" err="1">
                <a:latin typeface="Consolas" panose="020B0609020204030204" pitchFamily="49" charset="0"/>
              </a:rPr>
              <a:t>MyException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as </a:t>
            </a:r>
            <a:r>
              <a:rPr lang="en-US" sz="2000" dirty="0">
                <a:latin typeface="Consolas" panose="020B0609020204030204" pitchFamily="49" charset="0"/>
              </a:rPr>
              <a:t>e: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print(</a:t>
            </a:r>
            <a:r>
              <a:rPr lang="en-US" sz="2000" dirty="0" err="1">
                <a:latin typeface="Consolas" panose="020B0609020204030204" pitchFamily="49" charset="0"/>
              </a:rPr>
              <a:t>e.message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sz="20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9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22522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24" y="879970"/>
            <a:ext cx="8261489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can be ignored without handling them in the program. We can do this using pass in except block of error handling section like below.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try: </a:t>
            </a:r>
          </a:p>
          <a:p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data =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something_that_can_go_wrong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except: </a:t>
            </a:r>
          </a:p>
          <a:p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pass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08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492E-5443-9C29-D10D-628E3ADD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21028"/>
            <a:ext cx="7886700" cy="1325563"/>
          </a:xfrm>
        </p:spPr>
        <p:txBody>
          <a:bodyPr/>
          <a:lstStyle/>
          <a:p>
            <a:r>
              <a:rPr lang="en-GB" b="1" dirty="0"/>
              <a:t>Exception Classes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0727-82DA-A0E1-4FFF-A4774282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4535"/>
            <a:ext cx="7886700" cy="591038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BaseException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├── </a:t>
            </a:r>
            <a:r>
              <a:rPr lang="en-GB" dirty="0" err="1">
                <a:latin typeface="Consolas" panose="020B0609020204030204" pitchFamily="49" charset="0"/>
              </a:rPr>
              <a:t>SystemExit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├── </a:t>
            </a:r>
            <a:r>
              <a:rPr lang="en-GB" dirty="0" err="1">
                <a:latin typeface="Consolas" panose="020B0609020204030204" pitchFamily="49" charset="0"/>
              </a:rPr>
              <a:t>KeyboardInterrupt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├── </a:t>
            </a:r>
            <a:r>
              <a:rPr lang="en-GB" dirty="0" err="1">
                <a:latin typeface="Consolas" panose="020B0609020204030204" pitchFamily="49" charset="0"/>
              </a:rPr>
              <a:t>GeneratorExit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└── </a:t>
            </a:r>
            <a:r>
              <a:rPr lang="en-GB" dirty="0">
                <a:latin typeface="Consolas" panose="020B0609020204030204" pitchFamily="49" charset="0"/>
              </a:rPr>
              <a:t>Exception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├── </a:t>
            </a:r>
            <a:r>
              <a:rPr lang="en-GB" dirty="0" err="1">
                <a:latin typeface="Consolas" panose="020B0609020204030204" pitchFamily="49" charset="0"/>
              </a:rPr>
              <a:t>ArithmeticError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│    ├── </a:t>
            </a:r>
            <a:r>
              <a:rPr lang="en-US" dirty="0" err="1">
                <a:latin typeface="Consolas" panose="020B0609020204030204" pitchFamily="49" charset="0"/>
              </a:rPr>
              <a:t>FloatingPointError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│    ├── </a:t>
            </a:r>
            <a:r>
              <a:rPr lang="en-US" dirty="0" err="1">
                <a:latin typeface="Consolas" panose="020B0609020204030204" pitchFamily="49" charset="0"/>
              </a:rPr>
              <a:t>OverflowError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│    └── </a:t>
            </a:r>
            <a:r>
              <a:rPr lang="en-US" dirty="0" err="1">
                <a:latin typeface="Consolas" panose="020B0609020204030204" pitchFamily="49" charset="0"/>
              </a:rPr>
              <a:t>ZeroDivisionError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├── </a:t>
            </a:r>
            <a:r>
              <a:rPr lang="en-US" dirty="0" err="1">
                <a:latin typeface="Consolas" panose="020B0609020204030204" pitchFamily="49" charset="0"/>
              </a:rPr>
              <a:t>AssertionError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 </a:t>
            </a:r>
            <a:r>
              <a:rPr lang="en-US" dirty="0">
                <a:latin typeface="Consolas" panose="020B0609020204030204" pitchFamily="49" charset="0"/>
              </a:rPr>
              <a:t>├── </a:t>
            </a:r>
            <a:r>
              <a:rPr lang="en-US" dirty="0" err="1">
                <a:latin typeface="Consolas" panose="020B0609020204030204" pitchFamily="49" charset="0"/>
              </a:rPr>
              <a:t>EOFError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├── </a:t>
            </a:r>
            <a:r>
              <a:rPr lang="en-US" dirty="0" err="1">
                <a:latin typeface="Consolas" panose="020B0609020204030204" pitchFamily="49" charset="0"/>
              </a:rPr>
              <a:t>ImportError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│    └── </a:t>
            </a:r>
            <a:r>
              <a:rPr lang="en-US" dirty="0" err="1">
                <a:latin typeface="Consolas" panose="020B0609020204030204" pitchFamily="49" charset="0"/>
              </a:rPr>
              <a:t>ModuleNotFoundError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</a:rPr>
              <a:t> ├── </a:t>
            </a:r>
            <a:r>
              <a:rPr lang="en-US" dirty="0" err="1">
                <a:latin typeface="Consolas" panose="020B0609020204030204" pitchFamily="49" charset="0"/>
              </a:rPr>
              <a:t>ValueError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│    └── </a:t>
            </a:r>
            <a:r>
              <a:rPr lang="en-US" dirty="0" err="1">
                <a:latin typeface="Consolas" panose="020B0609020204030204" pitchFamily="49" charset="0"/>
              </a:rPr>
              <a:t>UnicodeError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└── Warning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├── </a:t>
            </a:r>
            <a:r>
              <a:rPr lang="en-US" dirty="0" err="1">
                <a:latin typeface="Consolas" panose="020B0609020204030204" pitchFamily="49" charset="0"/>
              </a:rPr>
              <a:t>DeprecationWarning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└── </a:t>
            </a:r>
            <a:r>
              <a:rPr lang="en-US" dirty="0" err="1">
                <a:latin typeface="Consolas" panose="020B0609020204030204" pitchFamily="49" charset="0"/>
              </a:rPr>
              <a:t>RuntimeWarning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... (other warnings)</a:t>
            </a:r>
          </a:p>
        </p:txBody>
      </p:sp>
    </p:spTree>
    <p:extLst>
      <p:ext uri="{BB962C8B-B14F-4D97-AF65-F5344CB8AC3E}">
        <p14:creationId xmlns:p14="http://schemas.microsoft.com/office/powerpoint/2010/main" val="2649641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492E-5443-9C29-D10D-628E3ADD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21028"/>
            <a:ext cx="7886700" cy="1325563"/>
          </a:xfrm>
        </p:spPr>
        <p:txBody>
          <a:bodyPr/>
          <a:lstStyle/>
          <a:p>
            <a:r>
              <a:rPr lang="en-GB" b="1" dirty="0"/>
              <a:t>1. Base Exception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0727-82DA-A0E1-4FFF-A4774282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4535"/>
            <a:ext cx="7886700" cy="5548311"/>
          </a:xfrm>
        </p:spPr>
        <p:txBody>
          <a:bodyPr>
            <a:normAutofit/>
          </a:bodyPr>
          <a:lstStyle/>
          <a:p>
            <a:r>
              <a:rPr lang="en-US" dirty="0"/>
              <a:t>Root class (avoid catching directly; use Exception instead)</a:t>
            </a:r>
            <a:r>
              <a:rPr lang="en-GB" dirty="0"/>
              <a:t>.</a:t>
            </a:r>
          </a:p>
          <a:p>
            <a:r>
              <a:rPr lang="en-GB" dirty="0"/>
              <a:t>Includes</a:t>
            </a:r>
            <a:r>
              <a:rPr lang="en-US" dirty="0"/>
              <a:t> system-exiting exceptions (</a:t>
            </a:r>
            <a:r>
              <a:rPr lang="en-US" dirty="0" err="1"/>
              <a:t>SystemExit</a:t>
            </a:r>
            <a:r>
              <a:rPr lang="en-US" dirty="0"/>
              <a:t>, </a:t>
            </a:r>
            <a:r>
              <a:rPr lang="en-US" dirty="0" err="1"/>
              <a:t>KeyboardInterrupt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1675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492E-5443-9C29-D10D-628E3ADD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21028"/>
            <a:ext cx="7886700" cy="1325563"/>
          </a:xfrm>
        </p:spPr>
        <p:txBody>
          <a:bodyPr/>
          <a:lstStyle/>
          <a:p>
            <a:r>
              <a:rPr lang="en-IN" b="1" dirty="0"/>
              <a:t>2</a:t>
            </a:r>
            <a:r>
              <a:rPr lang="en-GB" b="1" dirty="0"/>
              <a:t>. Exception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0727-82DA-A0E1-4FFF-A4774282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04535"/>
            <a:ext cx="7886700" cy="5548311"/>
          </a:xfrm>
        </p:spPr>
        <p:txBody>
          <a:bodyPr>
            <a:normAutofit/>
          </a:bodyPr>
          <a:lstStyle/>
          <a:p>
            <a:r>
              <a:rPr lang="en-US" dirty="0"/>
              <a:t>Parent class for all user-facing exceptions.</a:t>
            </a:r>
            <a:endParaRPr lang="en-GB" dirty="0"/>
          </a:p>
          <a:p>
            <a:r>
              <a:rPr lang="en-US" dirty="0"/>
              <a:t>Example:</a:t>
            </a:r>
            <a:endParaRPr lang="en-GB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try: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x = 1 / 0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except Exception as e: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Catches most errors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print(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f"Error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 {e}")</a:t>
            </a:r>
          </a:p>
        </p:txBody>
      </p:sp>
    </p:spTree>
    <p:extLst>
      <p:ext uri="{BB962C8B-B14F-4D97-AF65-F5344CB8AC3E}">
        <p14:creationId xmlns:p14="http://schemas.microsoft.com/office/powerpoint/2010/main" val="41278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492E-5443-9C29-D10D-628E3ADD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21028"/>
            <a:ext cx="7886700" cy="1325563"/>
          </a:xfrm>
        </p:spPr>
        <p:txBody>
          <a:bodyPr/>
          <a:lstStyle/>
          <a:p>
            <a:r>
              <a:rPr lang="en-GB" b="1" dirty="0"/>
              <a:t>3. Common Subclasses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90727-82DA-A0E1-4FFF-A4774282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04535"/>
            <a:ext cx="8446965" cy="5548311"/>
          </a:xfrm>
        </p:spPr>
        <p:txBody>
          <a:bodyPr>
            <a:normAutofit/>
          </a:bodyPr>
          <a:lstStyle/>
          <a:p>
            <a:r>
              <a:rPr lang="en-US" dirty="0" err="1"/>
              <a:t>ValueError</a:t>
            </a:r>
            <a:r>
              <a:rPr lang="en-US" dirty="0"/>
              <a:t>:</a:t>
            </a:r>
            <a:r>
              <a:rPr lang="en-IN" dirty="0"/>
              <a:t> </a:t>
            </a:r>
            <a:r>
              <a:rPr lang="en-US" dirty="0"/>
              <a:t>Invalid </a:t>
            </a:r>
            <a:r>
              <a:rPr lang="en-IN" dirty="0"/>
              <a:t>argument</a:t>
            </a:r>
            <a:r>
              <a:rPr lang="en-US" dirty="0"/>
              <a:t> (e.g., </a:t>
            </a:r>
            <a:r>
              <a:rPr lang="en-US" dirty="0" err="1"/>
              <a:t>int</a:t>
            </a:r>
            <a:r>
              <a:rPr lang="en-US" dirty="0"/>
              <a:t>("</a:t>
            </a:r>
            <a:r>
              <a:rPr lang="en-US" dirty="0" err="1"/>
              <a:t>abc</a:t>
            </a:r>
            <a:r>
              <a:rPr lang="en-US" dirty="0"/>
              <a:t>")</a:t>
            </a:r>
            <a:r>
              <a:rPr lang="en-IN" dirty="0"/>
              <a:t>)</a:t>
            </a:r>
          </a:p>
          <a:p>
            <a:r>
              <a:rPr lang="en-IN" dirty="0" err="1"/>
              <a:t>TypeError</a:t>
            </a:r>
            <a:r>
              <a:rPr lang="en-US" dirty="0"/>
              <a:t>:</a:t>
            </a:r>
            <a:r>
              <a:rPr lang="en-IN" dirty="0"/>
              <a:t> </a:t>
            </a:r>
            <a:r>
              <a:rPr lang="en-US" dirty="0"/>
              <a:t>Incorrect type (e.g., "hello" + 5)</a:t>
            </a:r>
            <a:endParaRPr lang="en-IN" dirty="0"/>
          </a:p>
          <a:p>
            <a:r>
              <a:rPr lang="en-US" dirty="0" err="1"/>
              <a:t>IndexError</a:t>
            </a:r>
            <a:r>
              <a:rPr lang="en-US" dirty="0"/>
              <a:t>:</a:t>
            </a:r>
            <a:r>
              <a:rPr lang="en-IN" dirty="0"/>
              <a:t> </a:t>
            </a:r>
            <a:r>
              <a:rPr lang="en-US" dirty="0"/>
              <a:t>List/string index out of </a:t>
            </a:r>
            <a:r>
              <a:rPr lang="en-IN" dirty="0"/>
              <a:t>range</a:t>
            </a:r>
          </a:p>
          <a:p>
            <a:r>
              <a:rPr lang="en-IN" dirty="0" err="1"/>
              <a:t>KeyError</a:t>
            </a:r>
            <a:r>
              <a:rPr lang="en-US" dirty="0"/>
              <a:t>:</a:t>
            </a:r>
            <a:r>
              <a:rPr lang="en-IN" dirty="0"/>
              <a:t> </a:t>
            </a:r>
            <a:r>
              <a:rPr lang="en-US" dirty="0"/>
              <a:t>Missing dictionary </a:t>
            </a:r>
            <a:r>
              <a:rPr lang="en-IN" dirty="0"/>
              <a:t>key</a:t>
            </a:r>
          </a:p>
          <a:p>
            <a:r>
              <a:rPr lang="en-IN" dirty="0" err="1"/>
              <a:t>FileNotFoundError</a:t>
            </a:r>
            <a:r>
              <a:rPr lang="en-US" dirty="0"/>
              <a:t>:</a:t>
            </a:r>
            <a:r>
              <a:rPr lang="en-IN" dirty="0"/>
              <a:t> </a:t>
            </a:r>
            <a:r>
              <a:rPr lang="en-US" dirty="0"/>
              <a:t>File doesn’t exist</a:t>
            </a:r>
            <a:endParaRPr lang="en-IN" dirty="0"/>
          </a:p>
          <a:p>
            <a:r>
              <a:rPr lang="en-GB" dirty="0" err="1"/>
              <a:t>ArithmeticError</a:t>
            </a:r>
            <a:r>
              <a:rPr lang="en-IN" dirty="0"/>
              <a:t> -&gt; </a:t>
            </a:r>
            <a:r>
              <a:rPr lang="en-US" dirty="0" err="1"/>
              <a:t>ZeroDivisionError</a:t>
            </a:r>
            <a:r>
              <a:rPr lang="en-US" dirty="0"/>
              <a:t>	</a:t>
            </a:r>
            <a:r>
              <a:rPr lang="en-IN" dirty="0"/>
              <a:t>: </a:t>
            </a:r>
            <a:r>
              <a:rPr lang="en-US" dirty="0"/>
              <a:t>Division by zero</a:t>
            </a:r>
            <a:endParaRPr lang="en-IN" dirty="0"/>
          </a:p>
          <a:p>
            <a:r>
              <a:rPr lang="en-US" dirty="0" err="1"/>
              <a:t>AssertionError</a:t>
            </a:r>
            <a:r>
              <a:rPr lang="en-IN" dirty="0"/>
              <a:t>: </a:t>
            </a:r>
            <a:r>
              <a:rPr lang="en-US" dirty="0"/>
              <a:t>assert condition fails</a:t>
            </a:r>
          </a:p>
        </p:txBody>
      </p:sp>
    </p:spTree>
    <p:extLst>
      <p:ext uri="{BB962C8B-B14F-4D97-AF65-F5344CB8AC3E}">
        <p14:creationId xmlns:p14="http://schemas.microsoft.com/office/powerpoint/2010/main" val="2902980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1485900" y="1783080"/>
            <a:ext cx="6172200" cy="32918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THANK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YOU </a:t>
            </a:r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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05418" y="5593560"/>
            <a:ext cx="170501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santosh@rcplindia.in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11" y="5593560"/>
            <a:ext cx="1836528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</a:rPr>
              <a:t>visit : www.rcplindia.in</a:t>
            </a:r>
          </a:p>
        </p:txBody>
      </p:sp>
    </p:spTree>
    <p:extLst>
      <p:ext uri="{BB962C8B-B14F-4D97-AF65-F5344CB8AC3E}">
        <p14:creationId xmlns:p14="http://schemas.microsoft.com/office/powerpoint/2010/main" val="380070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3200" b="1" dirty="0">
                <a:ln w="0"/>
              </a:rPr>
              <a:t>Error &amp; Exception Handling in Python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34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770B-27AB-9EB7-F906-AA6CB942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50812"/>
            <a:ext cx="7886700" cy="1325563"/>
          </a:xfrm>
        </p:spPr>
        <p:txBody>
          <a:bodyPr/>
          <a:lstStyle/>
          <a:p>
            <a:r>
              <a:rPr lang="en-GB" b="1" dirty="0"/>
              <a:t>Overview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DD170-91B6-18D9-9C65-55D530977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>
            <a:normAutofit/>
          </a:bodyPr>
          <a:lstStyle/>
          <a:p>
            <a:r>
              <a:rPr lang="en-GB" sz="2400" b="0" i="0" dirty="0">
                <a:effectLst/>
                <a:latin typeface="quote-cjk-patch"/>
              </a:rPr>
              <a:t>Introduction to Exception Handling</a:t>
            </a:r>
          </a:p>
          <a:p>
            <a:r>
              <a:rPr lang="en-GB" sz="2400" b="0" i="0" dirty="0">
                <a:effectLst/>
                <a:latin typeface="quote-cjk-patch"/>
              </a:rPr>
              <a:t>Errors, Run Time Errors</a:t>
            </a:r>
          </a:p>
          <a:p>
            <a:r>
              <a:rPr lang="en-GB" sz="2400" b="0" i="0" dirty="0">
                <a:effectLst/>
                <a:latin typeface="quote-cjk-patch"/>
              </a:rPr>
              <a:t>Handling IO Exception</a:t>
            </a:r>
          </a:p>
          <a:p>
            <a:r>
              <a:rPr lang="en-GB" sz="2400" b="0" i="0" dirty="0">
                <a:effectLst/>
                <a:latin typeface="quote-cjk-patch"/>
              </a:rPr>
              <a:t>Try….except statement</a:t>
            </a:r>
          </a:p>
          <a:p>
            <a:r>
              <a:rPr lang="en-GB" sz="2400" b="0" i="0" dirty="0">
                <a:effectLst/>
                <a:latin typeface="quote-cjk-patch"/>
              </a:rPr>
              <a:t>Raise &amp; Assert</a:t>
            </a:r>
          </a:p>
          <a:p>
            <a:r>
              <a:rPr lang="en-GB" sz="2400" dirty="0"/>
              <a:t>Exception classes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644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75527"/>
            <a:ext cx="7381875" cy="383381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and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24" y="1055917"/>
            <a:ext cx="836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Exception? </a:t>
            </a:r>
          </a:p>
          <a:p>
            <a:pPr marL="557213" lvl="1" indent="-214313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is an error that happens during execution of a program. When that error occurs, Python generates an exception that can be handled, which avoids your program to crash.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4313" indent="-214313" algn="just">
              <a:buFont typeface="Wingdings" panose="05000000000000000000" pitchFamily="2" charset="2"/>
              <a:buChar char="ü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Exceptions? </a:t>
            </a:r>
          </a:p>
          <a:p>
            <a:pPr marL="557213" lvl="1" indent="-214313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are convenient in many ways for handling errors and special conditions in a program. When you think that you have a code which can produce an error then you can use exception handling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75527"/>
            <a:ext cx="7381875" cy="383381"/>
          </a:xfr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b="1" kern="0" dirty="0"/>
              <a:t>Where Exception may Occur?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24" y="1055917"/>
            <a:ext cx="836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25000"/>
              </a:spcAft>
              <a:buFont typeface="Wingdings" pitchFamily="2" charset="2"/>
              <a:buChar char="Ø"/>
              <a:defRPr/>
            </a:pPr>
            <a:r>
              <a:rPr lang="en-US" sz="2400" b="1" dirty="0"/>
              <a:t>Hardware/operating system level.</a:t>
            </a:r>
          </a:p>
          <a:p>
            <a:pPr lvl="1">
              <a:spcAft>
                <a:spcPct val="25000"/>
              </a:spcAft>
              <a:buFont typeface="Wingdings" pitchFamily="2" charset="2"/>
              <a:buChar char="Ø"/>
              <a:defRPr/>
            </a:pPr>
            <a:r>
              <a:rPr lang="en-US" sz="2400" dirty="0"/>
              <a:t>Arithmetic exceptions; divide by 0, under/overflow.</a:t>
            </a:r>
          </a:p>
          <a:p>
            <a:pPr lvl="1">
              <a:spcAft>
                <a:spcPct val="25000"/>
              </a:spcAft>
              <a:buFont typeface="Wingdings" pitchFamily="2" charset="2"/>
              <a:buChar char="Ø"/>
              <a:defRPr/>
            </a:pPr>
            <a:r>
              <a:rPr lang="en-US" sz="2400" dirty="0"/>
              <a:t>Memory access violations, stack over/underflow.</a:t>
            </a:r>
          </a:p>
          <a:p>
            <a:pPr>
              <a:spcAft>
                <a:spcPct val="25000"/>
              </a:spcAft>
              <a:buFont typeface="Wingdings" pitchFamily="2" charset="2"/>
              <a:buChar char="Ø"/>
              <a:defRPr/>
            </a:pPr>
            <a:r>
              <a:rPr lang="en-US" sz="2400" b="1" dirty="0"/>
              <a:t>Language level.</a:t>
            </a:r>
          </a:p>
          <a:p>
            <a:pPr lvl="1">
              <a:spcAft>
                <a:spcPct val="25000"/>
              </a:spcAft>
              <a:buFont typeface="Wingdings" pitchFamily="2" charset="2"/>
              <a:buChar char="Ø"/>
              <a:defRPr/>
            </a:pPr>
            <a:r>
              <a:rPr lang="en-US" sz="2400" dirty="0"/>
              <a:t>Bounds violations: illegal indices.</a:t>
            </a:r>
          </a:p>
          <a:p>
            <a:pPr lvl="1">
              <a:spcAft>
                <a:spcPct val="25000"/>
              </a:spcAft>
              <a:buFont typeface="Wingdings" pitchFamily="2" charset="2"/>
              <a:buChar char="Ø"/>
              <a:defRPr/>
            </a:pPr>
            <a:r>
              <a:rPr lang="en-US" sz="2400" dirty="0"/>
              <a:t>Value Error: invalid literal, improper casts.</a:t>
            </a:r>
          </a:p>
          <a:p>
            <a:pPr>
              <a:spcAft>
                <a:spcPct val="25000"/>
              </a:spcAft>
              <a:buFont typeface="Wingdings" pitchFamily="2" charset="2"/>
              <a:buChar char="Ø"/>
              <a:defRPr/>
            </a:pPr>
            <a:r>
              <a:rPr lang="en-US" sz="2400" b="1" dirty="0"/>
              <a:t>Program level.</a:t>
            </a:r>
          </a:p>
          <a:p>
            <a:pPr lvl="1">
              <a:spcAft>
                <a:spcPct val="25000"/>
              </a:spcAft>
              <a:buFont typeface="Wingdings" pitchFamily="2" charset="2"/>
              <a:buChar char="Ø"/>
              <a:defRPr/>
            </a:pPr>
            <a:r>
              <a:rPr lang="en-US" sz="2400" dirty="0"/>
              <a:t>User defined exceptions.</a:t>
            </a:r>
          </a:p>
        </p:txBody>
      </p:sp>
    </p:spTree>
    <p:extLst>
      <p:ext uri="{BB962C8B-B14F-4D97-AF65-F5344CB8AC3E}">
        <p14:creationId xmlns:p14="http://schemas.microsoft.com/office/powerpoint/2010/main" val="28857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75527"/>
            <a:ext cx="7381875" cy="383381"/>
          </a:xfr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US" sz="3200" b="1" dirty="0"/>
              <a:t>Exception Handling Keywords </a:t>
            </a:r>
            <a:endParaRPr lang="en-US" sz="3200" b="1" kern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24" y="1055917"/>
            <a:ext cx="8360880" cy="2756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Clr>
                <a:schemeClr val="tx1"/>
              </a:buClr>
            </a:pPr>
            <a:r>
              <a:rPr lang="en-US" sz="2400" b="1" dirty="0">
                <a:latin typeface="Consolas" panose="020B0609020204030204" pitchFamily="49" charset="0"/>
              </a:rPr>
              <a:t>try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endParaRPr lang="en-US" sz="2400" b="1" dirty="0">
              <a:latin typeface="Consolas" panose="020B0609020204030204" pitchFamily="49" charset="0"/>
            </a:endParaRPr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r>
              <a:rPr lang="en-US" sz="2400" b="1" dirty="0">
                <a:latin typeface="Consolas" panose="020B0609020204030204" pitchFamily="49" charset="0"/>
              </a:rPr>
              <a:t>except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endParaRPr lang="en-US" sz="2400" b="1" dirty="0">
              <a:latin typeface="Consolas" panose="020B0609020204030204" pitchFamily="49" charset="0"/>
            </a:endParaRPr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r>
              <a:rPr lang="en-US" sz="2400" b="1" dirty="0">
                <a:latin typeface="Consolas" panose="020B0609020204030204" pitchFamily="49" charset="0"/>
              </a:rPr>
              <a:t>raise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endParaRPr lang="en-US" sz="2400" b="1" dirty="0">
              <a:latin typeface="Consolas" panose="020B0609020204030204" pitchFamily="49" charset="0"/>
            </a:endParaRPr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r>
              <a:rPr lang="en-US" sz="2400" b="1" dirty="0">
                <a:latin typeface="Consolas" panose="020B0609020204030204" pitchFamily="49" charset="0"/>
              </a:rPr>
              <a:t>else</a:t>
            </a:r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endParaRPr lang="en-US" sz="2400" b="1" dirty="0">
              <a:latin typeface="Consolas" panose="020B0609020204030204" pitchFamily="49" charset="0"/>
            </a:endParaRPr>
          </a:p>
          <a:p>
            <a:pPr algn="just">
              <a:lnSpc>
                <a:spcPct val="80000"/>
              </a:lnSpc>
              <a:buClr>
                <a:schemeClr val="tx1"/>
              </a:buClr>
            </a:pPr>
            <a:r>
              <a:rPr lang="en-US" sz="2400" b="1" dirty="0">
                <a:latin typeface="Consolas" panose="020B0609020204030204" pitchFamily="49" charset="0"/>
              </a:rPr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314441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402032"/>
            <a:ext cx="7381875" cy="38338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Exception/Errors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" y="1639014"/>
            <a:ext cx="8261488" cy="40983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825" y="1082423"/>
            <a:ext cx="8261488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IOError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file cannot be opened </a:t>
            </a: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ImportError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Python cannot find the module </a:t>
            </a: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Raised when a built-in operation or function receives an argument that has the right type but an inappropriate value </a:t>
            </a:r>
          </a:p>
          <a:p>
            <a:pPr marL="214313" indent="-214313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EOFError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Raised when one of the built-in functions (input()) hits an end-of-file condition (EOF) without reading any data</a:t>
            </a:r>
          </a:p>
        </p:txBody>
      </p:sp>
    </p:spTree>
    <p:extLst>
      <p:ext uri="{BB962C8B-B14F-4D97-AF65-F5344CB8AC3E}">
        <p14:creationId xmlns:p14="http://schemas.microsoft.com/office/powerpoint/2010/main" val="29088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35771"/>
            <a:ext cx="7381875" cy="383381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try…except…else…finally clause</a:t>
            </a:r>
          </a:p>
        </p:txBody>
      </p:sp>
      <p:sp useBgFill="1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4" y="1150832"/>
            <a:ext cx="8639175" cy="53824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try: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data = </a:t>
            </a:r>
            <a:r>
              <a:rPr 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something_that_can_go_wrong</a:t>
            </a: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except </a:t>
            </a: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ValueError</a:t>
            </a: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: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handle_the_exception_error</a:t>
            </a: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else: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doing_different_exception_handling</a:t>
            </a: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finally:</a:t>
            </a:r>
            <a:endParaRPr lang="en-GB" sz="1800" dirty="0">
              <a:solidFill>
                <a:srgbClr val="7030A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7030A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executes_under_all_circumstances</a:t>
            </a:r>
            <a:r>
              <a:rPr lang="en-US" sz="18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else clause in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try, except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must follow all except clauses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for code that must be executed if the try clause does not raise an exception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1: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in the else clause are not handled by the preceding except clauses.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2: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that the else clause is executed before the finally block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63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7CE1-A77C-147D-5F51-9A56245FF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81951"/>
            <a:ext cx="7886700" cy="1325563"/>
          </a:xfrm>
        </p:spPr>
        <p:txBody>
          <a:bodyPr/>
          <a:lstStyle/>
          <a:p>
            <a:r>
              <a:rPr lang="en-US" b="1" dirty="0"/>
              <a:t>Errors vs Runtime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8C4FF-475A-AA9F-35D9-FDA1711FE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Syntax Error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(Missing parenthesis)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print("Hello)  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SyntaxError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 EOL while scanning string literal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Runtime Error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(File not found)</a:t>
            </a:r>
            <a:endParaRPr lang="en-GB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open("</a:t>
            </a:r>
            <a:r>
              <a:rPr lang="en-US" dirty="0" err="1">
                <a:latin typeface="Consolas" panose="020B0609020204030204" pitchFamily="49" charset="0"/>
              </a:rPr>
              <a:t>missing_file.txt</a:t>
            </a:r>
            <a:r>
              <a:rPr lang="en-US" dirty="0">
                <a:latin typeface="Consolas" panose="020B0609020204030204" pitchFamily="49" charset="0"/>
              </a:rPr>
              <a:t>")  </a:t>
            </a: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FileNotFoundError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3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9878</TotalTime>
  <Words>1020</Words>
  <Application>Microsoft Office PowerPoint</Application>
  <PresentationFormat>On-screen Show (4:3)</PresentationFormat>
  <Paragraphs>177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quote-cjk-patch</vt:lpstr>
      <vt:lpstr>Times New Roman</vt:lpstr>
      <vt:lpstr>Wingdings</vt:lpstr>
      <vt:lpstr>Office Theme</vt:lpstr>
      <vt:lpstr>PowerPoint Presentation</vt:lpstr>
      <vt:lpstr>PowerPoint Presentation</vt:lpstr>
      <vt:lpstr>Overview</vt:lpstr>
      <vt:lpstr>Errors and Exception Handling</vt:lpstr>
      <vt:lpstr>Where Exception may Occur?</vt:lpstr>
      <vt:lpstr>Exception Handling Keywords </vt:lpstr>
      <vt:lpstr>Common Exception/Errors in Python</vt:lpstr>
      <vt:lpstr>try…except…else…finally clause</vt:lpstr>
      <vt:lpstr>Errors vs Runtime Errors</vt:lpstr>
      <vt:lpstr>Handling I/O Exceptions</vt:lpstr>
      <vt:lpstr>Assert Statement</vt:lpstr>
      <vt:lpstr>Custom/User Defined Exceptions</vt:lpstr>
      <vt:lpstr>Ignore Errors</vt:lpstr>
      <vt:lpstr>Exception Classes</vt:lpstr>
      <vt:lpstr>1. Base Exception</vt:lpstr>
      <vt:lpstr>2. Exception</vt:lpstr>
      <vt:lpstr>3. Common Subclasses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Ashish-PC</dc:creator>
  <cp:lastModifiedBy>sumit ambekar</cp:lastModifiedBy>
  <cp:revision>298</cp:revision>
  <dcterms:created xsi:type="dcterms:W3CDTF">2016-12-18T13:55:19Z</dcterms:created>
  <dcterms:modified xsi:type="dcterms:W3CDTF">2025-06-17T02:49:13Z</dcterms:modified>
  <cp:contentStatus/>
</cp:coreProperties>
</file>