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380" r:id="rId4"/>
    <p:sldId id="349" r:id="rId5"/>
    <p:sldId id="364" r:id="rId7"/>
    <p:sldId id="366" r:id="rId8"/>
    <p:sldId id="350" r:id="rId9"/>
    <p:sldId id="352" r:id="rId10"/>
    <p:sldId id="381" r:id="rId11"/>
    <p:sldId id="382" r:id="rId12"/>
    <p:sldId id="354" r:id="rId13"/>
    <p:sldId id="387" r:id="rId14"/>
    <p:sldId id="368" r:id="rId15"/>
    <p:sldId id="355" r:id="rId16"/>
    <p:sldId id="383" r:id="rId17"/>
    <p:sldId id="384" r:id="rId18"/>
    <p:sldId id="385" r:id="rId19"/>
    <p:sldId id="386" r:id="rId20"/>
    <p:sldId id="34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  <a:srgbClr val="757575"/>
    <a:srgbClr val="6F6F6F"/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94671" autoAdjust="0"/>
  </p:normalViewPr>
  <p:slideViewPr>
    <p:cSldViewPr snapToGrid="0" showGuides="1">
      <p:cViewPr varScale="1">
        <p:scale>
          <a:sx n="68" d="100"/>
          <a:sy n="68" d="100"/>
        </p:scale>
        <p:origin x="135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10931-5F8B-436A-852B-BCD9A04763B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BD591-E382-424C-9FCB-BD134BDB581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35580"/>
            <a:ext cx="9144000" cy="1008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Short Term Training – Python Programming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3F93BD-3600-4E8D-8D8F-BEB74AA11AA1}" type="slidenum">
              <a:rPr lang="en-IN" smtClean="0"/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14387"/>
            <a:ext cx="9144000" cy="1522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365" y="-24776"/>
            <a:ext cx="1135635" cy="7798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14387"/>
            <a:ext cx="9144000" cy="1522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B65D-0392-4F35-9D9B-0FDD8550FF4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Short Term Training – Python Programming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6594B-F0F6-4308-8ACA-55168D86F49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1139" y="3905578"/>
            <a:ext cx="4181722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Handling</a:t>
            </a:r>
            <a:endParaRPr lang="en-US" sz="405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1356360"/>
            <a:ext cx="2914650" cy="2428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008" y="110888"/>
            <a:ext cx="947983" cy="650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35771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Assert Statement</a:t>
            </a:r>
            <a:endParaRPr lang="en-US" sz="3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559500"/>
            <a:ext cx="8261488" cy="372891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35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2405" y="902602"/>
            <a:ext cx="8271428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 assert statement is intended for debugging statements 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14630" indent="-21463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It raises an exception as soon as the condition is False 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14630" indent="-21463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 caller gets an exception which will go into </a:t>
            </a:r>
            <a:r>
              <a:rPr lang="en-US" sz="2400" b="1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stderr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or </a:t>
            </a:r>
            <a:r>
              <a:rPr lang="en-US" sz="24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syslog</a:t>
            </a:r>
            <a:endParaRPr lang="en-US" sz="24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7030A0"/>
                </a:solidFill>
                <a:latin typeface="Victor Mono Regular" panose="00000509000000000000" charset="0"/>
                <a:cs typeface="Victor Mono Regular" panose="00000509000000000000" charset="0"/>
              </a:rPr>
              <a:t>	</a:t>
            </a:r>
            <a:r>
              <a:rPr lang="en-IN" sz="2400" dirty="0">
                <a:solidFill>
                  <a:srgbClr val="7030A0"/>
                </a:solidFill>
                <a:latin typeface="Victor Mono Regular" panose="00000509000000000000" charset="0"/>
                <a:cs typeface="Victor Mono Regular" panose="00000509000000000000" charset="0"/>
              </a:rPr>
              <a:t>a</a:t>
            </a:r>
            <a:r>
              <a:rPr lang="en-US" sz="2400" dirty="0" err="1">
                <a:solidFill>
                  <a:srgbClr val="7030A0"/>
                </a:solidFill>
                <a:latin typeface="Victor Mono Regular" panose="00000509000000000000" charset="0"/>
                <a:cs typeface="Victor Mono Regular" panose="00000509000000000000" charset="0"/>
              </a:rPr>
              <a:t>ssert</a:t>
            </a:r>
            <a:r>
              <a:rPr lang="en-US" sz="2400" dirty="0">
                <a:solidFill>
                  <a:srgbClr val="7030A0"/>
                </a:solidFill>
                <a:latin typeface="Victor Mono Regular" panose="00000509000000000000" charset="0"/>
                <a:cs typeface="Victor Mono Regular" panose="00000509000000000000" charset="0"/>
              </a:rPr>
              <a:t> &lt;</a:t>
            </a:r>
            <a:r>
              <a:rPr lang="en-US" sz="2400" dirty="0" err="1">
                <a:solidFill>
                  <a:srgbClr val="7030A0"/>
                </a:solidFill>
                <a:latin typeface="Victor Mono Regular" panose="00000509000000000000" charset="0"/>
                <a:cs typeface="Victor Mono Regular" panose="00000509000000000000" charset="0"/>
              </a:rPr>
              <a:t>some_test</a:t>
            </a:r>
            <a:r>
              <a:rPr lang="en-US" sz="2400" dirty="0">
                <a:solidFill>
                  <a:srgbClr val="7030A0"/>
                </a:solidFill>
                <a:latin typeface="Victor Mono Regular" panose="00000509000000000000" charset="0"/>
                <a:cs typeface="Victor Mono Regular" panose="00000509000000000000" charset="0"/>
              </a:rPr>
              <a:t>&gt;, &lt;message&gt;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  <a:cs typeface="Times New Roman" panose="02020503050405090304" pitchFamily="18" charset="0"/>
            </a:endParaRPr>
          </a:p>
          <a:p>
            <a:pPr marL="214630" indent="-21463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 line above can be "read" as: If &lt;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some_test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&gt; evaluates to False, an exception is raised and &lt;message&gt; will be output 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sz="2400" dirty="0">
              <a:latin typeface="Victor Mono Regular" panose="00000509000000000000" charset="0"/>
              <a:cs typeface="Victor Mono Regular" panose="00000509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35771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Assert Statement </a:t>
            </a:r>
            <a:r>
              <a:rPr lang="en-US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(cont.)</a:t>
            </a:r>
            <a:endParaRPr lang="en-US" sz="1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559500"/>
            <a:ext cx="8261488" cy="372891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35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425" y="902335"/>
            <a:ext cx="9045575" cy="3938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Example:</a:t>
            </a:r>
            <a:endParaRPr lang="en-US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while (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True):</a:t>
            </a:r>
            <a:b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</a:b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    try:</a:t>
            </a:r>
            <a:b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</a:b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        x=</a:t>
            </a:r>
            <a:r>
              <a:rPr lang="en-US" sz="2000" dirty="0" err="1">
                <a:latin typeface="Victor Mono Regular" panose="00000509000000000000" charset="0"/>
                <a:cs typeface="Victor Mono Regular" panose="00000509000000000000" charset="0"/>
              </a:rPr>
              <a:t>int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( input("input value for x:\n"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))</a:t>
            </a:r>
            <a:b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</a:b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        assert(x&gt;500)</a:t>
            </a:r>
            <a:r>
              <a:rPr lang="en-GB" sz="2000" dirty="0">
                <a:latin typeface="Victor Mono Regular" panose="00000509000000000000" charset="0"/>
                <a:cs typeface="Victor Mono Regular" panose="00000509000000000000" charset="0"/>
              </a:rPr>
              <a:t> 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,</a:t>
            </a:r>
            <a:r>
              <a:rPr lang="en-GB" sz="2000" dirty="0">
                <a:latin typeface="Victor Mono Regular" panose="00000509000000000000" charset="0"/>
                <a:cs typeface="Victor Mono Regular" panose="00000509000000000000" charset="0"/>
              </a:rPr>
              <a:t> 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"Value must be greater than 500"</a:t>
            </a:r>
            <a:b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</a:b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        y=</a:t>
            </a:r>
            <a:r>
              <a:rPr lang="en-US" sz="2000" dirty="0" err="1">
                <a:latin typeface="Victor Mono Regular" panose="00000509000000000000" charset="0"/>
                <a:cs typeface="Victor Mono Regular" panose="00000509000000000000" charset="0"/>
              </a:rPr>
              <a:t>int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 (input (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"input value of y:\n"))</a:t>
            </a:r>
            <a:b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</a:b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        z=x/y</a:t>
            </a:r>
            <a:b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</a:b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        print("result is:"+</a:t>
            </a:r>
            <a:r>
              <a:rPr lang="en-US" sz="2000" dirty="0" err="1">
                <a:latin typeface="Victor Mono Regular" panose="00000509000000000000" charset="0"/>
                <a:cs typeface="Victor Mono Regular" panose="00000509000000000000" charset="0"/>
              </a:rPr>
              <a:t>str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(z))</a:t>
            </a:r>
            <a:b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</a:b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    except (</a:t>
            </a:r>
            <a:r>
              <a:rPr lang="en-US" sz="2000" dirty="0" err="1">
                <a:latin typeface="Victor Mono Regular" panose="00000509000000000000" charset="0"/>
                <a:cs typeface="Victor Mono Regular" panose="00000509000000000000" charset="0"/>
              </a:rPr>
              <a:t>ZeroDivisionError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 ,</a:t>
            </a:r>
            <a:r>
              <a:rPr lang="en-US" sz="2000" dirty="0" err="1">
                <a:latin typeface="Victor Mono Regular" panose="00000509000000000000" charset="0"/>
                <a:cs typeface="Victor Mono Regular" panose="00000509000000000000" charset="0"/>
              </a:rPr>
              <a:t>ValueError,AssertionError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 ) as 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v:</a:t>
            </a:r>
            <a:b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</a:b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        print(v)</a:t>
            </a:r>
            <a:b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</a:b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    else:</a:t>
            </a:r>
            <a:b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</a:b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        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break</a:t>
            </a:r>
            <a:endParaRPr lang="en-US" sz="2000" dirty="0">
              <a:latin typeface="Victor Mono Regular" panose="00000509000000000000" charset="0"/>
              <a:cs typeface="Victor Mono Regular" panose="00000509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35771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Custom/User Defined Exceptions</a:t>
            </a:r>
            <a:endParaRPr lang="en-US" sz="3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130" y="847182"/>
            <a:ext cx="8271428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#Creating Custom Exception:</a:t>
            </a:r>
            <a:endParaRPr lang="en-US" sz="2000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class </a:t>
            </a:r>
            <a:r>
              <a:rPr lang="en-US" sz="2000" dirty="0" err="1">
                <a:latin typeface="Victor Mono Regular" panose="00000509000000000000" charset="0"/>
                <a:cs typeface="Victor Mono Regular" panose="00000509000000000000" charset="0"/>
              </a:rPr>
              <a:t>MyException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(Exception):</a:t>
            </a:r>
            <a:b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</a:b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    </a:t>
            </a:r>
            <a:r>
              <a:rPr lang="en-US" sz="2000" dirty="0" err="1">
                <a:latin typeface="Victor Mono Regular" panose="00000509000000000000" charset="0"/>
                <a:cs typeface="Victor Mono Regular" panose="00000509000000000000" charset="0"/>
              </a:rPr>
              <a:t>def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 __</a:t>
            </a:r>
            <a:r>
              <a:rPr lang="en-US" sz="2000" dirty="0" err="1">
                <a:latin typeface="Victor Mono Regular" panose="00000509000000000000" charset="0"/>
                <a:cs typeface="Victor Mono Regular" panose="00000509000000000000" charset="0"/>
              </a:rPr>
              <a:t>init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__(</a:t>
            </a:r>
            <a:r>
              <a:rPr lang="en-US" sz="2000" dirty="0" err="1">
                <a:latin typeface="Victor Mono Regular" panose="00000509000000000000" charset="0"/>
                <a:cs typeface="Victor Mono Regular" panose="00000509000000000000" charset="0"/>
              </a:rPr>
              <a:t>self,message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="Salary must be greater than 10000"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):</a:t>
            </a:r>
            <a:b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</a:b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        </a:t>
            </a:r>
            <a:r>
              <a:rPr lang="en-US" sz="2000" dirty="0" err="1">
                <a:latin typeface="Victor Mono Regular" panose="00000509000000000000" charset="0"/>
                <a:cs typeface="Victor Mono Regular" panose="00000509000000000000" charset="0"/>
              </a:rPr>
              <a:t>self.message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=message</a:t>
            </a:r>
            <a:endParaRPr lang="en-US" sz="2000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endParaRPr lang="en-US" sz="2000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#Raising Custom Exception:</a:t>
            </a:r>
            <a:b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</a:br>
            <a:r>
              <a:rPr lang="en-US" sz="2000" dirty="0" err="1">
                <a:latin typeface="Victor Mono Regular" panose="00000509000000000000" charset="0"/>
                <a:cs typeface="Victor Mono Regular" panose="00000509000000000000" charset="0"/>
              </a:rPr>
              <a:t>def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 </a:t>
            </a:r>
            <a:r>
              <a:rPr lang="en-US" sz="2000" dirty="0" err="1">
                <a:latin typeface="Victor Mono Regular" panose="00000509000000000000" charset="0"/>
                <a:cs typeface="Victor Mono Regular" panose="00000509000000000000" charset="0"/>
              </a:rPr>
              <a:t>inputSalary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(</a:t>
            </a:r>
            <a:r>
              <a:rPr lang="en-US" sz="2000" dirty="0" err="1">
                <a:latin typeface="Victor Mono Regular" panose="00000509000000000000" charset="0"/>
                <a:cs typeface="Victor Mono Regular" panose="00000509000000000000" charset="0"/>
              </a:rPr>
              <a:t>sal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):</a:t>
            </a:r>
            <a:b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</a:b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    if </a:t>
            </a:r>
            <a:r>
              <a:rPr lang="en-US" sz="2000" dirty="0" err="1">
                <a:latin typeface="Victor Mono Regular" panose="00000509000000000000" charset="0"/>
                <a:cs typeface="Victor Mono Regular" panose="00000509000000000000" charset="0"/>
              </a:rPr>
              <a:t>sal 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&lt; 10000:</a:t>
            </a:r>
            <a:b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</a:b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        raise </a:t>
            </a:r>
            <a:r>
              <a:rPr lang="en-US" sz="2000" dirty="0" err="1">
                <a:latin typeface="Victor Mono Regular" panose="00000509000000000000" charset="0"/>
                <a:cs typeface="Victor Mono Regular" panose="00000509000000000000" charset="0"/>
              </a:rPr>
              <a:t>MyException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()</a:t>
            </a:r>
            <a:b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</a:b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    print(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"salary is:"+</a:t>
            </a:r>
            <a:r>
              <a:rPr lang="en-US" sz="2000" dirty="0" err="1">
                <a:latin typeface="Victor Mono Regular" panose="00000509000000000000" charset="0"/>
                <a:cs typeface="Victor Mono Regular" panose="00000509000000000000" charset="0"/>
              </a:rPr>
              <a:t>str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(</a:t>
            </a:r>
            <a:r>
              <a:rPr lang="en-US" sz="2000" dirty="0" err="1">
                <a:latin typeface="Victor Mono Regular" panose="00000509000000000000" charset="0"/>
                <a:cs typeface="Victor Mono Regular" panose="00000509000000000000" charset="0"/>
              </a:rPr>
              <a:t>sal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))</a:t>
            </a:r>
            <a:endParaRPr lang="en-US" sz="2000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endParaRPr lang="en-US" sz="2000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#Using Custom Exception:</a:t>
            </a:r>
            <a:endParaRPr lang="en-US" sz="2000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try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:</a:t>
            </a:r>
            <a:b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</a:b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    </a:t>
            </a:r>
            <a:r>
              <a:rPr lang="en-US" sz="2000" dirty="0" err="1">
                <a:latin typeface="Victor Mono Regular" panose="00000509000000000000" charset="0"/>
                <a:cs typeface="Victor Mono Regular" panose="00000509000000000000" charset="0"/>
              </a:rPr>
              <a:t>sal 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= </a:t>
            </a:r>
            <a:r>
              <a:rPr lang="en-US" sz="2000" dirty="0" err="1">
                <a:latin typeface="Victor Mono Regular" panose="00000509000000000000" charset="0"/>
                <a:cs typeface="Victor Mono Regular" panose="00000509000000000000" charset="0"/>
              </a:rPr>
              <a:t>int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(input("Input your salary:\n"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))</a:t>
            </a:r>
            <a:b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</a:b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    </a:t>
            </a:r>
            <a:r>
              <a:rPr lang="en-US" sz="2000" dirty="0" err="1">
                <a:latin typeface="Victor Mono Regular" panose="00000509000000000000" charset="0"/>
                <a:cs typeface="Victor Mono Regular" panose="00000509000000000000" charset="0"/>
              </a:rPr>
              <a:t>inputSalary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(</a:t>
            </a:r>
            <a:r>
              <a:rPr lang="en-US" sz="2000" dirty="0" err="1">
                <a:latin typeface="Victor Mono Regular" panose="00000509000000000000" charset="0"/>
                <a:cs typeface="Victor Mono Regular" panose="00000509000000000000" charset="0"/>
              </a:rPr>
              <a:t>sal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)</a:t>
            </a:r>
            <a:b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</a:b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except </a:t>
            </a:r>
            <a:r>
              <a:rPr lang="en-US" sz="2000" dirty="0" err="1">
                <a:latin typeface="Victor Mono Regular" panose="00000509000000000000" charset="0"/>
                <a:cs typeface="Victor Mono Regular" panose="00000509000000000000" charset="0"/>
              </a:rPr>
              <a:t>MyException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 as 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e:</a:t>
            </a:r>
            <a:b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</a:b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    print(</a:t>
            </a:r>
            <a:r>
              <a:rPr lang="en-US" sz="2000" dirty="0" err="1">
                <a:latin typeface="Victor Mono Regular" panose="00000509000000000000" charset="0"/>
                <a:cs typeface="Victor Mono Regular" panose="00000509000000000000" charset="0"/>
              </a:rPr>
              <a:t>e.message</a:t>
            </a:r>
            <a:r>
              <a:rPr lang="en-US" sz="2000" dirty="0">
                <a:latin typeface="Victor Mono Regular" panose="00000509000000000000" charset="0"/>
                <a:cs typeface="Victor Mono Regular" panose="00000509000000000000" charset="0"/>
              </a:rPr>
              <a:t>)</a:t>
            </a:r>
            <a:endParaRPr lang="en-US" sz="2000" dirty="0">
              <a:latin typeface="Victor Mono Regular" panose="00000509000000000000" charset="0"/>
              <a:cs typeface="Victor Mono Regular" panose="00000509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22522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Ignore Errors</a:t>
            </a:r>
            <a:endParaRPr lang="en-US" sz="3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639014"/>
            <a:ext cx="8261488" cy="40983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35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825" y="880110"/>
            <a:ext cx="8261350" cy="57746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GB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Errors can be ignored without handling them in the program. We can do this using pass in except block of error handling section like below. 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Victor Mono Regular" panose="00000509000000000000" charset="0"/>
                <a:cs typeface="Victor Mono Regular" panose="00000509000000000000" charset="0"/>
              </a:rPr>
              <a:t>try: </a:t>
            </a:r>
            <a:endParaRPr lang="en-US" sz="2400" dirty="0">
              <a:solidFill>
                <a:srgbClr val="7030A0"/>
              </a:solidFill>
              <a:latin typeface="Victor Mono Regular" panose="00000509000000000000" charset="0"/>
              <a:cs typeface="Victor Mono Regular" panose="00000509000000000000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Victor Mono Regular" panose="00000509000000000000" charset="0"/>
                <a:cs typeface="Victor Mono Regular" panose="00000509000000000000" charset="0"/>
              </a:rPr>
              <a:t>	data = </a:t>
            </a:r>
            <a:r>
              <a:rPr lang="en-US" sz="2400" dirty="0" err="1">
                <a:solidFill>
                  <a:srgbClr val="7030A0"/>
                </a:solidFill>
                <a:latin typeface="Victor Mono Regular" panose="00000509000000000000" charset="0"/>
                <a:cs typeface="Victor Mono Regular" panose="00000509000000000000" charset="0"/>
              </a:rPr>
              <a:t>something_that_can_go_wrong</a:t>
            </a:r>
            <a:r>
              <a:rPr lang="en-US" sz="2400" dirty="0">
                <a:solidFill>
                  <a:srgbClr val="7030A0"/>
                </a:solidFill>
                <a:latin typeface="Victor Mono Regular" panose="00000509000000000000" charset="0"/>
                <a:cs typeface="Victor Mono Regular" panose="00000509000000000000" charset="0"/>
              </a:rPr>
              <a:t> </a:t>
            </a:r>
            <a:endParaRPr lang="en-US" sz="2400" dirty="0">
              <a:solidFill>
                <a:srgbClr val="7030A0"/>
              </a:solidFill>
              <a:latin typeface="Victor Mono Regular" panose="00000509000000000000" charset="0"/>
              <a:cs typeface="Victor Mono Regular" panose="00000509000000000000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Victor Mono Regular" panose="00000509000000000000" charset="0"/>
                <a:cs typeface="Victor Mono Regular" panose="00000509000000000000" charset="0"/>
              </a:rPr>
              <a:t>except: </a:t>
            </a:r>
            <a:endParaRPr lang="en-US" sz="2400" dirty="0">
              <a:solidFill>
                <a:srgbClr val="7030A0"/>
              </a:solidFill>
              <a:latin typeface="Victor Mono Regular" panose="00000509000000000000" charset="0"/>
              <a:cs typeface="Victor Mono Regular" panose="00000509000000000000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Victor Mono Regular" panose="00000509000000000000" charset="0"/>
                <a:cs typeface="Victor Mono Regular" panose="00000509000000000000" charset="0"/>
              </a:rPr>
              <a:t>	pass </a:t>
            </a:r>
            <a:endParaRPr lang="en-US" sz="2400" dirty="0">
              <a:solidFill>
                <a:srgbClr val="7030A0"/>
              </a:solidFill>
              <a:latin typeface="Victor Mono Regular" panose="00000509000000000000" charset="0"/>
              <a:cs typeface="Victor Mono Regular" panose="00000509000000000000" charset="0"/>
            </a:endParaRPr>
          </a:p>
          <a:p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endParaRPr lang="en-US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endParaRPr lang="en-US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/>
            <a:r>
              <a:rPr lang="en-US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21028"/>
            <a:ext cx="7886700" cy="1325563"/>
          </a:xfrm>
        </p:spPr>
        <p:txBody>
          <a:bodyPr/>
          <a:lstStyle/>
          <a:p>
            <a:r>
              <a:rPr lang="en-GB" b="1" dirty="0"/>
              <a:t>Exception Classes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4535"/>
            <a:ext cx="7886700" cy="591038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Victor Mono Regular" panose="00000509000000000000" charset="0"/>
                <a:cs typeface="Victor Mono Regular" panose="00000509000000000000" charset="0"/>
              </a:rPr>
              <a:t>BaseException</a:t>
            </a:r>
            <a:endParaRPr lang="en-GB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US" dirty="0">
                <a:latin typeface="Victor Mono Regular" panose="00000509000000000000" charset="0"/>
                <a:cs typeface="Victor Mono Regular" panose="00000509000000000000" charset="0"/>
              </a:rPr>
              <a:t>  ├── </a:t>
            </a:r>
            <a:r>
              <a:rPr lang="en-GB" dirty="0" err="1">
                <a:latin typeface="Victor Mono Regular" panose="00000509000000000000" charset="0"/>
                <a:cs typeface="Victor Mono Regular" panose="00000509000000000000" charset="0"/>
              </a:rPr>
              <a:t>SystemExit</a:t>
            </a:r>
            <a:endParaRPr lang="en-GB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US" dirty="0">
                <a:latin typeface="Victor Mono Regular" panose="00000509000000000000" charset="0"/>
                <a:cs typeface="Victor Mono Regular" panose="00000509000000000000" charset="0"/>
              </a:rPr>
              <a:t>  ├── </a:t>
            </a:r>
            <a:r>
              <a:rPr lang="en-GB" dirty="0" err="1">
                <a:latin typeface="Victor Mono Regular" panose="00000509000000000000" charset="0"/>
                <a:cs typeface="Victor Mono Regular" panose="00000509000000000000" charset="0"/>
              </a:rPr>
              <a:t>KeyboardInterrupt</a:t>
            </a:r>
            <a:endParaRPr lang="en-GB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US" dirty="0">
                <a:latin typeface="Victor Mono Regular" panose="00000509000000000000" charset="0"/>
                <a:cs typeface="Victor Mono Regular" panose="00000509000000000000" charset="0"/>
              </a:rPr>
              <a:t>  ├── </a:t>
            </a:r>
            <a:r>
              <a:rPr lang="en-GB" dirty="0" err="1">
                <a:latin typeface="Victor Mono Regular" panose="00000509000000000000" charset="0"/>
                <a:cs typeface="Victor Mono Regular" panose="00000509000000000000" charset="0"/>
              </a:rPr>
              <a:t>GeneratorExit</a:t>
            </a:r>
            <a:endParaRPr lang="en-GB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US" dirty="0">
                <a:latin typeface="Victor Mono Regular" panose="00000509000000000000" charset="0"/>
                <a:cs typeface="Victor Mono Regular" panose="00000509000000000000" charset="0"/>
              </a:rPr>
              <a:t>  └── </a:t>
            </a:r>
            <a:r>
              <a:rPr lang="en-GB" dirty="0">
                <a:latin typeface="Victor Mono Regular" panose="00000509000000000000" charset="0"/>
                <a:cs typeface="Victor Mono Regular" panose="00000509000000000000" charset="0"/>
              </a:rPr>
              <a:t>Exception</a:t>
            </a:r>
            <a:endParaRPr lang="en-GB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US" dirty="0">
                <a:latin typeface="Victor Mono Regular" panose="00000509000000000000" charset="0"/>
                <a:cs typeface="Victor Mono Regular" panose="00000509000000000000" charset="0"/>
              </a:rPr>
              <a:t>       ├── </a:t>
            </a:r>
            <a:r>
              <a:rPr lang="en-GB" dirty="0" err="1">
                <a:latin typeface="Victor Mono Regular" panose="00000509000000000000" charset="0"/>
                <a:cs typeface="Victor Mono Regular" panose="00000509000000000000" charset="0"/>
              </a:rPr>
              <a:t>ArithmeticError</a:t>
            </a:r>
            <a:endParaRPr lang="en-GB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US" dirty="0">
                <a:latin typeface="Victor Mono Regular" panose="00000509000000000000" charset="0"/>
                <a:cs typeface="Victor Mono Regular" panose="00000509000000000000" charset="0"/>
              </a:rPr>
              <a:t>       │    ├── </a:t>
            </a:r>
            <a:r>
              <a:rPr lang="en-US" dirty="0" err="1">
                <a:latin typeface="Victor Mono Regular" panose="00000509000000000000" charset="0"/>
                <a:cs typeface="Victor Mono Regular" panose="00000509000000000000" charset="0"/>
              </a:rPr>
              <a:t>FloatingPointError</a:t>
            </a:r>
            <a:endParaRPr lang="en-GB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US" dirty="0">
                <a:latin typeface="Victor Mono Regular" panose="00000509000000000000" charset="0"/>
                <a:cs typeface="Victor Mono Regular" panose="00000509000000000000" charset="0"/>
              </a:rPr>
              <a:t>       │    ├── </a:t>
            </a:r>
            <a:r>
              <a:rPr lang="en-US" dirty="0" err="1">
                <a:latin typeface="Victor Mono Regular" panose="00000509000000000000" charset="0"/>
                <a:cs typeface="Victor Mono Regular" panose="00000509000000000000" charset="0"/>
              </a:rPr>
              <a:t>OverflowError</a:t>
            </a:r>
            <a:endParaRPr lang="en-GB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US" dirty="0">
                <a:latin typeface="Victor Mono Regular" panose="00000509000000000000" charset="0"/>
                <a:cs typeface="Victor Mono Regular" panose="00000509000000000000" charset="0"/>
              </a:rPr>
              <a:t>       │    └── </a:t>
            </a:r>
            <a:r>
              <a:rPr lang="en-US" dirty="0" err="1">
                <a:latin typeface="Victor Mono Regular" panose="00000509000000000000" charset="0"/>
                <a:cs typeface="Victor Mono Regular" panose="00000509000000000000" charset="0"/>
              </a:rPr>
              <a:t>ZeroDivisionError</a:t>
            </a:r>
            <a:endParaRPr lang="en-GB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US" dirty="0">
                <a:latin typeface="Victor Mono Regular" panose="00000509000000000000" charset="0"/>
                <a:cs typeface="Victor Mono Regular" panose="00000509000000000000" charset="0"/>
              </a:rPr>
              <a:t>       ├── </a:t>
            </a:r>
            <a:r>
              <a:rPr lang="en-US" dirty="0" err="1">
                <a:latin typeface="Victor Mono Regular" panose="00000509000000000000" charset="0"/>
                <a:cs typeface="Victor Mono Regular" panose="00000509000000000000" charset="0"/>
              </a:rPr>
              <a:t>AssertionError</a:t>
            </a:r>
            <a:endParaRPr lang="en-GB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GB" dirty="0">
                <a:latin typeface="Victor Mono Regular" panose="00000509000000000000" charset="0"/>
                <a:cs typeface="Victor Mono Regular" panose="00000509000000000000" charset="0"/>
              </a:rPr>
              <a:t>       </a:t>
            </a:r>
            <a:r>
              <a:rPr lang="en-US" dirty="0">
                <a:latin typeface="Victor Mono Regular" panose="00000509000000000000" charset="0"/>
                <a:cs typeface="Victor Mono Regular" panose="00000509000000000000" charset="0"/>
              </a:rPr>
              <a:t>├── </a:t>
            </a:r>
            <a:r>
              <a:rPr lang="en-US" dirty="0" err="1">
                <a:latin typeface="Victor Mono Regular" panose="00000509000000000000" charset="0"/>
                <a:cs typeface="Victor Mono Regular" panose="00000509000000000000" charset="0"/>
              </a:rPr>
              <a:t>EOFError</a:t>
            </a:r>
            <a:endParaRPr lang="en-GB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US" dirty="0">
                <a:latin typeface="Victor Mono Regular" panose="00000509000000000000" charset="0"/>
                <a:cs typeface="Victor Mono Regular" panose="00000509000000000000" charset="0"/>
              </a:rPr>
              <a:t>       ├── </a:t>
            </a:r>
            <a:r>
              <a:rPr lang="en-US" dirty="0" err="1">
                <a:latin typeface="Victor Mono Regular" panose="00000509000000000000" charset="0"/>
                <a:cs typeface="Victor Mono Regular" panose="00000509000000000000" charset="0"/>
              </a:rPr>
              <a:t>ImportError</a:t>
            </a:r>
            <a:endParaRPr lang="en-GB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US" dirty="0">
                <a:latin typeface="Victor Mono Regular" panose="00000509000000000000" charset="0"/>
                <a:cs typeface="Victor Mono Regular" panose="00000509000000000000" charset="0"/>
              </a:rPr>
              <a:t>       │    └── </a:t>
            </a:r>
            <a:r>
              <a:rPr lang="en-US" dirty="0" err="1">
                <a:latin typeface="Victor Mono Regular" panose="00000509000000000000" charset="0"/>
                <a:cs typeface="Victor Mono Regular" panose="00000509000000000000" charset="0"/>
              </a:rPr>
              <a:t>ModuleNotFoundError</a:t>
            </a:r>
            <a:endParaRPr lang="en-GB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GB" dirty="0">
                <a:latin typeface="Victor Mono Regular" panose="00000509000000000000" charset="0"/>
                <a:cs typeface="Victor Mono Regular" panose="00000509000000000000" charset="0"/>
              </a:rPr>
              <a:t>      </a:t>
            </a:r>
            <a:r>
              <a:rPr lang="en-US" dirty="0">
                <a:latin typeface="Victor Mono Regular" panose="00000509000000000000" charset="0"/>
                <a:cs typeface="Victor Mono Regular" panose="00000509000000000000" charset="0"/>
              </a:rPr>
              <a:t> ├── </a:t>
            </a:r>
            <a:r>
              <a:rPr lang="en-US" dirty="0" err="1">
                <a:latin typeface="Victor Mono Regular" panose="00000509000000000000" charset="0"/>
                <a:cs typeface="Victor Mono Regular" panose="00000509000000000000" charset="0"/>
              </a:rPr>
              <a:t>ValueError</a:t>
            </a:r>
            <a:endParaRPr lang="en-GB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US" dirty="0">
                <a:latin typeface="Victor Mono Regular" panose="00000509000000000000" charset="0"/>
                <a:cs typeface="Victor Mono Regular" panose="00000509000000000000" charset="0"/>
              </a:rPr>
              <a:t>       │    └── </a:t>
            </a:r>
            <a:r>
              <a:rPr lang="en-US" dirty="0" err="1">
                <a:latin typeface="Victor Mono Regular" panose="00000509000000000000" charset="0"/>
                <a:cs typeface="Victor Mono Regular" panose="00000509000000000000" charset="0"/>
              </a:rPr>
              <a:t>UnicodeError</a:t>
            </a:r>
            <a:endParaRPr lang="en-GB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US" dirty="0">
                <a:latin typeface="Victor Mono Regular" panose="00000509000000000000" charset="0"/>
                <a:cs typeface="Victor Mono Regular" panose="00000509000000000000" charset="0"/>
              </a:rPr>
              <a:t>       └── Warning</a:t>
            </a:r>
            <a:endParaRPr lang="en-GB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US" dirty="0">
                <a:latin typeface="Victor Mono Regular" panose="00000509000000000000" charset="0"/>
                <a:cs typeface="Victor Mono Regular" panose="00000509000000000000" charset="0"/>
              </a:rPr>
              <a:t>            ├── </a:t>
            </a:r>
            <a:r>
              <a:rPr lang="en-US" dirty="0" err="1">
                <a:latin typeface="Victor Mono Regular" panose="00000509000000000000" charset="0"/>
                <a:cs typeface="Victor Mono Regular" panose="00000509000000000000" charset="0"/>
              </a:rPr>
              <a:t>DeprecationWarning</a:t>
            </a:r>
            <a:endParaRPr lang="en-GB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US" dirty="0">
                <a:latin typeface="Victor Mono Regular" panose="00000509000000000000" charset="0"/>
                <a:cs typeface="Victor Mono Regular" panose="00000509000000000000" charset="0"/>
              </a:rPr>
              <a:t>            └── </a:t>
            </a:r>
            <a:r>
              <a:rPr lang="en-US" dirty="0" err="1">
                <a:latin typeface="Victor Mono Regular" panose="00000509000000000000" charset="0"/>
                <a:cs typeface="Victor Mono Regular" panose="00000509000000000000" charset="0"/>
              </a:rPr>
              <a:t>RuntimeWarning</a:t>
            </a:r>
            <a:endParaRPr lang="en-GB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US" dirty="0">
                <a:latin typeface="Victor Mono Regular" panose="00000509000000000000" charset="0"/>
                <a:cs typeface="Victor Mono Regular" panose="00000509000000000000" charset="0"/>
              </a:rPr>
              <a:t>            ... (other warnings)</a:t>
            </a:r>
            <a:endParaRPr lang="en-US" dirty="0">
              <a:latin typeface="Victor Mono Regular" panose="00000509000000000000" charset="0"/>
              <a:cs typeface="Victor Mono Regular" panose="00000509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21028"/>
            <a:ext cx="7886700" cy="1325563"/>
          </a:xfrm>
        </p:spPr>
        <p:txBody>
          <a:bodyPr/>
          <a:lstStyle/>
          <a:p>
            <a:r>
              <a:rPr lang="en-GB" b="1" dirty="0"/>
              <a:t>1. Base Exception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4535"/>
            <a:ext cx="7886700" cy="5548311"/>
          </a:xfrm>
        </p:spPr>
        <p:txBody>
          <a:bodyPr>
            <a:normAutofit/>
          </a:bodyPr>
          <a:lstStyle/>
          <a:p>
            <a:r>
              <a:rPr lang="en-US" dirty="0"/>
              <a:t>Root class (avoid catching directly; use Exception instead)</a:t>
            </a:r>
            <a:r>
              <a:rPr lang="en-GB" dirty="0"/>
              <a:t>.</a:t>
            </a:r>
            <a:endParaRPr lang="en-GB" dirty="0"/>
          </a:p>
          <a:p>
            <a:r>
              <a:rPr lang="en-GB" dirty="0"/>
              <a:t>Includes</a:t>
            </a:r>
            <a:r>
              <a:rPr lang="en-US" dirty="0"/>
              <a:t> system-exiting exceptions (</a:t>
            </a:r>
            <a:r>
              <a:rPr lang="en-US" dirty="0" err="1"/>
              <a:t>SystemExit</a:t>
            </a:r>
            <a:r>
              <a:rPr lang="en-US" dirty="0"/>
              <a:t>, </a:t>
            </a:r>
            <a:r>
              <a:rPr lang="en-US" dirty="0" err="1"/>
              <a:t>KeyboardInterrupt</a:t>
            </a:r>
            <a:r>
              <a:rPr lang="en-US" dirty="0"/>
              <a:t>).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21028"/>
            <a:ext cx="7886700" cy="1325563"/>
          </a:xfrm>
        </p:spPr>
        <p:txBody>
          <a:bodyPr/>
          <a:lstStyle/>
          <a:p>
            <a:r>
              <a:rPr lang="en-IN" b="1" dirty="0"/>
              <a:t>2</a:t>
            </a:r>
            <a:r>
              <a:rPr lang="en-GB" b="1" dirty="0"/>
              <a:t>. Exception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4535"/>
            <a:ext cx="7886700" cy="5548311"/>
          </a:xfrm>
        </p:spPr>
        <p:txBody>
          <a:bodyPr>
            <a:normAutofit/>
          </a:bodyPr>
          <a:lstStyle/>
          <a:p>
            <a:r>
              <a:rPr lang="en-US" dirty="0"/>
              <a:t>Parent class for all user-facing exceptions.</a:t>
            </a:r>
            <a:endParaRPr lang="en-GB" dirty="0"/>
          </a:p>
          <a:p>
            <a:r>
              <a:rPr lang="en-US" dirty="0"/>
              <a:t>Example:</a:t>
            </a:r>
            <a:endParaRPr lang="en-GB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ictor Mono Regular" panose="00000509000000000000" charset="0"/>
                <a:cs typeface="Victor Mono Regular" panose="00000509000000000000" charset="0"/>
              </a:rPr>
              <a:t>try:</a:t>
            </a:r>
            <a:endParaRPr lang="en-GB" dirty="0">
              <a:solidFill>
                <a:schemeClr val="bg1">
                  <a:lumMod val="50000"/>
                </a:schemeClr>
              </a:solidFill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ictor Mono Regular" panose="00000509000000000000" charset="0"/>
                <a:cs typeface="Victor Mono Regular" panose="00000509000000000000" charset="0"/>
              </a:rPr>
              <a:t>    x = 1 / 0</a:t>
            </a:r>
            <a:endParaRPr lang="en-GB" dirty="0">
              <a:solidFill>
                <a:schemeClr val="bg1">
                  <a:lumMod val="50000"/>
                </a:schemeClr>
              </a:solidFill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ictor Mono Regular" panose="00000509000000000000" charset="0"/>
                <a:cs typeface="Victor Mono Regular" panose="00000509000000000000" charset="0"/>
              </a:rPr>
              <a:t>except Exception as e:</a:t>
            </a:r>
            <a:endParaRPr lang="en-GB" dirty="0">
              <a:solidFill>
                <a:schemeClr val="bg1">
                  <a:lumMod val="50000"/>
                </a:schemeClr>
              </a:solidFill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ictor Mono Regular" panose="00000509000000000000" charset="0"/>
                <a:cs typeface="Victor Mono Regular" panose="00000509000000000000" charset="0"/>
              </a:rPr>
              <a:t>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Victor Mono Regular" panose="00000509000000000000" charset="0"/>
                <a:cs typeface="Victor Mono Regular" panose="00000509000000000000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ictor Mono Regular" panose="00000509000000000000" charset="0"/>
                <a:cs typeface="Victor Mono Regular" panose="00000509000000000000" charset="0"/>
              </a:rPr>
              <a:t># Catches most errors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ictor Mono Regular" panose="00000509000000000000" charset="0"/>
                <a:cs typeface="Victor Mono Regular" panose="00000509000000000000" charset="0"/>
              </a:rPr>
              <a:t>    print(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Victor Mono Regular" panose="00000509000000000000" charset="0"/>
                <a:cs typeface="Victor Mono Regular" panose="00000509000000000000" charset="0"/>
              </a:rPr>
              <a:t>f"Error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ictor Mono Regular" panose="00000509000000000000" charset="0"/>
                <a:cs typeface="Victor Mono Regular" panose="00000509000000000000" charset="0"/>
              </a:rPr>
              <a:t>: {e}")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Victor Mono Regular" panose="00000509000000000000" charset="0"/>
              <a:cs typeface="Victor Mono Regular" panose="00000509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21028"/>
            <a:ext cx="7886700" cy="1325563"/>
          </a:xfrm>
        </p:spPr>
        <p:txBody>
          <a:bodyPr/>
          <a:lstStyle/>
          <a:p>
            <a:r>
              <a:rPr lang="en-GB" b="1" dirty="0"/>
              <a:t>3. Common Subclasses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04535"/>
            <a:ext cx="8446965" cy="5548311"/>
          </a:xfrm>
        </p:spPr>
        <p:txBody>
          <a:bodyPr>
            <a:normAutofit/>
          </a:bodyPr>
          <a:lstStyle/>
          <a:p>
            <a:r>
              <a:rPr lang="en-US" dirty="0" err="1"/>
              <a:t>ValueError</a:t>
            </a:r>
            <a:r>
              <a:rPr lang="en-US" dirty="0"/>
              <a:t>:</a:t>
            </a:r>
            <a:r>
              <a:rPr lang="en-IN" dirty="0"/>
              <a:t> </a:t>
            </a:r>
            <a:r>
              <a:rPr lang="en-US" dirty="0"/>
              <a:t>Invalid </a:t>
            </a:r>
            <a:r>
              <a:rPr lang="en-IN" dirty="0"/>
              <a:t>argument</a:t>
            </a:r>
            <a:r>
              <a:rPr lang="en-US" dirty="0"/>
              <a:t> (e.g., </a:t>
            </a:r>
            <a:r>
              <a:rPr lang="en-US" dirty="0" err="1"/>
              <a:t>int</a:t>
            </a:r>
            <a:r>
              <a:rPr lang="en-US" dirty="0"/>
              <a:t>("</a:t>
            </a:r>
            <a:r>
              <a:rPr lang="en-US" dirty="0" err="1"/>
              <a:t>abc</a:t>
            </a:r>
            <a:r>
              <a:rPr lang="en-US" dirty="0"/>
              <a:t>")</a:t>
            </a:r>
            <a:r>
              <a:rPr lang="en-IN" dirty="0"/>
              <a:t>)</a:t>
            </a:r>
            <a:endParaRPr lang="en-IN" dirty="0"/>
          </a:p>
          <a:p>
            <a:r>
              <a:rPr lang="en-IN" dirty="0" err="1"/>
              <a:t>TypeError</a:t>
            </a:r>
            <a:r>
              <a:rPr lang="en-US" dirty="0"/>
              <a:t>:</a:t>
            </a:r>
            <a:r>
              <a:rPr lang="en-IN" dirty="0"/>
              <a:t> </a:t>
            </a:r>
            <a:r>
              <a:rPr lang="en-US" dirty="0"/>
              <a:t>Incorrect type (e.g., "hello" + 5)</a:t>
            </a:r>
            <a:endParaRPr lang="en-IN" dirty="0"/>
          </a:p>
          <a:p>
            <a:r>
              <a:rPr lang="en-US" dirty="0" err="1"/>
              <a:t>IndexError</a:t>
            </a:r>
            <a:r>
              <a:rPr lang="en-US" dirty="0"/>
              <a:t>:</a:t>
            </a:r>
            <a:r>
              <a:rPr lang="en-IN" dirty="0"/>
              <a:t> </a:t>
            </a:r>
            <a:r>
              <a:rPr lang="en-US" dirty="0"/>
              <a:t>List/string index out of </a:t>
            </a:r>
            <a:r>
              <a:rPr lang="en-IN" dirty="0"/>
              <a:t>range</a:t>
            </a:r>
            <a:endParaRPr lang="en-IN" dirty="0"/>
          </a:p>
          <a:p>
            <a:r>
              <a:rPr lang="en-IN" dirty="0" err="1"/>
              <a:t>KeyError</a:t>
            </a:r>
            <a:r>
              <a:rPr lang="en-US" dirty="0"/>
              <a:t>:</a:t>
            </a:r>
            <a:r>
              <a:rPr lang="en-IN" dirty="0"/>
              <a:t> </a:t>
            </a:r>
            <a:r>
              <a:rPr lang="en-US" dirty="0"/>
              <a:t>Missing dictionary </a:t>
            </a:r>
            <a:r>
              <a:rPr lang="en-IN" dirty="0"/>
              <a:t>key</a:t>
            </a:r>
            <a:endParaRPr lang="en-IN" dirty="0"/>
          </a:p>
          <a:p>
            <a:r>
              <a:rPr lang="en-IN" dirty="0" err="1"/>
              <a:t>FileNotFoundError</a:t>
            </a:r>
            <a:r>
              <a:rPr lang="en-US" dirty="0"/>
              <a:t>:</a:t>
            </a:r>
            <a:r>
              <a:rPr lang="en-IN" dirty="0"/>
              <a:t> </a:t>
            </a:r>
            <a:r>
              <a:rPr lang="en-US" dirty="0"/>
              <a:t>File doesn’t exist</a:t>
            </a:r>
            <a:endParaRPr lang="en-IN" dirty="0"/>
          </a:p>
          <a:p>
            <a:r>
              <a:rPr lang="en-GB" dirty="0" err="1"/>
              <a:t>ArithmeticError</a:t>
            </a:r>
            <a:r>
              <a:rPr lang="en-IN" dirty="0"/>
              <a:t> -&gt; </a:t>
            </a:r>
            <a:r>
              <a:rPr lang="en-US" dirty="0" err="1"/>
              <a:t>ZeroDivisionError</a:t>
            </a:r>
            <a:r>
              <a:rPr lang="en-US" dirty="0"/>
              <a:t>	</a:t>
            </a:r>
            <a:r>
              <a:rPr lang="en-IN" dirty="0"/>
              <a:t>: </a:t>
            </a:r>
            <a:r>
              <a:rPr lang="en-US" dirty="0"/>
              <a:t>Division by zero</a:t>
            </a:r>
            <a:endParaRPr lang="en-IN" dirty="0"/>
          </a:p>
          <a:p>
            <a:r>
              <a:rPr lang="en-US" dirty="0" err="1"/>
              <a:t>AssertionError</a:t>
            </a:r>
            <a:r>
              <a:rPr lang="en-IN" dirty="0"/>
              <a:t>: </a:t>
            </a:r>
            <a:r>
              <a:rPr lang="en-US" dirty="0"/>
              <a:t>assert condition fails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/>
          <p:nvPr/>
        </p:nvSpPr>
        <p:spPr>
          <a:xfrm>
            <a:off x="1485900" y="1783080"/>
            <a:ext cx="6172200" cy="32918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THANK 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YOU 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05418" y="5593560"/>
            <a:ext cx="17050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</a:rPr>
              <a:t>santosh@rcplindia.in</a:t>
            </a:r>
            <a:endParaRPr lang="en-US" sz="135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511" y="5593560"/>
            <a:ext cx="183652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</a:rPr>
              <a:t>visit : www.rcplindia.in</a:t>
            </a:r>
            <a:endParaRPr lang="en-US" sz="135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50812"/>
            <a:ext cx="7886700" cy="1325563"/>
          </a:xfrm>
        </p:spPr>
        <p:txBody>
          <a:bodyPr/>
          <a:lstStyle/>
          <a:p>
            <a:r>
              <a:rPr lang="en-GB" b="1" dirty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>
            <a:normAutofit/>
          </a:bodyPr>
          <a:lstStyle/>
          <a:p>
            <a:r>
              <a:rPr lang="en-GB" sz="2400" b="0" i="0" dirty="0">
                <a:effectLst/>
                <a:latin typeface="quote-cjk-patch"/>
              </a:rPr>
              <a:t>Introduction to Exception Handling</a:t>
            </a:r>
            <a:endParaRPr lang="en-GB" sz="2400" b="0" i="0" dirty="0">
              <a:effectLst/>
              <a:latin typeface="quote-cjk-patch"/>
            </a:endParaRPr>
          </a:p>
          <a:p>
            <a:r>
              <a:rPr lang="en-GB" sz="2400" b="0" i="0" dirty="0">
                <a:effectLst/>
                <a:latin typeface="quote-cjk-patch"/>
              </a:rPr>
              <a:t>Errors, Run Time Errors</a:t>
            </a:r>
            <a:endParaRPr lang="en-GB" sz="2400" b="0" i="0" dirty="0">
              <a:effectLst/>
              <a:latin typeface="quote-cjk-patch"/>
            </a:endParaRPr>
          </a:p>
          <a:p>
            <a:r>
              <a:rPr lang="en-GB" sz="2400" b="0" i="0" dirty="0">
                <a:effectLst/>
                <a:latin typeface="quote-cjk-patch"/>
              </a:rPr>
              <a:t>Handling IO Exception</a:t>
            </a:r>
            <a:endParaRPr lang="en-GB" sz="2400" b="0" i="0" dirty="0">
              <a:effectLst/>
              <a:latin typeface="quote-cjk-patch"/>
            </a:endParaRPr>
          </a:p>
          <a:p>
            <a:r>
              <a:rPr lang="en-GB" sz="2400" b="0" i="0" dirty="0">
                <a:effectLst/>
                <a:latin typeface="quote-cjk-patch"/>
              </a:rPr>
              <a:t>Try….except statement</a:t>
            </a:r>
            <a:endParaRPr lang="en-GB" sz="2400" b="0" i="0" dirty="0">
              <a:effectLst/>
              <a:latin typeface="quote-cjk-patch"/>
            </a:endParaRPr>
          </a:p>
          <a:p>
            <a:r>
              <a:rPr lang="en-GB" sz="2400" b="0" i="0" dirty="0">
                <a:effectLst/>
                <a:latin typeface="quote-cjk-patch"/>
              </a:rPr>
              <a:t>Raise &amp; Assert</a:t>
            </a:r>
            <a:endParaRPr lang="en-GB" sz="2400" b="0" i="0" dirty="0">
              <a:effectLst/>
              <a:latin typeface="quote-cjk-patch"/>
            </a:endParaRPr>
          </a:p>
          <a:p>
            <a:r>
              <a:rPr lang="en-GB" sz="2400" dirty="0"/>
              <a:t>Exception classes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75527"/>
            <a:ext cx="7381875" cy="383381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Errors and Exception Handling</a:t>
            </a:r>
            <a:endParaRPr lang="en-US" sz="32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639014"/>
            <a:ext cx="8261488" cy="40983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35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824" y="1055917"/>
            <a:ext cx="8360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What is an Exception? </a:t>
            </a:r>
            <a:endParaRPr lang="en-US" sz="24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557530" lvl="1" indent="-21463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An Exception is an error that happens during execution of a program. When that error occurs, Python generates an exception that can be handled, which avoids your program to crash. 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/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14630" indent="-214630"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Why use Exceptions? </a:t>
            </a:r>
            <a:endParaRPr lang="en-US" sz="24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557530" lvl="1" indent="-21463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Exceptions are convenient in many ways for handling errors and special conditions in a program. When you think that you have a code which can produce an error then you can use exception handling 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/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75527"/>
            <a:ext cx="7381875" cy="383381"/>
          </a:xfrm>
        </p:spPr>
        <p:txBody>
          <a:bodyPr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b="1" kern="0" dirty="0"/>
              <a:t>Where Exception may Occur?</a:t>
            </a:r>
            <a:endParaRPr lang="en-US" sz="3200" b="1" kern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639014"/>
            <a:ext cx="8261488" cy="40983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35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824" y="1055917"/>
            <a:ext cx="8360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250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/>
              <a:t>Hardware/operating system level.</a:t>
            </a:r>
            <a:endParaRPr lang="en-US" sz="2400" b="1" dirty="0"/>
          </a:p>
          <a:p>
            <a:pPr lvl="1">
              <a:spcAft>
                <a:spcPct val="250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Arithmetic exceptions; divide by 0, under/overflow.</a:t>
            </a:r>
            <a:endParaRPr lang="en-US" sz="2400" dirty="0"/>
          </a:p>
          <a:p>
            <a:pPr lvl="1">
              <a:spcAft>
                <a:spcPct val="250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Memory access violations, stack over/underflow.</a:t>
            </a:r>
            <a:endParaRPr lang="en-US" sz="2400" dirty="0"/>
          </a:p>
          <a:p>
            <a:pPr>
              <a:spcAft>
                <a:spcPct val="250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/>
              <a:t>Language level.</a:t>
            </a:r>
            <a:endParaRPr lang="en-US" sz="2400" b="1" dirty="0"/>
          </a:p>
          <a:p>
            <a:pPr lvl="1">
              <a:spcAft>
                <a:spcPct val="250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Bounds violations: illegal indices.</a:t>
            </a:r>
            <a:endParaRPr lang="en-US" sz="2400" dirty="0"/>
          </a:p>
          <a:p>
            <a:pPr lvl="1">
              <a:spcAft>
                <a:spcPct val="250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Value Error: invalid literal, improper casts.</a:t>
            </a:r>
            <a:endParaRPr lang="en-US" sz="2400" dirty="0"/>
          </a:p>
          <a:p>
            <a:pPr>
              <a:spcAft>
                <a:spcPct val="250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/>
              <a:t>Program level.</a:t>
            </a:r>
            <a:endParaRPr lang="en-US" sz="2400" b="1" dirty="0"/>
          </a:p>
          <a:p>
            <a:pPr lvl="1">
              <a:spcAft>
                <a:spcPct val="250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User defined exceptions.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75527"/>
            <a:ext cx="7381875" cy="383381"/>
          </a:xfrm>
        </p:spPr>
        <p:txBody>
          <a:bodyPr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b="1" dirty="0"/>
              <a:t>Exception Handling Keywords </a:t>
            </a:r>
            <a:endParaRPr lang="en-US" sz="3200" b="1" kern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639014"/>
            <a:ext cx="8261488" cy="40983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35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824" y="1055917"/>
            <a:ext cx="8360880" cy="2756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Clr>
                <a:schemeClr val="tx1"/>
              </a:buClr>
            </a:pPr>
            <a:r>
              <a:rPr lang="en-US" sz="2400" b="1" dirty="0">
                <a:latin typeface="Consolas" panose="020B0609020204030204" pitchFamily="49" charset="0"/>
              </a:rPr>
              <a:t>try</a:t>
            </a:r>
            <a:endParaRPr lang="en-US" sz="2400" b="1" dirty="0">
              <a:latin typeface="Consolas" panose="020B0609020204030204" pitchFamily="49" charset="0"/>
            </a:endParaRPr>
          </a:p>
          <a:p>
            <a:pPr algn="just">
              <a:lnSpc>
                <a:spcPct val="80000"/>
              </a:lnSpc>
              <a:buClr>
                <a:schemeClr val="tx1"/>
              </a:buClr>
            </a:pPr>
            <a:endParaRPr lang="en-US" sz="2400" b="1" dirty="0">
              <a:latin typeface="Consolas" panose="020B0609020204030204" pitchFamily="49" charset="0"/>
            </a:endParaRPr>
          </a:p>
          <a:p>
            <a:pPr algn="just">
              <a:lnSpc>
                <a:spcPct val="80000"/>
              </a:lnSpc>
              <a:buClr>
                <a:schemeClr val="tx1"/>
              </a:buClr>
            </a:pPr>
            <a:r>
              <a:rPr lang="en-US" sz="2400" b="1" dirty="0">
                <a:latin typeface="Consolas" panose="020B0609020204030204" pitchFamily="49" charset="0"/>
              </a:rPr>
              <a:t>except</a:t>
            </a:r>
            <a:endParaRPr lang="en-US" sz="2400" b="1" dirty="0">
              <a:latin typeface="Consolas" panose="020B0609020204030204" pitchFamily="49" charset="0"/>
            </a:endParaRPr>
          </a:p>
          <a:p>
            <a:pPr algn="just">
              <a:lnSpc>
                <a:spcPct val="80000"/>
              </a:lnSpc>
              <a:buClr>
                <a:schemeClr val="tx1"/>
              </a:buClr>
            </a:pPr>
            <a:endParaRPr lang="en-US" sz="2400" b="1" dirty="0">
              <a:latin typeface="Consolas" panose="020B0609020204030204" pitchFamily="49" charset="0"/>
            </a:endParaRPr>
          </a:p>
          <a:p>
            <a:pPr algn="just">
              <a:lnSpc>
                <a:spcPct val="80000"/>
              </a:lnSpc>
              <a:buClr>
                <a:schemeClr val="tx1"/>
              </a:buClr>
            </a:pPr>
            <a:r>
              <a:rPr lang="en-US" sz="2400" b="1" dirty="0">
                <a:latin typeface="Consolas" panose="020B0609020204030204" pitchFamily="49" charset="0"/>
              </a:rPr>
              <a:t>raise</a:t>
            </a:r>
            <a:endParaRPr lang="en-US" sz="2400" b="1" dirty="0">
              <a:latin typeface="Consolas" panose="020B0609020204030204" pitchFamily="49" charset="0"/>
            </a:endParaRPr>
          </a:p>
          <a:p>
            <a:pPr algn="just">
              <a:lnSpc>
                <a:spcPct val="80000"/>
              </a:lnSpc>
              <a:buClr>
                <a:schemeClr val="tx1"/>
              </a:buClr>
            </a:pPr>
            <a:endParaRPr lang="en-US" sz="2400" b="1" dirty="0">
              <a:latin typeface="Consolas" panose="020B0609020204030204" pitchFamily="49" charset="0"/>
            </a:endParaRPr>
          </a:p>
          <a:p>
            <a:pPr algn="just">
              <a:lnSpc>
                <a:spcPct val="80000"/>
              </a:lnSpc>
              <a:buClr>
                <a:schemeClr val="tx1"/>
              </a:buClr>
            </a:pPr>
            <a:r>
              <a:rPr lang="en-US" sz="2400" b="1" dirty="0">
                <a:latin typeface="Consolas" panose="020B0609020204030204" pitchFamily="49" charset="0"/>
              </a:rPr>
              <a:t>else</a:t>
            </a:r>
            <a:endParaRPr lang="en-US" sz="2400" b="1" dirty="0">
              <a:latin typeface="Consolas" panose="020B0609020204030204" pitchFamily="49" charset="0"/>
            </a:endParaRPr>
          </a:p>
          <a:p>
            <a:pPr algn="just">
              <a:lnSpc>
                <a:spcPct val="80000"/>
              </a:lnSpc>
              <a:buClr>
                <a:schemeClr val="tx1"/>
              </a:buClr>
            </a:pPr>
            <a:endParaRPr lang="en-US" sz="2400" b="1" dirty="0">
              <a:latin typeface="Consolas" panose="020B0609020204030204" pitchFamily="49" charset="0"/>
            </a:endParaRPr>
          </a:p>
          <a:p>
            <a:pPr algn="just">
              <a:lnSpc>
                <a:spcPct val="80000"/>
              </a:lnSpc>
              <a:buClr>
                <a:schemeClr val="tx1"/>
              </a:buClr>
            </a:pPr>
            <a:r>
              <a:rPr lang="en-US" sz="2400" b="1" dirty="0">
                <a:latin typeface="Consolas" panose="020B0609020204030204" pitchFamily="49" charset="0"/>
              </a:rPr>
              <a:t>finally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402032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Common Exception/Errors in Python</a:t>
            </a:r>
            <a:endParaRPr lang="en-US" sz="3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639014"/>
            <a:ext cx="8261488" cy="40983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35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825" y="1082423"/>
            <a:ext cx="8261488" cy="39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00B0F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IOError</a:t>
            </a:r>
            <a:r>
              <a:rPr lang="en-US" sz="2400" dirty="0">
                <a:solidFill>
                  <a:srgbClr val="00B0F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:  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If the file cannot be opened 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14630" indent="-21463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00B0F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ImportError</a:t>
            </a:r>
            <a:r>
              <a:rPr lang="en-US" sz="2400" dirty="0">
                <a:solidFill>
                  <a:srgbClr val="00B0F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:  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If Python cannot find the module 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14630" indent="-21463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00B0F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ValueError</a:t>
            </a:r>
            <a:r>
              <a:rPr lang="en-US" sz="2400" dirty="0">
                <a:solidFill>
                  <a:srgbClr val="00B0F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: 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Raised when a built-in operation or function receives an argument that has the right type but an inappropriate value 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14630" indent="-21463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00B0F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EOFError</a:t>
            </a:r>
            <a:r>
              <a:rPr lang="en-US" sz="2400" dirty="0">
                <a:solidFill>
                  <a:srgbClr val="00B0F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: 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Raised when one of the built-in functions (input()) hits an end-of-file condition (EOF) without reading any data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35771"/>
            <a:ext cx="7381875" cy="38338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try…except…else…finally clause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4" y="1150832"/>
            <a:ext cx="8639175" cy="5382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Victor Mono Regular" panose="00000509000000000000" charset="0"/>
                <a:cs typeface="Victor Mono Regular" panose="00000509000000000000" charset="0"/>
              </a:rPr>
              <a:t>try: </a:t>
            </a:r>
            <a:endParaRPr lang="en-US" sz="1800" dirty="0">
              <a:solidFill>
                <a:srgbClr val="7030A0"/>
              </a:solidFill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Victor Mono Regular" panose="00000509000000000000" charset="0"/>
                <a:cs typeface="Victor Mono Regular" panose="00000509000000000000" charset="0"/>
              </a:rPr>
              <a:t>	</a:t>
            </a:r>
            <a:r>
              <a:rPr lang="en-US" sz="1800" dirty="0">
                <a:latin typeface="Victor Mono Regular" panose="00000509000000000000" charset="0"/>
                <a:cs typeface="Victor Mono Regular" panose="00000509000000000000" charset="0"/>
              </a:rPr>
              <a:t>data = </a:t>
            </a:r>
            <a:r>
              <a:rPr lang="en-US" sz="1800" dirty="0" err="1">
                <a:latin typeface="Victor Mono Regular" panose="00000509000000000000" charset="0"/>
                <a:cs typeface="Victor Mono Regular" panose="00000509000000000000" charset="0"/>
              </a:rPr>
              <a:t>something_that_can_go_wrong</a:t>
            </a:r>
            <a:r>
              <a:rPr lang="en-US" sz="1800" dirty="0">
                <a:latin typeface="Victor Mono Regular" panose="00000509000000000000" charset="0"/>
                <a:cs typeface="Victor Mono Regular" panose="00000509000000000000" charset="0"/>
              </a:rPr>
              <a:t> </a:t>
            </a:r>
            <a:endParaRPr lang="en-US" sz="1800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Victor Mono Regular" panose="00000509000000000000" charset="0"/>
                <a:cs typeface="Victor Mono Regular" panose="00000509000000000000" charset="0"/>
              </a:rPr>
              <a:t>except </a:t>
            </a:r>
            <a:r>
              <a:rPr lang="en-US" sz="1800" dirty="0">
                <a:latin typeface="Victor Mono Regular" panose="00000509000000000000" charset="0"/>
                <a:cs typeface="Victor Mono Regular" panose="00000509000000000000" charset="0"/>
              </a:rPr>
              <a:t> </a:t>
            </a:r>
            <a:r>
              <a:rPr lang="en-US" sz="1800" dirty="0" err="1">
                <a:latin typeface="Victor Mono Regular" panose="00000509000000000000" charset="0"/>
                <a:cs typeface="Victor Mono Regular" panose="00000509000000000000" charset="0"/>
              </a:rPr>
              <a:t>ValueError</a:t>
            </a:r>
            <a:r>
              <a:rPr lang="en-US" sz="1800" dirty="0">
                <a:latin typeface="Victor Mono Regular" panose="00000509000000000000" charset="0"/>
                <a:cs typeface="Victor Mono Regular" panose="00000509000000000000" charset="0"/>
              </a:rPr>
              <a:t> : </a:t>
            </a:r>
            <a:endParaRPr lang="en-US" sz="1800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7030A0"/>
                </a:solidFill>
                <a:latin typeface="Victor Mono Regular" panose="00000509000000000000" charset="0"/>
                <a:cs typeface="Victor Mono Regular" panose="00000509000000000000" charset="0"/>
              </a:rPr>
              <a:t>	</a:t>
            </a:r>
            <a:r>
              <a:rPr lang="en-US" sz="1800" dirty="0" err="1">
                <a:latin typeface="Victor Mono Regular" panose="00000509000000000000" charset="0"/>
                <a:cs typeface="Victor Mono Regular" panose="00000509000000000000" charset="0"/>
              </a:rPr>
              <a:t>handle_the_exception_error</a:t>
            </a:r>
            <a:r>
              <a:rPr lang="en-US" sz="1800" dirty="0">
                <a:latin typeface="Victor Mono Regular" panose="00000509000000000000" charset="0"/>
                <a:cs typeface="Victor Mono Regular" panose="00000509000000000000" charset="0"/>
              </a:rPr>
              <a:t> </a:t>
            </a:r>
            <a:endParaRPr lang="en-US" sz="1800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Victor Mono Regular" panose="00000509000000000000" charset="0"/>
                <a:cs typeface="Victor Mono Regular" panose="00000509000000000000" charset="0"/>
              </a:rPr>
              <a:t>else: </a:t>
            </a:r>
            <a:endParaRPr lang="en-US" sz="1800" dirty="0">
              <a:solidFill>
                <a:srgbClr val="7030A0"/>
              </a:solidFill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7030A0"/>
                </a:solidFill>
                <a:latin typeface="Victor Mono Regular" panose="00000509000000000000" charset="0"/>
                <a:cs typeface="Victor Mono Regular" panose="00000509000000000000" charset="0"/>
              </a:rPr>
              <a:t>	</a:t>
            </a:r>
            <a:r>
              <a:rPr lang="en-US" sz="1800" dirty="0" err="1">
                <a:latin typeface="Victor Mono Regular" panose="00000509000000000000" charset="0"/>
                <a:cs typeface="Victor Mono Regular" panose="00000509000000000000" charset="0"/>
              </a:rPr>
              <a:t>doing_different_exception_handling</a:t>
            </a:r>
            <a:r>
              <a:rPr lang="en-US" sz="1800" dirty="0">
                <a:latin typeface="Victor Mono Regular" panose="00000509000000000000" charset="0"/>
                <a:cs typeface="Victor Mono Regular" panose="00000509000000000000" charset="0"/>
              </a:rPr>
              <a:t> </a:t>
            </a:r>
            <a:endParaRPr lang="en-US" sz="1800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Victor Mono Regular" panose="00000509000000000000" charset="0"/>
                <a:cs typeface="Victor Mono Regular" panose="00000509000000000000" charset="0"/>
              </a:rPr>
              <a:t>finally:</a:t>
            </a:r>
            <a:endParaRPr lang="en-GB" sz="1800" dirty="0">
              <a:solidFill>
                <a:srgbClr val="7030A0"/>
              </a:solidFill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7030A0"/>
                </a:solidFill>
                <a:latin typeface="Victor Mono Regular" panose="00000509000000000000" charset="0"/>
                <a:cs typeface="Victor Mono Regular" panose="00000509000000000000" charset="0"/>
              </a:rPr>
              <a:t>	</a:t>
            </a:r>
            <a:r>
              <a:rPr lang="en-US" sz="1800" dirty="0" err="1">
                <a:latin typeface="Victor Mono Regular" panose="00000509000000000000" charset="0"/>
                <a:cs typeface="Victor Mono Regular" panose="00000509000000000000" charset="0"/>
              </a:rPr>
              <a:t>executes_under_all_circumstances</a:t>
            </a:r>
            <a:r>
              <a:rPr lang="en-US" sz="1800" dirty="0">
                <a:latin typeface="Victor Mono Regular" panose="00000509000000000000" charset="0"/>
                <a:cs typeface="Victor Mono Regular" panose="00000509000000000000" charset="0"/>
              </a:rPr>
              <a:t> </a:t>
            </a:r>
            <a:endParaRPr lang="en-US" sz="1800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 else clause in a </a:t>
            </a:r>
            <a:r>
              <a:rPr lang="en-US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try, except</a:t>
            </a:r>
            <a:r>
              <a:rPr 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statement must follow all except clauses </a:t>
            </a:r>
            <a:endParaRPr lang="en-US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It is useful for code that must be executed if the try clause does not raise an exception </a:t>
            </a:r>
            <a:r>
              <a:rPr lang="en-US" sz="2000" b="1" dirty="0">
                <a:solidFill>
                  <a:srgbClr val="7030A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               </a:t>
            </a:r>
            <a:endParaRPr lang="en-US" sz="2000" b="1" dirty="0">
              <a:solidFill>
                <a:srgbClr val="7030A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Note 1: </a:t>
            </a:r>
            <a:r>
              <a:rPr 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Exceptions in the else clause are not handled by the preceding except clauses.</a:t>
            </a:r>
            <a:endParaRPr lang="en-US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Note 2: </a:t>
            </a:r>
            <a:r>
              <a:rPr 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Make sure that the else clause is executed before the finally block</a:t>
            </a:r>
            <a:endParaRPr lang="en-US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81951"/>
            <a:ext cx="7886700" cy="1325563"/>
          </a:xfrm>
        </p:spPr>
        <p:txBody>
          <a:bodyPr/>
          <a:lstStyle/>
          <a:p>
            <a:r>
              <a:rPr lang="en-US" b="1" dirty="0"/>
              <a:t>Errors vs Runtime Errors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Victor Mono Regular" panose="00000509000000000000" charset="0"/>
                <a:cs typeface="Victor Mono Regular" panose="00000509000000000000" charset="0"/>
              </a:rPr>
              <a:t>Syntax Error</a:t>
            </a:r>
            <a:r>
              <a:rPr lang="en-US" dirty="0">
                <a:latin typeface="Victor Mono Regular" panose="00000509000000000000" charset="0"/>
                <a:cs typeface="Victor Mono Regular" panose="00000509000000000000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ictor Mono Regular" panose="00000509000000000000" charset="0"/>
                <a:cs typeface="Victor Mono Regular" panose="00000509000000000000" charset="0"/>
              </a:rPr>
              <a:t>(Missing parenthesis)</a:t>
            </a:r>
            <a:endParaRPr lang="en-GB" dirty="0">
              <a:solidFill>
                <a:schemeClr val="bg1">
                  <a:lumMod val="50000"/>
                </a:schemeClr>
              </a:solidFill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US" dirty="0">
                <a:latin typeface="Victor Mono Regular" panose="00000509000000000000" charset="0"/>
                <a:cs typeface="Victor Mono Regular" panose="00000509000000000000" charset="0"/>
              </a:rPr>
              <a:t>print("Hello)  </a:t>
            </a:r>
            <a:endParaRPr lang="en-GB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ictor Mono Regular" panose="00000509000000000000" charset="0"/>
                <a:cs typeface="Victor Mono Regular" panose="00000509000000000000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Victor Mono Regular" panose="00000509000000000000" charset="0"/>
                <a:cs typeface="Victor Mono Regular" panose="00000509000000000000" charset="0"/>
              </a:rPr>
              <a:t>SyntaxError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ictor Mono Regular" panose="00000509000000000000" charset="0"/>
                <a:cs typeface="Victor Mono Regular" panose="00000509000000000000" charset="0"/>
              </a:rPr>
              <a:t>: EOL while scanning string literal</a:t>
            </a:r>
            <a:endParaRPr lang="en-GB" dirty="0">
              <a:solidFill>
                <a:schemeClr val="bg1">
                  <a:lumMod val="50000"/>
                </a:schemeClr>
              </a:solidFill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endParaRPr lang="en-GB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Victor Mono Regular" panose="00000509000000000000" charset="0"/>
                <a:cs typeface="Victor Mono Regular" panose="00000509000000000000" charset="0"/>
              </a:rPr>
              <a:t>Runtime Error</a:t>
            </a:r>
            <a:r>
              <a:rPr lang="en-US" dirty="0">
                <a:latin typeface="Victor Mono Regular" panose="00000509000000000000" charset="0"/>
                <a:cs typeface="Victor Mono Regular" panose="00000509000000000000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ictor Mono Regular" panose="00000509000000000000" charset="0"/>
                <a:cs typeface="Victor Mono Regular" panose="00000509000000000000" charset="0"/>
              </a:rPr>
              <a:t>(File not found)</a:t>
            </a:r>
            <a:endParaRPr lang="en-GB" dirty="0">
              <a:solidFill>
                <a:schemeClr val="bg1">
                  <a:lumMod val="50000"/>
                </a:schemeClr>
              </a:solidFill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US" dirty="0">
                <a:latin typeface="Victor Mono Regular" panose="00000509000000000000" charset="0"/>
                <a:cs typeface="Victor Mono Regular" panose="00000509000000000000" charset="0"/>
              </a:rPr>
              <a:t>open("</a:t>
            </a:r>
            <a:r>
              <a:rPr lang="en-US" dirty="0" err="1">
                <a:latin typeface="Victor Mono Regular" panose="00000509000000000000" charset="0"/>
                <a:cs typeface="Victor Mono Regular" panose="00000509000000000000" charset="0"/>
              </a:rPr>
              <a:t>missing_file.txt</a:t>
            </a:r>
            <a:r>
              <a:rPr lang="en-US" dirty="0">
                <a:latin typeface="Victor Mono Regular" panose="00000509000000000000" charset="0"/>
                <a:cs typeface="Victor Mono Regular" panose="00000509000000000000" charset="0"/>
              </a:rPr>
              <a:t>")  </a:t>
            </a:r>
            <a:endParaRPr lang="en-GB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ictor Mono Regular" panose="00000509000000000000" charset="0"/>
                <a:cs typeface="Victor Mono Regular" panose="00000509000000000000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Victor Mono Regular" panose="00000509000000000000" charset="0"/>
                <a:cs typeface="Victor Mono Regular" panose="00000509000000000000" charset="0"/>
              </a:rPr>
              <a:t>FileNotFoundError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Victor Mono Regular" panose="00000509000000000000" charset="0"/>
              <a:cs typeface="Victor Mono Regular" panose="00000509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81951"/>
            <a:ext cx="7886700" cy="1325563"/>
          </a:xfrm>
        </p:spPr>
        <p:txBody>
          <a:bodyPr/>
          <a:lstStyle/>
          <a:p>
            <a:r>
              <a:rPr lang="en-US" b="1" dirty="0"/>
              <a:t>Handling I/O Exceptions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3330"/>
            <a:ext cx="7886700" cy="5497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Common when working with files, databases, or network requests.</a:t>
            </a:r>
            <a:endParaRPr lang="en-GB" sz="2400" dirty="0"/>
          </a:p>
          <a:p>
            <a:pPr marL="0" indent="0">
              <a:buNone/>
            </a:pPr>
            <a:endParaRPr lang="en-GB" sz="2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Victor Mono Regular" panose="00000509000000000000" charset="0"/>
                <a:cs typeface="Victor Mono Regular" panose="00000509000000000000" charset="0"/>
              </a:rPr>
              <a:t>try</a:t>
            </a:r>
            <a:r>
              <a:rPr lang="en-US" sz="2400" dirty="0">
                <a:latin typeface="Victor Mono Regular" panose="00000509000000000000" charset="0"/>
                <a:cs typeface="Victor Mono Regular" panose="00000509000000000000" charset="0"/>
              </a:rPr>
              <a:t>:</a:t>
            </a:r>
            <a:endParaRPr lang="en-GB" sz="2400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US" sz="2400" dirty="0">
                <a:latin typeface="Victor Mono Regular" panose="00000509000000000000" charset="0"/>
                <a:cs typeface="Victor Mono Regular" panose="00000509000000000000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Victor Mono Regular" panose="00000509000000000000" charset="0"/>
                <a:cs typeface="Victor Mono Regular" panose="00000509000000000000" charset="0"/>
              </a:rPr>
              <a:t>file = open("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Victor Mono Regular" panose="00000509000000000000" charset="0"/>
                <a:cs typeface="Victor Mono Regular" panose="00000509000000000000" charset="0"/>
              </a:rPr>
              <a:t>data.txt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Victor Mono Regular" panose="00000509000000000000" charset="0"/>
                <a:cs typeface="Victor Mono Regular" panose="00000509000000000000" charset="0"/>
              </a:rPr>
              <a:t>", "r")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Victor Mono Regular" panose="00000509000000000000" charset="0"/>
                <a:cs typeface="Victor Mono Regular" panose="00000509000000000000" charset="0"/>
              </a:rPr>
              <a:t>    print(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Victor Mono Regular" panose="00000509000000000000" charset="0"/>
                <a:cs typeface="Victor Mono Regular" panose="00000509000000000000" charset="0"/>
              </a:rPr>
              <a:t>file.read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Victor Mono Regular" panose="00000509000000000000" charset="0"/>
                <a:cs typeface="Victor Mono Regular" panose="00000509000000000000" charset="0"/>
              </a:rPr>
              <a:t>())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US" sz="2400" dirty="0">
                <a:latin typeface="Victor Mono Regular" panose="00000509000000000000" charset="0"/>
                <a:cs typeface="Victor Mono Regular" panose="00000509000000000000" charset="0"/>
              </a:rPr>
              <a:t>except </a:t>
            </a:r>
            <a:r>
              <a:rPr lang="en-US" sz="2400" dirty="0" err="1">
                <a:latin typeface="Victor Mono Regular" panose="00000509000000000000" charset="0"/>
                <a:cs typeface="Victor Mono Regular" panose="00000509000000000000" charset="0"/>
              </a:rPr>
              <a:t>FileNotFoundError</a:t>
            </a:r>
            <a:r>
              <a:rPr lang="en-US" sz="2400" dirty="0">
                <a:latin typeface="Victor Mono Regular" panose="00000509000000000000" charset="0"/>
                <a:cs typeface="Victor Mono Regular" panose="00000509000000000000" charset="0"/>
              </a:rPr>
              <a:t>:</a:t>
            </a:r>
            <a:endParaRPr lang="en-GB" sz="2400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Victor Mono Regular" panose="00000509000000000000" charset="0"/>
                <a:cs typeface="Victor Mono Regular" panose="00000509000000000000" charset="0"/>
              </a:rPr>
              <a:t>    print(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Victor Mono Regular" panose="00000509000000000000" charset="0"/>
                <a:cs typeface="Victor Mono Regular" panose="00000509000000000000" charset="0"/>
              </a:rPr>
              <a:t>“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Victor Mono Regular" panose="00000509000000000000" charset="0"/>
                <a:cs typeface="Victor Mono Regular" panose="00000509000000000000" charset="0"/>
              </a:rPr>
              <a:t>Error: File not 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Victor Mono Regular" panose="00000509000000000000" charset="0"/>
                <a:cs typeface="Victor Mono Regular" panose="00000509000000000000" charset="0"/>
              </a:rPr>
              <a:t>found!”)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GB" sz="2400" dirty="0">
                <a:latin typeface="Victor Mono Regular" panose="00000509000000000000" charset="0"/>
                <a:cs typeface="Victor Mono Regular" panose="00000509000000000000" charset="0"/>
              </a:rPr>
              <a:t>finally</a:t>
            </a:r>
            <a:r>
              <a:rPr lang="en-US" sz="2400" dirty="0">
                <a:latin typeface="Victor Mono Regular" panose="00000509000000000000" charset="0"/>
                <a:cs typeface="Victor Mono Regular" panose="00000509000000000000" charset="0"/>
              </a:rPr>
              <a:t>:</a:t>
            </a:r>
            <a:endParaRPr lang="en-GB" sz="2400" dirty="0"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Victor Mono Regular" panose="00000509000000000000" charset="0"/>
                <a:cs typeface="Victor Mono Regular" panose="00000509000000000000" charset="0"/>
              </a:rPr>
              <a:t>   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Victor Mono Regular" panose="00000509000000000000" charset="0"/>
                <a:cs typeface="Victor Mono Regular" panose="00000509000000000000" charset="0"/>
              </a:rPr>
              <a:t>file.close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Victor Mono Regular" panose="00000509000000000000" charset="0"/>
                <a:cs typeface="Victor Mono Regular" panose="00000509000000000000" charset="0"/>
              </a:rPr>
              <a:t>()  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Victor Mono Regular" panose="00000509000000000000" charset="0"/>
              <a:cs typeface="Victor Mono Regular" panose="00000509000000000000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accent2">
                    <a:lumMod val="50000"/>
                  </a:schemeClr>
                </a:solidFill>
                <a:latin typeface="Victor Mono Regular" panose="00000509000000000000" charset="0"/>
                <a:cs typeface="Victor Mono Regular" panose="00000509000000000000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Victor Mono Regular" panose="00000509000000000000" charset="0"/>
                <a:cs typeface="Victor Mono Regular" panose="00000509000000000000" charset="0"/>
              </a:rPr>
              <a:t># Ensures file is always closed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Victor Mono Regular" panose="00000509000000000000" charset="0"/>
              <a:cs typeface="Victor Mono Regular" panose="00000509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4851</Words>
  <Application>WPS Presentation</Application>
  <PresentationFormat>On-screen Show (4:3)</PresentationFormat>
  <Paragraphs>218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6" baseType="lpstr">
      <vt:lpstr>Arial</vt:lpstr>
      <vt:lpstr>SimSun</vt:lpstr>
      <vt:lpstr>Wingdings</vt:lpstr>
      <vt:lpstr>quote-cjk-patch</vt:lpstr>
      <vt:lpstr>Thonburi</vt:lpstr>
      <vt:lpstr>Times New Roman</vt:lpstr>
      <vt:lpstr>Consolas</vt:lpstr>
      <vt:lpstr>苹方-简</vt:lpstr>
      <vt:lpstr>Calibri</vt:lpstr>
      <vt:lpstr>Helvetica Neue</vt:lpstr>
      <vt:lpstr>Microsoft YaHei</vt:lpstr>
      <vt:lpstr>汉仪旗黑</vt:lpstr>
      <vt:lpstr>Arial Unicode MS</vt:lpstr>
      <vt:lpstr>Calibri Light</vt:lpstr>
      <vt:lpstr>宋体-简</vt:lpstr>
      <vt:lpstr>Baoli SC</vt:lpstr>
      <vt:lpstr>Baoli TC</vt:lpstr>
      <vt:lpstr>PT Mono Regular</vt:lpstr>
      <vt:lpstr>Monaco</vt:lpstr>
      <vt:lpstr>Andale Mono</vt:lpstr>
      <vt:lpstr>Victor Mono Regular</vt:lpstr>
      <vt:lpstr>Charmonman Regular</vt:lpstr>
      <vt:lpstr>Courier New Regular</vt:lpstr>
      <vt:lpstr>Victor Mono Italic</vt:lpstr>
      <vt:lpstr>Victor Mono Medium</vt:lpstr>
      <vt:lpstr>Victor Mono SemiBold</vt:lpstr>
      <vt:lpstr>Victor Mono SemiBold Italic</vt:lpstr>
      <vt:lpstr>Office Theme</vt:lpstr>
      <vt:lpstr>PowerPoint 演示文稿</vt:lpstr>
      <vt:lpstr>Overview</vt:lpstr>
      <vt:lpstr>Errors and Exception Handling</vt:lpstr>
      <vt:lpstr>Where Exception may Occur?</vt:lpstr>
      <vt:lpstr>Exception Handling Keywords </vt:lpstr>
      <vt:lpstr>Common Exception/Errors in Python</vt:lpstr>
      <vt:lpstr>try…except…else…finally clause</vt:lpstr>
      <vt:lpstr>Errors vs Runtime Errors</vt:lpstr>
      <vt:lpstr>Handling I/O Exceptions</vt:lpstr>
      <vt:lpstr>Assert Statement</vt:lpstr>
      <vt:lpstr>Assert Statement</vt:lpstr>
      <vt:lpstr>Custom/User Defined Exceptions</vt:lpstr>
      <vt:lpstr>Ignore Errors</vt:lpstr>
      <vt:lpstr>Exception Classes</vt:lpstr>
      <vt:lpstr>1. Base Exception</vt:lpstr>
      <vt:lpstr>2. Exception</vt:lpstr>
      <vt:lpstr>3. Common Subclasses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Ashish-PC</dc:creator>
  <cp:lastModifiedBy>adreshsinghchauhan</cp:lastModifiedBy>
  <cp:revision>301</cp:revision>
  <dcterms:created xsi:type="dcterms:W3CDTF">2025-06-18T14:42:51Z</dcterms:created>
  <dcterms:modified xsi:type="dcterms:W3CDTF">2025-06-18T14:42:51Z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0D73283389DEAFA729CD5268AA01AA04_42</vt:lpwstr>
  </property>
  <property fmtid="{D5CDD505-2E9C-101B-9397-08002B2CF9AE}" pid="3" name="KSOProductBuildVer">
    <vt:lpwstr>1033-6.15.0.8733</vt:lpwstr>
  </property>
</Properties>
</file>