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sldIdLst>
    <p:sldId id="257" r:id="rId2"/>
    <p:sldId id="258" r:id="rId3"/>
    <p:sldId id="259" r:id="rId4"/>
    <p:sldId id="260" r:id="rId5"/>
    <p:sldId id="261" r:id="rId6"/>
    <p:sldId id="262" r:id="rId7"/>
    <p:sldId id="266" r:id="rId8"/>
    <p:sldId id="269" r:id="rId9"/>
    <p:sldId id="267" r:id="rId10"/>
    <p:sldId id="271" r:id="rId11"/>
    <p:sldId id="272" r:id="rId12"/>
    <p:sldId id="273" r:id="rId13"/>
    <p:sldId id="274" r:id="rId14"/>
    <p:sldId id="290"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8" r:id="rId28"/>
    <p:sldId id="287"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ava" initials="S" lastIdx="0" clrIdx="0">
    <p:extLst>
      <p:ext uri="{19B8F6BF-5375-455C-9EA6-DF929625EA0E}">
        <p15:presenceInfo xmlns:p15="http://schemas.microsoft.com/office/powerpoint/2012/main" userId="Sumita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varScale="1">
        <p:scale>
          <a:sx n="49" d="100"/>
          <a:sy n="49" d="100"/>
        </p:scale>
        <p:origin x="4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F61345-7CC4-4F3E-A560-74FD18ED433F}"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3642-AA8E-4DBF-B644-631640898ED5}" type="slidenum">
              <a:rPr lang="en-US" smtClean="0"/>
              <a:t>‹#›</a:t>
            </a:fld>
            <a:endParaRPr lang="en-US"/>
          </a:p>
        </p:txBody>
      </p:sp>
    </p:spTree>
    <p:extLst>
      <p:ext uri="{BB962C8B-B14F-4D97-AF65-F5344CB8AC3E}">
        <p14:creationId xmlns:p14="http://schemas.microsoft.com/office/powerpoint/2010/main" val="75839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F61345-7CC4-4F3E-A560-74FD18ED433F}"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3642-AA8E-4DBF-B644-631640898ED5}" type="slidenum">
              <a:rPr lang="en-US" smtClean="0"/>
              <a:t>‹#›</a:t>
            </a:fld>
            <a:endParaRPr lang="en-US"/>
          </a:p>
        </p:txBody>
      </p:sp>
    </p:spTree>
    <p:extLst>
      <p:ext uri="{BB962C8B-B14F-4D97-AF65-F5344CB8AC3E}">
        <p14:creationId xmlns:p14="http://schemas.microsoft.com/office/powerpoint/2010/main" val="291797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F61345-7CC4-4F3E-A560-74FD18ED433F}"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3642-AA8E-4DBF-B644-631640898ED5}" type="slidenum">
              <a:rPr lang="en-US" smtClean="0"/>
              <a:t>‹#›</a:t>
            </a:fld>
            <a:endParaRPr lang="en-US"/>
          </a:p>
        </p:txBody>
      </p:sp>
    </p:spTree>
    <p:extLst>
      <p:ext uri="{BB962C8B-B14F-4D97-AF65-F5344CB8AC3E}">
        <p14:creationId xmlns:p14="http://schemas.microsoft.com/office/powerpoint/2010/main" val="1629505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F61345-7CC4-4F3E-A560-74FD18ED433F}"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3642-AA8E-4DBF-B644-631640898ED5}" type="slidenum">
              <a:rPr lang="en-US" smtClean="0"/>
              <a:t>‹#›</a:t>
            </a:fld>
            <a:endParaRPr lang="en-US"/>
          </a:p>
        </p:txBody>
      </p:sp>
    </p:spTree>
    <p:extLst>
      <p:ext uri="{BB962C8B-B14F-4D97-AF65-F5344CB8AC3E}">
        <p14:creationId xmlns:p14="http://schemas.microsoft.com/office/powerpoint/2010/main" val="413268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F61345-7CC4-4F3E-A560-74FD18ED433F}"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3642-AA8E-4DBF-B644-631640898ED5}" type="slidenum">
              <a:rPr lang="en-US" smtClean="0"/>
              <a:t>‹#›</a:t>
            </a:fld>
            <a:endParaRPr lang="en-US"/>
          </a:p>
        </p:txBody>
      </p:sp>
    </p:spTree>
    <p:extLst>
      <p:ext uri="{BB962C8B-B14F-4D97-AF65-F5344CB8AC3E}">
        <p14:creationId xmlns:p14="http://schemas.microsoft.com/office/powerpoint/2010/main" val="1157609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F61345-7CC4-4F3E-A560-74FD18ED433F}" type="datetimeFigureOut">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D3642-AA8E-4DBF-B644-631640898ED5}" type="slidenum">
              <a:rPr lang="en-US" smtClean="0"/>
              <a:t>‹#›</a:t>
            </a:fld>
            <a:endParaRPr lang="en-US"/>
          </a:p>
        </p:txBody>
      </p:sp>
    </p:spTree>
    <p:extLst>
      <p:ext uri="{BB962C8B-B14F-4D97-AF65-F5344CB8AC3E}">
        <p14:creationId xmlns:p14="http://schemas.microsoft.com/office/powerpoint/2010/main" val="304384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F61345-7CC4-4F3E-A560-74FD18ED433F}" type="datetimeFigureOut">
              <a:rPr lang="en-US" smtClean="0"/>
              <a:t>4/27/2016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D3642-AA8E-4DBF-B644-631640898ED5}" type="slidenum">
              <a:rPr lang="en-US" smtClean="0"/>
              <a:t>‹#›</a:t>
            </a:fld>
            <a:endParaRPr lang="en-US"/>
          </a:p>
        </p:txBody>
      </p:sp>
    </p:spTree>
    <p:extLst>
      <p:ext uri="{BB962C8B-B14F-4D97-AF65-F5344CB8AC3E}">
        <p14:creationId xmlns:p14="http://schemas.microsoft.com/office/powerpoint/2010/main" val="116058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F61345-7CC4-4F3E-A560-74FD18ED433F}" type="datetimeFigureOut">
              <a:rPr lang="en-US" smtClean="0"/>
              <a:t>4/27/2016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D3642-AA8E-4DBF-B644-631640898ED5}" type="slidenum">
              <a:rPr lang="en-US" smtClean="0"/>
              <a:t>‹#›</a:t>
            </a:fld>
            <a:endParaRPr lang="en-US"/>
          </a:p>
        </p:txBody>
      </p:sp>
    </p:spTree>
    <p:extLst>
      <p:ext uri="{BB962C8B-B14F-4D97-AF65-F5344CB8AC3E}">
        <p14:creationId xmlns:p14="http://schemas.microsoft.com/office/powerpoint/2010/main" val="3434481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61345-7CC4-4F3E-A560-74FD18ED433F}" type="datetimeFigureOut">
              <a:rPr lang="en-US" smtClean="0"/>
              <a:t>4/27/2016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D3642-AA8E-4DBF-B644-631640898ED5}" type="slidenum">
              <a:rPr lang="en-US" smtClean="0"/>
              <a:t>‹#›</a:t>
            </a:fld>
            <a:endParaRPr lang="en-US"/>
          </a:p>
        </p:txBody>
      </p:sp>
    </p:spTree>
    <p:extLst>
      <p:ext uri="{BB962C8B-B14F-4D97-AF65-F5344CB8AC3E}">
        <p14:creationId xmlns:p14="http://schemas.microsoft.com/office/powerpoint/2010/main" val="2184413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F61345-7CC4-4F3E-A560-74FD18ED433F}" type="datetimeFigureOut">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D3642-AA8E-4DBF-B644-631640898ED5}" type="slidenum">
              <a:rPr lang="en-US" smtClean="0"/>
              <a:t>‹#›</a:t>
            </a:fld>
            <a:endParaRPr lang="en-US"/>
          </a:p>
        </p:txBody>
      </p:sp>
    </p:spTree>
    <p:extLst>
      <p:ext uri="{BB962C8B-B14F-4D97-AF65-F5344CB8AC3E}">
        <p14:creationId xmlns:p14="http://schemas.microsoft.com/office/powerpoint/2010/main" val="365701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F61345-7CC4-4F3E-A560-74FD18ED433F}" type="datetimeFigureOut">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D3642-AA8E-4DBF-B644-631640898ED5}" type="slidenum">
              <a:rPr lang="en-US" smtClean="0"/>
              <a:t>‹#›</a:t>
            </a:fld>
            <a:endParaRPr lang="en-US"/>
          </a:p>
        </p:txBody>
      </p:sp>
    </p:spTree>
    <p:extLst>
      <p:ext uri="{BB962C8B-B14F-4D97-AF65-F5344CB8AC3E}">
        <p14:creationId xmlns:p14="http://schemas.microsoft.com/office/powerpoint/2010/main" val="57096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666">
            <a:alpha val="80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61345-7CC4-4F3E-A560-74FD18ED433F}" type="datetimeFigureOut">
              <a:rPr lang="en-US" smtClean="0"/>
              <a:t>4/27/2016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D3642-AA8E-4DBF-B644-631640898ED5}" type="slidenum">
              <a:rPr lang="en-US" smtClean="0"/>
              <a:t>‹#›</a:t>
            </a:fld>
            <a:endParaRPr lang="en-US"/>
          </a:p>
        </p:txBody>
      </p:sp>
    </p:spTree>
    <p:extLst>
      <p:ext uri="{BB962C8B-B14F-4D97-AF65-F5344CB8AC3E}">
        <p14:creationId xmlns:p14="http://schemas.microsoft.com/office/powerpoint/2010/main" val="3388828806"/>
      </p:ext>
    </p:extLst>
  </p:cSld>
  <p:clrMap bg1="dk1" tx1="lt1" bg2="dk2" tx2="lt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468" y="948785"/>
            <a:ext cx="10515600" cy="1325563"/>
          </a:xfrm>
        </p:spPr>
        <p:txBody>
          <a:bodyPr>
            <a:noAutofit/>
          </a:bodyPr>
          <a:lstStyle/>
          <a:p>
            <a:pPr algn="ctr"/>
            <a:r>
              <a:rPr lang="en-US" sz="4800" b="1" dirty="0">
                <a:solidFill>
                  <a:srgbClr val="002060"/>
                </a:solidFill>
                <a:latin typeface="Constantia" panose="02030602050306030303" pitchFamily="18" charset="0"/>
              </a:rPr>
              <a:t>BRIEF STUDY ON</a:t>
            </a:r>
            <a:br>
              <a:rPr lang="en-US" sz="4800" b="1" dirty="0">
                <a:solidFill>
                  <a:srgbClr val="002060"/>
                </a:solidFill>
                <a:latin typeface="Constantia" panose="02030602050306030303" pitchFamily="18" charset="0"/>
              </a:rPr>
            </a:br>
            <a:r>
              <a:rPr lang="en-US" sz="4800" b="1" dirty="0">
                <a:solidFill>
                  <a:srgbClr val="002060"/>
                </a:solidFill>
                <a:latin typeface="Constantia" panose="02030602050306030303" pitchFamily="18" charset="0"/>
              </a:rPr>
              <a:t> HYDROGEN MOLECULAR ION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645957"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645956" cy="68579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645955" cy="690807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 y="1"/>
            <a:ext cx="12645957" cy="690807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 y="58364"/>
            <a:ext cx="12482212" cy="6908072"/>
          </a:xfrm>
          <a:prstGeom prst="rect">
            <a:avLst/>
          </a:prstGeom>
        </p:spPr>
      </p:pic>
      <p:sp>
        <p:nvSpPr>
          <p:cNvPr id="4" name="TextBox 3"/>
          <p:cNvSpPr txBox="1"/>
          <p:nvPr/>
        </p:nvSpPr>
        <p:spPr>
          <a:xfrm>
            <a:off x="1245141" y="2997321"/>
            <a:ext cx="6439711" cy="3970318"/>
          </a:xfrm>
          <a:prstGeom prst="rect">
            <a:avLst/>
          </a:prstGeom>
          <a:noFill/>
        </p:spPr>
        <p:txBody>
          <a:bodyPr wrap="square" rtlCol="0">
            <a:spAutoFit/>
          </a:bodyPr>
          <a:lstStyle/>
          <a:p>
            <a:r>
              <a:rPr lang="en-US" sz="2800" dirty="0"/>
              <a:t>SUMITAVA KUNDU</a:t>
            </a:r>
          </a:p>
          <a:p>
            <a:endParaRPr lang="en-US" sz="2800" dirty="0"/>
          </a:p>
          <a:p>
            <a:r>
              <a:rPr lang="en-US" sz="2800" dirty="0" err="1"/>
              <a:t>B.Sc</a:t>
            </a:r>
            <a:r>
              <a:rPr lang="en-US" sz="2800" dirty="0"/>
              <a:t>  3</a:t>
            </a:r>
            <a:r>
              <a:rPr lang="en-US" sz="2800" baseline="30000" dirty="0"/>
              <a:t>RD</a:t>
            </a:r>
            <a:r>
              <a:rPr lang="en-US" sz="2800" dirty="0"/>
              <a:t> YEAR</a:t>
            </a:r>
          </a:p>
          <a:p>
            <a:endParaRPr lang="en-US" sz="2800" dirty="0"/>
          </a:p>
          <a:p>
            <a:r>
              <a:rPr lang="en-US" sz="2800" dirty="0"/>
              <a:t>ROLL NO- 0157</a:t>
            </a:r>
          </a:p>
          <a:p>
            <a:endParaRPr lang="en-US" sz="2800" dirty="0"/>
          </a:p>
          <a:p>
            <a:r>
              <a:rPr lang="en-US" sz="2800" dirty="0"/>
              <a:t>ST.XAVIER’S COLLEGE , KOLKATA</a:t>
            </a:r>
          </a:p>
          <a:p>
            <a:endParaRPr lang="en-US" sz="2800" dirty="0"/>
          </a:p>
          <a:p>
            <a:r>
              <a:rPr lang="en-US" sz="2800" dirty="0"/>
              <a:t>SUPERVISOR – DR.SUDIPTO ROY</a:t>
            </a:r>
          </a:p>
        </p:txBody>
      </p:sp>
      <p:sp>
        <p:nvSpPr>
          <p:cNvPr id="8" name="TextBox 7"/>
          <p:cNvSpPr txBox="1"/>
          <p:nvPr/>
        </p:nvSpPr>
        <p:spPr>
          <a:xfrm>
            <a:off x="1614791" y="739302"/>
            <a:ext cx="8346332" cy="1754326"/>
          </a:xfrm>
          <a:prstGeom prst="rect">
            <a:avLst/>
          </a:prstGeom>
          <a:noFill/>
        </p:spPr>
        <p:txBody>
          <a:bodyPr wrap="square" rtlCol="0">
            <a:spAutoFit/>
          </a:bodyPr>
          <a:lstStyle/>
          <a:p>
            <a:pPr algn="ctr"/>
            <a:r>
              <a:rPr lang="en-US" sz="5400" dirty="0" smtClean="0"/>
              <a:t> A BRIEF STUDY ON HYDROGEN MOLECULAR ION</a:t>
            </a:r>
            <a:endParaRPr lang="en-US" sz="5400" dirty="0"/>
          </a:p>
        </p:txBody>
      </p:sp>
    </p:spTree>
    <p:extLst>
      <p:ext uri="{BB962C8B-B14F-4D97-AF65-F5344CB8AC3E}">
        <p14:creationId xmlns:p14="http://schemas.microsoft.com/office/powerpoint/2010/main" val="2074377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817124" y="564205"/>
            <a:ext cx="10739336" cy="1846659"/>
          </a:xfrm>
          <a:prstGeom prst="rect">
            <a:avLst/>
          </a:prstGeom>
          <a:noFill/>
        </p:spPr>
        <p:txBody>
          <a:bodyPr wrap="square" rtlCol="0">
            <a:spAutoFit/>
          </a:bodyPr>
          <a:lstStyle/>
          <a:p>
            <a:r>
              <a:rPr lang="en-US" sz="3200" dirty="0"/>
              <a:t>If we plot the electronic energy including nuclear repulsion for a bound state of a diatomic molecule against the nuclear distance R ----------</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5924" y="2081720"/>
            <a:ext cx="6478621" cy="4450411"/>
          </a:xfrm>
          <a:prstGeom prst="rect">
            <a:avLst/>
          </a:prstGeom>
        </p:spPr>
      </p:pic>
      <p:cxnSp>
        <p:nvCxnSpPr>
          <p:cNvPr id="8" name="Straight Arrow Connector 7"/>
          <p:cNvCxnSpPr/>
          <p:nvPr/>
        </p:nvCxnSpPr>
        <p:spPr>
          <a:xfrm flipH="1">
            <a:off x="4066163" y="4651929"/>
            <a:ext cx="311285" cy="389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4066163" y="4328488"/>
                <a:ext cx="11673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ea typeface="Cambria Math" panose="02040503050406030204" pitchFamily="18" charset="0"/>
                            </a:rPr>
                            <m:t>𝜎</m:t>
                          </m:r>
                        </m:e>
                        <m:sub>
                          <m:r>
                            <a:rPr lang="en-US" i="1">
                              <a:solidFill>
                                <a:schemeClr val="bg1"/>
                              </a:solidFill>
                              <a:latin typeface="Cambria Math" panose="02040503050406030204" pitchFamily="18" charset="0"/>
                            </a:rPr>
                            <m:t>𝑢</m:t>
                          </m:r>
                        </m:sub>
                        <m:sup>
                          <m:r>
                            <a:rPr lang="en-US" i="1">
                              <a:solidFill>
                                <a:schemeClr val="bg1"/>
                              </a:solidFill>
                              <a:latin typeface="Cambria Math" panose="02040503050406030204" pitchFamily="18" charset="0"/>
                            </a:rPr>
                            <m:t>∗</m:t>
                          </m:r>
                        </m:sup>
                      </m:sSubSup>
                      <m:r>
                        <a:rPr lang="en-US" i="1">
                          <a:solidFill>
                            <a:schemeClr val="bg1"/>
                          </a:solidFill>
                          <a:latin typeface="Cambria Math" panose="02040503050406030204" pitchFamily="18" charset="0"/>
                        </a:rPr>
                        <m:t>1</m:t>
                      </m:r>
                      <m:r>
                        <a:rPr lang="en-US" i="1">
                          <a:solidFill>
                            <a:schemeClr val="bg1"/>
                          </a:solidFill>
                          <a:latin typeface="Cambria Math" panose="02040503050406030204" pitchFamily="18" charset="0"/>
                        </a:rPr>
                        <m:t>𝑠</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4066163" y="4328488"/>
                <a:ext cx="1167319" cy="369332"/>
              </a:xfrm>
              <a:prstGeom prst="rect">
                <a:avLst/>
              </a:prstGeom>
              <a:blipFill rotWithShape="0">
                <a:blip r:embed="rId4"/>
                <a:stretch>
                  <a:fillRect/>
                </a:stretch>
              </a:blipFill>
            </p:spPr>
            <p:txBody>
              <a:bodyPr/>
              <a:lstStyle/>
              <a:p>
                <a:r>
                  <a:rPr lang="en-US">
                    <a:noFill/>
                  </a:rPr>
                  <a:t> </a:t>
                </a:r>
              </a:p>
            </p:txBody>
          </p:sp>
        </mc:Fallback>
      </mc:AlternateContent>
      <p:cxnSp>
        <p:nvCxnSpPr>
          <p:cNvPr id="11" name="Straight Arrow Connector 10"/>
          <p:cNvCxnSpPr/>
          <p:nvPr/>
        </p:nvCxnSpPr>
        <p:spPr>
          <a:xfrm flipH="1" flipV="1">
            <a:off x="4085618" y="5823433"/>
            <a:ext cx="505839" cy="233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4328809" y="5823433"/>
                <a:ext cx="1342417" cy="3919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𝜎</m:t>
                          </m:r>
                        </m:e>
                        <m:sub>
                          <m:r>
                            <a:rPr lang="en-US" i="1">
                              <a:solidFill>
                                <a:schemeClr val="bg1"/>
                              </a:solidFill>
                              <a:latin typeface="Cambria Math" panose="02040503050406030204" pitchFamily="18" charset="0"/>
                            </a:rPr>
                            <m:t>𝑔</m:t>
                          </m:r>
                        </m:sub>
                      </m:sSub>
                      <m:r>
                        <a:rPr lang="en-US" i="1">
                          <a:solidFill>
                            <a:schemeClr val="bg1"/>
                          </a:solidFill>
                          <a:latin typeface="Cambria Math" panose="02040503050406030204" pitchFamily="18" charset="0"/>
                        </a:rPr>
                        <m:t>1</m:t>
                      </m:r>
                      <m:r>
                        <a:rPr lang="en-US" i="1">
                          <a:solidFill>
                            <a:schemeClr val="bg1"/>
                          </a:solidFill>
                          <a:latin typeface="Cambria Math" panose="02040503050406030204" pitchFamily="18" charset="0"/>
                        </a:rPr>
                        <m:t>𝑠</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4328809" y="5823433"/>
                <a:ext cx="1342417" cy="391902"/>
              </a:xfrm>
              <a:prstGeom prst="rect">
                <a:avLst/>
              </a:prstGeom>
              <a:blipFill rotWithShape="0">
                <a:blip r:embed="rId5"/>
                <a:stretch>
                  <a:fillRect b="-4615"/>
                </a:stretch>
              </a:blipFill>
            </p:spPr>
            <p:txBody>
              <a:bodyPr/>
              <a:lstStyle/>
              <a:p>
                <a:r>
                  <a:rPr lang="en-US">
                    <a:noFill/>
                  </a:rPr>
                  <a:t> </a:t>
                </a:r>
              </a:p>
            </p:txBody>
          </p:sp>
        </mc:Fallback>
      </mc:AlternateContent>
    </p:spTree>
    <p:extLst>
      <p:ext uri="{BB962C8B-B14F-4D97-AF65-F5344CB8AC3E}">
        <p14:creationId xmlns:p14="http://schemas.microsoft.com/office/powerpoint/2010/main" val="3568239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03915"/>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369651" y="719847"/>
                <a:ext cx="11426757" cy="5806782"/>
              </a:xfrm>
              <a:prstGeom prst="rect">
                <a:avLst/>
              </a:prstGeom>
              <a:noFill/>
            </p:spPr>
            <p:txBody>
              <a:bodyPr wrap="square" rtlCol="0">
                <a:spAutoFit/>
              </a:bodyPr>
              <a:lstStyle/>
              <a:p>
                <a:r>
                  <a:rPr lang="en-US" sz="2800" dirty="0" smtClean="0"/>
                  <a:t>Now we are going to calculate  the energy equation for hydrogen molecular ion</a:t>
                </a:r>
              </a:p>
              <a:p>
                <a:r>
                  <a:rPr lang="en-US" sz="2800" dirty="0" smtClean="0"/>
                  <a:t>When the nuclear is near the nucleus a, nucleus b is far away that we essentially have a hydrogen atom with origin at a. Thus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𝑎</m:t>
                        </m:r>
                      </m:sub>
                    </m:sSub>
                  </m:oMath>
                </a14:m>
                <a:r>
                  <a:rPr lang="en-US" sz="2800" dirty="0" smtClean="0"/>
                  <a:t> is small .For Z=1 , ground state wave function becomes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𝜋</m:t>
                          </m:r>
                        </m:e>
                        <m: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up>
                      </m:sSup>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𝑎</m:t>
                              </m:r>
                            </m:sub>
                          </m:sSub>
                        </m:sup>
                      </m:sSup>
                    </m:oMath>
                  </m:oMathPara>
                </a14:m>
                <a:endParaRPr lang="en-US" sz="2800" dirty="0" smtClean="0"/>
              </a:p>
              <a:p>
                <a:r>
                  <a:rPr lang="en-US" sz="2800" dirty="0" smtClean="0"/>
                  <a:t>Similarly, we conclude that when the electron is near nucleus b then the wave function will be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𝜋</m:t>
                          </m:r>
                        </m:e>
                        <m: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up>
                      </m:sSup>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𝑏</m:t>
                              </m:r>
                            </m:sub>
                          </m:sSub>
                        </m:sup>
                      </m:sSup>
                    </m:oMath>
                  </m:oMathPara>
                </a14:m>
                <a:endParaRPr lang="en-US" sz="2800" dirty="0" smtClean="0"/>
              </a:p>
              <a:p>
                <a:r>
                  <a:rPr lang="en-US" sz="2800" dirty="0" smtClean="0"/>
                  <a:t>Then we can try a variation function </a:t>
                </a:r>
              </a:p>
              <a:p>
                <a:r>
                  <a:rPr lang="en-US" sz="2800" dirty="0" smtClean="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1</m:t>
                        </m:r>
                      </m:sub>
                    </m:sSub>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𝜋</m:t>
                        </m:r>
                      </m:e>
                      <m: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sup>
                    </m:sSup>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𝑟</m:t>
                            </m:r>
                          </m:e>
                          <m:sub>
                            <m:r>
                              <a:rPr lang="en-US" sz="2800" i="1">
                                <a:latin typeface="Cambria Math" panose="02040503050406030204" pitchFamily="18" charset="0"/>
                              </a:rPr>
                              <m:t>𝑎</m:t>
                            </m:r>
                          </m:sub>
                        </m:sSub>
                      </m:sup>
                    </m:sSup>
                  </m:oMath>
                </a14:m>
                <a:r>
                  <a:rPr lang="en-US" sz="2800" dirty="0" smtClean="0"/>
                  <a:t> +</a:t>
                </a:r>
                <a14:m>
                  <m:oMath xmlns:m="http://schemas.openxmlformats.org/officeDocument/2006/math">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𝑐</m:t>
                        </m:r>
                      </m:e>
                      <m:sub>
                        <m:r>
                          <a:rPr lang="en-US" sz="2800" b="0" i="1" dirty="0" smtClean="0">
                            <a:latin typeface="Cambria Math" panose="02040503050406030204" pitchFamily="18" charset="0"/>
                          </a:rPr>
                          <m:t>2</m:t>
                        </m:r>
                      </m:sub>
                    </m:sSub>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𝜋</m:t>
                        </m:r>
                      </m:e>
                      <m: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sup>
                    </m:sSup>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𝑟</m:t>
                            </m:r>
                          </m:e>
                          <m:sub>
                            <m:r>
                              <a:rPr lang="en-US" sz="2800" i="1">
                                <a:latin typeface="Cambria Math" panose="02040503050406030204" pitchFamily="18" charset="0"/>
                              </a:rPr>
                              <m:t>𝑏</m:t>
                            </m:r>
                          </m:sub>
                        </m:sSub>
                      </m:sup>
                    </m:sSup>
                  </m:oMath>
                </a14:m>
                <a:endParaRPr lang="en-US" sz="2800" dirty="0" smtClean="0"/>
              </a:p>
              <a:p>
                <a:r>
                  <a:rPr lang="en-US" sz="2800" dirty="0" smtClean="0"/>
                  <a:t>Where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1</m:t>
                        </m:r>
                      </m:sub>
                    </m:sSub>
                  </m:oMath>
                </a14:m>
                <a:r>
                  <a:rPr lang="en-US" sz="2800" dirty="0" smtClean="0"/>
                  <a:t> and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𝑐</m:t>
                        </m:r>
                      </m:e>
                      <m:sub>
                        <m:r>
                          <a:rPr lang="en-US" sz="2800" i="1" dirty="0">
                            <a:latin typeface="Cambria Math" panose="02040503050406030204" pitchFamily="18" charset="0"/>
                          </a:rPr>
                          <m:t>2</m:t>
                        </m:r>
                      </m:sub>
                    </m:sSub>
                  </m:oMath>
                </a14:m>
                <a:r>
                  <a:rPr lang="en-US" sz="2800" dirty="0" smtClean="0"/>
                  <a:t> are </a:t>
                </a:r>
                <a:r>
                  <a:rPr lang="en-US" sz="2800" dirty="0" err="1" smtClean="0"/>
                  <a:t>variational</a:t>
                </a:r>
                <a:r>
                  <a:rPr lang="en-US" sz="2800" dirty="0" smtClean="0"/>
                  <a:t> parameters.</a:t>
                </a:r>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369651" y="719847"/>
                <a:ext cx="11426757" cy="5806782"/>
              </a:xfrm>
              <a:prstGeom prst="rect">
                <a:avLst/>
              </a:prstGeom>
              <a:blipFill rotWithShape="0">
                <a:blip r:embed="rId3"/>
                <a:stretch>
                  <a:fillRect l="-1121" t="-944" r="-1601" b="-1994"/>
                </a:stretch>
              </a:blipFill>
            </p:spPr>
            <p:txBody>
              <a:bodyPr/>
              <a:lstStyle/>
              <a:p>
                <a:r>
                  <a:rPr lang="en-US">
                    <a:noFill/>
                  </a:rPr>
                  <a:t> </a:t>
                </a:r>
              </a:p>
            </p:txBody>
          </p:sp>
        </mc:Fallback>
      </mc:AlternateContent>
    </p:spTree>
    <p:extLst>
      <p:ext uri="{BB962C8B-B14F-4D97-AF65-F5344CB8AC3E}">
        <p14:creationId xmlns:p14="http://schemas.microsoft.com/office/powerpoint/2010/main" val="1413458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525294" y="856034"/>
                <a:ext cx="11070076" cy="5264390"/>
              </a:xfrm>
              <a:prstGeom prst="rect">
                <a:avLst/>
              </a:prstGeom>
              <a:noFill/>
            </p:spPr>
            <p:txBody>
              <a:bodyPr wrap="square" rtlCol="0">
                <a:spAutoFit/>
              </a:bodyPr>
              <a:lstStyle/>
              <a:p>
                <a:r>
                  <a:rPr lang="en-US" sz="2800" dirty="0" smtClean="0"/>
                  <a:t>We have improved a trail function .Considering the limiting behavior of the </a:t>
                </a:r>
                <a14:m>
                  <m:oMath xmlns:m="http://schemas.openxmlformats.org/officeDocument/2006/math">
                    <m:sSubSup>
                      <m:sSubSupPr>
                        <m:ctrlPr>
                          <a:rPr lang="en-US" sz="2800" i="1" smtClean="0">
                            <a:latin typeface="Cambria Math" panose="02040503050406030204" pitchFamily="18" charset="0"/>
                          </a:rPr>
                        </m:ctrlPr>
                      </m:sSubSupPr>
                      <m:e>
                        <m:r>
                          <a:rPr lang="en-US" sz="2800" b="0" i="1" smtClean="0">
                            <a:latin typeface="Cambria Math" panose="02040503050406030204" pitchFamily="18" charset="0"/>
                          </a:rPr>
                          <m:t>𝐻</m:t>
                        </m:r>
                      </m:e>
                      <m:sub>
                        <m:r>
                          <a:rPr lang="en-US" sz="2800" b="0" i="1" smtClean="0">
                            <a:latin typeface="Cambria Math" panose="02040503050406030204" pitchFamily="18" charset="0"/>
                          </a:rPr>
                          <m:t>2</m:t>
                        </m:r>
                      </m:sub>
                      <m:sup>
                        <m:r>
                          <a:rPr lang="en-US" sz="2800" b="0" i="1" smtClean="0">
                            <a:latin typeface="Cambria Math" panose="02040503050406030204" pitchFamily="18" charset="0"/>
                          </a:rPr>
                          <m:t>+</m:t>
                        </m:r>
                      </m:sup>
                    </m:sSubSup>
                  </m:oMath>
                </a14:m>
                <a:r>
                  <a:rPr lang="en-US" sz="2800" dirty="0" smtClean="0"/>
                  <a:t> ground state electronic wave function As R goes to </a:t>
                </a:r>
                <a:r>
                  <a:rPr lang="en-US" sz="2800" dirty="0" err="1" smtClean="0"/>
                  <a:t>zero.In</a:t>
                </a:r>
                <a:r>
                  <a:rPr lang="en-US" sz="2800" dirty="0" smtClean="0"/>
                  <a:t> the limiting case, we get the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𝐻𝑒</m:t>
                        </m:r>
                      </m:e>
                      <m:sup>
                        <m:r>
                          <a:rPr lang="en-US" sz="2800" b="0" i="1" smtClean="0">
                            <a:latin typeface="Cambria Math" panose="02040503050406030204" pitchFamily="18" charset="0"/>
                          </a:rPr>
                          <m:t>+</m:t>
                        </m:r>
                      </m:sup>
                    </m:sSup>
                  </m:oMath>
                </a14:m>
                <a:r>
                  <a:rPr lang="en-US" sz="2800" dirty="0" smtClean="0"/>
                  <a:t> ion ,which has the ground state wave function </a:t>
                </a:r>
              </a:p>
              <a:p>
                <a:endParaRPr lang="en-US" sz="2800" dirty="0" smtClean="0"/>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2</m:t>
                          </m:r>
                        </m:sup>
                      </m:sSup>
                      <m:sSup>
                        <m:sSupPr>
                          <m:ctrlPr>
                            <a:rPr lang="en-US" sz="2800" i="1" smtClean="0">
                              <a:latin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𝜋</m:t>
                          </m:r>
                        </m:e>
                        <m:sup>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2</m:t>
                          </m:r>
                        </m:sup>
                      </m:sSup>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2</m:t>
                          </m:r>
                          <m:r>
                            <a:rPr lang="en-US" sz="2800" b="0" i="1" smtClean="0">
                              <a:latin typeface="Cambria Math" panose="02040503050406030204" pitchFamily="18" charset="0"/>
                            </a:rPr>
                            <m:t>𝑟</m:t>
                          </m:r>
                        </m:sup>
                      </m:sSup>
                    </m:oMath>
                  </m:oMathPara>
                </a14:m>
                <a:endParaRPr lang="en-US" sz="2800" dirty="0" smtClean="0"/>
              </a:p>
              <a:p>
                <a:endParaRPr lang="en-US" b="1" dirty="0" smtClean="0"/>
              </a:p>
              <a:p>
                <a:r>
                  <a:rPr lang="en-US" sz="3200" b="1" dirty="0" smtClean="0">
                    <a:solidFill>
                      <a:srgbClr val="002060"/>
                    </a:solidFill>
                  </a:rPr>
                  <a:t>Contradiction:</a:t>
                </a:r>
              </a:p>
              <a:p>
                <a:r>
                  <a:rPr lang="en-US" sz="2800" dirty="0" smtClean="0"/>
                  <a:t>Hence, as R goes to zero the trail function goes to</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𝜋</m:t>
                        </m:r>
                      </m:e>
                      <m:sup>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2</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2</m:t>
                        </m:r>
                        <m:r>
                          <a:rPr lang="en-US" sz="2800" b="0" i="1" smtClean="0">
                            <a:latin typeface="Cambria Math" panose="02040503050406030204" pitchFamily="18" charset="0"/>
                          </a:rPr>
                          <m:t>𝑟</m:t>
                        </m:r>
                      </m:sup>
                    </m:sSup>
                  </m:oMath>
                </a14:m>
                <a:r>
                  <a:rPr lang="en-US" sz="2800" dirty="0" smtClean="0"/>
                  <a:t> .</a:t>
                </a:r>
              </a:p>
              <a:p>
                <a:r>
                  <a:rPr lang="en-US" sz="2800" dirty="0" smtClean="0"/>
                  <a:t>If we compare this equation with the previous equation then see our trail function has the wrong limiting behavior at R=0</a:t>
                </a:r>
              </a:p>
              <a:p>
                <a:endParaRPr lang="en-US" sz="2800" dirty="0"/>
              </a:p>
              <a:p>
                <a:r>
                  <a:rPr lang="en-US" sz="3200" dirty="0" smtClean="0"/>
                  <a:t>It should go to </a:t>
                </a:r>
                <a14:m>
                  <m:oMath xmlns:m="http://schemas.openxmlformats.org/officeDocument/2006/math">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2</m:t>
                        </m:r>
                        <m:r>
                          <a:rPr lang="en-US" sz="3200" b="0" i="1" smtClean="0">
                            <a:latin typeface="Cambria Math" panose="02040503050406030204" pitchFamily="18" charset="0"/>
                          </a:rPr>
                          <m:t>𝑟</m:t>
                        </m:r>
                      </m:sup>
                    </m:sSup>
                  </m:oMath>
                </a14:m>
                <a:endParaRPr lang="en-US"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525294" y="856034"/>
                <a:ext cx="11070076" cy="5264390"/>
              </a:xfrm>
              <a:prstGeom prst="rect">
                <a:avLst/>
              </a:prstGeom>
              <a:blipFill rotWithShape="0">
                <a:blip r:embed="rId3"/>
                <a:stretch>
                  <a:fillRect l="-1377" t="-1042" r="-881" b="-2894"/>
                </a:stretch>
              </a:blipFill>
            </p:spPr>
            <p:txBody>
              <a:bodyPr/>
              <a:lstStyle/>
              <a:p>
                <a:r>
                  <a:rPr lang="en-US">
                    <a:noFill/>
                  </a:rPr>
                  <a:t> </a:t>
                </a:r>
              </a:p>
            </p:txBody>
          </p:sp>
        </mc:Fallback>
      </mc:AlternateContent>
    </p:spTree>
    <p:extLst>
      <p:ext uri="{BB962C8B-B14F-4D97-AF65-F5344CB8AC3E}">
        <p14:creationId xmlns:p14="http://schemas.microsoft.com/office/powerpoint/2010/main" val="897525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mc:AlternateContent xmlns:mc="http://schemas.openxmlformats.org/markup-compatibility/2006">
        <mc:Choice xmlns:a14="http://schemas.microsoft.com/office/drawing/2010/main" Requires="a14">
          <p:sp>
            <p:nvSpPr>
              <p:cNvPr id="4" name="TextBox 3"/>
              <p:cNvSpPr txBox="1"/>
              <p:nvPr/>
            </p:nvSpPr>
            <p:spPr>
              <a:xfrm>
                <a:off x="447472" y="2081719"/>
                <a:ext cx="11400817" cy="6280053"/>
              </a:xfrm>
              <a:prstGeom prst="rect">
                <a:avLst/>
              </a:prstGeom>
              <a:noFill/>
            </p:spPr>
            <p:txBody>
              <a:bodyPr wrap="square" rtlCol="0">
                <a:spAutoFit/>
              </a:bodyPr>
              <a:lstStyle/>
              <a:p>
                <a:r>
                  <a:rPr lang="en-US" sz="2800" dirty="0" smtClean="0"/>
                  <a:t>To get rid of this contradiction </a:t>
                </a:r>
                <a:r>
                  <a:rPr lang="en-US" sz="2800" dirty="0"/>
                  <a:t>,</a:t>
                </a:r>
                <a:r>
                  <a:rPr lang="en-US" sz="2800" dirty="0" smtClean="0"/>
                  <a:t>take </a:t>
                </a:r>
                <a:r>
                  <a:rPr lang="en-US" sz="2800" dirty="0" smtClean="0"/>
                  <a:t>a </a:t>
                </a:r>
                <a:r>
                  <a:rPr lang="en-US" sz="2800" dirty="0" err="1" smtClean="0"/>
                  <a:t>variational</a:t>
                </a:r>
                <a:r>
                  <a:rPr lang="en-US" sz="2800" dirty="0" smtClean="0"/>
                  <a:t> parameter k, k=k(R) </a:t>
                </a:r>
              </a:p>
              <a:p>
                <a:r>
                  <a:rPr lang="en-US" sz="2800" dirty="0" smtClean="0"/>
                  <a:t>For the correct limiting behavior at R=0 and R=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smtClean="0"/>
                  <a:t> ,we have k(0)=2 and k(</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smtClean="0"/>
                  <a:t>)=1 for the ground electronic state.</a:t>
                </a:r>
              </a:p>
              <a:p>
                <a:r>
                  <a:rPr lang="en-US" sz="2800" dirty="0" smtClean="0"/>
                  <a:t>We thus take the trial function as</a:t>
                </a:r>
              </a:p>
              <a:p>
                <a:r>
                  <a:rPr lang="en-US" sz="3200" dirty="0"/>
                  <a:t> </a:t>
                </a:r>
                <a:r>
                  <a:rPr lang="en-US" sz="3200" dirty="0" smtClean="0"/>
                  <a:t>                              </a:t>
                </a:r>
              </a:p>
              <a:p>
                <a:r>
                  <a:rPr lang="en-US" sz="3200" dirty="0"/>
                  <a:t> </a:t>
                </a:r>
                <a:r>
                  <a:rPr lang="en-US" sz="3200" dirty="0" smtClean="0"/>
                  <a:t>                                    </a:t>
                </a:r>
                <a14:m>
                  <m:oMath xmlns:m="http://schemas.openxmlformats.org/officeDocument/2006/math">
                    <m:r>
                      <a:rPr lang="en-US" sz="3200" i="1" smtClean="0">
                        <a:latin typeface="Cambria Math" panose="02040503050406030204" pitchFamily="18" charset="0"/>
                        <a:ea typeface="Cambria Math" panose="02040503050406030204" pitchFamily="18" charset="0"/>
                      </a:rPr>
                      <m:t>𝜑</m:t>
                    </m:r>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𝑐</m:t>
                        </m:r>
                      </m:e>
                      <m:sub>
                        <m:r>
                          <a:rPr lang="en-US" sz="3200" b="0" i="1" smtClean="0">
                            <a:latin typeface="Cambria Math" panose="02040503050406030204" pitchFamily="18" charset="0"/>
                            <a:ea typeface="Cambria Math" panose="02040503050406030204" pitchFamily="18" charset="0"/>
                          </a:rPr>
                          <m:t>𝑎</m:t>
                        </m:r>
                      </m:sub>
                    </m:sSub>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𝑠</m:t>
                        </m:r>
                      </m:e>
                      <m:sub>
                        <m:r>
                          <a:rPr lang="en-US" sz="3200" b="0" i="1" smtClean="0">
                            <a:latin typeface="Cambria Math" panose="02040503050406030204" pitchFamily="18" charset="0"/>
                            <a:ea typeface="Cambria Math" panose="02040503050406030204" pitchFamily="18" charset="0"/>
                          </a:rPr>
                          <m:t>𝑎</m:t>
                        </m:r>
                      </m:sub>
                    </m:sSub>
                  </m:oMath>
                </a14:m>
                <a:r>
                  <a:rPr lang="en-US" sz="3200" dirty="0" smtClean="0"/>
                  <a:t>+</a:t>
                </a:r>
                <a14:m>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𝑐</m:t>
                        </m:r>
                      </m:e>
                      <m:sub>
                        <m:r>
                          <a:rPr lang="en-US" sz="3200" b="0" i="1" dirty="0" smtClean="0">
                            <a:latin typeface="Cambria Math" panose="02040503050406030204" pitchFamily="18" charset="0"/>
                          </a:rPr>
                          <m:t>𝑏</m:t>
                        </m:r>
                      </m:sub>
                    </m:sSub>
                    <m:r>
                      <a:rPr lang="en-US" sz="3200" b="0" i="1" dirty="0" smtClean="0">
                        <a:latin typeface="Cambria Math" panose="02040503050406030204" pitchFamily="18" charset="0"/>
                      </a:rPr>
                      <m:t>1</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𝑠</m:t>
                        </m:r>
                      </m:e>
                      <m:sub>
                        <m:r>
                          <a:rPr lang="en-US" sz="3200" b="0" i="1" dirty="0" smtClean="0">
                            <a:latin typeface="Cambria Math" panose="02040503050406030204" pitchFamily="18" charset="0"/>
                          </a:rPr>
                          <m:t>𝑏</m:t>
                        </m:r>
                      </m:sub>
                    </m:sSub>
                  </m:oMath>
                </a14:m>
                <a:endParaRPr lang="en-US" sz="3200" dirty="0" smtClean="0"/>
              </a:p>
              <a:p>
                <a:r>
                  <a:rPr lang="en-US" sz="2800" dirty="0" smtClean="0"/>
                  <a:t>Where</a:t>
                </a:r>
              </a:p>
              <a:p>
                <a:r>
                  <a:rPr lang="en-US" sz="2800" dirty="0"/>
                  <a:t> </a:t>
                </a:r>
                <a:r>
                  <a:rPr lang="en-US" sz="2800" dirty="0" smtClean="0"/>
                  <a:t>            </a:t>
                </a:r>
                <a14:m>
                  <m:oMath xmlns:m="http://schemas.openxmlformats.org/officeDocument/2006/math">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𝑘</m:t>
                        </m:r>
                      </m:e>
                      <m:sup>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2</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𝜋</m:t>
                        </m:r>
                      </m:e>
                      <m:sup>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2</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𝑘</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𝑎</m:t>
                            </m:r>
                          </m:sub>
                        </m:sSub>
                      </m:sup>
                    </m:sSup>
                  </m:oMath>
                </a14:m>
                <a:r>
                  <a:rPr lang="en-US" sz="2800" dirty="0" smtClean="0"/>
                  <a:t> ,         </a:t>
                </a:r>
                <a14:m>
                  <m:oMath xmlns:m="http://schemas.openxmlformats.org/officeDocument/2006/math">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𝑏</m:t>
                        </m:r>
                      </m:sub>
                    </m:sSub>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𝑘</m:t>
                        </m:r>
                      </m:e>
                      <m:sup>
                        <m:r>
                          <a:rPr lang="en-US" sz="2800" i="1">
                            <a:latin typeface="Cambria Math" panose="02040503050406030204" pitchFamily="18" charset="0"/>
                          </a:rPr>
                          <m:t>3</m:t>
                        </m:r>
                        <m:r>
                          <a:rPr lang="en-US" sz="2800" i="1">
                            <a:latin typeface="Cambria Math" panose="02040503050406030204" pitchFamily="18" charset="0"/>
                          </a:rPr>
                          <m:t>/</m:t>
                        </m:r>
                        <m:r>
                          <a:rPr lang="en-US" sz="2800" i="1">
                            <a:latin typeface="Cambria Math" panose="02040503050406030204" pitchFamily="18" charset="0"/>
                          </a:rPr>
                          <m:t>2</m:t>
                        </m:r>
                      </m:sup>
                    </m:sSup>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𝜋</m:t>
                        </m:r>
                      </m:e>
                      <m:sup>
                        <m:r>
                          <a:rPr lang="en-US" sz="2800" i="1">
                            <a:latin typeface="Cambria Math" panose="02040503050406030204" pitchFamily="18" charset="0"/>
                          </a:rPr>
                          <m:t>−</m:t>
                        </m:r>
                        <m:r>
                          <a:rPr lang="en-US" sz="2800" i="1">
                            <a:latin typeface="Cambria Math" panose="02040503050406030204" pitchFamily="18" charset="0"/>
                          </a:rPr>
                          <m:t>1</m:t>
                        </m:r>
                        <m:r>
                          <a:rPr lang="en-US" sz="2800" i="1">
                            <a:latin typeface="Cambria Math" panose="02040503050406030204" pitchFamily="18" charset="0"/>
                          </a:rPr>
                          <m:t>/</m:t>
                        </m:r>
                        <m:r>
                          <a:rPr lang="en-US" sz="2800" i="1">
                            <a:latin typeface="Cambria Math" panose="02040503050406030204" pitchFamily="18" charset="0"/>
                          </a:rPr>
                          <m:t>2</m:t>
                        </m:r>
                      </m:sup>
                    </m:sSup>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𝑏</m:t>
                            </m:r>
                          </m:sub>
                        </m:sSub>
                      </m:sup>
                    </m:sSup>
                  </m:oMath>
                </a14:m>
                <a:endParaRPr lang="en-US" sz="2800" i="1" dirty="0" smtClean="0">
                  <a:latin typeface="Cambria Math" panose="02040503050406030204" pitchFamily="18" charset="0"/>
                </a:endParaRPr>
              </a:p>
              <a:p>
                <a:endParaRPr lang="en-US" sz="2800" i="1" dirty="0" smtClean="0">
                  <a:latin typeface="Cambria Math" panose="02040503050406030204" pitchFamily="18" charset="0"/>
                </a:endParaRPr>
              </a:p>
              <a:p>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𝑘</m:t>
                        </m:r>
                      </m:e>
                      <m:sup>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2</m:t>
                        </m:r>
                      </m:sup>
                    </m:sSup>
                  </m:oMath>
                </a14:m>
                <a:r>
                  <a:rPr lang="en-US" sz="2800" dirty="0" smtClean="0"/>
                  <a:t> is the normalization constant</a:t>
                </a:r>
              </a:p>
              <a:p>
                <a:endParaRPr lang="en-US" sz="2800" dirty="0"/>
              </a:p>
              <a:p>
                <a:endParaRPr lang="en-US" sz="2800" dirty="0" smtClean="0"/>
              </a:p>
              <a:p>
                <a:endParaRPr lang="en-US" sz="2800" dirty="0"/>
              </a:p>
              <a:p>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447472" y="2081719"/>
                <a:ext cx="11400817" cy="6280053"/>
              </a:xfrm>
              <a:prstGeom prst="rect">
                <a:avLst/>
              </a:prstGeom>
              <a:blipFill rotWithShape="0">
                <a:blip r:embed="rId3"/>
                <a:stretch>
                  <a:fillRect l="-1069" t="-873" r="-855"/>
                </a:stretch>
              </a:blipFill>
            </p:spPr>
            <p:txBody>
              <a:bodyPr/>
              <a:lstStyle/>
              <a:p>
                <a:r>
                  <a:rPr lang="en-US">
                    <a:noFill/>
                  </a:rPr>
                  <a:t> </a:t>
                </a:r>
              </a:p>
            </p:txBody>
          </p:sp>
        </mc:Fallback>
      </mc:AlternateContent>
    </p:spTree>
    <p:extLst>
      <p:ext uri="{BB962C8B-B14F-4D97-AF65-F5344CB8AC3E}">
        <p14:creationId xmlns:p14="http://schemas.microsoft.com/office/powerpoint/2010/main" val="2637045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mc:Choice xmlns:a14="http://schemas.microsoft.com/office/drawing/2010/main" Requires="a14">
          <p:sp>
            <p:nvSpPr>
              <p:cNvPr id="3" name="TextBox 2"/>
              <p:cNvSpPr txBox="1"/>
              <p:nvPr/>
            </p:nvSpPr>
            <p:spPr>
              <a:xfrm>
                <a:off x="739302" y="719847"/>
                <a:ext cx="10719881" cy="6026714"/>
              </a:xfrm>
              <a:prstGeom prst="rect">
                <a:avLst/>
              </a:prstGeom>
              <a:noFill/>
            </p:spPr>
            <p:txBody>
              <a:bodyPr wrap="square" rtlCol="0">
                <a:spAutoFit/>
              </a:bodyPr>
              <a:lstStyle/>
              <a:p>
                <a:r>
                  <a:rPr lang="en-US" sz="2800" dirty="0" smtClean="0"/>
                  <a:t>The secular equation is</a:t>
                </a:r>
              </a:p>
              <a:p>
                <a:endParaRPr lang="en-US" sz="2800" dirty="0"/>
              </a:p>
              <a:p>
                <a:pPr algn="ctr"/>
                <a14:m>
                  <m:oMath xmlns:m="http://schemas.openxmlformats.org/officeDocument/2006/math">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𝑎𝑎</m:t>
                                  </m:r>
                                </m:sub>
                              </m:sSub>
                              <m:r>
                                <m:rPr>
                                  <m:brk m:alnAt="7"/>
                                </m:rPr>
                                <a:rPr lang="en-US" sz="2800" i="1">
                                  <a:latin typeface="Cambria Math" panose="02040503050406030204" pitchFamily="18" charset="0"/>
                                </a:rPr>
                                <m:t>−</m:t>
                              </m:r>
                              <m:r>
                                <a:rPr lang="en-US" sz="2800" i="1">
                                  <a:latin typeface="Cambria Math" panose="02040503050406030204" pitchFamily="18" charset="0"/>
                                </a:rPr>
                                <m:t>𝑊</m:t>
                              </m:r>
                              <m:sSub>
                                <m:sSubPr>
                                  <m:ctrlPr>
                                    <a:rPr lang="en-US" sz="2800" i="1">
                                      <a:latin typeface="Cambria Math" panose="02040503050406030204" pitchFamily="18" charset="0"/>
                                    </a:rPr>
                                  </m:ctrlPr>
                                </m:sSubPr>
                                <m:e>
                                  <m:r>
                                    <a:rPr lang="en-US" sz="2800" i="1">
                                      <a:latin typeface="Cambria Math" panose="02040503050406030204" pitchFamily="18" charset="0"/>
                                    </a:rPr>
                                    <m:t>𝑆</m:t>
                                  </m:r>
                                </m:e>
                                <m:sub>
                                  <m:r>
                                    <a:rPr lang="en-US" sz="2800" i="1">
                                      <a:latin typeface="Cambria Math" panose="02040503050406030204" pitchFamily="18" charset="0"/>
                                    </a:rPr>
                                    <m:t>𝑎𝑎</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𝑎𝑏</m:t>
                                  </m:r>
                                </m:sub>
                              </m:sSub>
                              <m:r>
                                <a:rPr lang="en-US" sz="2800" i="1">
                                  <a:latin typeface="Cambria Math" panose="02040503050406030204" pitchFamily="18" charset="0"/>
                                </a:rPr>
                                <m:t>−</m:t>
                              </m:r>
                              <m:r>
                                <a:rPr lang="en-US" sz="2800" i="1">
                                  <a:latin typeface="Cambria Math" panose="02040503050406030204" pitchFamily="18" charset="0"/>
                                </a:rPr>
                                <m:t>𝑊</m:t>
                              </m:r>
                              <m:sSub>
                                <m:sSubPr>
                                  <m:ctrlPr>
                                    <a:rPr lang="en-US" sz="2800" i="1">
                                      <a:latin typeface="Cambria Math" panose="02040503050406030204" pitchFamily="18" charset="0"/>
                                    </a:rPr>
                                  </m:ctrlPr>
                                </m:sSubPr>
                                <m:e>
                                  <m:r>
                                    <a:rPr lang="en-US" sz="2800" i="1">
                                      <a:latin typeface="Cambria Math" panose="02040503050406030204" pitchFamily="18" charset="0"/>
                                    </a:rPr>
                                    <m:t>𝑆</m:t>
                                  </m:r>
                                </m:e>
                                <m:sub>
                                  <m:r>
                                    <a:rPr lang="en-US" sz="2800" i="1">
                                      <a:latin typeface="Cambria Math" panose="02040503050406030204" pitchFamily="18" charset="0"/>
                                    </a:rPr>
                                    <m:t>𝑎𝑏</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𝑏𝑎</m:t>
                                  </m:r>
                                </m:sub>
                              </m:sSub>
                              <m:r>
                                <a:rPr lang="en-US" sz="2800" i="1">
                                  <a:latin typeface="Cambria Math" panose="02040503050406030204" pitchFamily="18" charset="0"/>
                                </a:rPr>
                                <m:t>−</m:t>
                              </m:r>
                              <m:r>
                                <a:rPr lang="en-US" sz="2800" i="1">
                                  <a:latin typeface="Cambria Math" panose="02040503050406030204" pitchFamily="18" charset="0"/>
                                </a:rPr>
                                <m:t>𝑊</m:t>
                              </m:r>
                              <m:sSub>
                                <m:sSubPr>
                                  <m:ctrlPr>
                                    <a:rPr lang="en-US" sz="2800" i="1">
                                      <a:latin typeface="Cambria Math" panose="02040503050406030204" pitchFamily="18" charset="0"/>
                                    </a:rPr>
                                  </m:ctrlPr>
                                </m:sSubPr>
                                <m:e>
                                  <m:r>
                                    <a:rPr lang="en-US" sz="2800" i="1">
                                      <a:latin typeface="Cambria Math" panose="02040503050406030204" pitchFamily="18" charset="0"/>
                                    </a:rPr>
                                    <m:t>𝑆</m:t>
                                  </m:r>
                                </m:e>
                                <m:sub>
                                  <m:r>
                                    <a:rPr lang="en-US" sz="2800" i="1">
                                      <a:latin typeface="Cambria Math" panose="02040503050406030204" pitchFamily="18" charset="0"/>
                                    </a:rPr>
                                    <m:t>𝑏𝑎</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𝑏𝑏</m:t>
                                  </m:r>
                                </m:sub>
                              </m:sSub>
                              <m:r>
                                <a:rPr lang="en-US" sz="2800" i="1">
                                  <a:latin typeface="Cambria Math" panose="02040503050406030204" pitchFamily="18" charset="0"/>
                                </a:rPr>
                                <m:t>−</m:t>
                              </m:r>
                              <m:r>
                                <a:rPr lang="en-US" sz="2800" i="1">
                                  <a:latin typeface="Cambria Math" panose="02040503050406030204" pitchFamily="18" charset="0"/>
                                </a:rPr>
                                <m:t>𝑊</m:t>
                              </m:r>
                              <m:sSub>
                                <m:sSubPr>
                                  <m:ctrlPr>
                                    <a:rPr lang="en-US" sz="2800" i="1">
                                      <a:latin typeface="Cambria Math" panose="02040503050406030204" pitchFamily="18" charset="0"/>
                                    </a:rPr>
                                  </m:ctrlPr>
                                </m:sSubPr>
                                <m:e>
                                  <m:r>
                                    <a:rPr lang="en-US" sz="2800" i="1">
                                      <a:latin typeface="Cambria Math" panose="02040503050406030204" pitchFamily="18" charset="0"/>
                                    </a:rPr>
                                    <m:t>𝑆</m:t>
                                  </m:r>
                                </m:e>
                                <m:sub>
                                  <m:r>
                                    <a:rPr lang="en-US" sz="2800" i="1">
                                      <a:latin typeface="Cambria Math" panose="02040503050406030204" pitchFamily="18" charset="0"/>
                                    </a:rPr>
                                    <m:t>𝑏𝑏</m:t>
                                  </m:r>
                                </m:sub>
                              </m:sSub>
                            </m:e>
                          </m:mr>
                        </m:m>
                      </m:e>
                    </m:d>
                  </m:oMath>
                </a14:m>
                <a:r>
                  <a:rPr lang="en-US" sz="2800" dirty="0" smtClean="0"/>
                  <a:t>=0</a:t>
                </a:r>
              </a:p>
              <a:p>
                <a:pPr algn="ctr"/>
                <a:endParaRPr lang="en-US" sz="2800" dirty="0"/>
              </a:p>
              <a:p>
                <a:r>
                  <a:rPr lang="en-US" sz="2800" dirty="0" smtClean="0"/>
                  <a:t>Calculating this we get the expression for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1</m:t>
                        </m:r>
                      </m:sub>
                    </m:sSub>
                  </m:oMath>
                </a14:m>
                <a:r>
                  <a:rPr lang="en-US" sz="2800" dirty="0" smtClean="0"/>
                  <a:t> and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2</m:t>
                        </m:r>
                      </m:sub>
                    </m:sSub>
                  </m:oMath>
                </a14:m>
                <a:endParaRPr lang="en-US" sz="2800" dirty="0" smtClean="0"/>
              </a:p>
              <a:p>
                <a:endParaRPr lang="en-US" sz="2800" dirty="0" smtClean="0"/>
              </a:p>
              <a:p>
                <a:r>
                  <a:rPr lang="en-US" sz="2800" dirty="0"/>
                  <a:t> </a:t>
                </a:r>
                <a:endParaRPr lang="en-US" sz="2800" dirty="0" smtClean="0"/>
              </a:p>
              <a:p>
                <a:pPr algn="ct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𝑎𝑎</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𝑎𝑏</m:t>
                            </m:r>
                          </m:sub>
                        </m:sSub>
                      </m:num>
                      <m:den>
                        <m:r>
                          <a:rPr lang="en-US" sz="3200" b="0" i="1" smtClean="0">
                            <a:latin typeface="Cambria Math" panose="02040503050406030204" pitchFamily="18" charset="0"/>
                          </a:rPr>
                          <m:t>1</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𝑎𝑏</m:t>
                            </m:r>
                          </m:sub>
                        </m:sSub>
                      </m:den>
                    </m:f>
                  </m:oMath>
                </a14:m>
                <a:r>
                  <a:rPr lang="en-US" sz="3200" dirty="0" smtClean="0"/>
                  <a:t> </a:t>
                </a:r>
                <a:r>
                  <a:rPr lang="en-US" sz="2800" dirty="0" smtClean="0"/>
                  <a:t>and</a:t>
                </a:r>
                <a:r>
                  <a:rPr lang="en-US" sz="3200" dirty="0" smtClean="0"/>
                  <a:t>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𝑎𝑎</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𝑎𝑏</m:t>
                            </m:r>
                          </m:sub>
                        </m:sSub>
                      </m:num>
                      <m:den>
                        <m:r>
                          <a:rPr lang="en-US" sz="3200" b="0" i="1" smtClean="0">
                            <a:latin typeface="Cambria Math" panose="02040503050406030204" pitchFamily="18" charset="0"/>
                          </a:rPr>
                          <m:t>1</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𝑎𝑏</m:t>
                            </m:r>
                          </m:sub>
                        </m:sSub>
                      </m:den>
                    </m:f>
                  </m:oMath>
                </a14:m>
                <a:endParaRPr lang="en-US" sz="3200" dirty="0" smtClean="0"/>
              </a:p>
              <a:p>
                <a:endParaRPr lang="en-US" sz="2800" dirty="0" smtClean="0"/>
              </a:p>
              <a:p>
                <a:r>
                  <a:rPr lang="en-US" sz="2800" dirty="0" smtClean="0"/>
                  <a:t>Then we have evaluated the expression for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𝑆</m:t>
                        </m:r>
                      </m:e>
                      <m:sub>
                        <m:r>
                          <a:rPr lang="en-US" sz="2800" i="1">
                            <a:latin typeface="Cambria Math" panose="02040503050406030204" pitchFamily="18" charset="0"/>
                          </a:rPr>
                          <m:t>𝑎𝑏</m:t>
                        </m:r>
                      </m:sub>
                    </m:sSub>
                  </m:oMath>
                </a14:m>
                <a:r>
                  <a:rPr lang="en-US" sz="2800" dirty="0" smtClean="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𝑎𝑎</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𝑎𝑏</m:t>
                        </m:r>
                      </m:sub>
                    </m:sSub>
                  </m:oMath>
                </a14:m>
                <a:endParaRPr lang="en-US" sz="2800" dirty="0" smtClean="0"/>
              </a:p>
              <a:p>
                <a:r>
                  <a:rPr lang="en-US" sz="2800" dirty="0" smtClean="0"/>
                  <a:t>And substitute those to the following  equations</a:t>
                </a:r>
              </a:p>
              <a:p>
                <a:endParaRPr lang="en-US" sz="3200" dirty="0" smtClean="0"/>
              </a:p>
            </p:txBody>
          </p:sp>
        </mc:Choice>
        <mc:Fallback>
          <p:sp>
            <p:nvSpPr>
              <p:cNvPr id="3" name="TextBox 2"/>
              <p:cNvSpPr txBox="1">
                <a:spLocks noRot="1" noChangeAspect="1" noMove="1" noResize="1" noEditPoints="1" noAdjustHandles="1" noChangeArrowheads="1" noChangeShapeType="1" noTextEdit="1"/>
              </p:cNvSpPr>
              <p:nvPr/>
            </p:nvSpPr>
            <p:spPr>
              <a:xfrm>
                <a:off x="739302" y="719847"/>
                <a:ext cx="10719881" cy="6026714"/>
              </a:xfrm>
              <a:prstGeom prst="rect">
                <a:avLst/>
              </a:prstGeom>
              <a:blipFill rotWithShape="0">
                <a:blip r:embed="rId3"/>
                <a:stretch>
                  <a:fillRect l="-1137" t="-910"/>
                </a:stretch>
              </a:blipFill>
            </p:spPr>
            <p:txBody>
              <a:bodyPr/>
              <a:lstStyle/>
              <a:p>
                <a:r>
                  <a:rPr lang="en-US">
                    <a:noFill/>
                  </a:rPr>
                  <a:t> </a:t>
                </a:r>
              </a:p>
            </p:txBody>
          </p:sp>
        </mc:Fallback>
      </mc:AlternateContent>
    </p:spTree>
    <p:extLst>
      <p:ext uri="{BB962C8B-B14F-4D97-AF65-F5344CB8AC3E}">
        <p14:creationId xmlns:p14="http://schemas.microsoft.com/office/powerpoint/2010/main" val="188012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350196" y="1809345"/>
                <a:ext cx="11498093" cy="4134337"/>
              </a:xfrm>
              <a:prstGeom prst="rect">
                <a:avLst/>
              </a:prstGeom>
              <a:noFill/>
            </p:spPr>
            <p:txBody>
              <a:bodyPr wrap="square" rtlCol="0">
                <a:spAutoFit/>
              </a:bodyPr>
              <a:lstStyle/>
              <a:p>
                <a:r>
                  <a:rPr lang="en-US" sz="2800" dirty="0" smtClean="0"/>
                  <a:t>Solving this equations we get that</a:t>
                </a:r>
              </a:p>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𝜑</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𝑠</m:t>
                              </m:r>
                            </m:e>
                            <m:sub>
                              <m:r>
                                <a:rPr lang="en-US" sz="3200" b="0" i="1" smtClean="0">
                                  <a:latin typeface="Cambria Math" panose="02040503050406030204" pitchFamily="18" charset="0"/>
                                </a:rPr>
                                <m:t>𝑎</m:t>
                              </m:r>
                            </m:sub>
                          </m:sSub>
                          <m:r>
                            <a:rPr lang="en-US" sz="3200" b="0" i="1" smtClean="0">
                              <a:latin typeface="Cambria Math" panose="02040503050406030204" pitchFamily="18" charset="0"/>
                            </a:rPr>
                            <m:t>+</m:t>
                          </m:r>
                          <m:r>
                            <a:rPr lang="en-US" sz="3200" b="0" i="1" smtClean="0">
                              <a:latin typeface="Cambria Math" panose="02040503050406030204" pitchFamily="18" charset="0"/>
                            </a:rPr>
                            <m:t>1</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𝑠</m:t>
                              </m:r>
                            </m:e>
                            <m:sub>
                              <m:r>
                                <a:rPr lang="en-US" sz="3200" b="0" i="1" smtClean="0">
                                  <a:latin typeface="Cambria Math" panose="02040503050406030204" pitchFamily="18" charset="0"/>
                                </a:rPr>
                                <m:t>𝑏</m:t>
                              </m:r>
                            </m:sub>
                          </m:sSub>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2</m:t>
                              </m:r>
                            </m:e>
                          </m:rad>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m:t>
                              </m:r>
                              <m:r>
                                <a:rPr lang="en-US" sz="3200" b="0" i="1" smtClean="0">
                                  <a:latin typeface="Cambria Math" panose="02040503050406030204" pitchFamily="18" charset="0"/>
                                </a:rPr>
                                <m:t>1</m:t>
                              </m:r>
                              <m:r>
                                <a:rPr lang="en-US" sz="3200" b="0" i="1" smtClean="0">
                                  <a:latin typeface="Cambria Math" panose="02040503050406030204" pitchFamily="18" charset="0"/>
                                </a:rPr>
                                <m:t>+</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𝑠</m:t>
                                  </m:r>
                                </m:e>
                                <m:sub>
                                  <m:r>
                                    <a:rPr lang="en-US" sz="3200" b="0" i="1" smtClean="0">
                                      <a:latin typeface="Cambria Math" panose="02040503050406030204" pitchFamily="18" charset="0"/>
                                    </a:rPr>
                                    <m:t>𝑎𝑏</m:t>
                                  </m:r>
                                </m:sub>
                                <m:sup/>
                              </m:sSubSup>
                              <m:r>
                                <a:rPr lang="en-US" sz="3200" b="0" i="1" smtClean="0">
                                  <a:latin typeface="Cambria Math" panose="02040503050406030204" pitchFamily="18" charset="0"/>
                                </a:rPr>
                                <m:t>)</m:t>
                              </m:r>
                            </m:e>
                            <m:sup>
                              <m:r>
                                <a:rPr lang="en-US" sz="3200" b="0" i="1" smtClean="0">
                                  <a:latin typeface="Cambria Math" panose="02040503050406030204" pitchFamily="18" charset="0"/>
                                </a:rPr>
                                <m:t>1</m:t>
                              </m:r>
                              <m:r>
                                <a:rPr lang="en-US" sz="3200" b="0" i="1" smtClean="0">
                                  <a:latin typeface="Cambria Math" panose="02040503050406030204" pitchFamily="18" charset="0"/>
                                </a:rPr>
                                <m:t>/</m:t>
                              </m:r>
                              <m:r>
                                <a:rPr lang="en-US" sz="3200" b="0" i="1" smtClean="0">
                                  <a:latin typeface="Cambria Math" panose="02040503050406030204" pitchFamily="18" charset="0"/>
                                </a:rPr>
                                <m:t>2</m:t>
                              </m:r>
                            </m:sup>
                          </m:sSup>
                        </m:den>
                      </m:f>
                    </m:oMath>
                  </m:oMathPara>
                </a14:m>
                <a:endParaRPr lang="en-US" sz="3200" dirty="0" smtClean="0"/>
              </a:p>
              <a:p>
                <a:r>
                  <a:rPr lang="en-US" sz="2800" dirty="0" smtClean="0"/>
                  <a:t>And                   </a:t>
                </a:r>
              </a:p>
              <a:p>
                <a:pPr algn="ctr"/>
                <a:r>
                  <a:rPr lang="en-US" sz="3200" dirty="0"/>
                  <a:t> </a:t>
                </a:r>
                <a:r>
                  <a:rPr lang="en-US" sz="3200" dirty="0" smtClean="0"/>
                  <a:t>     </a:t>
                </a:r>
              </a:p>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𝜑</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𝑎</m:t>
                              </m:r>
                            </m:sub>
                          </m:sSub>
                          <m:r>
                            <a:rPr lang="en-US" sz="3200" b="0" i="1" smtClean="0">
                              <a:latin typeface="Cambria Math" panose="02040503050406030204" pitchFamily="18" charset="0"/>
                            </a:rPr>
                            <m:t>−</m:t>
                          </m:r>
                          <m:r>
                            <a:rPr lang="en-US" sz="3200" i="1">
                              <a:latin typeface="Cambria Math" panose="02040503050406030204" pitchFamily="18" charset="0"/>
                            </a:rPr>
                            <m:t>1</m:t>
                          </m:r>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𝑏</m:t>
                              </m:r>
                            </m:sub>
                          </m:sSub>
                        </m:num>
                        <m:den>
                          <m:rad>
                            <m:radPr>
                              <m:degHide m:val="on"/>
                              <m:ctrlPr>
                                <a:rPr lang="en-US" sz="3200" i="1">
                                  <a:latin typeface="Cambria Math" panose="02040503050406030204" pitchFamily="18" charset="0"/>
                                </a:rPr>
                              </m:ctrlPr>
                            </m:radPr>
                            <m:deg/>
                            <m:e>
                              <m:r>
                                <a:rPr lang="en-US" sz="3200" i="1">
                                  <a:latin typeface="Cambria Math" panose="02040503050406030204" pitchFamily="18" charset="0"/>
                                </a:rPr>
                                <m:t>2</m:t>
                              </m:r>
                            </m:e>
                          </m:rad>
                          <m:sSup>
                            <m:sSupPr>
                              <m:ctrlPr>
                                <a:rPr lang="en-US" sz="3200" i="1">
                                  <a:latin typeface="Cambria Math" panose="02040503050406030204" pitchFamily="18" charset="0"/>
                                </a:rPr>
                              </m:ctrlPr>
                            </m:sSupPr>
                            <m:e>
                              <m:r>
                                <a:rPr lang="en-US" sz="3200" i="1">
                                  <a:latin typeface="Cambria Math" panose="02040503050406030204" pitchFamily="18" charset="0"/>
                                </a:rPr>
                                <m:t>(</m:t>
                              </m:r>
                              <m:r>
                                <a:rPr lang="en-US" sz="3200" i="1">
                                  <a:latin typeface="Cambria Math" panose="02040503050406030204" pitchFamily="18" charset="0"/>
                                </a:rPr>
                                <m:t>1</m:t>
                              </m:r>
                              <m:r>
                                <a:rPr lang="en-US" sz="3200" b="0" i="1" smtClean="0">
                                  <a:latin typeface="Cambria Math" panose="02040503050406030204" pitchFamily="18" charset="0"/>
                                </a:rPr>
                                <m:t>−</m:t>
                              </m:r>
                              <m:sSubSup>
                                <m:sSubSupPr>
                                  <m:ctrlPr>
                                    <a:rPr lang="en-US" sz="3200" i="1" smtClean="0">
                                      <a:latin typeface="Cambria Math" panose="02040503050406030204" pitchFamily="18" charset="0"/>
                                    </a:rPr>
                                  </m:ctrlPr>
                                </m:sSubSupPr>
                                <m:e>
                                  <m:r>
                                    <a:rPr lang="en-US" sz="3200" i="1">
                                      <a:latin typeface="Cambria Math" panose="02040503050406030204" pitchFamily="18" charset="0"/>
                                    </a:rPr>
                                    <m:t>𝑠</m:t>
                                  </m:r>
                                </m:e>
                                <m:sub>
                                  <m:r>
                                    <a:rPr lang="en-US" sz="3200" i="1">
                                      <a:latin typeface="Cambria Math" panose="02040503050406030204" pitchFamily="18" charset="0"/>
                                    </a:rPr>
                                    <m:t>𝑎𝑏</m:t>
                                  </m:r>
                                </m:sub>
                                <m:sup/>
                              </m:sSubSup>
                              <m:r>
                                <a:rPr lang="en-US" sz="3200" i="1">
                                  <a:latin typeface="Cambria Math" panose="02040503050406030204" pitchFamily="18" charset="0"/>
                                </a:rPr>
                                <m:t>)</m:t>
                              </m:r>
                            </m:e>
                            <m:sup>
                              <m:r>
                                <a:rPr lang="en-US" sz="3200" i="1">
                                  <a:latin typeface="Cambria Math" panose="02040503050406030204" pitchFamily="18" charset="0"/>
                                </a:rPr>
                                <m:t>1</m:t>
                              </m:r>
                              <m:r>
                                <a:rPr lang="en-US" sz="3200" i="1">
                                  <a:latin typeface="Cambria Math" panose="02040503050406030204" pitchFamily="18" charset="0"/>
                                </a:rPr>
                                <m:t>/</m:t>
                              </m:r>
                              <m:r>
                                <a:rPr lang="en-US" sz="3200" i="1">
                                  <a:latin typeface="Cambria Math" panose="02040503050406030204" pitchFamily="18" charset="0"/>
                                </a:rPr>
                                <m:t>2</m:t>
                              </m:r>
                            </m:sup>
                          </m:sSup>
                        </m:den>
                      </m:f>
                    </m:oMath>
                  </m:oMathPara>
                </a14:m>
                <a:endParaRPr lang="en-US" sz="3200" dirty="0" smtClean="0"/>
              </a:p>
              <a:p>
                <a:pPr algn="ctr"/>
                <a:endParaRPr lang="en-US"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350196" y="1809345"/>
                <a:ext cx="11498093" cy="4134337"/>
              </a:xfrm>
              <a:prstGeom prst="rect">
                <a:avLst/>
              </a:prstGeom>
              <a:blipFill rotWithShape="0">
                <a:blip r:embed="rId3"/>
                <a:stretch>
                  <a:fillRect l="-1060" t="-1475"/>
                </a:stretch>
              </a:blipFill>
            </p:spPr>
            <p:txBody>
              <a:bodyPr/>
              <a:lstStyle/>
              <a:p>
                <a:r>
                  <a:rPr lang="en-US">
                    <a:noFill/>
                  </a:rPr>
                  <a:t> </a:t>
                </a:r>
              </a:p>
            </p:txBody>
          </p:sp>
        </mc:Fallback>
      </mc:AlternateContent>
    </p:spTree>
    <p:extLst>
      <p:ext uri="{BB962C8B-B14F-4D97-AF65-F5344CB8AC3E}">
        <p14:creationId xmlns:p14="http://schemas.microsoft.com/office/powerpoint/2010/main" val="2327612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583660" y="1945532"/>
                <a:ext cx="11031166" cy="4508350"/>
              </a:xfrm>
              <a:prstGeom prst="rect">
                <a:avLst/>
              </a:prstGeom>
              <a:noFill/>
            </p:spPr>
            <p:txBody>
              <a:bodyPr wrap="square" rtlCol="0">
                <a:spAutoFit/>
              </a:bodyPr>
              <a:lstStyle/>
              <a:p>
                <a:r>
                  <a:rPr lang="en-US" sz="2800" dirty="0" smtClean="0"/>
                  <a:t>Now our final expression for energy is</a:t>
                </a:r>
              </a:p>
              <a:p>
                <a:endParaRPr lang="en-US" sz="2800" dirty="0" smtClean="0"/>
              </a:p>
              <a:p>
                <a:pPr/>
                <a14:m>
                  <m:oMathPara xmlns:m="http://schemas.openxmlformats.org/officeDocument/2006/math">
                    <m:oMathParaPr>
                      <m:jc m:val="centerGroup"/>
                    </m:oMathParaPr>
                    <m:oMath xmlns:m="http://schemas.openxmlformats.org/officeDocument/2006/math">
                      <m:sSub>
                        <m:sSubPr>
                          <m:ctrlPr>
                            <a:rPr lang="en-US" sz="2800" i="1" smtClean="0">
                              <a:solidFill>
                                <a:schemeClr val="accent2">
                                  <a:lumMod val="60000"/>
                                  <a:lumOff val="40000"/>
                                </a:schemeClr>
                              </a:solidFill>
                              <a:latin typeface="Cambria Math" panose="02040503050406030204" pitchFamily="18" charset="0"/>
                            </a:rPr>
                          </m:ctrlPr>
                        </m:sSubPr>
                        <m:e>
                          <m:r>
                            <a:rPr lang="en-US" sz="2800" b="0" i="1" smtClean="0">
                              <a:solidFill>
                                <a:schemeClr val="accent2">
                                  <a:lumMod val="60000"/>
                                  <a:lumOff val="40000"/>
                                </a:schemeClr>
                              </a:solidFill>
                              <a:latin typeface="Cambria Math" panose="02040503050406030204" pitchFamily="18" charset="0"/>
                            </a:rPr>
                            <m:t>𝑊</m:t>
                          </m:r>
                        </m:e>
                        <m:sub>
                          <m:r>
                            <a:rPr lang="en-US" sz="2800" b="0" i="1" smtClean="0">
                              <a:solidFill>
                                <a:schemeClr val="accent2">
                                  <a:lumMod val="60000"/>
                                  <a:lumOff val="40000"/>
                                </a:schemeClr>
                              </a:solidFill>
                              <a:latin typeface="Cambria Math" panose="02040503050406030204" pitchFamily="18" charset="0"/>
                            </a:rPr>
                            <m:t>1</m:t>
                          </m:r>
                          <m:r>
                            <a:rPr lang="en-US" sz="2800" b="0" i="1" smtClean="0">
                              <a:solidFill>
                                <a:schemeClr val="accent2">
                                  <a:lumMod val="60000"/>
                                  <a:lumOff val="40000"/>
                                </a:schemeClr>
                              </a:solidFill>
                              <a:latin typeface="Cambria Math" panose="02040503050406030204" pitchFamily="18" charset="0"/>
                            </a:rPr>
                            <m:t>,</m:t>
                          </m:r>
                          <m:r>
                            <a:rPr lang="en-US" sz="2800" b="0" i="1" smtClean="0">
                              <a:solidFill>
                                <a:schemeClr val="accent2">
                                  <a:lumMod val="60000"/>
                                  <a:lumOff val="40000"/>
                                </a:schemeClr>
                              </a:solidFill>
                              <a:latin typeface="Cambria Math" panose="02040503050406030204" pitchFamily="18" charset="0"/>
                            </a:rPr>
                            <m:t>2</m:t>
                          </m:r>
                        </m:sub>
                      </m:sSub>
                      <m:r>
                        <a:rPr lang="en-US" sz="2800" b="0" i="1" smtClean="0">
                          <a:solidFill>
                            <a:schemeClr val="accent2">
                              <a:lumMod val="60000"/>
                              <a:lumOff val="40000"/>
                            </a:schemeClr>
                          </a:solidFill>
                          <a:latin typeface="Cambria Math" panose="02040503050406030204" pitchFamily="18" charset="0"/>
                        </a:rPr>
                        <m:t>=−</m:t>
                      </m:r>
                      <m:f>
                        <m:fPr>
                          <m:ctrlPr>
                            <a:rPr lang="en-US" sz="2800" b="0" i="1" smtClean="0">
                              <a:solidFill>
                                <a:schemeClr val="accent2">
                                  <a:lumMod val="60000"/>
                                  <a:lumOff val="40000"/>
                                </a:schemeClr>
                              </a:solidFill>
                              <a:latin typeface="Cambria Math" panose="02040503050406030204" pitchFamily="18" charset="0"/>
                            </a:rPr>
                          </m:ctrlPr>
                        </m:fPr>
                        <m:num>
                          <m:r>
                            <a:rPr lang="en-US" sz="2800" b="0" i="1" smtClean="0">
                              <a:solidFill>
                                <a:schemeClr val="accent2">
                                  <a:lumMod val="60000"/>
                                  <a:lumOff val="40000"/>
                                </a:schemeClr>
                              </a:solidFill>
                              <a:latin typeface="Cambria Math" panose="02040503050406030204" pitchFamily="18" charset="0"/>
                            </a:rPr>
                            <m:t>1</m:t>
                          </m:r>
                        </m:num>
                        <m:den>
                          <m:r>
                            <a:rPr lang="en-US" sz="2800" b="0" i="1" smtClean="0">
                              <a:solidFill>
                                <a:schemeClr val="accent2">
                                  <a:lumMod val="60000"/>
                                  <a:lumOff val="40000"/>
                                </a:schemeClr>
                              </a:solidFill>
                              <a:latin typeface="Cambria Math" panose="02040503050406030204" pitchFamily="18" charset="0"/>
                            </a:rPr>
                            <m:t>2</m:t>
                          </m:r>
                        </m:den>
                      </m:f>
                      <m:sSup>
                        <m:sSupPr>
                          <m:ctrlPr>
                            <a:rPr lang="en-US" sz="2800" b="0" i="1" smtClean="0">
                              <a:solidFill>
                                <a:schemeClr val="accent2">
                                  <a:lumMod val="60000"/>
                                  <a:lumOff val="40000"/>
                                </a:schemeClr>
                              </a:solidFill>
                              <a:latin typeface="Cambria Math" panose="02040503050406030204" pitchFamily="18" charset="0"/>
                            </a:rPr>
                          </m:ctrlPr>
                        </m:sSupPr>
                        <m:e>
                          <m:r>
                            <a:rPr lang="en-US" sz="2800" b="0" i="1" smtClean="0">
                              <a:solidFill>
                                <a:schemeClr val="accent2">
                                  <a:lumMod val="60000"/>
                                  <a:lumOff val="40000"/>
                                </a:schemeClr>
                              </a:solidFill>
                              <a:latin typeface="Cambria Math" panose="02040503050406030204" pitchFamily="18" charset="0"/>
                            </a:rPr>
                            <m:t>𝑘</m:t>
                          </m:r>
                        </m:e>
                        <m:sup>
                          <m:r>
                            <a:rPr lang="en-US" sz="2800" b="0" i="1" smtClean="0">
                              <a:solidFill>
                                <a:schemeClr val="accent2">
                                  <a:lumMod val="60000"/>
                                  <a:lumOff val="40000"/>
                                </a:schemeClr>
                              </a:solidFill>
                              <a:latin typeface="Cambria Math" panose="02040503050406030204" pitchFamily="18" charset="0"/>
                            </a:rPr>
                            <m:t>2</m:t>
                          </m:r>
                        </m:sup>
                      </m:sSup>
                      <m:r>
                        <a:rPr lang="en-US" sz="2800" b="0" i="1" smtClean="0">
                          <a:solidFill>
                            <a:schemeClr val="accent2">
                              <a:lumMod val="60000"/>
                              <a:lumOff val="40000"/>
                            </a:schemeClr>
                          </a:solidFill>
                          <a:latin typeface="Cambria Math" panose="02040503050406030204" pitchFamily="18" charset="0"/>
                        </a:rPr>
                        <m:t>+</m:t>
                      </m:r>
                      <m:f>
                        <m:fPr>
                          <m:ctrlPr>
                            <a:rPr lang="en-US" sz="2800" b="0" i="1" smtClean="0">
                              <a:solidFill>
                                <a:schemeClr val="accent2">
                                  <a:lumMod val="60000"/>
                                  <a:lumOff val="40000"/>
                                </a:schemeClr>
                              </a:solidFill>
                              <a:latin typeface="Cambria Math" panose="02040503050406030204" pitchFamily="18" charset="0"/>
                            </a:rPr>
                          </m:ctrlPr>
                        </m:fPr>
                        <m:num>
                          <m:sSup>
                            <m:sSupPr>
                              <m:ctrlPr>
                                <a:rPr lang="en-US" sz="2800" b="0" i="1" smtClean="0">
                                  <a:solidFill>
                                    <a:schemeClr val="accent2">
                                      <a:lumMod val="60000"/>
                                      <a:lumOff val="40000"/>
                                    </a:schemeClr>
                                  </a:solidFill>
                                  <a:latin typeface="Cambria Math" panose="02040503050406030204" pitchFamily="18" charset="0"/>
                                </a:rPr>
                              </m:ctrlPr>
                            </m:sSupPr>
                            <m:e>
                              <m:r>
                                <a:rPr lang="en-US" sz="2800" b="0" i="1" smtClean="0">
                                  <a:solidFill>
                                    <a:schemeClr val="accent2">
                                      <a:lumMod val="60000"/>
                                      <a:lumOff val="40000"/>
                                    </a:schemeClr>
                                  </a:solidFill>
                                  <a:latin typeface="Cambria Math" panose="02040503050406030204" pitchFamily="18" charset="0"/>
                                </a:rPr>
                                <m:t>𝑘</m:t>
                              </m:r>
                            </m:e>
                            <m:sup>
                              <m:r>
                                <a:rPr lang="en-US" sz="2800" b="0" i="1" smtClean="0">
                                  <a:solidFill>
                                    <a:schemeClr val="accent2">
                                      <a:lumMod val="60000"/>
                                      <a:lumOff val="40000"/>
                                    </a:schemeClr>
                                  </a:solidFill>
                                  <a:latin typeface="Cambria Math" panose="02040503050406030204" pitchFamily="18" charset="0"/>
                                </a:rPr>
                                <m:t>2</m:t>
                              </m:r>
                            </m:sup>
                          </m:sSup>
                          <m:r>
                            <a:rPr lang="en-US" sz="2800" b="0" i="1" smtClean="0">
                              <a:solidFill>
                                <a:schemeClr val="accent2">
                                  <a:lumMod val="60000"/>
                                  <a:lumOff val="40000"/>
                                </a:schemeClr>
                              </a:solidFill>
                              <a:latin typeface="Cambria Math" panose="02040503050406030204" pitchFamily="18" charset="0"/>
                            </a:rPr>
                            <m:t>−</m:t>
                          </m:r>
                          <m:r>
                            <a:rPr lang="en-US" sz="2800" b="0" i="1" smtClean="0">
                              <a:solidFill>
                                <a:schemeClr val="accent2">
                                  <a:lumMod val="60000"/>
                                  <a:lumOff val="40000"/>
                                </a:schemeClr>
                              </a:solidFill>
                              <a:latin typeface="Cambria Math" panose="02040503050406030204" pitchFamily="18" charset="0"/>
                            </a:rPr>
                            <m:t>𝑘</m:t>
                          </m:r>
                          <m:r>
                            <a:rPr lang="en-US" sz="2800" b="0" i="1" smtClean="0">
                              <a:solidFill>
                                <a:schemeClr val="accent2">
                                  <a:lumMod val="60000"/>
                                  <a:lumOff val="40000"/>
                                </a:schemeClr>
                              </a:solidFill>
                              <a:latin typeface="Cambria Math" panose="02040503050406030204" pitchFamily="18" charset="0"/>
                            </a:rPr>
                            <m:t>−</m:t>
                          </m:r>
                          <m:sSup>
                            <m:sSupPr>
                              <m:ctrlPr>
                                <a:rPr lang="en-US" sz="2800" b="0" i="1" smtClean="0">
                                  <a:solidFill>
                                    <a:schemeClr val="accent2">
                                      <a:lumMod val="60000"/>
                                      <a:lumOff val="40000"/>
                                    </a:schemeClr>
                                  </a:solidFill>
                                  <a:latin typeface="Cambria Math" panose="02040503050406030204" pitchFamily="18" charset="0"/>
                                </a:rPr>
                              </m:ctrlPr>
                            </m:sSupPr>
                            <m:e>
                              <m:r>
                                <a:rPr lang="en-US" sz="2800" b="0" i="1" smtClean="0">
                                  <a:solidFill>
                                    <a:schemeClr val="accent2">
                                      <a:lumMod val="60000"/>
                                      <a:lumOff val="40000"/>
                                    </a:schemeClr>
                                  </a:solidFill>
                                  <a:latin typeface="Cambria Math" panose="02040503050406030204" pitchFamily="18" charset="0"/>
                                </a:rPr>
                                <m:t>𝑅</m:t>
                              </m:r>
                            </m:e>
                            <m:sup>
                              <m:r>
                                <a:rPr lang="en-US" sz="2800" b="0" i="1" smtClean="0">
                                  <a:solidFill>
                                    <a:schemeClr val="accent2">
                                      <a:lumMod val="60000"/>
                                      <a:lumOff val="40000"/>
                                    </a:schemeClr>
                                  </a:solidFill>
                                  <a:latin typeface="Cambria Math" panose="02040503050406030204" pitchFamily="18" charset="0"/>
                                </a:rPr>
                                <m:t>−</m:t>
                              </m:r>
                              <m:r>
                                <a:rPr lang="en-US" sz="2800" b="0" i="1" smtClean="0">
                                  <a:solidFill>
                                    <a:schemeClr val="accent2">
                                      <a:lumMod val="60000"/>
                                      <a:lumOff val="40000"/>
                                    </a:schemeClr>
                                  </a:solidFill>
                                  <a:latin typeface="Cambria Math" panose="02040503050406030204" pitchFamily="18" charset="0"/>
                                </a:rPr>
                                <m:t>1</m:t>
                              </m:r>
                            </m:sup>
                          </m:sSup>
                          <m:r>
                            <a:rPr lang="en-US" sz="2800" b="0" i="1" smtClean="0">
                              <a:solidFill>
                                <a:schemeClr val="accent2">
                                  <a:lumMod val="60000"/>
                                  <a:lumOff val="40000"/>
                                </a:schemeClr>
                              </a:solidFill>
                              <a:latin typeface="Cambria Math" panose="02040503050406030204" pitchFamily="18" charset="0"/>
                            </a:rPr>
                            <m:t>(</m:t>
                          </m:r>
                          <m:r>
                            <a:rPr lang="en-US" sz="2800" b="0" i="1" smtClean="0">
                              <a:solidFill>
                                <a:schemeClr val="accent2">
                                  <a:lumMod val="60000"/>
                                  <a:lumOff val="40000"/>
                                </a:schemeClr>
                              </a:solidFill>
                              <a:latin typeface="Cambria Math" panose="02040503050406030204" pitchFamily="18" charset="0"/>
                            </a:rPr>
                            <m:t>1</m:t>
                          </m:r>
                          <m:r>
                            <a:rPr lang="en-US" sz="2800" b="0" i="1" smtClean="0">
                              <a:solidFill>
                                <a:schemeClr val="accent2">
                                  <a:lumMod val="60000"/>
                                  <a:lumOff val="40000"/>
                                </a:schemeClr>
                              </a:solidFill>
                              <a:latin typeface="Cambria Math" panose="02040503050406030204" pitchFamily="18" charset="0"/>
                            </a:rPr>
                            <m:t>+</m:t>
                          </m:r>
                          <m:r>
                            <a:rPr lang="en-US" sz="2800" b="0" i="1" smtClean="0">
                              <a:solidFill>
                                <a:schemeClr val="accent2">
                                  <a:lumMod val="60000"/>
                                  <a:lumOff val="40000"/>
                                </a:schemeClr>
                              </a:solidFill>
                              <a:latin typeface="Cambria Math" panose="02040503050406030204" pitchFamily="18" charset="0"/>
                            </a:rPr>
                            <m:t>𝑘𝑅</m:t>
                          </m:r>
                          <m:r>
                            <a:rPr lang="en-US" sz="2800" b="0" i="1" smtClean="0">
                              <a:solidFill>
                                <a:schemeClr val="accent2">
                                  <a:lumMod val="60000"/>
                                  <a:lumOff val="40000"/>
                                </a:schemeClr>
                              </a:solidFill>
                              <a:latin typeface="Cambria Math" panose="02040503050406030204" pitchFamily="18" charset="0"/>
                            </a:rPr>
                            <m:t>)</m:t>
                          </m:r>
                          <m:sSup>
                            <m:sSupPr>
                              <m:ctrlPr>
                                <a:rPr lang="en-US" sz="2800" b="0" i="1" smtClean="0">
                                  <a:solidFill>
                                    <a:schemeClr val="accent2">
                                      <a:lumMod val="60000"/>
                                      <a:lumOff val="40000"/>
                                    </a:schemeClr>
                                  </a:solidFill>
                                  <a:latin typeface="Cambria Math" panose="02040503050406030204" pitchFamily="18" charset="0"/>
                                </a:rPr>
                              </m:ctrlPr>
                            </m:sSupPr>
                            <m:e>
                              <m:r>
                                <a:rPr lang="en-US" sz="2800" b="0" i="1" smtClean="0">
                                  <a:solidFill>
                                    <a:schemeClr val="accent2">
                                      <a:lumMod val="60000"/>
                                      <a:lumOff val="40000"/>
                                    </a:schemeClr>
                                  </a:solidFill>
                                  <a:latin typeface="Cambria Math" panose="02040503050406030204" pitchFamily="18" charset="0"/>
                                </a:rPr>
                                <m:t>𝑒</m:t>
                              </m:r>
                            </m:e>
                            <m:sup>
                              <m:r>
                                <a:rPr lang="en-US" sz="2800" b="0" i="1" smtClean="0">
                                  <a:solidFill>
                                    <a:schemeClr val="accent2">
                                      <a:lumMod val="60000"/>
                                      <a:lumOff val="40000"/>
                                    </a:schemeClr>
                                  </a:solidFill>
                                  <a:latin typeface="Cambria Math" panose="02040503050406030204" pitchFamily="18" charset="0"/>
                                </a:rPr>
                                <m:t>−</m:t>
                              </m:r>
                              <m:r>
                                <a:rPr lang="en-US" sz="2800" b="0" i="1" smtClean="0">
                                  <a:solidFill>
                                    <a:schemeClr val="accent2">
                                      <a:lumMod val="60000"/>
                                      <a:lumOff val="40000"/>
                                    </a:schemeClr>
                                  </a:solidFill>
                                  <a:latin typeface="Cambria Math" panose="02040503050406030204" pitchFamily="18" charset="0"/>
                                </a:rPr>
                                <m:t>2</m:t>
                              </m:r>
                              <m:r>
                                <a:rPr lang="en-US" sz="2800" b="0" i="1" smtClean="0">
                                  <a:solidFill>
                                    <a:schemeClr val="accent2">
                                      <a:lumMod val="60000"/>
                                      <a:lumOff val="40000"/>
                                    </a:schemeClr>
                                  </a:solidFill>
                                  <a:latin typeface="Cambria Math" panose="02040503050406030204" pitchFamily="18" charset="0"/>
                                </a:rPr>
                                <m:t>𝑘𝑅</m:t>
                              </m:r>
                            </m:sup>
                          </m:sSup>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𝑘</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𝑘</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2</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1</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𝑘𝑅</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m:t>
                          </m:r>
                          <m:sSup>
                            <m:sSupPr>
                              <m:ctrlP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ctrlPr>
                            </m:sSupPr>
                            <m:e>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𝑒</m:t>
                              </m:r>
                            </m:e>
                            <m:sup>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𝑘𝑅</m:t>
                              </m:r>
                            </m:sup>
                          </m:sSup>
                        </m:num>
                        <m:den>
                          <m:r>
                            <a:rPr lang="en-US" sz="2800" b="0" i="1" smtClean="0">
                              <a:solidFill>
                                <a:schemeClr val="accent2">
                                  <a:lumMod val="60000"/>
                                  <a:lumOff val="40000"/>
                                </a:schemeClr>
                              </a:solidFill>
                              <a:latin typeface="Cambria Math" panose="02040503050406030204" pitchFamily="18" charset="0"/>
                            </a:rPr>
                            <m:t>1</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m:t>
                          </m:r>
                          <m:sSup>
                            <m:sSupPr>
                              <m:ctrlP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ctrlPr>
                            </m:sSupPr>
                            <m:e>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𝑒</m:t>
                              </m:r>
                            </m:e>
                            <m:sup>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𝑘𝑅</m:t>
                              </m:r>
                            </m:sup>
                          </m:sSup>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1</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𝑘𝑅</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m:t>
                          </m:r>
                          <m:sSup>
                            <m:sSupPr>
                              <m:ctrlP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ctrlPr>
                            </m:sSupPr>
                            <m:e>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𝑘</m:t>
                              </m:r>
                            </m:e>
                            <m:sup>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2</m:t>
                              </m:r>
                            </m:sup>
                          </m:sSup>
                          <m:sSup>
                            <m:sSupPr>
                              <m:ctrlP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ctrlPr>
                            </m:sSupPr>
                            <m:e>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𝑅</m:t>
                              </m:r>
                            </m:e>
                            <m:sup>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2</m:t>
                              </m:r>
                            </m:sup>
                          </m:sSup>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3</m:t>
                          </m:r>
                          <m:r>
                            <a:rPr lang="en-US" sz="2800" b="0" i="1" smtClean="0">
                              <a:solidFill>
                                <a:schemeClr val="accent2">
                                  <a:lumMod val="60000"/>
                                  <a:lumOff val="40000"/>
                                </a:schemeClr>
                              </a:solidFill>
                              <a:latin typeface="Cambria Math" panose="02040503050406030204" pitchFamily="18" charset="0"/>
                              <a:ea typeface="Cambria Math" panose="02040503050406030204" pitchFamily="18" charset="0"/>
                            </a:rPr>
                            <m:t>)</m:t>
                          </m:r>
                        </m:den>
                      </m:f>
                    </m:oMath>
                  </m:oMathPara>
                </a14:m>
                <a:endParaRPr lang="en-US" sz="2800" dirty="0" smtClean="0">
                  <a:solidFill>
                    <a:schemeClr val="accent2">
                      <a:lumMod val="60000"/>
                      <a:lumOff val="40000"/>
                    </a:schemeClr>
                  </a:solidFill>
                </a:endParaRPr>
              </a:p>
              <a:p>
                <a:endParaRPr lang="en-US" sz="2800" dirty="0">
                  <a:solidFill>
                    <a:schemeClr val="accent2">
                      <a:lumMod val="60000"/>
                      <a:lumOff val="40000"/>
                    </a:schemeClr>
                  </a:solidFill>
                </a:endParaRPr>
              </a:p>
              <a:p>
                <a:r>
                  <a:rPr lang="en-US" sz="2800" dirty="0" smtClean="0"/>
                  <a:t>We can add 1/R term to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2</m:t>
                        </m:r>
                      </m:sub>
                    </m:sSub>
                  </m:oMath>
                </a14:m>
                <a:r>
                  <a:rPr lang="en-US" sz="2800" dirty="0" smtClean="0"/>
                  <a:t> to get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𝑈</m:t>
                        </m:r>
                      </m:e>
                      <m:sub>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𝑅</m:t>
                    </m:r>
                    <m:r>
                      <a:rPr lang="en-US" sz="2800" b="0" i="1" smtClean="0">
                        <a:latin typeface="Cambria Math" panose="02040503050406030204" pitchFamily="18" charset="0"/>
                      </a:rPr>
                      <m:t>)</m:t>
                    </m:r>
                  </m:oMath>
                </a14:m>
                <a:r>
                  <a:rPr lang="en-US" sz="2800" dirty="0" smtClean="0"/>
                  <a:t>.</a:t>
                </a:r>
              </a:p>
              <a:p>
                <a:r>
                  <a:rPr lang="en-US" sz="2800" dirty="0" smtClean="0"/>
                  <a:t>Then I have varied the parameter k at many fixed values of R to minimize first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𝑈</m:t>
                        </m:r>
                      </m:e>
                      <m:sub>
                        <m:r>
                          <a:rPr lang="en-US" sz="2800" b="0" i="1" smtClean="0">
                            <a:latin typeface="Cambria Math" panose="02040503050406030204" pitchFamily="18" charset="0"/>
                          </a:rPr>
                          <m:t>1</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𝑅</m:t>
                        </m:r>
                      </m:e>
                    </m:d>
                  </m:oMath>
                </a14:m>
                <a:r>
                  <a:rPr lang="en-US" sz="2800" dirty="0" smtClean="0"/>
                  <a:t> and then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𝑈</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𝑅</m:t>
                    </m:r>
                    <m:r>
                      <a:rPr lang="en-US" sz="2800" b="0" i="1" smtClean="0">
                        <a:latin typeface="Cambria Math" panose="02040503050406030204" pitchFamily="18" charset="0"/>
                      </a:rPr>
                      <m:t>)</m:t>
                    </m:r>
                  </m:oMath>
                </a14:m>
                <a:endParaRPr lang="en-US" sz="2800" dirty="0" smtClean="0"/>
              </a:p>
              <a:p>
                <a:endParaRPr lang="en-US" sz="2800" dirty="0" smtClean="0"/>
              </a:p>
              <a:p>
                <a:endParaRPr lang="en-US" sz="2800" dirty="0">
                  <a:solidFill>
                    <a:schemeClr val="accent2">
                      <a:lumMod val="60000"/>
                      <a:lumOff val="40000"/>
                    </a:schemeClr>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83660" y="1945532"/>
                <a:ext cx="11031166" cy="4508350"/>
              </a:xfrm>
              <a:prstGeom prst="rect">
                <a:avLst/>
              </a:prstGeom>
              <a:blipFill rotWithShape="0">
                <a:blip r:embed="rId3"/>
                <a:stretch>
                  <a:fillRect l="-1161" t="-1216"/>
                </a:stretch>
              </a:blipFill>
            </p:spPr>
            <p:txBody>
              <a:bodyPr/>
              <a:lstStyle/>
              <a:p>
                <a:r>
                  <a:rPr lang="en-US">
                    <a:noFill/>
                  </a:rPr>
                  <a:t> </a:t>
                </a:r>
              </a:p>
            </p:txBody>
          </p:sp>
        </mc:Fallback>
      </mc:AlternateContent>
    </p:spTree>
    <p:extLst>
      <p:ext uri="{BB962C8B-B14F-4D97-AF65-F5344CB8AC3E}">
        <p14:creationId xmlns:p14="http://schemas.microsoft.com/office/powerpoint/2010/main" val="3650871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544749" y="1867711"/>
                <a:ext cx="11147898" cy="4936095"/>
              </a:xfrm>
              <a:prstGeom prst="rect">
                <a:avLst/>
              </a:prstGeom>
              <a:noFill/>
            </p:spPr>
            <p:txBody>
              <a:bodyPr wrap="square" rtlCol="0">
                <a:spAutoFit/>
              </a:bodyPr>
              <a:lstStyle/>
              <a:p>
                <a:r>
                  <a:rPr lang="en-US" sz="2800" dirty="0" smtClean="0"/>
                  <a:t>For the </a:t>
                </a:r>
                <a14:m>
                  <m:oMath xmlns:m="http://schemas.openxmlformats.org/officeDocument/2006/math">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m:t>
                    </m:r>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𝑏</m:t>
                        </m:r>
                      </m:sub>
                    </m:sSub>
                  </m:oMath>
                </a14:m>
                <a:r>
                  <a:rPr lang="en-US" sz="2800" dirty="0" smtClean="0"/>
                  <a:t> function , k increases almost monotonically from 1 to 2 as R decreases from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smtClean="0"/>
                  <a:t> to 0.</a:t>
                </a:r>
              </a:p>
              <a:p>
                <a:endParaRPr lang="en-US" sz="2800" dirty="0" smtClean="0"/>
              </a:p>
              <a:p>
                <a:r>
                  <a:rPr lang="en-US" sz="2800" dirty="0" smtClean="0"/>
                  <a:t>And for the </a:t>
                </a:r>
                <a14:m>
                  <m:oMath xmlns:m="http://schemas.openxmlformats.org/officeDocument/2006/math">
                    <m:r>
                      <a:rPr lang="en-US" sz="2800" i="1">
                        <a:latin typeface="Cambria Math" panose="02040503050406030204" pitchFamily="18" charset="0"/>
                      </a:rPr>
                      <m:t>1</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𝑎</m:t>
                        </m:r>
                      </m:sub>
                    </m:sSub>
                    <m:r>
                      <a:rPr lang="en-US" sz="2800" b="0" i="1" smtClean="0">
                        <a:latin typeface="Cambria Math" panose="02040503050406030204" pitchFamily="18" charset="0"/>
                      </a:rPr>
                      <m:t>−</m:t>
                    </m:r>
                    <m:r>
                      <a:rPr lang="en-US" sz="2800" i="1">
                        <a:latin typeface="Cambria Math" panose="02040503050406030204" pitchFamily="18" charset="0"/>
                      </a:rPr>
                      <m:t>1</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𝑏</m:t>
                        </m:r>
                      </m:sub>
                    </m:sSub>
                  </m:oMath>
                </a14:m>
                <a:r>
                  <a:rPr lang="en-US" sz="2800" dirty="0" smtClean="0"/>
                  <a:t> function k decreases almost monotonically from 1 to 0.4 </a:t>
                </a:r>
                <a:r>
                  <a:rPr lang="en-US" sz="2800" dirty="0"/>
                  <a:t>as R decreases from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to </a:t>
                </a:r>
                <a:r>
                  <a:rPr lang="en-US" sz="2800" dirty="0" smtClean="0"/>
                  <a:t>0.</a:t>
                </a:r>
              </a:p>
              <a:p>
                <a:endParaRPr lang="en-US" sz="2800" dirty="0" smtClean="0"/>
              </a:p>
              <a:p>
                <a:r>
                  <a:rPr lang="en-US" sz="2800" dirty="0" smtClean="0"/>
                  <a:t>Here is a question:</a:t>
                </a:r>
              </a:p>
              <a:p>
                <a:r>
                  <a:rPr lang="en-US" sz="2800" dirty="0" smtClean="0"/>
                  <a:t>Why the parameter k for the </a:t>
                </a:r>
                <a14:m>
                  <m:oMath xmlns:m="http://schemas.openxmlformats.org/officeDocument/2006/math">
                    <m:sSubSup>
                      <m:sSubSupPr>
                        <m:ctrlPr>
                          <a:rPr lang="en-US" sz="2800" i="1" smtClean="0">
                            <a:latin typeface="Cambria Math" panose="02040503050406030204" pitchFamily="18" charset="0"/>
                          </a:rPr>
                        </m:ctrlPr>
                      </m:sSubSupPr>
                      <m:e>
                        <m:r>
                          <a:rPr lang="en-US" sz="2800" i="1" smtClean="0">
                            <a:latin typeface="Cambria Math" panose="02040503050406030204" pitchFamily="18" charset="0"/>
                            <a:ea typeface="Cambria Math" panose="02040503050406030204" pitchFamily="18" charset="0"/>
                          </a:rPr>
                          <m:t>𝜎</m:t>
                        </m:r>
                      </m:e>
                      <m:sub>
                        <m:r>
                          <a:rPr lang="en-US" sz="2800" b="0" i="1" smtClean="0">
                            <a:latin typeface="Cambria Math" panose="02040503050406030204" pitchFamily="18" charset="0"/>
                          </a:rPr>
                          <m:t>𝑢</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1</m:t>
                    </m:r>
                    <m:r>
                      <a:rPr lang="en-US" sz="2800" b="0" i="1" smtClean="0">
                        <a:latin typeface="Cambria Math" panose="02040503050406030204" pitchFamily="18" charset="0"/>
                      </a:rPr>
                      <m:t>𝑠</m:t>
                    </m:r>
                  </m:oMath>
                </a14:m>
                <a:r>
                  <a:rPr lang="en-US" sz="2800" dirty="0" smtClean="0"/>
                  <a:t> state goes to 0.4, rather than to 2, as R goes to 0. </a:t>
                </a:r>
                <a:endParaRPr lang="en-US" sz="2800" dirty="0"/>
              </a:p>
              <a:p>
                <a:r>
                  <a:rPr lang="en-US" sz="2800" dirty="0" smtClean="0"/>
                  <a:t>The answer is that this state of </a:t>
                </a:r>
                <a14:m>
                  <m:oMath xmlns:m="http://schemas.openxmlformats.org/officeDocument/2006/math">
                    <m:sSubSup>
                      <m:sSubSupPr>
                        <m:ctrlPr>
                          <a:rPr lang="en-US" sz="2800" i="1" smtClean="0">
                            <a:latin typeface="Cambria Math" panose="02040503050406030204" pitchFamily="18" charset="0"/>
                          </a:rPr>
                        </m:ctrlPr>
                      </m:sSubSupPr>
                      <m:e>
                        <m:r>
                          <a:rPr lang="en-US" sz="2800" b="0" i="1" smtClean="0">
                            <a:latin typeface="Cambria Math" panose="02040503050406030204" pitchFamily="18" charset="0"/>
                          </a:rPr>
                          <m:t>𝐻</m:t>
                        </m:r>
                      </m:e>
                      <m:sub>
                        <m:r>
                          <a:rPr lang="en-US" sz="2800" b="0" i="1" smtClean="0">
                            <a:latin typeface="Cambria Math" panose="02040503050406030204" pitchFamily="18" charset="0"/>
                          </a:rPr>
                          <m:t>2</m:t>
                        </m:r>
                      </m:sub>
                      <m:sup>
                        <m:r>
                          <a:rPr lang="en-US" sz="2800" b="0" i="1" smtClean="0">
                            <a:latin typeface="Cambria Math" panose="02040503050406030204" pitchFamily="18" charset="0"/>
                          </a:rPr>
                          <m:t>+</m:t>
                        </m:r>
                      </m:sup>
                    </m:sSubSup>
                  </m:oMath>
                </a14:m>
                <a:r>
                  <a:rPr lang="en-US" sz="2800" dirty="0" smtClean="0"/>
                  <a:t> does not go to the ground state (1s)  of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𝐻𝑒</m:t>
                        </m:r>
                      </m:e>
                      <m:sup>
                        <m:r>
                          <a:rPr lang="en-US" sz="2800" b="0" i="1" smtClean="0">
                            <a:latin typeface="Cambria Math" panose="02040503050406030204" pitchFamily="18" charset="0"/>
                          </a:rPr>
                          <m:t>+</m:t>
                        </m:r>
                      </m:sup>
                    </m:sSup>
                  </m:oMath>
                </a14:m>
                <a:r>
                  <a:rPr lang="en-US" sz="2800" dirty="0" smtClean="0"/>
                  <a:t> as R goes to 0.</a:t>
                </a:r>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544749" y="1867711"/>
                <a:ext cx="11147898" cy="4936095"/>
              </a:xfrm>
              <a:prstGeom prst="rect">
                <a:avLst/>
              </a:prstGeom>
              <a:blipFill rotWithShape="0">
                <a:blip r:embed="rId3"/>
                <a:stretch>
                  <a:fillRect l="-1093" t="-1111" r="-984" b="-494"/>
                </a:stretch>
              </a:blipFill>
            </p:spPr>
            <p:txBody>
              <a:bodyPr/>
              <a:lstStyle/>
              <a:p>
                <a:r>
                  <a:rPr lang="en-US">
                    <a:noFill/>
                  </a:rPr>
                  <a:t> </a:t>
                </a:r>
              </a:p>
            </p:txBody>
          </p:sp>
        </mc:Fallback>
      </mc:AlternateContent>
    </p:spTree>
    <p:extLst>
      <p:ext uri="{BB962C8B-B14F-4D97-AF65-F5344CB8AC3E}">
        <p14:creationId xmlns:p14="http://schemas.microsoft.com/office/powerpoint/2010/main" val="2587874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69651" y="649920"/>
            <a:ext cx="11128443" cy="1384995"/>
          </a:xfrm>
          <a:prstGeom prst="rect">
            <a:avLst/>
          </a:prstGeom>
          <a:noFill/>
        </p:spPr>
        <p:txBody>
          <a:bodyPr wrap="square" rtlCol="0">
            <a:spAutoFit/>
          </a:bodyPr>
          <a:lstStyle/>
          <a:p>
            <a:r>
              <a:rPr lang="en-US" sz="2800" dirty="0" smtClean="0"/>
              <a:t>Now we have plotted U (</a:t>
            </a:r>
            <a:r>
              <a:rPr lang="en-US" sz="2800" dirty="0" err="1" smtClean="0"/>
              <a:t>hartree</a:t>
            </a:r>
            <a:r>
              <a:rPr lang="en-US" sz="2800" dirty="0" smtClean="0"/>
              <a:t>) vs R value then we have got the following curve ---------</a:t>
            </a:r>
          </a:p>
          <a:p>
            <a:endParaRPr lang="en-US" sz="2800" dirty="0"/>
          </a:p>
        </p:txBody>
      </p:sp>
      <p:pic>
        <p:nvPicPr>
          <p:cNvPr id="4" name="Picture 3"/>
          <p:cNvPicPr>
            <a:picLocks noChangeAspect="1"/>
          </p:cNvPicPr>
          <p:nvPr/>
        </p:nvPicPr>
        <p:blipFill>
          <a:blip r:embed="rId3"/>
          <a:stretch>
            <a:fillRect/>
          </a:stretch>
        </p:blipFill>
        <p:spPr>
          <a:xfrm>
            <a:off x="1984443" y="1750979"/>
            <a:ext cx="7568119" cy="5054821"/>
          </a:xfrm>
          <a:prstGeom prst="rect">
            <a:avLst/>
          </a:prstGeom>
        </p:spPr>
      </p:pic>
    </p:spTree>
    <p:extLst>
      <p:ext uri="{BB962C8B-B14F-4D97-AF65-F5344CB8AC3E}">
        <p14:creationId xmlns:p14="http://schemas.microsoft.com/office/powerpoint/2010/main" val="196388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83660" y="1809345"/>
            <a:ext cx="11050621" cy="3600986"/>
          </a:xfrm>
          <a:prstGeom prst="rect">
            <a:avLst/>
          </a:prstGeom>
          <a:noFill/>
        </p:spPr>
        <p:txBody>
          <a:bodyPr wrap="square" rtlCol="0">
            <a:spAutoFit/>
          </a:bodyPr>
          <a:lstStyle/>
          <a:p>
            <a:r>
              <a:rPr lang="en-US" sz="2800" dirty="0"/>
              <a:t>Here we have calculated the value of U(R)= 16.3402eV for R=2.00 </a:t>
            </a:r>
            <a:r>
              <a:rPr lang="en-US" sz="2800" dirty="0" err="1"/>
              <a:t>bohr</a:t>
            </a:r>
            <a:r>
              <a:rPr lang="en-US" sz="2800" dirty="0"/>
              <a:t> (True value 15.96eV) and ground state binding energy 𝐷𝑒 = 0.103 </a:t>
            </a:r>
            <a:r>
              <a:rPr lang="en-US" sz="2800" dirty="0" err="1"/>
              <a:t>hartree</a:t>
            </a:r>
            <a:r>
              <a:rPr lang="en-US" sz="2800" dirty="0"/>
              <a:t> = 2.8027 eV, where the exact value is 𝐷𝑒 = 0.1026 </a:t>
            </a:r>
            <a:r>
              <a:rPr lang="en-US" sz="2800" dirty="0" err="1"/>
              <a:t>hartree</a:t>
            </a:r>
            <a:r>
              <a:rPr lang="en-US" sz="2800" dirty="0"/>
              <a:t> = 2.79 eV. </a:t>
            </a:r>
            <a:endParaRPr lang="en-US" sz="2800" dirty="0" smtClean="0"/>
          </a:p>
          <a:p>
            <a:endParaRPr lang="en-US" sz="2800" dirty="0"/>
          </a:p>
          <a:p>
            <a:r>
              <a:rPr lang="en-US" sz="2800" dirty="0"/>
              <a:t>So</a:t>
            </a:r>
            <a:r>
              <a:rPr lang="en-US" sz="2800" dirty="0" smtClean="0"/>
              <a:t>, our </a:t>
            </a:r>
            <a:r>
              <a:rPr lang="en-US" sz="2800" dirty="0"/>
              <a:t>estimation is almost same to the theoretical value </a:t>
            </a:r>
            <a:endParaRPr lang="en-US" sz="2800" dirty="0" smtClean="0"/>
          </a:p>
          <a:p>
            <a:endParaRPr lang="en-US" sz="2800" dirty="0"/>
          </a:p>
          <a:p>
            <a:endParaRPr lang="en-US" sz="2800" dirty="0" smtClean="0"/>
          </a:p>
          <a:p>
            <a:r>
              <a:rPr lang="en-US" sz="2800" dirty="0"/>
              <a:t> </a:t>
            </a:r>
            <a:r>
              <a:rPr lang="en-US" sz="3200" dirty="0" smtClean="0"/>
              <a:t>Here this is our success !!!!!!!</a:t>
            </a:r>
            <a:endParaRPr lang="en-US" sz="3200" dirty="0"/>
          </a:p>
        </p:txBody>
      </p:sp>
    </p:spTree>
    <p:extLst>
      <p:ext uri="{BB962C8B-B14F-4D97-AF65-F5344CB8AC3E}">
        <p14:creationId xmlns:p14="http://schemas.microsoft.com/office/powerpoint/2010/main" val="2634984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436069" y="1767751"/>
            <a:ext cx="11023116" cy="4905425"/>
          </a:xfrm>
        </p:spPr>
        <p:txBody>
          <a:bodyPr>
            <a:normAutofit/>
          </a:bodyPr>
          <a:lstStyle/>
          <a:p>
            <a:pPr marL="571486" indent="-571486">
              <a:buFont typeface="Wingdings" panose="05000000000000000000" pitchFamily="2" charset="2"/>
              <a:buChar char="q"/>
            </a:pPr>
            <a:r>
              <a:rPr lang="en-US" sz="3600" dirty="0"/>
              <a:t>The </a:t>
            </a:r>
            <a:r>
              <a:rPr lang="en-US" sz="3600" b="1" dirty="0"/>
              <a:t>hydrogen molecular ion, dihydrogen </a:t>
            </a:r>
            <a:r>
              <a:rPr lang="en-US" sz="3600" b="1" dirty="0" err="1"/>
              <a:t>cation</a:t>
            </a:r>
            <a:r>
              <a:rPr lang="en-US" sz="3600" dirty="0"/>
              <a:t>, or 𝐻2+, is the simplest molecular ion.</a:t>
            </a:r>
            <a:br>
              <a:rPr lang="en-US" sz="3600" dirty="0"/>
            </a:br>
            <a:r>
              <a:rPr lang="en-US" sz="3600" dirty="0"/>
              <a:t> </a:t>
            </a:r>
            <a:br>
              <a:rPr lang="en-US" sz="3600" dirty="0"/>
            </a:br>
            <a:r>
              <a:rPr lang="en-US" sz="3600" dirty="0"/>
              <a:t>It is composed of two positively charged protons and one negatively charged electron, and can be formed from ionization of a neutral hydrogen molecule </a:t>
            </a:r>
            <a:br>
              <a:rPr lang="en-US" sz="3600" dirty="0"/>
            </a:br>
            <a:r>
              <a:rPr lang="en-US" sz="3600" dirty="0"/>
              <a:t/>
            </a:r>
            <a:br>
              <a:rPr lang="en-US" sz="3600" dirty="0"/>
            </a:br>
            <a:r>
              <a:rPr lang="en-US" sz="3600" dirty="0"/>
              <a:t/>
            </a:r>
            <a:br>
              <a:rPr lang="en-US" sz="3600" dirty="0"/>
            </a:br>
            <a:endParaRPr lang="en-US" sz="3600" dirty="0"/>
          </a:p>
        </p:txBody>
      </p:sp>
    </p:spTree>
    <p:extLst>
      <p:ext uri="{BB962C8B-B14F-4D97-AF65-F5344CB8AC3E}">
        <p14:creationId xmlns:p14="http://schemas.microsoft.com/office/powerpoint/2010/main" val="13506151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525294" y="680936"/>
                <a:ext cx="11108987" cy="5035225"/>
              </a:xfrm>
              <a:prstGeom prst="rect">
                <a:avLst/>
              </a:prstGeom>
              <a:noFill/>
            </p:spPr>
            <p:txBody>
              <a:bodyPr wrap="square" rtlCol="0">
                <a:spAutoFit/>
              </a:bodyPr>
              <a:lstStyle/>
              <a:p>
                <a:r>
                  <a:rPr lang="en-US" sz="3200" u="sng" dirty="0" smtClean="0">
                    <a:solidFill>
                      <a:schemeClr val="accent3">
                        <a:lumMod val="75000"/>
                      </a:schemeClr>
                    </a:solidFill>
                  </a:rPr>
                  <a:t>AN EMPERICAL FORMULA :</a:t>
                </a:r>
              </a:p>
              <a:p>
                <a:endParaRPr lang="en-US" sz="3200" u="sng" dirty="0">
                  <a:solidFill>
                    <a:schemeClr val="accent3">
                      <a:lumMod val="75000"/>
                    </a:schemeClr>
                  </a:solidFill>
                </a:endParaRPr>
              </a:p>
              <a:p>
                <a:r>
                  <a:rPr lang="en-US" sz="3200" dirty="0"/>
                  <a:t>Here, we are trying to introduce an empirical formula in terms of k and R , where k varies from 1 to 2, and R varies from ∞ to zero. </a:t>
                </a:r>
                <a:endParaRPr lang="en-US" sz="3200" dirty="0" smtClean="0"/>
              </a:p>
              <a:p>
                <a:endParaRPr lang="en-US" sz="3200" dirty="0" smtClean="0"/>
              </a:p>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𝑘</m:t>
                      </m:r>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𝑅</m:t>
                          </m:r>
                        </m:e>
                      </m:d>
                      <m:r>
                        <a:rPr lang="en-US" sz="3200" b="0" i="1" smtClean="0">
                          <a:solidFill>
                            <a:schemeClr val="tx1"/>
                          </a:solidFill>
                          <a:latin typeface="Cambria Math" panose="02040503050406030204" pitchFamily="18" charset="0"/>
                        </a:rPr>
                        <m:t>=</m:t>
                      </m:r>
                      <m:r>
                        <a:rPr lang="en-US" sz="3200" b="0" i="0" smtClean="0">
                          <a:solidFill>
                            <a:schemeClr val="tx1"/>
                          </a:solidFill>
                          <a:latin typeface="Cambria Math" panose="02040503050406030204" pitchFamily="18" charset="0"/>
                        </a:rPr>
                        <m:t>1</m:t>
                      </m:r>
                      <m:r>
                        <a:rPr lang="en-US" sz="3200" b="0" i="0" smtClean="0">
                          <a:solidFill>
                            <a:schemeClr val="tx1"/>
                          </a:solidFill>
                          <a:latin typeface="Cambria Math" panose="02040503050406030204" pitchFamily="18" charset="0"/>
                        </a:rPr>
                        <m:t>+</m:t>
                      </m:r>
                      <m:r>
                        <m:rPr>
                          <m:sty m:val="p"/>
                        </m:rPr>
                        <a:rPr lang="en-US" sz="3200" b="0" i="0" smtClean="0">
                          <a:solidFill>
                            <a:schemeClr val="tx1"/>
                          </a:solidFill>
                          <a:latin typeface="Cambria Math" panose="02040503050406030204" pitchFamily="18" charset="0"/>
                        </a:rPr>
                        <m:t>b</m:t>
                      </m:r>
                      <m:r>
                        <a:rPr lang="en-US" sz="3200" b="0" i="0" smtClean="0">
                          <a:solidFill>
                            <a:schemeClr val="tx1"/>
                          </a:solidFill>
                          <a:latin typeface="Cambria Math" panose="02040503050406030204" pitchFamily="18" charset="0"/>
                        </a:rPr>
                        <m:t>∗</m:t>
                      </m:r>
                      <m:sSup>
                        <m:sSupPr>
                          <m:ctrlPr>
                            <a:rPr lang="en-US" sz="3200" b="0" i="1" smtClean="0">
                              <a:solidFill>
                                <a:schemeClr val="tx1"/>
                              </a:solidFill>
                              <a:latin typeface="Cambria Math" panose="02040503050406030204" pitchFamily="18" charset="0"/>
                            </a:rPr>
                          </m:ctrlPr>
                        </m:sSupPr>
                        <m:e>
                          <m:r>
                            <a:rPr lang="en-US" sz="3200" b="0" i="1" smtClean="0">
                              <a:solidFill>
                                <a:schemeClr val="tx1"/>
                              </a:solidFill>
                              <a:latin typeface="Cambria Math" panose="02040503050406030204" pitchFamily="18" charset="0"/>
                            </a:rPr>
                            <m:t>𝑒</m:t>
                          </m:r>
                        </m:e>
                        <m:sup>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𝑅</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𝑐</m:t>
                          </m:r>
                        </m:sup>
                      </m:sSup>
                    </m:oMath>
                  </m:oMathPara>
                </a14:m>
                <a:endParaRPr lang="en-US" sz="3200" dirty="0" smtClean="0">
                  <a:solidFill>
                    <a:schemeClr val="tx1"/>
                  </a:solidFill>
                </a:endParaRPr>
              </a:p>
              <a:p>
                <a:endParaRPr lang="en-US" sz="3200" dirty="0" smtClean="0">
                  <a:solidFill>
                    <a:schemeClr val="tx1"/>
                  </a:solidFill>
                </a:endParaRPr>
              </a:p>
              <a:p>
                <a:r>
                  <a:rPr lang="en-US" sz="3200" dirty="0"/>
                  <a:t>Now we substitute this expression of k into </a:t>
                </a:r>
                <a:r>
                  <a:rPr lang="en-US" sz="3200" dirty="0" smtClean="0"/>
                  <a:t>the energy equation. </a:t>
                </a:r>
                <a:r>
                  <a:rPr lang="en-US" sz="3200" dirty="0"/>
                  <a:t>So, we have got the expression </a:t>
                </a:r>
                <a:r>
                  <a:rPr lang="en-US" sz="3200" dirty="0" smtClean="0"/>
                  <a:t>of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r>
                          <a:rPr lang="en-US" sz="3200" b="0" i="1" smtClean="0">
                            <a:latin typeface="Cambria Math" panose="02040503050406030204" pitchFamily="18" charset="0"/>
                          </a:rPr>
                          <m:t>,</m:t>
                        </m:r>
                        <m:r>
                          <a:rPr lang="en-US" sz="3200" b="0" i="1" smtClean="0">
                            <a:latin typeface="Cambria Math" panose="02040503050406030204" pitchFamily="18" charset="0"/>
                          </a:rPr>
                          <m:t>2</m:t>
                        </m:r>
                      </m:sub>
                    </m:sSub>
                  </m:oMath>
                </a14:m>
                <a:r>
                  <a:rPr lang="en-US" sz="3200" dirty="0" smtClean="0"/>
                  <a:t> in </a:t>
                </a:r>
                <a:r>
                  <a:rPr lang="en-US" sz="3200" dirty="0"/>
                  <a:t>terms of R only. Then added the (1/R) term to get the U value </a:t>
                </a:r>
                <a:endParaRPr lang="en-US" sz="3200" dirty="0" smtClean="0">
                  <a:solidFill>
                    <a:schemeClr val="tx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25294" y="680936"/>
                <a:ext cx="11108987" cy="5035225"/>
              </a:xfrm>
              <a:prstGeom prst="rect">
                <a:avLst/>
              </a:prstGeom>
              <a:blipFill rotWithShape="0">
                <a:blip r:embed="rId3"/>
                <a:stretch>
                  <a:fillRect l="-1371" t="-1574" b="-3511"/>
                </a:stretch>
              </a:blipFill>
            </p:spPr>
            <p:txBody>
              <a:bodyPr/>
              <a:lstStyle/>
              <a:p>
                <a:r>
                  <a:rPr lang="en-US">
                    <a:noFill/>
                  </a:rPr>
                  <a:t> </a:t>
                </a:r>
              </a:p>
            </p:txBody>
          </p:sp>
        </mc:Fallback>
      </mc:AlternateContent>
    </p:spTree>
    <p:extLst>
      <p:ext uri="{BB962C8B-B14F-4D97-AF65-F5344CB8AC3E}">
        <p14:creationId xmlns:p14="http://schemas.microsoft.com/office/powerpoint/2010/main" val="11413668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642026" y="758757"/>
            <a:ext cx="10953344" cy="6001643"/>
          </a:xfrm>
          <a:prstGeom prst="rect">
            <a:avLst/>
          </a:prstGeom>
          <a:noFill/>
        </p:spPr>
        <p:txBody>
          <a:bodyPr wrap="square" rtlCol="0">
            <a:spAutoFit/>
          </a:bodyPr>
          <a:lstStyle/>
          <a:p>
            <a:r>
              <a:rPr lang="en-US" sz="3200" dirty="0" smtClean="0"/>
              <a:t>Here this is our required data set </a:t>
            </a:r>
          </a:p>
          <a:p>
            <a:r>
              <a:rPr lang="en-US" sz="3200" b="1" dirty="0" smtClean="0"/>
              <a:t>K           R           U </a:t>
            </a:r>
            <a:r>
              <a:rPr lang="en-US" sz="3200" dirty="0"/>
              <a:t>	</a:t>
            </a:r>
          </a:p>
          <a:p>
            <a:r>
              <a:rPr lang="en-US" sz="3200" dirty="0" smtClean="0"/>
              <a:t>1.95    0.2     </a:t>
            </a:r>
            <a:r>
              <a:rPr lang="en-US" sz="3200" dirty="0"/>
              <a:t>3.07175 	</a:t>
            </a:r>
          </a:p>
          <a:p>
            <a:r>
              <a:rPr lang="en-US" sz="3200" dirty="0" smtClean="0"/>
              <a:t>1.85    </a:t>
            </a:r>
            <a:r>
              <a:rPr lang="en-US" sz="3200" dirty="0"/>
              <a:t>0.4 </a:t>
            </a:r>
            <a:r>
              <a:rPr lang="en-US" sz="3200" dirty="0" smtClean="0"/>
              <a:t>    0.70131 </a:t>
            </a:r>
            <a:r>
              <a:rPr lang="en-US" sz="3200" dirty="0"/>
              <a:t>	</a:t>
            </a:r>
          </a:p>
          <a:p>
            <a:r>
              <a:rPr lang="en-US" sz="3200" dirty="0" smtClean="0"/>
              <a:t>1.75    0.6     </a:t>
            </a:r>
            <a:r>
              <a:rPr lang="en-US" sz="3200" dirty="0"/>
              <a:t>0.00018 	</a:t>
            </a:r>
          </a:p>
          <a:p>
            <a:r>
              <a:rPr lang="en-US" sz="3200" dirty="0"/>
              <a:t>1.65 </a:t>
            </a:r>
            <a:r>
              <a:rPr lang="en-US" sz="3200" dirty="0" smtClean="0"/>
              <a:t>   0.8    </a:t>
            </a:r>
            <a:r>
              <a:rPr lang="en-US" sz="3200" dirty="0"/>
              <a:t>-0.29631 	</a:t>
            </a:r>
          </a:p>
          <a:p>
            <a:r>
              <a:rPr lang="en-US" sz="3200" dirty="0"/>
              <a:t>1.55 </a:t>
            </a:r>
            <a:r>
              <a:rPr lang="en-US" sz="3200" dirty="0" smtClean="0"/>
              <a:t>   1.0    -</a:t>
            </a:r>
            <a:r>
              <a:rPr lang="en-US" sz="3200" dirty="0"/>
              <a:t>0.44093 	</a:t>
            </a:r>
          </a:p>
          <a:p>
            <a:r>
              <a:rPr lang="en-US" sz="3200" dirty="0"/>
              <a:t>1.45 </a:t>
            </a:r>
            <a:r>
              <a:rPr lang="en-US" sz="3200" dirty="0" smtClean="0"/>
              <a:t>   1.2    -0.51587</a:t>
            </a:r>
          </a:p>
          <a:p>
            <a:r>
              <a:rPr lang="en-US" sz="3200" dirty="0" smtClean="0"/>
              <a:t> </a:t>
            </a:r>
            <a:r>
              <a:rPr lang="en-US" sz="3200" dirty="0"/>
              <a:t>	</a:t>
            </a:r>
            <a:endParaRPr lang="en-US" sz="3200" dirty="0" smtClean="0"/>
          </a:p>
          <a:p>
            <a:r>
              <a:rPr lang="en-US" sz="3200" dirty="0" smtClean="0"/>
              <a:t>And so on !!!!</a:t>
            </a:r>
            <a:endParaRPr lang="en-US" sz="3200" dirty="0"/>
          </a:p>
          <a:p>
            <a:r>
              <a:rPr lang="en-US" sz="3200" dirty="0" smtClean="0"/>
              <a:t>These R and k values are those values for which U is minimum</a:t>
            </a:r>
          </a:p>
          <a:p>
            <a:endParaRPr lang="en-US" sz="3200" dirty="0"/>
          </a:p>
        </p:txBody>
      </p:sp>
    </p:spTree>
    <p:extLst>
      <p:ext uri="{BB962C8B-B14F-4D97-AF65-F5344CB8AC3E}">
        <p14:creationId xmlns:p14="http://schemas.microsoft.com/office/powerpoint/2010/main" val="3881799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86383" y="797668"/>
            <a:ext cx="11186808" cy="5078313"/>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2441642" y="389106"/>
            <a:ext cx="6673175" cy="443581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56033" y="5233482"/>
                <a:ext cx="10817158" cy="1384995"/>
              </a:xfrm>
              <a:prstGeom prst="rect">
                <a:avLst/>
              </a:prstGeom>
              <a:noFill/>
            </p:spPr>
            <p:txBody>
              <a:bodyPr wrap="square" rtlCol="0">
                <a:spAutoFit/>
              </a:bodyPr>
              <a:lstStyle/>
              <a:p>
                <a:r>
                  <a:rPr lang="en-US" sz="2800" dirty="0"/>
                  <a:t>Where we have got </a:t>
                </a:r>
                <a:r>
                  <a:rPr lang="en-US" sz="2800" b="1" dirty="0"/>
                  <a:t>b=1.031196 </a:t>
                </a:r>
                <a:r>
                  <a:rPr lang="en-US" sz="2800" dirty="0"/>
                  <a:t>and </a:t>
                </a:r>
                <a:r>
                  <a:rPr lang="en-US" sz="2800" b="1" dirty="0"/>
                  <a:t>c=1.539080 </a:t>
                </a:r>
                <a:endParaRPr lang="en-US" sz="2800" dirty="0"/>
              </a:p>
              <a:p>
                <a:r>
                  <a:rPr lang="pt-BR" sz="2800" dirty="0"/>
                  <a:t>At R= ∞ , k(R) = 1 and at R = 0 , k(R) =1+1.031196 = 2.031196 ~ </a:t>
                </a:r>
                <a:r>
                  <a:rPr lang="pt-BR" sz="2800" dirty="0" smtClean="0"/>
                  <a:t>2.00</a:t>
                </a:r>
              </a:p>
              <a:p>
                <a:r>
                  <a:rPr lang="pt-BR" sz="2800" dirty="0" smtClean="0"/>
                  <a:t>This is plotted for the function  (</a:t>
                </a:r>
                <a14:m>
                  <m:oMath xmlns:m="http://schemas.openxmlformats.org/officeDocument/2006/math">
                    <m:r>
                      <a:rPr lang="en-US" sz="2800" i="1">
                        <a:latin typeface="Cambria Math" panose="02040503050406030204" pitchFamily="18" charset="0"/>
                      </a:rPr>
                      <m:t>1</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𝑎</m:t>
                        </m:r>
                      </m:sub>
                    </m:sSub>
                    <m:r>
                      <a:rPr lang="en-US" sz="2800" i="1">
                        <a:latin typeface="Cambria Math" panose="02040503050406030204" pitchFamily="18" charset="0"/>
                      </a:rPr>
                      <m:t>+</m:t>
                    </m:r>
                    <m:r>
                      <a:rPr lang="en-US" sz="2800" i="1">
                        <a:latin typeface="Cambria Math" panose="02040503050406030204" pitchFamily="18" charset="0"/>
                      </a:rPr>
                      <m:t>1</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𝑏</m:t>
                        </m:r>
                      </m:sub>
                    </m:sSub>
                  </m:oMath>
                </a14:m>
                <a:r>
                  <a:rPr lang="en-US" sz="2800" dirty="0" smtClean="0"/>
                  <a:t>) function</a:t>
                </a:r>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856033" y="5233482"/>
                <a:ext cx="10817158" cy="1384995"/>
              </a:xfrm>
              <a:prstGeom prst="rect">
                <a:avLst/>
              </a:prstGeom>
              <a:blipFill rotWithShape="0">
                <a:blip r:embed="rId4"/>
                <a:stretch>
                  <a:fillRect l="-1127" t="-4405" b="-11894"/>
                </a:stretch>
              </a:blipFill>
            </p:spPr>
            <p:txBody>
              <a:bodyPr/>
              <a:lstStyle/>
              <a:p>
                <a:r>
                  <a:rPr lang="en-US">
                    <a:noFill/>
                  </a:rPr>
                  <a:t> </a:t>
                </a:r>
              </a:p>
            </p:txBody>
          </p:sp>
        </mc:Fallback>
      </mc:AlternateContent>
    </p:spTree>
    <p:extLst>
      <p:ext uri="{BB962C8B-B14F-4D97-AF65-F5344CB8AC3E}">
        <p14:creationId xmlns:p14="http://schemas.microsoft.com/office/powerpoint/2010/main" val="588255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mc:Choice xmlns:a14="http://schemas.microsoft.com/office/drawing/2010/main" Requires="a14">
          <p:sp>
            <p:nvSpPr>
              <p:cNvPr id="3" name="TextBox 2"/>
              <p:cNvSpPr txBox="1"/>
              <p:nvPr/>
            </p:nvSpPr>
            <p:spPr>
              <a:xfrm>
                <a:off x="466928" y="1984443"/>
                <a:ext cx="11245174" cy="4625305"/>
              </a:xfrm>
              <a:prstGeom prst="rect">
                <a:avLst/>
              </a:prstGeom>
              <a:noFill/>
            </p:spPr>
            <p:txBody>
              <a:bodyPr wrap="square" rtlCol="0">
                <a:spAutoFit/>
              </a:bodyPr>
              <a:lstStyle/>
              <a:p>
                <a:r>
                  <a:rPr lang="en-US" sz="2800" dirty="0" smtClean="0"/>
                  <a:t>Now our task is to plot the probability density of the wave function. The 𝐻2+ ground state probability density is then </a:t>
                </a:r>
              </a:p>
              <a:p>
                <a:endParaRPr lang="en-US" sz="2800" dirty="0"/>
              </a:p>
              <a:p>
                <a:pPr algn="ctr"/>
                <a14:m>
                  <m:oMath xmlns:m="http://schemas.openxmlformats.org/officeDocument/2006/math">
                    <m:sSubSup>
                      <m:sSubSupPr>
                        <m:ctrlPr>
                          <a:rPr lang="en-US" sz="3200" i="1" smtClean="0">
                            <a:latin typeface="Cambria Math" panose="02040503050406030204" pitchFamily="18" charset="0"/>
                          </a:rPr>
                        </m:ctrlPr>
                      </m:sSubSupPr>
                      <m:e>
                        <m:r>
                          <a:rPr lang="en-US" sz="3200" i="1" smtClean="0">
                            <a:latin typeface="Cambria Math" panose="02040503050406030204" pitchFamily="18" charset="0"/>
                            <a:ea typeface="Cambria Math" panose="02040503050406030204" pitchFamily="18" charset="0"/>
                          </a:rPr>
                          <m:t>𝜑</m:t>
                        </m:r>
                      </m:e>
                      <m:sub>
                        <m:r>
                          <a:rPr lang="en-US" sz="3200" b="0" i="1" smtClean="0">
                            <a:latin typeface="Cambria Math" panose="02040503050406030204" pitchFamily="18" charset="0"/>
                          </a:rPr>
                          <m:t>1</m:t>
                        </m:r>
                      </m:sub>
                      <m:sup>
                        <m:r>
                          <a:rPr lang="en-US" sz="3200" b="0" i="1" smtClean="0">
                            <a:latin typeface="Cambria Math" panose="02040503050406030204" pitchFamily="18" charset="0"/>
                          </a:rPr>
                          <m:t>2</m:t>
                        </m:r>
                      </m:sup>
                    </m:sSubSup>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m:t>
                            </m:r>
                            <m:r>
                              <a:rPr lang="en-US" sz="3200" b="0" i="1" smtClean="0">
                                <a:latin typeface="Cambria Math" panose="02040503050406030204" pitchFamily="18" charset="0"/>
                              </a:rPr>
                              <m:t>1</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𝑠</m:t>
                                </m:r>
                              </m:e>
                              <m:sub>
                                <m:r>
                                  <a:rPr lang="en-US" sz="3200" b="0" i="1" smtClean="0">
                                    <a:latin typeface="Cambria Math" panose="02040503050406030204" pitchFamily="18" charset="0"/>
                                  </a:rPr>
                                  <m:t>𝑎</m:t>
                                </m:r>
                              </m:sub>
                              <m:sup/>
                            </m:sSubSup>
                            <m:r>
                              <a:rPr lang="en-US" sz="3200" b="0" i="1" smtClean="0">
                                <a:latin typeface="Cambria Math" panose="02040503050406030204" pitchFamily="18" charset="0"/>
                              </a:rPr>
                              <m:t>+</m:t>
                            </m:r>
                            <m:r>
                              <a:rPr lang="en-US" sz="3200" b="0" i="1" smtClean="0">
                                <a:latin typeface="Cambria Math" panose="02040503050406030204" pitchFamily="18" charset="0"/>
                              </a:rPr>
                              <m:t>1</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𝑠</m:t>
                                </m:r>
                              </m:e>
                              <m:sub>
                                <m:r>
                                  <a:rPr lang="en-US" sz="3200" b="0" i="1" smtClean="0">
                                    <a:latin typeface="Cambria Math" panose="02040503050406030204" pitchFamily="18" charset="0"/>
                                  </a:rPr>
                                  <m:t>𝑏</m:t>
                                </m:r>
                              </m:sub>
                              <m:sup/>
                            </m:sSubSup>
                            <m:r>
                              <a:rPr lang="en-US" sz="3200" b="0" i="1" smtClean="0">
                                <a:latin typeface="Cambria Math" panose="02040503050406030204" pitchFamily="18" charset="0"/>
                              </a:rPr>
                              <m:t>)</m:t>
                            </m:r>
                          </m:e>
                          <m:sup>
                            <m:r>
                              <a:rPr lang="en-US" sz="3200" b="0" i="1" smtClean="0">
                                <a:latin typeface="Cambria Math" panose="02040503050406030204" pitchFamily="18" charset="0"/>
                              </a:rPr>
                              <m:t>2</m:t>
                            </m:r>
                          </m:sup>
                        </m:sSup>
                      </m:num>
                      <m:den>
                        <m:r>
                          <a:rPr lang="en-US" sz="3200" b="0" i="1" smtClean="0">
                            <a:latin typeface="Cambria Math" panose="02040503050406030204" pitchFamily="18" charset="0"/>
                          </a:rPr>
                          <m:t>2</m:t>
                        </m:r>
                        <m:r>
                          <a:rPr lang="en-US" sz="3200" b="0" i="1" smtClean="0">
                            <a:latin typeface="Cambria Math" panose="02040503050406030204" pitchFamily="18" charset="0"/>
                          </a:rPr>
                          <m:t>(</m:t>
                        </m:r>
                        <m:r>
                          <a:rPr lang="en-US" sz="3200" b="0" i="1" smtClean="0">
                            <a:latin typeface="Cambria Math" panose="02040503050406030204" pitchFamily="18" charset="0"/>
                          </a:rPr>
                          <m:t>1</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𝑠</m:t>
                            </m:r>
                          </m:e>
                          <m:sub>
                            <m:r>
                              <a:rPr lang="en-US" sz="3200" b="0" i="1" smtClean="0">
                                <a:latin typeface="Cambria Math" panose="02040503050406030204" pitchFamily="18" charset="0"/>
                              </a:rPr>
                              <m:t>𝑎𝑏</m:t>
                            </m:r>
                          </m:sub>
                        </m:sSub>
                        <m:r>
                          <a:rPr lang="en-US" sz="3200" b="0" i="1" smtClean="0">
                            <a:latin typeface="Cambria Math" panose="02040503050406030204" pitchFamily="18" charset="0"/>
                          </a:rPr>
                          <m:t>)</m:t>
                        </m:r>
                      </m:den>
                    </m:f>
                  </m:oMath>
                </a14:m>
                <a:r>
                  <a:rPr lang="en-US" sz="3200" dirty="0" smtClean="0"/>
                  <a:t> = </a:t>
                </a:r>
                <a14:m>
                  <m:oMath xmlns:m="http://schemas.openxmlformats.org/officeDocument/2006/math">
                    <m:f>
                      <m:fPr>
                        <m:ctrlPr>
                          <a:rPr lang="en-US" sz="3200" i="1" dirty="0" smtClean="0">
                            <a:latin typeface="Cambria Math" panose="02040503050406030204" pitchFamily="18" charset="0"/>
                          </a:rPr>
                        </m:ctrlPr>
                      </m:fPr>
                      <m:num>
                        <m:sSup>
                          <m:sSupPr>
                            <m:ctrlPr>
                              <a:rPr lang="en-US" sz="3200" i="1" dirty="0" smtClean="0">
                                <a:latin typeface="Cambria Math" panose="02040503050406030204" pitchFamily="18" charset="0"/>
                              </a:rPr>
                            </m:ctrlPr>
                          </m:sSupPr>
                          <m:e>
                            <m:r>
                              <a:rPr lang="en-US" sz="3200" b="0" i="1" dirty="0" smtClean="0">
                                <a:latin typeface="Cambria Math" panose="02040503050406030204" pitchFamily="18" charset="0"/>
                              </a:rPr>
                              <m:t>𝑘</m:t>
                            </m:r>
                          </m:e>
                          <m:sup>
                            <m:r>
                              <a:rPr lang="en-US" sz="3200" b="0" i="1" dirty="0" smtClean="0">
                                <a:latin typeface="Cambria Math" panose="02040503050406030204" pitchFamily="18" charset="0"/>
                              </a:rPr>
                              <m:t>3</m:t>
                            </m:r>
                          </m:sup>
                        </m:sSup>
                        <m:sSup>
                          <m:sSupPr>
                            <m:ctrlPr>
                              <a:rPr lang="en-US" sz="3200" i="1" dirty="0" smtClean="0">
                                <a:latin typeface="Cambria Math" panose="02040503050406030204" pitchFamily="18" charset="0"/>
                              </a:rPr>
                            </m:ctrlPr>
                          </m:sSupPr>
                          <m:e>
                            <m:r>
                              <a:rPr lang="en-US" sz="3200" i="1" dirty="0" smtClean="0">
                                <a:latin typeface="Cambria Math" panose="02040503050406030204" pitchFamily="18" charset="0"/>
                                <a:ea typeface="Cambria Math" panose="02040503050406030204" pitchFamily="18" charset="0"/>
                              </a:rPr>
                              <m:t>𝜋</m:t>
                            </m:r>
                          </m:e>
                          <m:sup>
                            <m:r>
                              <a:rPr lang="en-US" sz="3200" b="0" i="1" dirty="0" smtClean="0">
                                <a:latin typeface="Cambria Math" panose="02040503050406030204" pitchFamily="18" charset="0"/>
                              </a:rPr>
                              <m:t>−</m:t>
                            </m:r>
                            <m:r>
                              <a:rPr lang="en-US" sz="3200" b="0" i="1" dirty="0" smtClean="0">
                                <a:latin typeface="Cambria Math" panose="02040503050406030204" pitchFamily="18" charset="0"/>
                              </a:rPr>
                              <m:t>1</m:t>
                            </m:r>
                          </m:sup>
                        </m:sSup>
                        <m:sSup>
                          <m:sSupPr>
                            <m:ctrlPr>
                              <a:rPr lang="en-US" sz="3200" i="1" dirty="0" smtClean="0">
                                <a:latin typeface="Cambria Math" panose="02040503050406030204" pitchFamily="18" charset="0"/>
                              </a:rPr>
                            </m:ctrlPr>
                          </m:sSupPr>
                          <m:e>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r>
                                  <a:rPr lang="en-US" sz="3200" b="0" i="1" dirty="0" smtClean="0">
                                    <a:latin typeface="Cambria Math" panose="02040503050406030204" pitchFamily="18" charset="0"/>
                                  </a:rPr>
                                  <m:t>𝑒</m:t>
                                </m:r>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d>
                                  <m:dPr>
                                    <m:begChr m:val="|"/>
                                    <m:endChr m:val="|"/>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𝑧</m:t>
                                    </m:r>
                                    <m:r>
                                      <a:rPr lang="en-US" sz="3200" b="0" i="1" dirty="0" smtClean="0">
                                        <a:latin typeface="Cambria Math" panose="02040503050406030204" pitchFamily="18" charset="0"/>
                                      </a:rPr>
                                      <m:t>−</m:t>
                                    </m:r>
                                    <m:r>
                                      <a:rPr lang="en-US" sz="3200" b="0" i="1" dirty="0" smtClean="0">
                                        <a:latin typeface="Cambria Math" panose="02040503050406030204" pitchFamily="18" charset="0"/>
                                      </a:rPr>
                                      <m:t>𝑎</m:t>
                                    </m:r>
                                  </m:e>
                                </m:d>
                              </m:sup>
                            </m:sSup>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r>
                                  <a:rPr lang="en-US" sz="3200" b="0" i="1" dirty="0" smtClean="0">
                                    <a:latin typeface="Cambria Math" panose="02040503050406030204" pitchFamily="18" charset="0"/>
                                  </a:rPr>
                                  <m:t>𝑒</m:t>
                                </m:r>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𝑧</m:t>
                                </m:r>
                                <m:r>
                                  <a:rPr lang="en-US" sz="3200" b="0" i="1" dirty="0" smtClean="0">
                                    <a:latin typeface="Cambria Math" panose="02040503050406030204" pitchFamily="18" charset="0"/>
                                  </a:rPr>
                                  <m:t>−</m:t>
                                </m:r>
                                <m:r>
                                  <a:rPr lang="en-US" sz="3200" b="0" i="1" dirty="0" smtClean="0">
                                    <a:latin typeface="Cambria Math" panose="02040503050406030204" pitchFamily="18" charset="0"/>
                                  </a:rPr>
                                  <m:t>𝑏</m:t>
                                </m:r>
                                <m:r>
                                  <a:rPr lang="en-US" sz="3200" b="0" i="1" dirty="0" smtClean="0">
                                    <a:latin typeface="Cambria Math" panose="02040503050406030204" pitchFamily="18" charset="0"/>
                                  </a:rPr>
                                  <m:t>|</m:t>
                                </m:r>
                              </m:sup>
                            </m:sSup>
                            <m:r>
                              <a:rPr lang="en-US" sz="3200" b="0" i="1" dirty="0" smtClean="0">
                                <a:latin typeface="Cambria Math" panose="02040503050406030204" pitchFamily="18" charset="0"/>
                              </a:rPr>
                              <m:t>)</m:t>
                            </m:r>
                          </m:e>
                          <m:sup>
                            <m:r>
                              <a:rPr lang="en-US" sz="3200" b="0" i="1" dirty="0" smtClean="0">
                                <a:latin typeface="Cambria Math" panose="02040503050406030204" pitchFamily="18" charset="0"/>
                              </a:rPr>
                              <m:t>2</m:t>
                            </m:r>
                          </m:sup>
                        </m:sSup>
                      </m:num>
                      <m:den>
                        <m:r>
                          <a:rPr lang="en-US" sz="3200" b="0" i="1" dirty="0" smtClean="0">
                            <a:latin typeface="Cambria Math" panose="02040503050406030204" pitchFamily="18" charset="0"/>
                          </a:rPr>
                          <m:t>2</m:t>
                        </m:r>
                        <m:r>
                          <a:rPr lang="en-US" sz="3200" b="0" i="1" dirty="0" smtClean="0">
                            <a:latin typeface="Cambria Math" panose="02040503050406030204" pitchFamily="18" charset="0"/>
                          </a:rPr>
                          <m:t>(</m:t>
                        </m:r>
                        <m:r>
                          <a:rPr lang="en-US" sz="3200" b="0" i="1" dirty="0" smtClean="0">
                            <a:latin typeface="Cambria Math" panose="02040503050406030204" pitchFamily="18" charset="0"/>
                          </a:rPr>
                          <m:t>1</m:t>
                        </m:r>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𝑠</m:t>
                            </m:r>
                          </m:e>
                          <m:sub>
                            <m:r>
                              <a:rPr lang="en-US" sz="3200" b="0" i="1" dirty="0" smtClean="0">
                                <a:latin typeface="Cambria Math" panose="02040503050406030204" pitchFamily="18" charset="0"/>
                              </a:rPr>
                              <m:t>𝑎𝑏</m:t>
                            </m:r>
                          </m:sub>
                        </m:sSub>
                        <m:r>
                          <a:rPr lang="en-US" sz="3200" b="0" i="1" dirty="0" smtClean="0">
                            <a:latin typeface="Cambria Math" panose="02040503050406030204" pitchFamily="18" charset="0"/>
                          </a:rPr>
                          <m:t>)</m:t>
                        </m:r>
                      </m:den>
                    </m:f>
                  </m:oMath>
                </a14:m>
                <a:endParaRPr lang="en-US" sz="3200" dirty="0" smtClean="0"/>
              </a:p>
              <a:p>
                <a:endParaRPr lang="en-US" sz="3200" dirty="0"/>
              </a:p>
              <a:p>
                <a:r>
                  <a:rPr lang="en-US" sz="2800" dirty="0"/>
                  <a:t>Putting R=2.00 and k =</a:t>
                </a:r>
                <a:r>
                  <a:rPr lang="en-US" sz="2800" dirty="0" smtClean="0"/>
                  <a:t>1.25 </a:t>
                </a:r>
                <a:r>
                  <a:rPr lang="en-US" sz="2800" dirty="0"/>
                  <a:t>, we find that 𝑆𝑎𝑏= 0.46. At 2-D x=y=0 then if we plot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𝜑</m:t>
                        </m:r>
                      </m:e>
                      <m:sub>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2</m:t>
                        </m:r>
                      </m:sub>
                    </m:sSub>
                  </m:oMath>
                </a14:m>
                <a:r>
                  <a:rPr lang="en-US" sz="2800" dirty="0" smtClean="0"/>
                  <a:t> </a:t>
                </a:r>
                <a:r>
                  <a:rPr lang="en-US" sz="2800" dirty="0"/>
                  <a:t>then it is like this (we have considered a=1 and b=2) </a:t>
                </a:r>
                <a:endParaRPr lang="en-US" sz="2800" dirty="0" smtClean="0"/>
              </a:p>
              <a:p>
                <a:endParaRPr lang="en-US" sz="3200" dirty="0"/>
              </a:p>
              <a:p>
                <a:endParaRPr lang="en-US" sz="3200" dirty="0"/>
              </a:p>
            </p:txBody>
          </p:sp>
        </mc:Choice>
        <mc:Fallback>
          <p:sp>
            <p:nvSpPr>
              <p:cNvPr id="3" name="TextBox 2"/>
              <p:cNvSpPr txBox="1">
                <a:spLocks noRot="1" noChangeAspect="1" noMove="1" noResize="1" noEditPoints="1" noAdjustHandles="1" noChangeArrowheads="1" noChangeShapeType="1" noTextEdit="1"/>
              </p:cNvSpPr>
              <p:nvPr/>
            </p:nvSpPr>
            <p:spPr>
              <a:xfrm>
                <a:off x="466928" y="1984443"/>
                <a:ext cx="11245174" cy="4625305"/>
              </a:xfrm>
              <a:prstGeom prst="rect">
                <a:avLst/>
              </a:prstGeom>
              <a:blipFill rotWithShape="0">
                <a:blip r:embed="rId3"/>
                <a:stretch>
                  <a:fillRect l="-1139" t="-1715" r="-1790"/>
                </a:stretch>
              </a:blipFill>
            </p:spPr>
            <p:txBody>
              <a:bodyPr/>
              <a:lstStyle/>
              <a:p>
                <a:r>
                  <a:rPr lang="en-US">
                    <a:noFill/>
                  </a:rPr>
                  <a:t> </a:t>
                </a:r>
              </a:p>
            </p:txBody>
          </p:sp>
        </mc:Fallback>
      </mc:AlternateContent>
    </p:spTree>
    <p:extLst>
      <p:ext uri="{BB962C8B-B14F-4D97-AF65-F5344CB8AC3E}">
        <p14:creationId xmlns:p14="http://schemas.microsoft.com/office/powerpoint/2010/main" val="1617930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mc:Choice xmlns:a14="http://schemas.microsoft.com/office/drawing/2010/main" Requires="a14">
          <p:sp>
            <p:nvSpPr>
              <p:cNvPr id="4" name="TextBox 3"/>
              <p:cNvSpPr txBox="1"/>
              <p:nvPr/>
            </p:nvSpPr>
            <p:spPr>
              <a:xfrm>
                <a:off x="719847" y="719847"/>
                <a:ext cx="10778247" cy="5816977"/>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sz="2400" dirty="0" smtClean="0"/>
                  <a:t>This </a:t>
                </a:r>
                <a:r>
                  <a:rPr lang="en-US" sz="2400" dirty="0"/>
                  <a:t>is the plot for probability density along the inter-nuclear axis for the LCAO-MO function for </a:t>
                </a:r>
                <a:r>
                  <a:rPr lang="en-US" sz="2400" dirty="0" smtClean="0"/>
                  <a:t>N(</a:t>
                </a:r>
                <a14:m>
                  <m:oMath xmlns:m="http://schemas.openxmlformats.org/officeDocument/2006/math">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𝑎</m:t>
                        </m:r>
                      </m:sub>
                    </m:sSub>
                    <m:r>
                      <a:rPr lang="en-US" sz="2400" i="1">
                        <a:latin typeface="Cambria Math" panose="02040503050406030204" pitchFamily="18" charset="0"/>
                      </a:rPr>
                      <m:t>+</m:t>
                    </m:r>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𝑏</m:t>
                        </m:r>
                      </m:sub>
                    </m:sSub>
                  </m:oMath>
                </a14:m>
                <a:r>
                  <a:rPr lang="en-US" sz="2400" dirty="0" smtClean="0"/>
                  <a:t>) </a:t>
                </a:r>
                <a:endParaRPr lang="en-US" sz="2400" dirty="0"/>
              </a:p>
            </p:txBody>
          </p:sp>
        </mc:Choice>
        <mc:Fallback>
          <p:sp>
            <p:nvSpPr>
              <p:cNvPr id="4" name="TextBox 3"/>
              <p:cNvSpPr txBox="1">
                <a:spLocks noRot="1" noChangeAspect="1" noMove="1" noResize="1" noEditPoints="1" noAdjustHandles="1" noChangeArrowheads="1" noChangeShapeType="1" noTextEdit="1"/>
              </p:cNvSpPr>
              <p:nvPr/>
            </p:nvSpPr>
            <p:spPr>
              <a:xfrm>
                <a:off x="719847" y="719847"/>
                <a:ext cx="10778247" cy="5816977"/>
              </a:xfrm>
              <a:prstGeom prst="rect">
                <a:avLst/>
              </a:prstGeom>
              <a:blipFill rotWithShape="0">
                <a:blip r:embed="rId3"/>
                <a:stretch>
                  <a:fillRect l="-848" b="-1468"/>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2431915" y="214010"/>
            <a:ext cx="7334655" cy="5116748"/>
          </a:xfrm>
          <a:prstGeom prst="rect">
            <a:avLst/>
          </a:prstGeom>
        </p:spPr>
      </p:pic>
    </p:spTree>
    <p:extLst>
      <p:ext uri="{BB962C8B-B14F-4D97-AF65-F5344CB8AC3E}">
        <p14:creationId xmlns:p14="http://schemas.microsoft.com/office/powerpoint/2010/main" val="1985679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mc:Choice xmlns:a14="http://schemas.microsoft.com/office/drawing/2010/main" Requires="a14">
          <p:sp>
            <p:nvSpPr>
              <p:cNvPr id="3" name="TextBox 2"/>
              <p:cNvSpPr txBox="1"/>
              <p:nvPr/>
            </p:nvSpPr>
            <p:spPr>
              <a:xfrm>
                <a:off x="564204" y="564204"/>
                <a:ext cx="11070077" cy="954107"/>
              </a:xfrm>
              <a:prstGeom prst="rect">
                <a:avLst/>
              </a:prstGeom>
              <a:noFill/>
            </p:spPr>
            <p:txBody>
              <a:bodyPr wrap="square" rtlCol="0">
                <a:spAutoFit/>
              </a:bodyPr>
              <a:lstStyle/>
              <a:p>
                <a:r>
                  <a:rPr lang="en-US" sz="2800" dirty="0" smtClean="0"/>
                  <a:t>For the function (</a:t>
                </a:r>
                <a14:m>
                  <m:oMath xmlns:m="http://schemas.openxmlformats.org/officeDocument/2006/math">
                    <m:r>
                      <a:rPr lang="en-US" sz="2800" i="1">
                        <a:latin typeface="Cambria Math" panose="02040503050406030204" pitchFamily="18" charset="0"/>
                      </a:rPr>
                      <m:t>1</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𝑎</m:t>
                        </m:r>
                      </m:sub>
                    </m:sSub>
                    <m:r>
                      <a:rPr lang="en-US" sz="2800" i="1">
                        <a:latin typeface="Cambria Math" panose="02040503050406030204" pitchFamily="18" charset="0"/>
                      </a:rPr>
                      <m:t>−</m:t>
                    </m:r>
                    <m:r>
                      <a:rPr lang="en-US" sz="2800" i="1">
                        <a:latin typeface="Cambria Math" panose="02040503050406030204" pitchFamily="18" charset="0"/>
                      </a:rPr>
                      <m:t>1</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𝑏</m:t>
                        </m:r>
                      </m:sub>
                    </m:sSub>
                  </m:oMath>
                </a14:m>
                <a:r>
                  <a:rPr lang="en-US" sz="2800" dirty="0" smtClean="0"/>
                  <a:t>) the plot is like this :</a:t>
                </a:r>
              </a:p>
              <a:p>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a:off x="564204" y="564204"/>
                <a:ext cx="11070077" cy="954107"/>
              </a:xfrm>
              <a:prstGeom prst="rect">
                <a:avLst/>
              </a:prstGeom>
              <a:blipFill rotWithShape="0">
                <a:blip r:embed="rId3"/>
                <a:stretch>
                  <a:fillRect l="-1156" t="-6410"/>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159540" y="1518310"/>
            <a:ext cx="7918315" cy="5265889"/>
          </a:xfrm>
          <a:prstGeom prst="rect">
            <a:avLst/>
          </a:prstGeom>
        </p:spPr>
      </p:pic>
    </p:spTree>
    <p:extLst>
      <p:ext uri="{BB962C8B-B14F-4D97-AF65-F5344CB8AC3E}">
        <p14:creationId xmlns:p14="http://schemas.microsoft.com/office/powerpoint/2010/main" val="724637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680936" y="564204"/>
            <a:ext cx="10836613" cy="5016758"/>
          </a:xfrm>
          <a:prstGeom prst="rect">
            <a:avLst/>
          </a:prstGeom>
          <a:noFill/>
        </p:spPr>
        <p:txBody>
          <a:bodyPr wrap="square" rtlCol="0">
            <a:spAutoFit/>
          </a:bodyPr>
          <a:lstStyle/>
          <a:p>
            <a:r>
              <a:rPr lang="en-US" sz="3200" u="sng" dirty="0" smtClean="0">
                <a:solidFill>
                  <a:schemeClr val="accent3">
                    <a:lumMod val="60000"/>
                    <a:lumOff val="40000"/>
                  </a:schemeClr>
                </a:solidFill>
              </a:rPr>
              <a:t>CONCLUSION</a:t>
            </a:r>
            <a:r>
              <a:rPr lang="en-US" dirty="0" smtClean="0"/>
              <a:t> :</a:t>
            </a:r>
          </a:p>
          <a:p>
            <a:endParaRPr lang="en-US" dirty="0"/>
          </a:p>
          <a:p>
            <a:endParaRPr lang="en-US" dirty="0" smtClean="0"/>
          </a:p>
          <a:p>
            <a:r>
              <a:rPr lang="en-US" sz="2800" dirty="0"/>
              <a:t>Here</a:t>
            </a:r>
            <a:r>
              <a:rPr lang="en-US" sz="2800" dirty="0" smtClean="0"/>
              <a:t>, </a:t>
            </a:r>
            <a:r>
              <a:rPr lang="en-US" sz="2800" dirty="0"/>
              <a:t>I have plotted the electronic energy vs R for the ground states and first excited states. And it is almost same as we get it from the theoretical discussions</a:t>
            </a:r>
            <a:r>
              <a:rPr lang="en-US" sz="2800" dirty="0" smtClean="0"/>
              <a:t>. My </a:t>
            </a:r>
            <a:r>
              <a:rPr lang="en-US" sz="2800" dirty="0"/>
              <a:t>calculated ground sate U(R) curve has a minimum at 2.00 </a:t>
            </a:r>
            <a:r>
              <a:rPr lang="en-US" sz="2800" dirty="0" err="1" smtClean="0"/>
              <a:t>bohrs</a:t>
            </a:r>
            <a:r>
              <a:rPr lang="en-US" sz="2800" dirty="0" smtClean="0"/>
              <a:t> ,where </a:t>
            </a:r>
            <a:r>
              <a:rPr lang="en-US" sz="2800" dirty="0"/>
              <a:t>the true value is also 2.00 </a:t>
            </a:r>
            <a:r>
              <a:rPr lang="en-US" sz="2800" dirty="0" err="1"/>
              <a:t>bohrs</a:t>
            </a:r>
            <a:r>
              <a:rPr lang="en-US" sz="2800" dirty="0"/>
              <a:t> and has U(𝑅𝑒) = -15.96 eV . Our predicted value of dissociation energy 𝐷𝑒 = 2.36 eV. Where the true value is 2.79 eV. </a:t>
            </a:r>
            <a:endParaRPr lang="en-US" sz="2800" dirty="0" smtClean="0"/>
          </a:p>
          <a:p>
            <a:endParaRPr lang="en-US" sz="2800" dirty="0"/>
          </a:p>
          <a:p>
            <a:r>
              <a:rPr lang="en-US" sz="2800" dirty="0"/>
              <a:t>Then I have plotted the probability density for the two LCAO-MO functions and got the curves which almost satisfies my discussions. </a:t>
            </a:r>
            <a:endParaRPr lang="en-US" sz="2800" dirty="0"/>
          </a:p>
        </p:txBody>
      </p:sp>
    </p:spTree>
    <p:extLst>
      <p:ext uri="{BB962C8B-B14F-4D97-AF65-F5344CB8AC3E}">
        <p14:creationId xmlns:p14="http://schemas.microsoft.com/office/powerpoint/2010/main" val="1595423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680936" y="719847"/>
            <a:ext cx="10933890" cy="4585871"/>
          </a:xfrm>
          <a:prstGeom prst="rect">
            <a:avLst/>
          </a:prstGeom>
          <a:noFill/>
        </p:spPr>
        <p:txBody>
          <a:bodyPr wrap="square" rtlCol="0">
            <a:spAutoFit/>
          </a:bodyPr>
          <a:lstStyle/>
          <a:p>
            <a:r>
              <a:rPr lang="en-US" sz="3200" u="sng" dirty="0" smtClean="0">
                <a:solidFill>
                  <a:schemeClr val="accent3">
                    <a:lumMod val="60000"/>
                    <a:lumOff val="40000"/>
                  </a:schemeClr>
                </a:solidFill>
              </a:rPr>
              <a:t>ACKNOWLEDGEMENT</a:t>
            </a:r>
            <a:r>
              <a:rPr lang="en-US" dirty="0" smtClean="0"/>
              <a:t> :</a:t>
            </a:r>
          </a:p>
          <a:p>
            <a:endParaRPr lang="en-US" dirty="0"/>
          </a:p>
          <a:p>
            <a:endParaRPr lang="en-US" dirty="0" smtClean="0"/>
          </a:p>
          <a:p>
            <a:r>
              <a:rPr lang="en-US" sz="2800" dirty="0"/>
              <a:t>I would like to express my special thanks of gratitude to my </a:t>
            </a:r>
            <a:r>
              <a:rPr lang="en-US" sz="2800" dirty="0" smtClean="0"/>
              <a:t>supervisor, </a:t>
            </a:r>
          </a:p>
          <a:p>
            <a:r>
              <a:rPr lang="en-US" sz="2800" dirty="0" smtClean="0"/>
              <a:t>Dr</a:t>
            </a:r>
            <a:r>
              <a:rPr lang="en-US" sz="2800" dirty="0"/>
              <a:t>. </a:t>
            </a:r>
            <a:r>
              <a:rPr lang="en-US" sz="2800" dirty="0" err="1"/>
              <a:t>Sudipto</a:t>
            </a:r>
            <a:r>
              <a:rPr lang="en-US" sz="2800" dirty="0"/>
              <a:t> Roy and all my teachers as well as our principal Father Felix Raj, SJ who gave me the golden opportunity to do this wonderful project on this topic, which also helped me in doing a lot of Research and </a:t>
            </a:r>
            <a:r>
              <a:rPr lang="en-US" sz="2800" dirty="0" err="1"/>
              <a:t>i</a:t>
            </a:r>
            <a:r>
              <a:rPr lang="en-US" sz="2800" dirty="0"/>
              <a:t> came to know about so many new things I am really thankful to them. </a:t>
            </a:r>
            <a:endParaRPr lang="en-US" sz="2800" dirty="0" smtClean="0"/>
          </a:p>
          <a:p>
            <a:endParaRPr lang="en-US" sz="2800" dirty="0"/>
          </a:p>
          <a:p>
            <a:r>
              <a:rPr lang="en-US" sz="2800" dirty="0"/>
              <a:t>Secondly </a:t>
            </a:r>
            <a:r>
              <a:rPr lang="en-US" sz="2800" dirty="0" err="1"/>
              <a:t>i</a:t>
            </a:r>
            <a:r>
              <a:rPr lang="en-US" sz="2800" dirty="0"/>
              <a:t> would also like to thank my parents and friends who helped me a lot in finalizing this project within the limited time frame. </a:t>
            </a:r>
            <a:endParaRPr lang="en-US" sz="2800" dirty="0"/>
          </a:p>
        </p:txBody>
      </p:sp>
    </p:spTree>
    <p:extLst>
      <p:ext uri="{BB962C8B-B14F-4D97-AF65-F5344CB8AC3E}">
        <p14:creationId xmlns:p14="http://schemas.microsoft.com/office/powerpoint/2010/main" val="2002570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622570" y="739302"/>
            <a:ext cx="11050621" cy="6155531"/>
          </a:xfrm>
          <a:prstGeom prst="rect">
            <a:avLst/>
          </a:prstGeom>
          <a:noFill/>
        </p:spPr>
        <p:txBody>
          <a:bodyPr wrap="square" rtlCol="0">
            <a:spAutoFit/>
          </a:bodyPr>
          <a:lstStyle/>
          <a:p>
            <a:r>
              <a:rPr lang="en-US" sz="3200" u="sng" dirty="0" smtClean="0">
                <a:solidFill>
                  <a:schemeClr val="accent3">
                    <a:lumMod val="60000"/>
                    <a:lumOff val="40000"/>
                  </a:schemeClr>
                </a:solidFill>
              </a:rPr>
              <a:t>REFERENCES</a:t>
            </a:r>
            <a:r>
              <a:rPr lang="en-US" dirty="0" smtClean="0"/>
              <a:t> :</a:t>
            </a:r>
          </a:p>
          <a:p>
            <a:endParaRPr lang="en-US" dirty="0"/>
          </a:p>
          <a:p>
            <a:endParaRPr lang="en-US" dirty="0" smtClean="0"/>
          </a:p>
          <a:p>
            <a:r>
              <a:rPr lang="en-US" sz="2800" dirty="0" smtClean="0"/>
              <a:t>1</a:t>
            </a:r>
            <a:r>
              <a:rPr lang="en-US" sz="2800" dirty="0"/>
              <a:t>. Quantum Chemistry by </a:t>
            </a:r>
            <a:r>
              <a:rPr lang="en-US" sz="2800" b="1" dirty="0"/>
              <a:t>Ira N. Levine </a:t>
            </a:r>
            <a:endParaRPr lang="en-US" sz="2800" dirty="0"/>
          </a:p>
          <a:p>
            <a:r>
              <a:rPr lang="en-US" sz="2800" dirty="0"/>
              <a:t>2. Molecular Quantum Mechanics by </a:t>
            </a:r>
            <a:r>
              <a:rPr lang="en-US" sz="2800" b="1" dirty="0"/>
              <a:t>Peter </a:t>
            </a:r>
            <a:r>
              <a:rPr lang="en-US" sz="2800" b="1" dirty="0" err="1"/>
              <a:t>atkins</a:t>
            </a:r>
            <a:r>
              <a:rPr lang="en-US" sz="2800" b="1" dirty="0"/>
              <a:t> </a:t>
            </a:r>
            <a:r>
              <a:rPr lang="en-US" sz="2800" dirty="0"/>
              <a:t>&amp;</a:t>
            </a:r>
            <a:r>
              <a:rPr lang="en-US" sz="2800" b="1" dirty="0"/>
              <a:t>Ronald Friedman </a:t>
            </a:r>
            <a:endParaRPr lang="en-US" sz="2800" dirty="0"/>
          </a:p>
          <a:p>
            <a:r>
              <a:rPr lang="en-US" sz="2800" dirty="0"/>
              <a:t>3. Journal of Chemical Education: JChemED.chem.wisc.edu </a:t>
            </a:r>
          </a:p>
          <a:p>
            <a:r>
              <a:rPr lang="en-US" sz="2800" dirty="0"/>
              <a:t>4. APS Journals Archive: published by </a:t>
            </a:r>
            <a:r>
              <a:rPr lang="en-US" sz="2800" dirty="0" err="1"/>
              <a:t>H.C.Urey</a:t>
            </a:r>
            <a:r>
              <a:rPr lang="en-US" sz="2800" dirty="0"/>
              <a:t>, Johns Hopkins University, </a:t>
            </a:r>
            <a:r>
              <a:rPr lang="en-US" sz="2800" dirty="0" err="1"/>
              <a:t>Baltimore,Md</a:t>
            </a:r>
            <a:r>
              <a:rPr lang="en-US" sz="2800" dirty="0"/>
              <a:t> </a:t>
            </a:r>
          </a:p>
          <a:p>
            <a:r>
              <a:rPr lang="en-US" sz="2800" dirty="0"/>
              <a:t>5. </a:t>
            </a:r>
            <a:r>
              <a:rPr lang="en-US" sz="2800" dirty="0" err="1"/>
              <a:t>Arfken</a:t>
            </a:r>
            <a:r>
              <a:rPr lang="en-US" sz="2800" dirty="0"/>
              <a:t>, G. </a:t>
            </a:r>
            <a:r>
              <a:rPr lang="en-US" sz="2800" i="1" dirty="0"/>
              <a:t>Mathematical Methods for Physicists</a:t>
            </a:r>
            <a:r>
              <a:rPr lang="en-US" sz="2800" dirty="0"/>
              <a:t>; Chapter 2. </a:t>
            </a:r>
          </a:p>
          <a:p>
            <a:r>
              <a:rPr lang="en-US" sz="2800" dirty="0"/>
              <a:t>6. Pryce, J. D. </a:t>
            </a:r>
            <a:r>
              <a:rPr lang="en-US" sz="2800" i="1" dirty="0"/>
              <a:t>Numerical Solution of Sturm–</a:t>
            </a:r>
            <a:r>
              <a:rPr lang="en-US" sz="2800" i="1" dirty="0" err="1"/>
              <a:t>Liouville</a:t>
            </a:r>
            <a:r>
              <a:rPr lang="en-US" sz="2800" i="1" dirty="0"/>
              <a:t> Problems</a:t>
            </a:r>
            <a:r>
              <a:rPr lang="en-US" sz="2800" dirty="0"/>
              <a:t>; </a:t>
            </a:r>
          </a:p>
          <a:p>
            <a:r>
              <a:rPr lang="en-US" sz="2800" dirty="0"/>
              <a:t>7. Morse, P. M.; </a:t>
            </a:r>
            <a:r>
              <a:rPr lang="en-US" sz="2800" dirty="0" err="1"/>
              <a:t>Feshbach</a:t>
            </a:r>
            <a:r>
              <a:rPr lang="en-US" sz="2800" dirty="0"/>
              <a:t>, H. </a:t>
            </a:r>
            <a:r>
              <a:rPr lang="en-US" sz="2800" i="1" dirty="0"/>
              <a:t>Methods of Theoretical </a:t>
            </a:r>
            <a:r>
              <a:rPr lang="en-US" sz="2800" i="1" dirty="0" err="1"/>
              <a:t>Physics</a:t>
            </a:r>
            <a:r>
              <a:rPr lang="en-US" sz="2800" dirty="0" err="1"/>
              <a:t>;Vol</a:t>
            </a:r>
            <a:r>
              <a:rPr lang="en-US" sz="2800" dirty="0"/>
              <a:t>. 2, Chapter 10. </a:t>
            </a:r>
          </a:p>
          <a:p>
            <a:r>
              <a:rPr lang="en-US" sz="2800" dirty="0"/>
              <a:t>8. </a:t>
            </a:r>
            <a:r>
              <a:rPr lang="en-US" sz="2800" i="1" dirty="0"/>
              <a:t>Journal of Chemical Education-</a:t>
            </a:r>
            <a:r>
              <a:rPr lang="en-US" sz="2800" dirty="0"/>
              <a:t>The hydrogen Molecular Ion Revisited Jean-Philippe </a:t>
            </a:r>
            <a:r>
              <a:rPr lang="en-US" sz="2800" dirty="0" smtClean="0"/>
              <a:t>GRIV</a:t>
            </a:r>
            <a:endParaRPr lang="en-US" sz="2800" dirty="0"/>
          </a:p>
          <a:p>
            <a:endParaRPr lang="en-US" dirty="0"/>
          </a:p>
        </p:txBody>
      </p:sp>
    </p:spTree>
    <p:extLst>
      <p:ext uri="{BB962C8B-B14F-4D97-AF65-F5344CB8AC3E}">
        <p14:creationId xmlns:p14="http://schemas.microsoft.com/office/powerpoint/2010/main" val="37148572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023353" y="2568102"/>
            <a:ext cx="8171234" cy="3365770"/>
          </a:xfrm>
          <a:prstGeom prst="rect">
            <a:avLst/>
          </a:prstGeom>
          <a:noFill/>
        </p:spPr>
        <p:txBody>
          <a:bodyPr wrap="square" rtlCol="0">
            <a:spAutoFit/>
          </a:bodyPr>
          <a:lstStyle/>
          <a:p>
            <a:endParaRPr lang="en-US" dirty="0"/>
          </a:p>
        </p:txBody>
      </p:sp>
      <p:sp>
        <p:nvSpPr>
          <p:cNvPr id="5" name="Rectangle 4"/>
          <p:cNvSpPr/>
          <p:nvPr/>
        </p:nvSpPr>
        <p:spPr>
          <a:xfrm>
            <a:off x="4280632" y="2967335"/>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23957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wheel(2)">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heel(1)">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925" y="0"/>
            <a:ext cx="152798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Aim: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526915" y="-166168"/>
            <a:ext cx="10515600" cy="8287967"/>
          </a:xfrm>
        </p:spPr>
        <p:txBody>
          <a:bodyPr>
            <a:normAutofit/>
          </a:bodyPr>
          <a:lstStyle/>
          <a:p>
            <a:r>
              <a:rPr lang="en-US" sz="2700" dirty="0" smtClean="0"/>
              <a:t/>
            </a:r>
            <a:br>
              <a:rPr lang="en-US" sz="2700" dirty="0" smtClean="0"/>
            </a:br>
            <a:r>
              <a:rPr lang="en-US" sz="2700" dirty="0"/>
              <a:t/>
            </a:r>
            <a:br>
              <a:rPr lang="en-US" sz="2700" dirty="0"/>
            </a:br>
            <a:r>
              <a:rPr lang="en-US" sz="2700" dirty="0" smtClean="0"/>
              <a:t>Here </a:t>
            </a:r>
            <a:r>
              <a:rPr lang="en-US" sz="2700" dirty="0"/>
              <a:t>I shall consider Born-Oppenheimer approximation and formulate the electronic Hamiltonian for 𝐻2+in atomic units. </a:t>
            </a:r>
            <a:br>
              <a:rPr lang="en-US" sz="2700" dirty="0"/>
            </a:br>
            <a:r>
              <a:rPr lang="en-US" sz="2700" dirty="0"/>
              <a:t/>
            </a:r>
            <a:br>
              <a:rPr lang="en-US" sz="2700" dirty="0"/>
            </a:br>
            <a:r>
              <a:rPr lang="en-US" sz="2700" dirty="0"/>
              <a:t>Then considering the LCAO-MO (Linear Combination of Atomic Orbitals- Molecular Orbitals), I will consider a short treatment on energy calculation. </a:t>
            </a:r>
            <a:br>
              <a:rPr lang="en-US" sz="2700" dirty="0"/>
            </a:br>
            <a:r>
              <a:rPr lang="en-US" sz="2700" dirty="0"/>
              <a:t/>
            </a:r>
            <a:br>
              <a:rPr lang="en-US" sz="2700" dirty="0"/>
            </a:br>
            <a:r>
              <a:rPr lang="en-US" sz="2700" dirty="0"/>
              <a:t>Then I shall plot energy for ground state and first excited state and formulated the wave functions, and probability density for it </a:t>
            </a:r>
            <a:br>
              <a:rPr lang="en-US" sz="2700" dirty="0"/>
            </a:br>
            <a:r>
              <a:rPr lang="en-US" dirty="0" smtClean="0"/>
              <a:t/>
            </a:r>
            <a:br>
              <a:rPr lang="en-US" dirty="0" smtClean="0"/>
            </a:br>
            <a:r>
              <a:rPr lang="en-US" dirty="0"/>
              <a:t/>
            </a:r>
            <a:br>
              <a:rPr lang="en-US" dirty="0"/>
            </a:br>
            <a:endParaRPr lang="en-US" dirty="0"/>
          </a:p>
        </p:txBody>
      </p:sp>
      <p:sp>
        <p:nvSpPr>
          <p:cNvPr id="6" name="Rectangle 5"/>
          <p:cNvSpPr/>
          <p:nvPr/>
        </p:nvSpPr>
        <p:spPr>
          <a:xfrm>
            <a:off x="551675" y="461665"/>
            <a:ext cx="152798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AIM</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2107662" y="569387"/>
            <a:ext cx="449533"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2594730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408560" y="639240"/>
            <a:ext cx="10510871" cy="2890972"/>
          </a:xfrm>
        </p:spPr>
        <p:txBody>
          <a:bodyPr>
            <a:normAutofit/>
          </a:bodyPr>
          <a:lstStyle/>
          <a:p>
            <a:r>
              <a:rPr lang="en-US" sz="4000" dirty="0"/>
              <a:t>The Born-Oppenheimer approximation is:</a:t>
            </a:r>
            <a:br>
              <a:rPr lang="en-US" sz="4000" dirty="0"/>
            </a:br>
            <a:r>
              <a:rPr lang="en-US" sz="4000" dirty="0"/>
              <a:t/>
            </a:r>
            <a:br>
              <a:rPr lang="en-US" sz="4000" dirty="0"/>
            </a:br>
            <a:endParaRPr lang="en-US" sz="4000"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408560" y="3091404"/>
                <a:ext cx="10515600" cy="1500187"/>
              </a:xfrm>
            </p:spPr>
            <p:txBody>
              <a:bodyPr>
                <a:norm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accent3">
                                  <a:lumMod val="60000"/>
                                  <a:lumOff val="40000"/>
                                </a:schemeClr>
                              </a:solidFill>
                              <a:latin typeface="Cambria Math" panose="02040503050406030204" pitchFamily="18" charset="0"/>
                            </a:rPr>
                          </m:ctrlPr>
                        </m:accPr>
                        <m:e>
                          <m:r>
                            <a:rPr lang="en-US" i="1">
                              <a:solidFill>
                                <a:schemeClr val="accent3">
                                  <a:lumMod val="60000"/>
                                  <a:lumOff val="40000"/>
                                </a:schemeClr>
                              </a:solidFill>
                              <a:latin typeface="Cambria Math" panose="02040503050406030204" pitchFamily="18" charset="0"/>
                            </a:rPr>
                            <m:t>𝐻</m:t>
                          </m:r>
                        </m:e>
                      </m:acc>
                      <m:r>
                        <a:rPr lang="en-US" i="1">
                          <a:solidFill>
                            <a:schemeClr val="accent3">
                              <a:lumMod val="60000"/>
                              <a:lumOff val="40000"/>
                            </a:schemeClr>
                          </a:solidFill>
                          <a:latin typeface="Cambria Math" panose="02040503050406030204" pitchFamily="18" charset="0"/>
                        </a:rPr>
                        <m:t>=−</m:t>
                      </m:r>
                      <m:f>
                        <m:fPr>
                          <m:ctrlPr>
                            <a:rPr lang="en-US" i="1">
                              <a:solidFill>
                                <a:schemeClr val="accent3">
                                  <a:lumMod val="60000"/>
                                  <a:lumOff val="40000"/>
                                </a:schemeClr>
                              </a:solidFill>
                              <a:latin typeface="Cambria Math" panose="02040503050406030204" pitchFamily="18" charset="0"/>
                            </a:rPr>
                          </m:ctrlPr>
                        </m:fPr>
                        <m:num>
                          <m:sSup>
                            <m:sSupPr>
                              <m:ctrlPr>
                                <a:rPr lang="en-US" i="1">
                                  <a:solidFill>
                                    <a:schemeClr val="accent3">
                                      <a:lumMod val="60000"/>
                                      <a:lumOff val="40000"/>
                                    </a:schemeClr>
                                  </a:solidFill>
                                  <a:latin typeface="Cambria Math" panose="02040503050406030204" pitchFamily="18" charset="0"/>
                                </a:rPr>
                              </m:ctrlPr>
                            </m:sSupPr>
                            <m:e>
                              <m:r>
                                <a:rPr lang="en-US" i="1">
                                  <a:solidFill>
                                    <a:schemeClr val="accent3">
                                      <a:lumMod val="60000"/>
                                      <a:lumOff val="40000"/>
                                    </a:schemeClr>
                                  </a:solidFill>
                                  <a:latin typeface="Cambria Math" panose="02040503050406030204" pitchFamily="18" charset="0"/>
                                </a:rPr>
                                <m:t>h</m:t>
                              </m:r>
                            </m:e>
                            <m:sup>
                              <m:r>
                                <a:rPr lang="en-US" i="1">
                                  <a:solidFill>
                                    <a:schemeClr val="accent3">
                                      <a:lumMod val="60000"/>
                                      <a:lumOff val="40000"/>
                                    </a:schemeClr>
                                  </a:solidFill>
                                  <a:latin typeface="Cambria Math" panose="02040503050406030204" pitchFamily="18" charset="0"/>
                                </a:rPr>
                                <m:t>2</m:t>
                              </m:r>
                            </m:sup>
                          </m:sSup>
                        </m:num>
                        <m:den>
                          <m:r>
                            <a:rPr lang="en-US" i="1">
                              <a:solidFill>
                                <a:schemeClr val="accent3">
                                  <a:lumMod val="60000"/>
                                  <a:lumOff val="40000"/>
                                </a:schemeClr>
                              </a:solidFill>
                              <a:latin typeface="Cambria Math" panose="02040503050406030204" pitchFamily="18" charset="0"/>
                            </a:rPr>
                            <m:t>8</m:t>
                          </m:r>
                          <m:sSup>
                            <m:sSupPr>
                              <m:ctrlPr>
                                <a:rPr lang="en-US" i="1">
                                  <a:solidFill>
                                    <a:schemeClr val="accent3">
                                      <a:lumMod val="60000"/>
                                      <a:lumOff val="40000"/>
                                    </a:schemeClr>
                                  </a:solidFill>
                                  <a:latin typeface="Cambria Math" panose="02040503050406030204" pitchFamily="18" charset="0"/>
                                </a:rPr>
                              </m:ctrlPr>
                            </m:sSupPr>
                            <m:e>
                              <m:r>
                                <a:rPr lang="en-US" i="1">
                                  <a:solidFill>
                                    <a:schemeClr val="accent3">
                                      <a:lumMod val="60000"/>
                                      <a:lumOff val="40000"/>
                                    </a:schemeClr>
                                  </a:solidFill>
                                  <a:latin typeface="Cambria Math" panose="02040503050406030204" pitchFamily="18" charset="0"/>
                                </a:rPr>
                                <m:t>𝜋</m:t>
                              </m:r>
                            </m:e>
                            <m:sup>
                              <m:r>
                                <a:rPr lang="en-US" i="1">
                                  <a:solidFill>
                                    <a:schemeClr val="accent3">
                                      <a:lumMod val="60000"/>
                                      <a:lumOff val="40000"/>
                                    </a:schemeClr>
                                  </a:solidFill>
                                  <a:latin typeface="Cambria Math" panose="02040503050406030204" pitchFamily="18" charset="0"/>
                                </a:rPr>
                                <m:t>2</m:t>
                              </m:r>
                            </m:sup>
                          </m:sSup>
                        </m:den>
                      </m:f>
                      <m:nary>
                        <m:naryPr>
                          <m:chr m:val="∑"/>
                          <m:limLoc m:val="subSup"/>
                          <m:supHide m:val="on"/>
                          <m:ctrlPr>
                            <a:rPr lang="en-US" i="1">
                              <a:solidFill>
                                <a:schemeClr val="accent3">
                                  <a:lumMod val="60000"/>
                                  <a:lumOff val="40000"/>
                                </a:schemeClr>
                              </a:solidFill>
                              <a:latin typeface="Cambria Math" panose="02040503050406030204" pitchFamily="18" charset="0"/>
                            </a:rPr>
                          </m:ctrlPr>
                        </m:naryPr>
                        <m:sub>
                          <m:r>
                            <a:rPr lang="en-US" i="1">
                              <a:solidFill>
                                <a:schemeClr val="accent3">
                                  <a:lumMod val="60000"/>
                                  <a:lumOff val="40000"/>
                                </a:schemeClr>
                              </a:solidFill>
                              <a:latin typeface="Cambria Math" panose="02040503050406030204" pitchFamily="18" charset="0"/>
                            </a:rPr>
                            <m:t>𝛼</m:t>
                          </m:r>
                        </m:sub>
                        <m:sup/>
                        <m:e>
                          <m:f>
                            <m:fPr>
                              <m:ctrlPr>
                                <a:rPr lang="en-US" i="1">
                                  <a:solidFill>
                                    <a:schemeClr val="accent3">
                                      <a:lumMod val="60000"/>
                                      <a:lumOff val="40000"/>
                                    </a:schemeClr>
                                  </a:solidFill>
                                  <a:latin typeface="Cambria Math" panose="02040503050406030204" pitchFamily="18" charset="0"/>
                                </a:rPr>
                              </m:ctrlPr>
                            </m:fPr>
                            <m:num>
                              <m:sSubSup>
                                <m:sSubSupPr>
                                  <m:ctrlPr>
                                    <a:rPr lang="en-US" i="1">
                                      <a:solidFill>
                                        <a:schemeClr val="accent3">
                                          <a:lumMod val="60000"/>
                                          <a:lumOff val="40000"/>
                                        </a:schemeClr>
                                      </a:solidFill>
                                      <a:latin typeface="Cambria Math" panose="02040503050406030204" pitchFamily="18" charset="0"/>
                                    </a:rPr>
                                  </m:ctrlPr>
                                </m:sSubSupPr>
                                <m:e>
                                  <m:r>
                                    <a:rPr lang="en-US">
                                      <a:solidFill>
                                        <a:schemeClr val="accent3">
                                          <a:lumMod val="60000"/>
                                          <a:lumOff val="40000"/>
                                        </a:schemeClr>
                                      </a:solidFill>
                                      <a:latin typeface="Cambria Math" panose="02040503050406030204" pitchFamily="18" charset="0"/>
                                    </a:rPr>
                                    <m:t>𝛻</m:t>
                                  </m:r>
                                </m:e>
                                <m:sub>
                                  <m:r>
                                    <a:rPr lang="en-US" i="1">
                                      <a:solidFill>
                                        <a:schemeClr val="accent3">
                                          <a:lumMod val="60000"/>
                                          <a:lumOff val="40000"/>
                                        </a:schemeClr>
                                      </a:solidFill>
                                      <a:latin typeface="Cambria Math" panose="02040503050406030204" pitchFamily="18" charset="0"/>
                                    </a:rPr>
                                    <m:t>𝛼</m:t>
                                  </m:r>
                                </m:sub>
                                <m:sup>
                                  <m:r>
                                    <a:rPr lang="en-US" i="1">
                                      <a:solidFill>
                                        <a:schemeClr val="accent3">
                                          <a:lumMod val="60000"/>
                                          <a:lumOff val="40000"/>
                                        </a:schemeClr>
                                      </a:solidFill>
                                      <a:latin typeface="Cambria Math" panose="02040503050406030204" pitchFamily="18" charset="0"/>
                                    </a:rPr>
                                    <m:t>2</m:t>
                                  </m:r>
                                </m:sup>
                              </m:sSubSup>
                            </m:num>
                            <m:den>
                              <m:sSub>
                                <m:sSubPr>
                                  <m:ctrlPr>
                                    <a:rPr lang="en-US" i="1">
                                      <a:solidFill>
                                        <a:schemeClr val="accent3">
                                          <a:lumMod val="60000"/>
                                          <a:lumOff val="40000"/>
                                        </a:schemeClr>
                                      </a:solidFill>
                                      <a:latin typeface="Cambria Math" panose="02040503050406030204" pitchFamily="18" charset="0"/>
                                    </a:rPr>
                                  </m:ctrlPr>
                                </m:sSubPr>
                                <m:e>
                                  <m:r>
                                    <a:rPr lang="en-US" i="1">
                                      <a:solidFill>
                                        <a:schemeClr val="accent3">
                                          <a:lumMod val="60000"/>
                                          <a:lumOff val="40000"/>
                                        </a:schemeClr>
                                      </a:solidFill>
                                      <a:latin typeface="Cambria Math" panose="02040503050406030204" pitchFamily="18" charset="0"/>
                                    </a:rPr>
                                    <m:t>𝑚</m:t>
                                  </m:r>
                                </m:e>
                                <m:sub>
                                  <m:r>
                                    <a:rPr lang="en-US" i="1">
                                      <a:solidFill>
                                        <a:schemeClr val="accent3">
                                          <a:lumMod val="60000"/>
                                          <a:lumOff val="40000"/>
                                        </a:schemeClr>
                                      </a:solidFill>
                                      <a:latin typeface="Cambria Math" panose="02040503050406030204" pitchFamily="18" charset="0"/>
                                    </a:rPr>
                                    <m:t>𝛼</m:t>
                                  </m:r>
                                </m:sub>
                              </m:sSub>
                            </m:den>
                          </m:f>
                        </m:e>
                      </m:nary>
                      <m:r>
                        <a:rPr lang="en-US" i="1">
                          <a:solidFill>
                            <a:schemeClr val="accent3">
                              <a:lumMod val="60000"/>
                              <a:lumOff val="40000"/>
                            </a:schemeClr>
                          </a:solidFill>
                          <a:latin typeface="Cambria Math" panose="02040503050406030204" pitchFamily="18" charset="0"/>
                        </a:rPr>
                        <m:t>−</m:t>
                      </m:r>
                      <m:f>
                        <m:fPr>
                          <m:ctrlPr>
                            <a:rPr lang="en-US" i="1">
                              <a:solidFill>
                                <a:schemeClr val="accent3">
                                  <a:lumMod val="60000"/>
                                  <a:lumOff val="40000"/>
                                </a:schemeClr>
                              </a:solidFill>
                              <a:latin typeface="Cambria Math" panose="02040503050406030204" pitchFamily="18" charset="0"/>
                            </a:rPr>
                          </m:ctrlPr>
                        </m:fPr>
                        <m:num>
                          <m:sSup>
                            <m:sSupPr>
                              <m:ctrlPr>
                                <a:rPr lang="en-US" i="1">
                                  <a:solidFill>
                                    <a:schemeClr val="accent3">
                                      <a:lumMod val="60000"/>
                                      <a:lumOff val="40000"/>
                                    </a:schemeClr>
                                  </a:solidFill>
                                  <a:latin typeface="Cambria Math" panose="02040503050406030204" pitchFamily="18" charset="0"/>
                                </a:rPr>
                              </m:ctrlPr>
                            </m:sSupPr>
                            <m:e>
                              <m:r>
                                <a:rPr lang="en-US" i="1">
                                  <a:solidFill>
                                    <a:schemeClr val="accent3">
                                      <a:lumMod val="60000"/>
                                      <a:lumOff val="40000"/>
                                    </a:schemeClr>
                                  </a:solidFill>
                                  <a:latin typeface="Cambria Math" panose="02040503050406030204" pitchFamily="18" charset="0"/>
                                </a:rPr>
                                <m:t>h</m:t>
                              </m:r>
                            </m:e>
                            <m:sup>
                              <m:r>
                                <a:rPr lang="en-US" i="1">
                                  <a:solidFill>
                                    <a:schemeClr val="accent3">
                                      <a:lumMod val="60000"/>
                                      <a:lumOff val="40000"/>
                                    </a:schemeClr>
                                  </a:solidFill>
                                  <a:latin typeface="Cambria Math" panose="02040503050406030204" pitchFamily="18" charset="0"/>
                                </a:rPr>
                                <m:t>2</m:t>
                              </m:r>
                            </m:sup>
                          </m:sSup>
                        </m:num>
                        <m:den>
                          <m:r>
                            <a:rPr lang="en-US" i="1">
                              <a:solidFill>
                                <a:schemeClr val="accent3">
                                  <a:lumMod val="60000"/>
                                  <a:lumOff val="40000"/>
                                </a:schemeClr>
                              </a:solidFill>
                              <a:latin typeface="Cambria Math" panose="02040503050406030204" pitchFamily="18" charset="0"/>
                            </a:rPr>
                            <m:t>2</m:t>
                          </m:r>
                          <m:sSub>
                            <m:sSubPr>
                              <m:ctrlPr>
                                <a:rPr lang="en-US" i="1">
                                  <a:solidFill>
                                    <a:schemeClr val="accent3">
                                      <a:lumMod val="60000"/>
                                      <a:lumOff val="40000"/>
                                    </a:schemeClr>
                                  </a:solidFill>
                                  <a:latin typeface="Cambria Math" panose="02040503050406030204" pitchFamily="18" charset="0"/>
                                </a:rPr>
                              </m:ctrlPr>
                            </m:sSubPr>
                            <m:e>
                              <m:r>
                                <a:rPr lang="en-US" i="1">
                                  <a:solidFill>
                                    <a:schemeClr val="accent3">
                                      <a:lumMod val="60000"/>
                                      <a:lumOff val="40000"/>
                                    </a:schemeClr>
                                  </a:solidFill>
                                  <a:latin typeface="Cambria Math" panose="02040503050406030204" pitchFamily="18" charset="0"/>
                                </a:rPr>
                                <m:t>𝑚</m:t>
                              </m:r>
                            </m:e>
                            <m:sub>
                              <m:r>
                                <a:rPr lang="en-US" i="1">
                                  <a:solidFill>
                                    <a:schemeClr val="accent3">
                                      <a:lumMod val="60000"/>
                                      <a:lumOff val="40000"/>
                                    </a:schemeClr>
                                  </a:solidFill>
                                  <a:latin typeface="Cambria Math" panose="02040503050406030204" pitchFamily="18" charset="0"/>
                                </a:rPr>
                                <m:t>𝑒</m:t>
                              </m:r>
                            </m:sub>
                          </m:sSub>
                        </m:den>
                      </m:f>
                      <m:nary>
                        <m:naryPr>
                          <m:chr m:val="∑"/>
                          <m:limLoc m:val="undOvr"/>
                          <m:supHide m:val="on"/>
                          <m:ctrlPr>
                            <a:rPr lang="en-US" i="1">
                              <a:solidFill>
                                <a:schemeClr val="accent3">
                                  <a:lumMod val="60000"/>
                                  <a:lumOff val="40000"/>
                                </a:schemeClr>
                              </a:solidFill>
                              <a:latin typeface="Cambria Math" panose="02040503050406030204" pitchFamily="18" charset="0"/>
                            </a:rPr>
                          </m:ctrlPr>
                        </m:naryPr>
                        <m:sub>
                          <m:r>
                            <a:rPr lang="en-US" i="1">
                              <a:solidFill>
                                <a:schemeClr val="accent3">
                                  <a:lumMod val="60000"/>
                                  <a:lumOff val="40000"/>
                                </a:schemeClr>
                              </a:solidFill>
                              <a:latin typeface="Cambria Math" panose="02040503050406030204" pitchFamily="18" charset="0"/>
                            </a:rPr>
                            <m:t>𝑖</m:t>
                          </m:r>
                        </m:sub>
                        <m:sup/>
                        <m:e>
                          <m:sSubSup>
                            <m:sSubSupPr>
                              <m:ctrlPr>
                                <a:rPr lang="en-US" i="1">
                                  <a:solidFill>
                                    <a:schemeClr val="accent3">
                                      <a:lumMod val="60000"/>
                                      <a:lumOff val="40000"/>
                                    </a:schemeClr>
                                  </a:solidFill>
                                  <a:latin typeface="Cambria Math" panose="02040503050406030204" pitchFamily="18" charset="0"/>
                                </a:rPr>
                              </m:ctrlPr>
                            </m:sSubSupPr>
                            <m:e>
                              <m:r>
                                <a:rPr lang="en-US">
                                  <a:solidFill>
                                    <a:schemeClr val="accent3">
                                      <a:lumMod val="60000"/>
                                      <a:lumOff val="40000"/>
                                    </a:schemeClr>
                                  </a:solidFill>
                                  <a:latin typeface="Cambria Math" panose="02040503050406030204" pitchFamily="18" charset="0"/>
                                </a:rPr>
                                <m:t>𝛻</m:t>
                              </m:r>
                            </m:e>
                            <m:sub>
                              <m:r>
                                <a:rPr lang="en-US" i="1">
                                  <a:solidFill>
                                    <a:schemeClr val="accent3">
                                      <a:lumMod val="60000"/>
                                      <a:lumOff val="40000"/>
                                    </a:schemeClr>
                                  </a:solidFill>
                                  <a:latin typeface="Cambria Math" panose="02040503050406030204" pitchFamily="18" charset="0"/>
                                </a:rPr>
                                <m:t>𝑖</m:t>
                              </m:r>
                            </m:sub>
                            <m:sup>
                              <m:r>
                                <a:rPr lang="en-US" i="1">
                                  <a:solidFill>
                                    <a:schemeClr val="accent3">
                                      <a:lumMod val="60000"/>
                                      <a:lumOff val="40000"/>
                                    </a:schemeClr>
                                  </a:solidFill>
                                  <a:latin typeface="Cambria Math" panose="02040503050406030204" pitchFamily="18" charset="0"/>
                                </a:rPr>
                                <m:t>2</m:t>
                              </m:r>
                            </m:sup>
                          </m:sSubSup>
                        </m:e>
                      </m:nary>
                      <m:r>
                        <a:rPr lang="en-US" i="1">
                          <a:solidFill>
                            <a:schemeClr val="accent3">
                              <a:lumMod val="60000"/>
                              <a:lumOff val="40000"/>
                            </a:schemeClr>
                          </a:solidFill>
                          <a:latin typeface="Cambria Math" panose="02040503050406030204" pitchFamily="18" charset="0"/>
                        </a:rPr>
                        <m:t>+</m:t>
                      </m:r>
                      <m:nary>
                        <m:naryPr>
                          <m:chr m:val="∑"/>
                          <m:limLoc m:val="undOvr"/>
                          <m:supHide m:val="on"/>
                          <m:ctrlPr>
                            <a:rPr lang="en-US" i="1">
                              <a:solidFill>
                                <a:schemeClr val="accent3">
                                  <a:lumMod val="60000"/>
                                  <a:lumOff val="40000"/>
                                </a:schemeClr>
                              </a:solidFill>
                              <a:latin typeface="Cambria Math" panose="02040503050406030204" pitchFamily="18" charset="0"/>
                            </a:rPr>
                          </m:ctrlPr>
                        </m:naryPr>
                        <m:sub>
                          <m:r>
                            <a:rPr lang="en-US" i="1">
                              <a:solidFill>
                                <a:schemeClr val="accent3">
                                  <a:lumMod val="60000"/>
                                  <a:lumOff val="40000"/>
                                </a:schemeClr>
                              </a:solidFill>
                              <a:latin typeface="Cambria Math" panose="02040503050406030204" pitchFamily="18" charset="0"/>
                            </a:rPr>
                            <m:t>𝛼</m:t>
                          </m:r>
                        </m:sub>
                        <m:sup/>
                        <m:e>
                          <m:nary>
                            <m:naryPr>
                              <m:chr m:val="∑"/>
                              <m:limLoc m:val="undOvr"/>
                              <m:supHide m:val="on"/>
                              <m:ctrlPr>
                                <a:rPr lang="en-US" i="1">
                                  <a:solidFill>
                                    <a:schemeClr val="accent3">
                                      <a:lumMod val="60000"/>
                                      <a:lumOff val="40000"/>
                                    </a:schemeClr>
                                  </a:solidFill>
                                  <a:latin typeface="Cambria Math" panose="02040503050406030204" pitchFamily="18" charset="0"/>
                                </a:rPr>
                              </m:ctrlPr>
                            </m:naryPr>
                            <m:sub>
                              <m:r>
                                <a:rPr lang="en-US" i="1">
                                  <a:solidFill>
                                    <a:schemeClr val="accent3">
                                      <a:lumMod val="60000"/>
                                      <a:lumOff val="40000"/>
                                    </a:schemeClr>
                                  </a:solidFill>
                                  <a:latin typeface="Cambria Math" panose="02040503050406030204" pitchFamily="18" charset="0"/>
                                </a:rPr>
                                <m:t>𝛽</m:t>
                              </m:r>
                              <m:r>
                                <a:rPr lang="en-US" i="1">
                                  <a:solidFill>
                                    <a:schemeClr val="accent3">
                                      <a:lumMod val="60000"/>
                                      <a:lumOff val="40000"/>
                                    </a:schemeClr>
                                  </a:solidFill>
                                  <a:latin typeface="Cambria Math" panose="02040503050406030204" pitchFamily="18" charset="0"/>
                                </a:rPr>
                                <m:t>&gt;</m:t>
                              </m:r>
                              <m:r>
                                <a:rPr lang="en-US" i="1">
                                  <a:solidFill>
                                    <a:schemeClr val="accent3">
                                      <a:lumMod val="60000"/>
                                      <a:lumOff val="40000"/>
                                    </a:schemeClr>
                                  </a:solidFill>
                                  <a:latin typeface="Cambria Math" panose="02040503050406030204" pitchFamily="18" charset="0"/>
                                </a:rPr>
                                <m:t>𝛼</m:t>
                              </m:r>
                            </m:sub>
                            <m:sup/>
                            <m:e>
                              <m:f>
                                <m:fPr>
                                  <m:ctrlPr>
                                    <a:rPr lang="en-US" i="1">
                                      <a:solidFill>
                                        <a:schemeClr val="accent3">
                                          <a:lumMod val="60000"/>
                                          <a:lumOff val="40000"/>
                                        </a:schemeClr>
                                      </a:solidFill>
                                      <a:latin typeface="Cambria Math" panose="02040503050406030204" pitchFamily="18" charset="0"/>
                                    </a:rPr>
                                  </m:ctrlPr>
                                </m:fPr>
                                <m:num>
                                  <m:sSub>
                                    <m:sSubPr>
                                      <m:ctrlPr>
                                        <a:rPr lang="en-US" i="1">
                                          <a:solidFill>
                                            <a:schemeClr val="accent3">
                                              <a:lumMod val="60000"/>
                                              <a:lumOff val="40000"/>
                                            </a:schemeClr>
                                          </a:solidFill>
                                          <a:latin typeface="Cambria Math" panose="02040503050406030204" pitchFamily="18" charset="0"/>
                                        </a:rPr>
                                      </m:ctrlPr>
                                    </m:sSubPr>
                                    <m:e>
                                      <m:r>
                                        <a:rPr lang="en-US" i="1">
                                          <a:solidFill>
                                            <a:schemeClr val="accent3">
                                              <a:lumMod val="60000"/>
                                              <a:lumOff val="40000"/>
                                            </a:schemeClr>
                                          </a:solidFill>
                                          <a:latin typeface="Cambria Math" panose="02040503050406030204" pitchFamily="18" charset="0"/>
                                        </a:rPr>
                                        <m:t>𝑍</m:t>
                                      </m:r>
                                    </m:e>
                                    <m:sub>
                                      <m:r>
                                        <a:rPr lang="en-US" i="1">
                                          <a:solidFill>
                                            <a:schemeClr val="accent3">
                                              <a:lumMod val="60000"/>
                                              <a:lumOff val="40000"/>
                                            </a:schemeClr>
                                          </a:solidFill>
                                          <a:latin typeface="Cambria Math" panose="02040503050406030204" pitchFamily="18" charset="0"/>
                                        </a:rPr>
                                        <m:t>𝛼</m:t>
                                      </m:r>
                                    </m:sub>
                                  </m:sSub>
                                  <m:sSub>
                                    <m:sSubPr>
                                      <m:ctrlPr>
                                        <a:rPr lang="en-US" i="1">
                                          <a:solidFill>
                                            <a:schemeClr val="accent3">
                                              <a:lumMod val="60000"/>
                                              <a:lumOff val="40000"/>
                                            </a:schemeClr>
                                          </a:solidFill>
                                          <a:latin typeface="Cambria Math" panose="02040503050406030204" pitchFamily="18" charset="0"/>
                                        </a:rPr>
                                      </m:ctrlPr>
                                    </m:sSubPr>
                                    <m:e>
                                      <m:r>
                                        <a:rPr lang="en-US" i="1">
                                          <a:solidFill>
                                            <a:schemeClr val="accent3">
                                              <a:lumMod val="60000"/>
                                              <a:lumOff val="40000"/>
                                            </a:schemeClr>
                                          </a:solidFill>
                                          <a:latin typeface="Cambria Math" panose="02040503050406030204" pitchFamily="18" charset="0"/>
                                        </a:rPr>
                                        <m:t>𝑍</m:t>
                                      </m:r>
                                    </m:e>
                                    <m:sub>
                                      <m:r>
                                        <a:rPr lang="en-US" i="1">
                                          <a:solidFill>
                                            <a:schemeClr val="accent3">
                                              <a:lumMod val="60000"/>
                                              <a:lumOff val="40000"/>
                                            </a:schemeClr>
                                          </a:solidFill>
                                          <a:latin typeface="Cambria Math" panose="02040503050406030204" pitchFamily="18" charset="0"/>
                                        </a:rPr>
                                        <m:t>𝛽</m:t>
                                      </m:r>
                                    </m:sub>
                                  </m:sSub>
                                </m:num>
                                <m:den>
                                  <m:sSub>
                                    <m:sSubPr>
                                      <m:ctrlPr>
                                        <a:rPr lang="en-US" i="1">
                                          <a:solidFill>
                                            <a:schemeClr val="accent3">
                                              <a:lumMod val="60000"/>
                                              <a:lumOff val="40000"/>
                                            </a:schemeClr>
                                          </a:solidFill>
                                          <a:latin typeface="Cambria Math" panose="02040503050406030204" pitchFamily="18" charset="0"/>
                                        </a:rPr>
                                      </m:ctrlPr>
                                    </m:sSubPr>
                                    <m:e>
                                      <m:r>
                                        <a:rPr lang="en-US" i="1">
                                          <a:solidFill>
                                            <a:schemeClr val="accent3">
                                              <a:lumMod val="60000"/>
                                              <a:lumOff val="40000"/>
                                            </a:schemeClr>
                                          </a:solidFill>
                                          <a:latin typeface="Cambria Math" panose="02040503050406030204" pitchFamily="18" charset="0"/>
                                        </a:rPr>
                                        <m:t>𝑟</m:t>
                                      </m:r>
                                    </m:e>
                                    <m:sub>
                                      <m:r>
                                        <a:rPr lang="en-US" i="1">
                                          <a:solidFill>
                                            <a:schemeClr val="accent3">
                                              <a:lumMod val="60000"/>
                                              <a:lumOff val="40000"/>
                                            </a:schemeClr>
                                          </a:solidFill>
                                          <a:latin typeface="Cambria Math" panose="02040503050406030204" pitchFamily="18" charset="0"/>
                                        </a:rPr>
                                        <m:t>𝛼𝛽</m:t>
                                      </m:r>
                                    </m:sub>
                                  </m:sSub>
                                </m:den>
                              </m:f>
                            </m:e>
                          </m:nary>
                        </m:e>
                      </m:nary>
                      <m:sSup>
                        <m:sSupPr>
                          <m:ctrlPr>
                            <a:rPr lang="en-US" i="1">
                              <a:solidFill>
                                <a:schemeClr val="accent3">
                                  <a:lumMod val="60000"/>
                                  <a:lumOff val="40000"/>
                                </a:schemeClr>
                              </a:solidFill>
                              <a:latin typeface="Cambria Math" panose="02040503050406030204" pitchFamily="18" charset="0"/>
                            </a:rPr>
                          </m:ctrlPr>
                        </m:sSupPr>
                        <m:e>
                          <m:r>
                            <a:rPr lang="en-US" i="1">
                              <a:solidFill>
                                <a:schemeClr val="accent3">
                                  <a:lumMod val="60000"/>
                                  <a:lumOff val="40000"/>
                                </a:schemeClr>
                              </a:solidFill>
                              <a:latin typeface="Cambria Math" panose="02040503050406030204" pitchFamily="18" charset="0"/>
                            </a:rPr>
                            <m:t>𝑒</m:t>
                          </m:r>
                        </m:e>
                        <m:sup>
                          <m:r>
                            <a:rPr lang="en-US" i="1">
                              <a:solidFill>
                                <a:schemeClr val="accent3">
                                  <a:lumMod val="60000"/>
                                  <a:lumOff val="40000"/>
                                </a:schemeClr>
                              </a:solidFill>
                              <a:latin typeface="Cambria Math" panose="02040503050406030204" pitchFamily="18" charset="0"/>
                            </a:rPr>
                            <m:t>2</m:t>
                          </m:r>
                        </m:sup>
                      </m:sSup>
                      <m:r>
                        <a:rPr lang="en-US" i="1">
                          <a:solidFill>
                            <a:schemeClr val="accent3">
                              <a:lumMod val="60000"/>
                              <a:lumOff val="40000"/>
                            </a:schemeClr>
                          </a:solidFill>
                          <a:latin typeface="Cambria Math" panose="02040503050406030204" pitchFamily="18" charset="0"/>
                        </a:rPr>
                        <m:t>−</m:t>
                      </m:r>
                      <m:nary>
                        <m:naryPr>
                          <m:chr m:val="∑"/>
                          <m:limLoc m:val="undOvr"/>
                          <m:supHide m:val="on"/>
                          <m:ctrlPr>
                            <a:rPr lang="en-US" i="1">
                              <a:solidFill>
                                <a:schemeClr val="accent3">
                                  <a:lumMod val="60000"/>
                                  <a:lumOff val="40000"/>
                                </a:schemeClr>
                              </a:solidFill>
                              <a:latin typeface="Cambria Math" panose="02040503050406030204" pitchFamily="18" charset="0"/>
                            </a:rPr>
                          </m:ctrlPr>
                        </m:naryPr>
                        <m:sub>
                          <m:r>
                            <a:rPr lang="en-US" i="1">
                              <a:solidFill>
                                <a:schemeClr val="accent3">
                                  <a:lumMod val="60000"/>
                                  <a:lumOff val="40000"/>
                                </a:schemeClr>
                              </a:solidFill>
                              <a:latin typeface="Cambria Math" panose="02040503050406030204" pitchFamily="18" charset="0"/>
                            </a:rPr>
                            <m:t>𝛼</m:t>
                          </m:r>
                        </m:sub>
                        <m:sup/>
                        <m:e>
                          <m:nary>
                            <m:naryPr>
                              <m:chr m:val="∑"/>
                              <m:limLoc m:val="undOvr"/>
                              <m:supHide m:val="on"/>
                              <m:ctrlPr>
                                <a:rPr lang="en-US" i="1">
                                  <a:solidFill>
                                    <a:schemeClr val="accent3">
                                      <a:lumMod val="60000"/>
                                      <a:lumOff val="40000"/>
                                    </a:schemeClr>
                                  </a:solidFill>
                                  <a:latin typeface="Cambria Math" panose="02040503050406030204" pitchFamily="18" charset="0"/>
                                </a:rPr>
                              </m:ctrlPr>
                            </m:naryPr>
                            <m:sub>
                              <m:r>
                                <a:rPr lang="en-US" i="1">
                                  <a:solidFill>
                                    <a:schemeClr val="accent3">
                                      <a:lumMod val="60000"/>
                                      <a:lumOff val="40000"/>
                                    </a:schemeClr>
                                  </a:solidFill>
                                  <a:latin typeface="Cambria Math" panose="02040503050406030204" pitchFamily="18" charset="0"/>
                                </a:rPr>
                                <m:t>𝑖</m:t>
                              </m:r>
                            </m:sub>
                            <m:sup/>
                            <m:e>
                              <m:f>
                                <m:fPr>
                                  <m:ctrlPr>
                                    <a:rPr lang="en-US" i="1">
                                      <a:solidFill>
                                        <a:schemeClr val="accent3">
                                          <a:lumMod val="60000"/>
                                          <a:lumOff val="40000"/>
                                        </a:schemeClr>
                                      </a:solidFill>
                                      <a:latin typeface="Cambria Math" panose="02040503050406030204" pitchFamily="18" charset="0"/>
                                    </a:rPr>
                                  </m:ctrlPr>
                                </m:fPr>
                                <m:num>
                                  <m:sSub>
                                    <m:sSubPr>
                                      <m:ctrlPr>
                                        <a:rPr lang="en-US" i="1">
                                          <a:solidFill>
                                            <a:schemeClr val="accent3">
                                              <a:lumMod val="60000"/>
                                              <a:lumOff val="40000"/>
                                            </a:schemeClr>
                                          </a:solidFill>
                                          <a:latin typeface="Cambria Math" panose="02040503050406030204" pitchFamily="18" charset="0"/>
                                        </a:rPr>
                                      </m:ctrlPr>
                                    </m:sSubPr>
                                    <m:e>
                                      <m:r>
                                        <a:rPr lang="en-US" i="1">
                                          <a:solidFill>
                                            <a:schemeClr val="accent3">
                                              <a:lumMod val="60000"/>
                                              <a:lumOff val="40000"/>
                                            </a:schemeClr>
                                          </a:solidFill>
                                          <a:latin typeface="Cambria Math" panose="02040503050406030204" pitchFamily="18" charset="0"/>
                                        </a:rPr>
                                        <m:t>𝑍</m:t>
                                      </m:r>
                                    </m:e>
                                    <m:sub>
                                      <m:r>
                                        <a:rPr lang="en-US" i="1">
                                          <a:solidFill>
                                            <a:schemeClr val="accent3">
                                              <a:lumMod val="60000"/>
                                              <a:lumOff val="40000"/>
                                            </a:schemeClr>
                                          </a:solidFill>
                                          <a:latin typeface="Cambria Math" panose="02040503050406030204" pitchFamily="18" charset="0"/>
                                        </a:rPr>
                                        <m:t>𝛼</m:t>
                                      </m:r>
                                    </m:sub>
                                  </m:sSub>
                                  <m:sSup>
                                    <m:sSupPr>
                                      <m:ctrlPr>
                                        <a:rPr lang="en-US" i="1">
                                          <a:solidFill>
                                            <a:schemeClr val="accent3">
                                              <a:lumMod val="60000"/>
                                              <a:lumOff val="40000"/>
                                            </a:schemeClr>
                                          </a:solidFill>
                                          <a:latin typeface="Cambria Math" panose="02040503050406030204" pitchFamily="18" charset="0"/>
                                        </a:rPr>
                                      </m:ctrlPr>
                                    </m:sSupPr>
                                    <m:e>
                                      <m:r>
                                        <a:rPr lang="en-US" i="1">
                                          <a:solidFill>
                                            <a:schemeClr val="accent3">
                                              <a:lumMod val="60000"/>
                                              <a:lumOff val="40000"/>
                                            </a:schemeClr>
                                          </a:solidFill>
                                          <a:latin typeface="Cambria Math" panose="02040503050406030204" pitchFamily="18" charset="0"/>
                                        </a:rPr>
                                        <m:t>𝑒</m:t>
                                      </m:r>
                                    </m:e>
                                    <m:sup>
                                      <m:r>
                                        <a:rPr lang="en-US" i="1">
                                          <a:solidFill>
                                            <a:schemeClr val="accent3">
                                              <a:lumMod val="60000"/>
                                              <a:lumOff val="40000"/>
                                            </a:schemeClr>
                                          </a:solidFill>
                                          <a:latin typeface="Cambria Math" panose="02040503050406030204" pitchFamily="18" charset="0"/>
                                        </a:rPr>
                                        <m:t>2</m:t>
                                      </m:r>
                                    </m:sup>
                                  </m:sSup>
                                </m:num>
                                <m:den>
                                  <m:sSub>
                                    <m:sSubPr>
                                      <m:ctrlPr>
                                        <a:rPr lang="en-US" i="1">
                                          <a:solidFill>
                                            <a:schemeClr val="accent3">
                                              <a:lumMod val="60000"/>
                                              <a:lumOff val="40000"/>
                                            </a:schemeClr>
                                          </a:solidFill>
                                          <a:latin typeface="Cambria Math" panose="02040503050406030204" pitchFamily="18" charset="0"/>
                                        </a:rPr>
                                      </m:ctrlPr>
                                    </m:sSubPr>
                                    <m:e>
                                      <m:r>
                                        <a:rPr lang="en-US" i="1">
                                          <a:solidFill>
                                            <a:schemeClr val="accent3">
                                              <a:lumMod val="60000"/>
                                              <a:lumOff val="40000"/>
                                            </a:schemeClr>
                                          </a:solidFill>
                                          <a:latin typeface="Cambria Math" panose="02040503050406030204" pitchFamily="18" charset="0"/>
                                        </a:rPr>
                                        <m:t>𝑟</m:t>
                                      </m:r>
                                    </m:e>
                                    <m:sub>
                                      <m:r>
                                        <a:rPr lang="en-US" i="1">
                                          <a:solidFill>
                                            <a:schemeClr val="accent3">
                                              <a:lumMod val="60000"/>
                                              <a:lumOff val="40000"/>
                                            </a:schemeClr>
                                          </a:solidFill>
                                          <a:latin typeface="Cambria Math" panose="02040503050406030204" pitchFamily="18" charset="0"/>
                                        </a:rPr>
                                        <m:t>𝑖</m:t>
                                      </m:r>
                                      <m:r>
                                        <a:rPr lang="en-US" i="1">
                                          <a:solidFill>
                                            <a:schemeClr val="accent3">
                                              <a:lumMod val="60000"/>
                                              <a:lumOff val="40000"/>
                                            </a:schemeClr>
                                          </a:solidFill>
                                          <a:latin typeface="Cambria Math" panose="02040503050406030204" pitchFamily="18" charset="0"/>
                                        </a:rPr>
                                        <m:t>𝛼</m:t>
                                      </m:r>
                                    </m:sub>
                                  </m:sSub>
                                </m:den>
                              </m:f>
                            </m:e>
                          </m:nary>
                        </m:e>
                      </m:nary>
                      <m:r>
                        <a:rPr lang="en-US" i="1">
                          <a:solidFill>
                            <a:schemeClr val="accent3">
                              <a:lumMod val="60000"/>
                              <a:lumOff val="40000"/>
                            </a:schemeClr>
                          </a:solidFill>
                          <a:latin typeface="Cambria Math" panose="02040503050406030204" pitchFamily="18" charset="0"/>
                        </a:rPr>
                        <m:t>+</m:t>
                      </m:r>
                      <m:nary>
                        <m:naryPr>
                          <m:chr m:val="∑"/>
                          <m:limLoc m:val="undOvr"/>
                          <m:supHide m:val="on"/>
                          <m:ctrlPr>
                            <a:rPr lang="en-US" i="1">
                              <a:solidFill>
                                <a:schemeClr val="accent3">
                                  <a:lumMod val="60000"/>
                                  <a:lumOff val="40000"/>
                                </a:schemeClr>
                              </a:solidFill>
                              <a:latin typeface="Cambria Math" panose="02040503050406030204" pitchFamily="18" charset="0"/>
                            </a:rPr>
                          </m:ctrlPr>
                        </m:naryPr>
                        <m:sub>
                          <m:r>
                            <a:rPr lang="en-US" i="1">
                              <a:solidFill>
                                <a:schemeClr val="accent3">
                                  <a:lumMod val="60000"/>
                                  <a:lumOff val="40000"/>
                                </a:schemeClr>
                              </a:solidFill>
                              <a:latin typeface="Cambria Math" panose="02040503050406030204" pitchFamily="18" charset="0"/>
                            </a:rPr>
                            <m:t>𝑖</m:t>
                          </m:r>
                        </m:sub>
                        <m:sup/>
                        <m:e>
                          <m:nary>
                            <m:naryPr>
                              <m:chr m:val="∑"/>
                              <m:limLoc m:val="undOvr"/>
                              <m:supHide m:val="on"/>
                              <m:ctrlPr>
                                <a:rPr lang="en-US" i="1">
                                  <a:solidFill>
                                    <a:schemeClr val="accent3">
                                      <a:lumMod val="60000"/>
                                      <a:lumOff val="40000"/>
                                    </a:schemeClr>
                                  </a:solidFill>
                                  <a:latin typeface="Cambria Math" panose="02040503050406030204" pitchFamily="18" charset="0"/>
                                </a:rPr>
                              </m:ctrlPr>
                            </m:naryPr>
                            <m:sub>
                              <m:r>
                                <a:rPr lang="en-US" i="1">
                                  <a:solidFill>
                                    <a:schemeClr val="accent3">
                                      <a:lumMod val="60000"/>
                                      <a:lumOff val="40000"/>
                                    </a:schemeClr>
                                  </a:solidFill>
                                  <a:latin typeface="Cambria Math" panose="02040503050406030204" pitchFamily="18" charset="0"/>
                                </a:rPr>
                                <m:t>𝑖</m:t>
                              </m:r>
                              <m:r>
                                <a:rPr lang="en-US" i="1">
                                  <a:solidFill>
                                    <a:schemeClr val="accent3">
                                      <a:lumMod val="60000"/>
                                      <a:lumOff val="40000"/>
                                    </a:schemeClr>
                                  </a:solidFill>
                                  <a:latin typeface="Cambria Math" panose="02040503050406030204" pitchFamily="18" charset="0"/>
                                </a:rPr>
                                <m:t>&gt;</m:t>
                              </m:r>
                              <m:r>
                                <a:rPr lang="en-US" i="1">
                                  <a:solidFill>
                                    <a:schemeClr val="accent3">
                                      <a:lumMod val="60000"/>
                                      <a:lumOff val="40000"/>
                                    </a:schemeClr>
                                  </a:solidFill>
                                  <a:latin typeface="Cambria Math" panose="02040503050406030204" pitchFamily="18" charset="0"/>
                                </a:rPr>
                                <m:t>𝑗</m:t>
                              </m:r>
                            </m:sub>
                            <m:sup/>
                            <m:e>
                              <m:f>
                                <m:fPr>
                                  <m:ctrlPr>
                                    <a:rPr lang="en-US" i="1">
                                      <a:solidFill>
                                        <a:schemeClr val="accent3">
                                          <a:lumMod val="60000"/>
                                          <a:lumOff val="40000"/>
                                        </a:schemeClr>
                                      </a:solidFill>
                                      <a:latin typeface="Cambria Math" panose="02040503050406030204" pitchFamily="18" charset="0"/>
                                    </a:rPr>
                                  </m:ctrlPr>
                                </m:fPr>
                                <m:num>
                                  <m:sSup>
                                    <m:sSupPr>
                                      <m:ctrlPr>
                                        <a:rPr lang="en-US" i="1">
                                          <a:solidFill>
                                            <a:schemeClr val="accent3">
                                              <a:lumMod val="60000"/>
                                              <a:lumOff val="40000"/>
                                            </a:schemeClr>
                                          </a:solidFill>
                                          <a:latin typeface="Cambria Math" panose="02040503050406030204" pitchFamily="18" charset="0"/>
                                        </a:rPr>
                                      </m:ctrlPr>
                                    </m:sSupPr>
                                    <m:e>
                                      <m:r>
                                        <a:rPr lang="en-US" i="1">
                                          <a:solidFill>
                                            <a:schemeClr val="accent3">
                                              <a:lumMod val="60000"/>
                                              <a:lumOff val="40000"/>
                                            </a:schemeClr>
                                          </a:solidFill>
                                          <a:latin typeface="Cambria Math" panose="02040503050406030204" pitchFamily="18" charset="0"/>
                                        </a:rPr>
                                        <m:t>𝑒</m:t>
                                      </m:r>
                                    </m:e>
                                    <m:sup>
                                      <m:r>
                                        <a:rPr lang="en-US" i="1">
                                          <a:solidFill>
                                            <a:schemeClr val="accent3">
                                              <a:lumMod val="60000"/>
                                              <a:lumOff val="40000"/>
                                            </a:schemeClr>
                                          </a:solidFill>
                                          <a:latin typeface="Cambria Math" panose="02040503050406030204" pitchFamily="18" charset="0"/>
                                        </a:rPr>
                                        <m:t>2</m:t>
                                      </m:r>
                                    </m:sup>
                                  </m:sSup>
                                </m:num>
                                <m:den>
                                  <m:sSub>
                                    <m:sSubPr>
                                      <m:ctrlPr>
                                        <a:rPr lang="en-US" i="1">
                                          <a:solidFill>
                                            <a:schemeClr val="accent3">
                                              <a:lumMod val="60000"/>
                                              <a:lumOff val="40000"/>
                                            </a:schemeClr>
                                          </a:solidFill>
                                          <a:latin typeface="Cambria Math" panose="02040503050406030204" pitchFamily="18" charset="0"/>
                                        </a:rPr>
                                      </m:ctrlPr>
                                    </m:sSubPr>
                                    <m:e>
                                      <m:r>
                                        <a:rPr lang="en-US" i="1">
                                          <a:solidFill>
                                            <a:schemeClr val="accent3">
                                              <a:lumMod val="60000"/>
                                              <a:lumOff val="40000"/>
                                            </a:schemeClr>
                                          </a:solidFill>
                                          <a:latin typeface="Cambria Math" panose="02040503050406030204" pitchFamily="18" charset="0"/>
                                        </a:rPr>
                                        <m:t>𝑟</m:t>
                                      </m:r>
                                    </m:e>
                                    <m:sub>
                                      <m:r>
                                        <a:rPr lang="en-US" i="1">
                                          <a:solidFill>
                                            <a:schemeClr val="accent3">
                                              <a:lumMod val="60000"/>
                                              <a:lumOff val="40000"/>
                                            </a:schemeClr>
                                          </a:solidFill>
                                          <a:latin typeface="Cambria Math" panose="02040503050406030204" pitchFamily="18" charset="0"/>
                                        </a:rPr>
                                        <m:t>𝑖𝑗</m:t>
                                      </m:r>
                                    </m:sub>
                                  </m:sSub>
                                </m:den>
                              </m:f>
                            </m:e>
                          </m:nary>
                        </m:e>
                      </m:nary>
                    </m:oMath>
                  </m:oMathPara>
                </a14:m>
                <a:endParaRPr lang="en-US" dirty="0"/>
              </a:p>
              <a:p>
                <a:endParaRPr lang="en-US"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408560" y="3091404"/>
                <a:ext cx="10515600" cy="1500187"/>
              </a:xfr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73514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2991593"/>
                <a:ext cx="10515600" cy="1325563"/>
              </a:xfrm>
            </p:spPr>
            <p:txBody>
              <a:bodyPr>
                <a:normAutofit fontScale="90000"/>
              </a:bodyPr>
              <a:lstStyle/>
              <a:p>
                <a:r>
                  <a:rPr lang="en-US" dirty="0"/>
                  <a:t>T</a:t>
                </a:r>
                <a:r>
                  <a:rPr lang="en-US" dirty="0" smtClean="0"/>
                  <a:t>he </a:t>
                </a:r>
                <a:r>
                  <a:rPr lang="en-US" dirty="0"/>
                  <a:t>wave function and energies of a molecule from </a:t>
                </a:r>
                <a:r>
                  <a:rPr lang="en-US" dirty="0" err="1"/>
                  <a:t>Schr</a:t>
                </a:r>
                <a:r>
                  <a:rPr lang="en-US" dirty="0"/>
                  <a:t>𝑂̈dinger equation </a:t>
                </a:r>
                <a:r>
                  <a:rPr lang="en-US" dirty="0" smtClean="0"/>
                  <a:t>:</a:t>
                </a:r>
                <a:br>
                  <a:rPr lang="en-US" dirty="0" smtClean="0"/>
                </a:br>
                <a:r>
                  <a:rPr lang="en-US" dirty="0"/>
                  <a:t/>
                </a:r>
                <a:br>
                  <a:rPr lang="en-US" dirty="0"/>
                </a:br>
                <a14:m>
                  <m:oMath xmlns:m="http://schemas.openxmlformats.org/officeDocument/2006/math">
                    <m:acc>
                      <m:accPr>
                        <m:chr m:val="̂"/>
                        <m:ctrlPr>
                          <a:rPr lang="en-US" sz="4800" i="1" smtClean="0">
                            <a:solidFill>
                              <a:schemeClr val="accent3">
                                <a:lumMod val="60000"/>
                                <a:lumOff val="40000"/>
                              </a:schemeClr>
                            </a:solidFill>
                            <a:latin typeface="Cambria Math" panose="02040503050406030204" pitchFamily="18" charset="0"/>
                          </a:rPr>
                        </m:ctrlPr>
                      </m:accPr>
                      <m:e>
                        <m:r>
                          <a:rPr lang="en-US" sz="4800" i="1">
                            <a:solidFill>
                              <a:schemeClr val="accent3">
                                <a:lumMod val="60000"/>
                                <a:lumOff val="40000"/>
                              </a:schemeClr>
                            </a:solidFill>
                            <a:latin typeface="Cambria Math" panose="02040503050406030204" pitchFamily="18" charset="0"/>
                          </a:rPr>
                          <m:t>𝐻</m:t>
                        </m:r>
                      </m:e>
                    </m:acc>
                    <m:r>
                      <m:rPr>
                        <m:sty m:val="p"/>
                      </m:rPr>
                      <a:rPr lang="en-US" sz="4800">
                        <a:solidFill>
                          <a:schemeClr val="accent3">
                            <a:lumMod val="60000"/>
                            <a:lumOff val="40000"/>
                          </a:schemeClr>
                        </a:solidFill>
                        <a:latin typeface="Cambria Math" panose="02040503050406030204" pitchFamily="18" charset="0"/>
                      </a:rPr>
                      <m:t>Ψ</m:t>
                    </m:r>
                    <m:d>
                      <m:dPr>
                        <m:ctrlPr>
                          <a:rPr lang="en-US" sz="4800" i="1">
                            <a:solidFill>
                              <a:schemeClr val="accent3">
                                <a:lumMod val="60000"/>
                                <a:lumOff val="40000"/>
                              </a:schemeClr>
                            </a:solidFill>
                            <a:latin typeface="Cambria Math" panose="02040503050406030204" pitchFamily="18" charset="0"/>
                          </a:rPr>
                        </m:ctrlPr>
                      </m:dPr>
                      <m:e>
                        <m:sSub>
                          <m:sSubPr>
                            <m:ctrlPr>
                              <a:rPr lang="en-US" sz="4800" i="1">
                                <a:solidFill>
                                  <a:schemeClr val="accent3">
                                    <a:lumMod val="60000"/>
                                    <a:lumOff val="40000"/>
                                  </a:schemeClr>
                                </a:solidFill>
                                <a:latin typeface="Cambria Math" panose="02040503050406030204" pitchFamily="18" charset="0"/>
                              </a:rPr>
                            </m:ctrlPr>
                          </m:sSubPr>
                          <m:e>
                            <m:r>
                              <a:rPr lang="en-US" sz="4800" i="1">
                                <a:solidFill>
                                  <a:schemeClr val="accent3">
                                    <a:lumMod val="60000"/>
                                    <a:lumOff val="40000"/>
                                  </a:schemeClr>
                                </a:solidFill>
                                <a:latin typeface="Cambria Math" panose="02040503050406030204" pitchFamily="18" charset="0"/>
                              </a:rPr>
                              <m:t>𝑞</m:t>
                            </m:r>
                          </m:e>
                          <m:sub>
                            <m:r>
                              <a:rPr lang="en-US" sz="4800" i="1">
                                <a:solidFill>
                                  <a:schemeClr val="accent3">
                                    <a:lumMod val="60000"/>
                                    <a:lumOff val="40000"/>
                                  </a:schemeClr>
                                </a:solidFill>
                                <a:latin typeface="Cambria Math" panose="02040503050406030204" pitchFamily="18" charset="0"/>
                              </a:rPr>
                              <m:t>𝑖</m:t>
                            </m:r>
                          </m:sub>
                        </m:sSub>
                        <m:r>
                          <a:rPr lang="en-US" sz="4800" i="1">
                            <a:solidFill>
                              <a:schemeClr val="accent3">
                                <a:lumMod val="60000"/>
                                <a:lumOff val="40000"/>
                              </a:schemeClr>
                            </a:solidFill>
                            <a:latin typeface="Cambria Math" panose="02040503050406030204" pitchFamily="18" charset="0"/>
                          </a:rPr>
                          <m:t>,</m:t>
                        </m:r>
                        <m:sSub>
                          <m:sSubPr>
                            <m:ctrlPr>
                              <a:rPr lang="en-US" sz="4800" i="1">
                                <a:solidFill>
                                  <a:schemeClr val="accent3">
                                    <a:lumMod val="60000"/>
                                    <a:lumOff val="40000"/>
                                  </a:schemeClr>
                                </a:solidFill>
                                <a:latin typeface="Cambria Math" panose="02040503050406030204" pitchFamily="18" charset="0"/>
                              </a:rPr>
                            </m:ctrlPr>
                          </m:sSubPr>
                          <m:e>
                            <m:r>
                              <a:rPr lang="en-US" sz="4800" i="1">
                                <a:solidFill>
                                  <a:schemeClr val="accent3">
                                    <a:lumMod val="60000"/>
                                    <a:lumOff val="40000"/>
                                  </a:schemeClr>
                                </a:solidFill>
                                <a:latin typeface="Cambria Math" panose="02040503050406030204" pitchFamily="18" charset="0"/>
                              </a:rPr>
                              <m:t>𝑞</m:t>
                            </m:r>
                          </m:e>
                          <m:sub>
                            <m:r>
                              <a:rPr lang="en-US" sz="4800" i="1">
                                <a:solidFill>
                                  <a:schemeClr val="accent3">
                                    <a:lumMod val="60000"/>
                                    <a:lumOff val="40000"/>
                                  </a:schemeClr>
                                </a:solidFill>
                                <a:latin typeface="Cambria Math" panose="02040503050406030204" pitchFamily="18" charset="0"/>
                              </a:rPr>
                              <m:t>𝛼</m:t>
                            </m:r>
                          </m:sub>
                        </m:sSub>
                      </m:e>
                    </m:d>
                    <m:r>
                      <a:rPr lang="en-US" sz="4800" i="1">
                        <a:solidFill>
                          <a:schemeClr val="accent3">
                            <a:lumMod val="60000"/>
                            <a:lumOff val="40000"/>
                          </a:schemeClr>
                        </a:solidFill>
                        <a:latin typeface="Cambria Math" panose="02040503050406030204" pitchFamily="18" charset="0"/>
                      </a:rPr>
                      <m:t>=</m:t>
                    </m:r>
                    <m:r>
                      <a:rPr lang="en-US" sz="4800" i="1">
                        <a:solidFill>
                          <a:schemeClr val="accent3">
                            <a:lumMod val="60000"/>
                            <a:lumOff val="40000"/>
                          </a:schemeClr>
                        </a:solidFill>
                        <a:latin typeface="Cambria Math" panose="02040503050406030204" pitchFamily="18" charset="0"/>
                      </a:rPr>
                      <m:t>𝐸</m:t>
                    </m:r>
                    <m:r>
                      <m:rPr>
                        <m:sty m:val="p"/>
                      </m:rPr>
                      <a:rPr lang="en-US" sz="4800">
                        <a:solidFill>
                          <a:schemeClr val="accent3">
                            <a:lumMod val="60000"/>
                            <a:lumOff val="40000"/>
                          </a:schemeClr>
                        </a:solidFill>
                        <a:latin typeface="Cambria Math" panose="02040503050406030204" pitchFamily="18" charset="0"/>
                      </a:rPr>
                      <m:t>Ψ</m:t>
                    </m:r>
                    <m:r>
                      <a:rPr lang="en-US" sz="4800" i="1">
                        <a:solidFill>
                          <a:schemeClr val="accent3">
                            <a:lumMod val="60000"/>
                            <a:lumOff val="40000"/>
                          </a:schemeClr>
                        </a:solidFill>
                        <a:latin typeface="Cambria Math" panose="02040503050406030204" pitchFamily="18" charset="0"/>
                      </a:rPr>
                      <m:t>(</m:t>
                    </m:r>
                    <m:sSub>
                      <m:sSubPr>
                        <m:ctrlPr>
                          <a:rPr lang="en-US" sz="4800" i="1">
                            <a:solidFill>
                              <a:schemeClr val="accent3">
                                <a:lumMod val="60000"/>
                                <a:lumOff val="40000"/>
                              </a:schemeClr>
                            </a:solidFill>
                            <a:latin typeface="Cambria Math" panose="02040503050406030204" pitchFamily="18" charset="0"/>
                          </a:rPr>
                        </m:ctrlPr>
                      </m:sSubPr>
                      <m:e>
                        <m:r>
                          <a:rPr lang="en-US" sz="4800" i="1">
                            <a:solidFill>
                              <a:schemeClr val="accent3">
                                <a:lumMod val="60000"/>
                                <a:lumOff val="40000"/>
                              </a:schemeClr>
                            </a:solidFill>
                            <a:latin typeface="Cambria Math" panose="02040503050406030204" pitchFamily="18" charset="0"/>
                          </a:rPr>
                          <m:t>𝑞</m:t>
                        </m:r>
                      </m:e>
                      <m:sub>
                        <m:r>
                          <a:rPr lang="en-US" sz="4800" i="1">
                            <a:solidFill>
                              <a:schemeClr val="accent3">
                                <a:lumMod val="60000"/>
                                <a:lumOff val="40000"/>
                              </a:schemeClr>
                            </a:solidFill>
                            <a:latin typeface="Cambria Math" panose="02040503050406030204" pitchFamily="18" charset="0"/>
                          </a:rPr>
                          <m:t>𝑖</m:t>
                        </m:r>
                      </m:sub>
                    </m:sSub>
                    <m:r>
                      <a:rPr lang="en-US" sz="4800" i="1">
                        <a:solidFill>
                          <a:schemeClr val="accent3">
                            <a:lumMod val="60000"/>
                            <a:lumOff val="40000"/>
                          </a:schemeClr>
                        </a:solidFill>
                        <a:latin typeface="Cambria Math" panose="02040503050406030204" pitchFamily="18" charset="0"/>
                      </a:rPr>
                      <m:t>,</m:t>
                    </m:r>
                    <m:sSub>
                      <m:sSubPr>
                        <m:ctrlPr>
                          <a:rPr lang="en-US" sz="4800" i="1">
                            <a:solidFill>
                              <a:schemeClr val="accent3">
                                <a:lumMod val="60000"/>
                                <a:lumOff val="40000"/>
                              </a:schemeClr>
                            </a:solidFill>
                            <a:latin typeface="Cambria Math" panose="02040503050406030204" pitchFamily="18" charset="0"/>
                          </a:rPr>
                        </m:ctrlPr>
                      </m:sSubPr>
                      <m:e>
                        <m:r>
                          <a:rPr lang="en-US" sz="4800" i="1">
                            <a:solidFill>
                              <a:schemeClr val="accent3">
                                <a:lumMod val="60000"/>
                                <a:lumOff val="40000"/>
                              </a:schemeClr>
                            </a:solidFill>
                            <a:latin typeface="Cambria Math" panose="02040503050406030204" pitchFamily="18" charset="0"/>
                          </a:rPr>
                          <m:t>𝑞</m:t>
                        </m:r>
                      </m:e>
                      <m:sub>
                        <m:r>
                          <a:rPr lang="en-US" sz="4800" i="1">
                            <a:solidFill>
                              <a:schemeClr val="accent3">
                                <a:lumMod val="60000"/>
                                <a:lumOff val="40000"/>
                              </a:schemeClr>
                            </a:solidFill>
                            <a:latin typeface="Cambria Math" panose="02040503050406030204" pitchFamily="18" charset="0"/>
                          </a:rPr>
                          <m:t>𝛼</m:t>
                        </m:r>
                      </m:sub>
                    </m:sSub>
                    <m:r>
                      <a:rPr lang="en-US" sz="4800" i="1">
                        <a:solidFill>
                          <a:schemeClr val="accent3">
                            <a:lumMod val="60000"/>
                            <a:lumOff val="40000"/>
                          </a:schemeClr>
                        </a:solidFill>
                        <a:latin typeface="Cambria Math" panose="02040503050406030204" pitchFamily="18" charset="0"/>
                      </a:rPr>
                      <m:t>)</m:t>
                    </m:r>
                  </m:oMath>
                </a14:m>
                <a:r>
                  <a:rPr lang="en-US" sz="5300" dirty="0">
                    <a:solidFill>
                      <a:schemeClr val="accent3">
                        <a:lumMod val="60000"/>
                        <a:lumOff val="40000"/>
                      </a:schemeClr>
                    </a:solidFill>
                  </a:rPr>
                  <a:t> </a:t>
                </a:r>
                <a:r>
                  <a:rPr lang="en-US" sz="5300" dirty="0"/>
                  <a:t/>
                </a:r>
                <a:br>
                  <a:rPr lang="en-US" sz="5300" dirty="0"/>
                </a:br>
                <a:r>
                  <a:rPr lang="en-US" dirty="0"/>
                  <a:t/>
                </a:r>
                <a:br>
                  <a:rPr lang="en-US" dirty="0"/>
                </a:br>
                <a:r>
                  <a:rPr lang="en-US" dirty="0" smtClean="0"/>
                  <a:t>where </a:t>
                </a:r>
                <a:r>
                  <a:rPr lang="en-US" dirty="0"/>
                  <a:t>𝑞𝑖 𝑎𝑛𝑑 </a:t>
                </a:r>
                <a:r>
                  <a:rPr lang="en-US" dirty="0" smtClean="0"/>
                  <a:t>𝑞𝛼 symbolize </a:t>
                </a:r>
                <a:r>
                  <a:rPr lang="en-US" dirty="0"/>
                  <a:t>the electronic and nuclear coordinates, respectively </a:t>
                </a:r>
                <a:r>
                  <a:rPr lang="en-US" dirty="0" smtClean="0"/>
                  <a:t/>
                </a:r>
                <a:br>
                  <a:rPr lang="en-US" dirty="0" smtClean="0"/>
                </a:br>
                <a:r>
                  <a:rPr lang="en-US" dirty="0"/>
                  <a:t/>
                </a: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2991593"/>
                <a:ext cx="10515600" cy="1325563"/>
              </a:xfrm>
              <a:blipFill rotWithShape="0">
                <a:blip r:embed="rId3"/>
                <a:stretch>
                  <a:fillRect l="-2087" t="-157143" b="-81106"/>
                </a:stretch>
              </a:blipFill>
            </p:spPr>
            <p:txBody>
              <a:bodyPr/>
              <a:lstStyle/>
              <a:p>
                <a:r>
                  <a:rPr lang="en-US">
                    <a:noFill/>
                  </a:rPr>
                  <a:t> </a:t>
                </a:r>
              </a:p>
            </p:txBody>
          </p:sp>
        </mc:Fallback>
      </mc:AlternateContent>
    </p:spTree>
    <p:extLst>
      <p:ext uri="{BB962C8B-B14F-4D97-AF65-F5344CB8AC3E}">
        <p14:creationId xmlns:p14="http://schemas.microsoft.com/office/powerpoint/2010/main" val="2838672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488" y="0"/>
            <a:ext cx="13067488" cy="6858000"/>
          </a:xfrm>
          <a:prstGeom prst="rect">
            <a:avLst/>
          </a:prstGeom>
        </p:spPr>
      </p:pic>
      <p:sp>
        <p:nvSpPr>
          <p:cNvPr id="2" name="Title 1"/>
          <p:cNvSpPr>
            <a:spLocks noGrp="1"/>
          </p:cNvSpPr>
          <p:nvPr>
            <p:ph type="title"/>
          </p:nvPr>
        </p:nvSpPr>
        <p:spPr>
          <a:xfrm>
            <a:off x="1071664" y="3108325"/>
            <a:ext cx="10515600" cy="1325563"/>
          </a:xfrm>
        </p:spPr>
        <p:txBody>
          <a:bodyPr>
            <a:normAutofit fontScale="90000"/>
          </a:bodyPr>
          <a:lstStyle/>
          <a:p>
            <a:r>
              <a:rPr lang="en-US" dirty="0"/>
              <a:t>C</a:t>
            </a:r>
            <a:r>
              <a:rPr lang="en-US" dirty="0" smtClean="0"/>
              <a:t>onsidering </a:t>
            </a:r>
            <a:r>
              <a:rPr lang="en-US" dirty="0"/>
              <a:t>the nuclei as fixed, we eliminate the nuclear kinetic energy </a:t>
            </a:r>
            <a:r>
              <a:rPr lang="en-US" dirty="0" smtClean="0"/>
              <a:t>terms </a:t>
            </a:r>
            <a:r>
              <a:rPr lang="en-US" dirty="0"/>
              <a:t>to obtain the </a:t>
            </a:r>
            <a:r>
              <a:rPr lang="en-US" dirty="0" smtClean="0"/>
              <a:t/>
            </a:r>
            <a:br>
              <a:rPr lang="en-US" dirty="0" smtClean="0"/>
            </a:br>
            <a:r>
              <a:rPr lang="en-US" dirty="0" err="1" smtClean="0"/>
              <a:t>Schr</a:t>
            </a:r>
            <a:r>
              <a:rPr lang="en-US" dirty="0"/>
              <a:t>𝑂̈dinger equation for electronic motion</a:t>
            </a:r>
            <a:r>
              <a:rPr lang="en-US" dirty="0" smtClean="0"/>
              <a:t>:</a:t>
            </a:r>
            <a:br>
              <a:rPr lang="en-US" dirty="0" smtClean="0"/>
            </a:br>
            <a:r>
              <a:rPr lang="en-US" dirty="0" smtClean="0"/>
              <a:t> </a:t>
            </a:r>
            <a:br>
              <a:rPr lang="en-US" dirty="0" smtClean="0"/>
            </a:br>
            <a:r>
              <a:rPr lang="en-US" dirty="0" smtClean="0"/>
              <a:t/>
            </a:r>
            <a:br>
              <a:rPr lang="en-US" dirty="0" smtClean="0"/>
            </a:br>
            <a:r>
              <a:rPr lang="en-US" dirty="0" smtClean="0"/>
              <a:t>Where the </a:t>
            </a:r>
            <a:r>
              <a:rPr lang="en-US" b="1" dirty="0"/>
              <a:t>purely electronic </a:t>
            </a:r>
            <a:r>
              <a:rPr lang="en-US" b="1" dirty="0" smtClean="0"/>
              <a:t>Hamiltonian </a:t>
            </a:r>
            <a:r>
              <a:rPr lang="en-US" dirty="0" smtClean="0"/>
              <a:t>𝐻</a:t>
            </a:r>
            <a:r>
              <a:rPr lang="en-US" dirty="0"/>
              <a:t>̂𝑒𝑙 is</a:t>
            </a:r>
            <a:r>
              <a:rPr lang="en-US" dirty="0" smtClean="0"/>
              <a:t>:</a:t>
            </a:r>
            <a:br>
              <a:rPr lang="en-US" dirty="0" smtClean="0"/>
            </a:br>
            <a:r>
              <a:rPr lang="en-US" dirty="0" smtClean="0"/>
              <a:t> </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933855" y="3360435"/>
                <a:ext cx="8132324" cy="5981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accent3">
                                  <a:lumMod val="60000"/>
                                  <a:lumOff val="40000"/>
                                </a:schemeClr>
                              </a:solidFill>
                              <a:latin typeface="Cambria Math" panose="02040503050406030204" pitchFamily="18" charset="0"/>
                            </a:rPr>
                          </m:ctrlPr>
                        </m:sSubPr>
                        <m:e>
                          <m:r>
                            <a:rPr lang="en-US" sz="3200" i="1">
                              <a:solidFill>
                                <a:schemeClr val="accent3">
                                  <a:lumMod val="60000"/>
                                  <a:lumOff val="40000"/>
                                </a:schemeClr>
                              </a:solidFill>
                              <a:latin typeface="Cambria Math" panose="02040503050406030204" pitchFamily="18" charset="0"/>
                            </a:rPr>
                            <m:t>(</m:t>
                          </m:r>
                          <m:acc>
                            <m:accPr>
                              <m:chr m:val="̂"/>
                              <m:ctrlPr>
                                <a:rPr lang="en-US" sz="3200" i="1">
                                  <a:solidFill>
                                    <a:schemeClr val="accent3">
                                      <a:lumMod val="60000"/>
                                      <a:lumOff val="40000"/>
                                    </a:schemeClr>
                                  </a:solidFill>
                                  <a:latin typeface="Cambria Math" panose="02040503050406030204" pitchFamily="18" charset="0"/>
                                </a:rPr>
                              </m:ctrlPr>
                            </m:accPr>
                            <m:e>
                              <m:r>
                                <a:rPr lang="en-US" sz="3200" i="1">
                                  <a:solidFill>
                                    <a:schemeClr val="accent3">
                                      <a:lumMod val="60000"/>
                                      <a:lumOff val="40000"/>
                                    </a:schemeClr>
                                  </a:solidFill>
                                  <a:latin typeface="Cambria Math" panose="02040503050406030204" pitchFamily="18" charset="0"/>
                                </a:rPr>
                                <m:t>𝐻</m:t>
                              </m:r>
                            </m:e>
                          </m:acc>
                        </m:e>
                        <m:sub>
                          <m:r>
                            <a:rPr lang="en-US" sz="3200" i="1">
                              <a:solidFill>
                                <a:schemeClr val="accent3">
                                  <a:lumMod val="60000"/>
                                  <a:lumOff val="40000"/>
                                </a:schemeClr>
                              </a:solidFill>
                              <a:latin typeface="Cambria Math" panose="02040503050406030204" pitchFamily="18" charset="0"/>
                            </a:rPr>
                            <m:t>𝑒𝑙</m:t>
                          </m:r>
                        </m:sub>
                      </m:sSub>
                      <m:r>
                        <a:rPr lang="en-US" sz="3200" i="1">
                          <a:solidFill>
                            <a:schemeClr val="accent3">
                              <a:lumMod val="60000"/>
                              <a:lumOff val="40000"/>
                            </a:schemeClr>
                          </a:solidFill>
                          <a:latin typeface="Cambria Math" panose="02040503050406030204" pitchFamily="18" charset="0"/>
                        </a:rPr>
                        <m:t>+</m:t>
                      </m:r>
                      <m:sSub>
                        <m:sSubPr>
                          <m:ctrlPr>
                            <a:rPr lang="en-US" sz="3200" i="1">
                              <a:solidFill>
                                <a:schemeClr val="accent3">
                                  <a:lumMod val="60000"/>
                                  <a:lumOff val="40000"/>
                                </a:schemeClr>
                              </a:solidFill>
                              <a:latin typeface="Cambria Math" panose="02040503050406030204" pitchFamily="18" charset="0"/>
                            </a:rPr>
                          </m:ctrlPr>
                        </m:sSubPr>
                        <m:e>
                          <m:r>
                            <a:rPr lang="en-US" sz="3200" i="1">
                              <a:solidFill>
                                <a:schemeClr val="accent3">
                                  <a:lumMod val="60000"/>
                                  <a:lumOff val="40000"/>
                                </a:schemeClr>
                              </a:solidFill>
                              <a:latin typeface="Cambria Math" panose="02040503050406030204" pitchFamily="18" charset="0"/>
                            </a:rPr>
                            <m:t>𝑉</m:t>
                          </m:r>
                        </m:e>
                        <m:sub>
                          <m:r>
                            <a:rPr lang="en-US" sz="3200" i="1">
                              <a:solidFill>
                                <a:schemeClr val="accent3">
                                  <a:lumMod val="60000"/>
                                  <a:lumOff val="40000"/>
                                </a:schemeClr>
                              </a:solidFill>
                              <a:latin typeface="Cambria Math" panose="02040503050406030204" pitchFamily="18" charset="0"/>
                            </a:rPr>
                            <m:t>𝑁𝑁</m:t>
                          </m:r>
                        </m:sub>
                      </m:sSub>
                      <m:r>
                        <a:rPr lang="en-US" sz="3200" i="1">
                          <a:solidFill>
                            <a:schemeClr val="accent3">
                              <a:lumMod val="60000"/>
                              <a:lumOff val="40000"/>
                            </a:schemeClr>
                          </a:solidFill>
                          <a:latin typeface="Cambria Math" panose="02040503050406030204" pitchFamily="18" charset="0"/>
                        </a:rPr>
                        <m:t>)</m:t>
                      </m:r>
                      <m:sSub>
                        <m:sSubPr>
                          <m:ctrlPr>
                            <a:rPr lang="en-US" sz="3200" i="1">
                              <a:solidFill>
                                <a:schemeClr val="accent3">
                                  <a:lumMod val="60000"/>
                                  <a:lumOff val="40000"/>
                                </a:schemeClr>
                              </a:solidFill>
                              <a:latin typeface="Cambria Math" panose="02040503050406030204" pitchFamily="18" charset="0"/>
                            </a:rPr>
                          </m:ctrlPr>
                        </m:sSubPr>
                        <m:e>
                          <m:r>
                            <a:rPr lang="en-US" sz="3200" i="1">
                              <a:solidFill>
                                <a:schemeClr val="accent3">
                                  <a:lumMod val="60000"/>
                                  <a:lumOff val="40000"/>
                                </a:schemeClr>
                              </a:solidFill>
                              <a:latin typeface="Cambria Math" panose="02040503050406030204" pitchFamily="18" charset="0"/>
                              <a:ea typeface="Cambria Math" panose="02040503050406030204" pitchFamily="18" charset="0"/>
                            </a:rPr>
                            <m:t>𝜓</m:t>
                          </m:r>
                        </m:e>
                        <m:sub>
                          <m:r>
                            <a:rPr lang="en-US" sz="3200" i="1">
                              <a:solidFill>
                                <a:schemeClr val="accent3">
                                  <a:lumMod val="60000"/>
                                  <a:lumOff val="40000"/>
                                </a:schemeClr>
                              </a:solidFill>
                              <a:latin typeface="Cambria Math" panose="02040503050406030204" pitchFamily="18" charset="0"/>
                            </a:rPr>
                            <m:t>𝑒𝑙</m:t>
                          </m:r>
                        </m:sub>
                      </m:sSub>
                      <m:r>
                        <a:rPr lang="en-US" sz="3200" i="1">
                          <a:solidFill>
                            <a:schemeClr val="accent3">
                              <a:lumMod val="60000"/>
                              <a:lumOff val="40000"/>
                            </a:schemeClr>
                          </a:solidFill>
                          <a:latin typeface="Cambria Math" panose="02040503050406030204" pitchFamily="18" charset="0"/>
                        </a:rPr>
                        <m:t>=</m:t>
                      </m:r>
                      <m:r>
                        <a:rPr lang="en-US" sz="3200" i="1">
                          <a:solidFill>
                            <a:schemeClr val="accent3">
                              <a:lumMod val="60000"/>
                              <a:lumOff val="40000"/>
                            </a:schemeClr>
                          </a:solidFill>
                          <a:latin typeface="Cambria Math" panose="02040503050406030204" pitchFamily="18" charset="0"/>
                        </a:rPr>
                        <m:t>𝑈</m:t>
                      </m:r>
                      <m:sSub>
                        <m:sSubPr>
                          <m:ctrlPr>
                            <a:rPr lang="en-US" sz="3200" i="1">
                              <a:solidFill>
                                <a:schemeClr val="accent3">
                                  <a:lumMod val="60000"/>
                                  <a:lumOff val="40000"/>
                                </a:schemeClr>
                              </a:solidFill>
                              <a:latin typeface="Cambria Math" panose="02040503050406030204" pitchFamily="18" charset="0"/>
                            </a:rPr>
                          </m:ctrlPr>
                        </m:sSubPr>
                        <m:e>
                          <m:r>
                            <a:rPr lang="en-US" sz="3200" i="1">
                              <a:solidFill>
                                <a:schemeClr val="accent3">
                                  <a:lumMod val="60000"/>
                                  <a:lumOff val="40000"/>
                                </a:schemeClr>
                              </a:solidFill>
                              <a:latin typeface="Cambria Math" panose="02040503050406030204" pitchFamily="18" charset="0"/>
                              <a:ea typeface="Cambria Math" panose="02040503050406030204" pitchFamily="18" charset="0"/>
                            </a:rPr>
                            <m:t>𝜓</m:t>
                          </m:r>
                        </m:e>
                        <m:sub>
                          <m:r>
                            <a:rPr lang="en-US" sz="3200" i="1">
                              <a:solidFill>
                                <a:schemeClr val="accent3">
                                  <a:lumMod val="60000"/>
                                  <a:lumOff val="40000"/>
                                </a:schemeClr>
                              </a:solidFill>
                              <a:latin typeface="Cambria Math" panose="02040503050406030204" pitchFamily="18" charset="0"/>
                            </a:rPr>
                            <m:t>𝑒𝑙</m:t>
                          </m:r>
                        </m:sub>
                      </m:sSub>
                    </m:oMath>
                  </m:oMathPara>
                </a14:m>
                <a:endParaRPr lang="en-US" sz="3200" dirty="0">
                  <a:solidFill>
                    <a:srgbClr val="00206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33855" y="3360435"/>
                <a:ext cx="8132324" cy="59817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050588" y="5389123"/>
                <a:ext cx="10214043" cy="974049"/>
              </a:xfrm>
              <a:prstGeom prst="rect">
                <a:avLst/>
              </a:prstGeom>
              <a:noFill/>
            </p:spPr>
            <p:txBody>
              <a:bodyPr wrap="square" rtlCol="0">
                <a:spAutoFit/>
              </a:bodyPr>
              <a:lstStyle/>
              <a:p>
                <a14:m>
                  <m:oMath xmlns:m="http://schemas.openxmlformats.org/officeDocument/2006/math">
                    <m:sSub>
                      <m:sSubPr>
                        <m:ctrlPr>
                          <a:rPr lang="en-US" sz="3200" i="1" smtClean="0">
                            <a:solidFill>
                              <a:schemeClr val="accent3">
                                <a:lumMod val="60000"/>
                                <a:lumOff val="40000"/>
                              </a:schemeClr>
                            </a:solidFill>
                            <a:latin typeface="Cambria Math" panose="02040503050406030204" pitchFamily="18" charset="0"/>
                          </a:rPr>
                        </m:ctrlPr>
                      </m:sSubPr>
                      <m:e>
                        <m:acc>
                          <m:accPr>
                            <m:chr m:val="̂"/>
                            <m:ctrlPr>
                              <a:rPr lang="en-US" sz="3200" i="1">
                                <a:solidFill>
                                  <a:schemeClr val="accent3">
                                    <a:lumMod val="60000"/>
                                    <a:lumOff val="40000"/>
                                  </a:schemeClr>
                                </a:solidFill>
                                <a:latin typeface="Cambria Math" panose="02040503050406030204" pitchFamily="18" charset="0"/>
                              </a:rPr>
                            </m:ctrlPr>
                          </m:accPr>
                          <m:e>
                            <m:r>
                              <a:rPr lang="en-US" sz="3200" i="1">
                                <a:solidFill>
                                  <a:schemeClr val="accent3">
                                    <a:lumMod val="60000"/>
                                    <a:lumOff val="40000"/>
                                  </a:schemeClr>
                                </a:solidFill>
                                <a:latin typeface="Cambria Math" panose="02040503050406030204" pitchFamily="18" charset="0"/>
                              </a:rPr>
                              <m:t>𝐻</m:t>
                            </m:r>
                          </m:e>
                        </m:acc>
                      </m:e>
                      <m:sub>
                        <m:r>
                          <a:rPr lang="en-US" sz="3200" i="1">
                            <a:solidFill>
                              <a:schemeClr val="accent3">
                                <a:lumMod val="60000"/>
                                <a:lumOff val="40000"/>
                              </a:schemeClr>
                            </a:solidFill>
                            <a:latin typeface="Cambria Math" panose="02040503050406030204" pitchFamily="18" charset="0"/>
                          </a:rPr>
                          <m:t>𝑒𝑙</m:t>
                        </m:r>
                      </m:sub>
                    </m:sSub>
                    <m:r>
                      <a:rPr lang="en-US" sz="3200" i="1">
                        <a:solidFill>
                          <a:schemeClr val="accent3">
                            <a:lumMod val="60000"/>
                            <a:lumOff val="40000"/>
                          </a:schemeClr>
                        </a:solidFill>
                        <a:latin typeface="Cambria Math" panose="02040503050406030204" pitchFamily="18" charset="0"/>
                      </a:rPr>
                      <m:t>=</m:t>
                    </m:r>
                    <m:f>
                      <m:fPr>
                        <m:ctrlPr>
                          <a:rPr lang="en-US" sz="3200" i="1">
                            <a:solidFill>
                              <a:schemeClr val="accent3">
                                <a:lumMod val="60000"/>
                                <a:lumOff val="40000"/>
                              </a:schemeClr>
                            </a:solidFill>
                            <a:latin typeface="Cambria Math" panose="02040503050406030204" pitchFamily="18" charset="0"/>
                          </a:rPr>
                        </m:ctrlPr>
                      </m:fPr>
                      <m:num>
                        <m:sSup>
                          <m:sSupPr>
                            <m:ctrlPr>
                              <a:rPr lang="en-US" sz="3200" i="1">
                                <a:solidFill>
                                  <a:schemeClr val="accent3">
                                    <a:lumMod val="60000"/>
                                    <a:lumOff val="40000"/>
                                  </a:schemeClr>
                                </a:solidFill>
                                <a:latin typeface="Cambria Math" panose="02040503050406030204" pitchFamily="18" charset="0"/>
                              </a:rPr>
                            </m:ctrlPr>
                          </m:sSupPr>
                          <m:e>
                            <m:r>
                              <a:rPr lang="en-US" sz="3200" i="1">
                                <a:solidFill>
                                  <a:schemeClr val="accent3">
                                    <a:lumMod val="60000"/>
                                    <a:lumOff val="40000"/>
                                  </a:schemeClr>
                                </a:solidFill>
                                <a:latin typeface="Cambria Math" panose="02040503050406030204" pitchFamily="18" charset="0"/>
                              </a:rPr>
                              <m:t>h</m:t>
                            </m:r>
                          </m:e>
                          <m:sup>
                            <m:r>
                              <a:rPr lang="en-US" sz="3200" i="1">
                                <a:solidFill>
                                  <a:schemeClr val="accent3">
                                    <a:lumMod val="60000"/>
                                    <a:lumOff val="40000"/>
                                  </a:schemeClr>
                                </a:solidFill>
                                <a:latin typeface="Cambria Math" panose="02040503050406030204" pitchFamily="18" charset="0"/>
                              </a:rPr>
                              <m:t>2</m:t>
                            </m:r>
                          </m:sup>
                        </m:sSup>
                      </m:num>
                      <m:den>
                        <m:r>
                          <a:rPr lang="en-US" sz="3200" i="1">
                            <a:solidFill>
                              <a:schemeClr val="accent3">
                                <a:lumMod val="60000"/>
                                <a:lumOff val="40000"/>
                              </a:schemeClr>
                            </a:solidFill>
                            <a:latin typeface="Cambria Math" panose="02040503050406030204" pitchFamily="18" charset="0"/>
                          </a:rPr>
                          <m:t>8</m:t>
                        </m:r>
                        <m:sSub>
                          <m:sSubPr>
                            <m:ctrlPr>
                              <a:rPr lang="en-US" sz="3200" i="1">
                                <a:solidFill>
                                  <a:schemeClr val="accent3">
                                    <a:lumMod val="60000"/>
                                    <a:lumOff val="40000"/>
                                  </a:schemeClr>
                                </a:solidFill>
                                <a:latin typeface="Cambria Math" panose="02040503050406030204" pitchFamily="18" charset="0"/>
                              </a:rPr>
                            </m:ctrlPr>
                          </m:sSubPr>
                          <m:e>
                            <m:r>
                              <a:rPr lang="en-US" sz="3200" i="1">
                                <a:solidFill>
                                  <a:schemeClr val="accent3">
                                    <a:lumMod val="60000"/>
                                    <a:lumOff val="40000"/>
                                  </a:schemeClr>
                                </a:solidFill>
                                <a:latin typeface="Cambria Math" panose="02040503050406030204" pitchFamily="18" charset="0"/>
                              </a:rPr>
                              <m:t>𝑚</m:t>
                            </m:r>
                          </m:e>
                          <m:sub>
                            <m:r>
                              <a:rPr lang="en-US" sz="3200" i="1">
                                <a:solidFill>
                                  <a:schemeClr val="accent3">
                                    <a:lumMod val="60000"/>
                                    <a:lumOff val="40000"/>
                                  </a:schemeClr>
                                </a:solidFill>
                                <a:latin typeface="Cambria Math" panose="02040503050406030204" pitchFamily="18" charset="0"/>
                              </a:rPr>
                              <m:t>𝑒</m:t>
                            </m:r>
                          </m:sub>
                        </m:sSub>
                        <m:sSup>
                          <m:sSupPr>
                            <m:ctrlPr>
                              <a:rPr lang="en-US" sz="3200" i="1">
                                <a:solidFill>
                                  <a:schemeClr val="accent3">
                                    <a:lumMod val="60000"/>
                                    <a:lumOff val="40000"/>
                                  </a:schemeClr>
                                </a:solidFill>
                                <a:latin typeface="Cambria Math" panose="02040503050406030204" pitchFamily="18" charset="0"/>
                              </a:rPr>
                            </m:ctrlPr>
                          </m:sSupPr>
                          <m:e>
                            <m:r>
                              <a:rPr lang="en-US" sz="3200" i="1">
                                <a:solidFill>
                                  <a:schemeClr val="accent3">
                                    <a:lumMod val="60000"/>
                                    <a:lumOff val="40000"/>
                                  </a:schemeClr>
                                </a:solidFill>
                                <a:latin typeface="Cambria Math" panose="02040503050406030204" pitchFamily="18" charset="0"/>
                                <a:ea typeface="Cambria Math" panose="02040503050406030204" pitchFamily="18" charset="0"/>
                              </a:rPr>
                              <m:t>𝜋</m:t>
                            </m:r>
                          </m:e>
                          <m:sup>
                            <m:r>
                              <a:rPr lang="en-US" sz="3200" i="1">
                                <a:solidFill>
                                  <a:schemeClr val="accent3">
                                    <a:lumMod val="60000"/>
                                    <a:lumOff val="40000"/>
                                  </a:schemeClr>
                                </a:solidFill>
                                <a:latin typeface="Cambria Math" panose="02040503050406030204" pitchFamily="18" charset="0"/>
                              </a:rPr>
                              <m:t>2</m:t>
                            </m:r>
                          </m:sup>
                        </m:sSup>
                      </m:den>
                    </m:f>
                    <m:nary>
                      <m:naryPr>
                        <m:chr m:val="∑"/>
                        <m:supHide m:val="on"/>
                        <m:ctrlPr>
                          <a:rPr lang="en-US" sz="3200" i="1">
                            <a:solidFill>
                              <a:schemeClr val="accent3">
                                <a:lumMod val="60000"/>
                                <a:lumOff val="40000"/>
                              </a:schemeClr>
                            </a:solidFill>
                            <a:latin typeface="Cambria Math" panose="02040503050406030204" pitchFamily="18" charset="0"/>
                          </a:rPr>
                        </m:ctrlPr>
                      </m:naryPr>
                      <m:sub>
                        <m:r>
                          <m:rPr>
                            <m:brk m:alnAt="7"/>
                          </m:rPr>
                          <a:rPr lang="en-US" sz="3200" i="1">
                            <a:solidFill>
                              <a:schemeClr val="accent3">
                                <a:lumMod val="60000"/>
                                <a:lumOff val="40000"/>
                              </a:schemeClr>
                            </a:solidFill>
                            <a:latin typeface="Cambria Math" panose="02040503050406030204" pitchFamily="18" charset="0"/>
                          </a:rPr>
                          <m:t>𝑖</m:t>
                        </m:r>
                      </m:sub>
                      <m:sup/>
                      <m:e>
                        <m:sSubSup>
                          <m:sSubSupPr>
                            <m:ctrlPr>
                              <a:rPr lang="en-US" sz="3200" i="1">
                                <a:solidFill>
                                  <a:schemeClr val="accent3">
                                    <a:lumMod val="60000"/>
                                    <a:lumOff val="40000"/>
                                  </a:schemeClr>
                                </a:solidFill>
                                <a:latin typeface="Cambria Math" panose="02040503050406030204" pitchFamily="18" charset="0"/>
                              </a:rPr>
                            </m:ctrlPr>
                          </m:sSubSupPr>
                          <m:e>
                            <m:r>
                              <a:rPr lang="en-US" sz="3200" i="1">
                                <a:solidFill>
                                  <a:schemeClr val="accent3">
                                    <a:lumMod val="60000"/>
                                    <a:lumOff val="40000"/>
                                  </a:schemeClr>
                                </a:solidFill>
                                <a:latin typeface="Cambria Math" panose="02040503050406030204" pitchFamily="18" charset="0"/>
                                <a:ea typeface="Cambria Math" panose="02040503050406030204" pitchFamily="18" charset="0"/>
                              </a:rPr>
                              <m:t>𝛻</m:t>
                            </m:r>
                          </m:e>
                          <m:sub>
                            <m:r>
                              <a:rPr lang="en-US" sz="3200" i="1">
                                <a:solidFill>
                                  <a:schemeClr val="accent3">
                                    <a:lumMod val="60000"/>
                                    <a:lumOff val="40000"/>
                                  </a:schemeClr>
                                </a:solidFill>
                                <a:latin typeface="Cambria Math" panose="02040503050406030204" pitchFamily="18" charset="0"/>
                              </a:rPr>
                              <m:t>𝑖</m:t>
                            </m:r>
                          </m:sub>
                          <m:sup>
                            <m:r>
                              <a:rPr lang="en-US" sz="3200" i="1">
                                <a:solidFill>
                                  <a:schemeClr val="accent3">
                                    <a:lumMod val="60000"/>
                                    <a:lumOff val="40000"/>
                                  </a:schemeClr>
                                </a:solidFill>
                                <a:latin typeface="Cambria Math" panose="02040503050406030204" pitchFamily="18" charset="0"/>
                              </a:rPr>
                              <m:t>2</m:t>
                            </m:r>
                          </m:sup>
                        </m:sSubSup>
                      </m:e>
                    </m:nary>
                    <m:r>
                      <a:rPr lang="en-US" sz="3200" i="1">
                        <a:solidFill>
                          <a:schemeClr val="accent3">
                            <a:lumMod val="60000"/>
                            <a:lumOff val="40000"/>
                          </a:schemeClr>
                        </a:solidFill>
                        <a:latin typeface="Cambria Math" panose="02040503050406030204" pitchFamily="18" charset="0"/>
                      </a:rPr>
                      <m:t> −</m:t>
                    </m:r>
                    <m:nary>
                      <m:naryPr>
                        <m:chr m:val="∑"/>
                        <m:supHide m:val="on"/>
                        <m:ctrlPr>
                          <a:rPr lang="en-US" sz="3200" i="1">
                            <a:solidFill>
                              <a:schemeClr val="accent3">
                                <a:lumMod val="60000"/>
                                <a:lumOff val="40000"/>
                              </a:schemeClr>
                            </a:solidFill>
                            <a:latin typeface="Cambria Math" panose="02040503050406030204" pitchFamily="18" charset="0"/>
                          </a:rPr>
                        </m:ctrlPr>
                      </m:naryPr>
                      <m:sub>
                        <m:r>
                          <m:rPr>
                            <m:brk m:alnAt="7"/>
                          </m:rPr>
                          <a:rPr lang="en-US" sz="3200" i="1">
                            <a:solidFill>
                              <a:schemeClr val="accent3">
                                <a:lumMod val="60000"/>
                                <a:lumOff val="40000"/>
                              </a:schemeClr>
                            </a:solidFill>
                            <a:latin typeface="Cambria Math" panose="02040503050406030204" pitchFamily="18" charset="0"/>
                            <a:ea typeface="Cambria Math" panose="02040503050406030204" pitchFamily="18" charset="0"/>
                          </a:rPr>
                          <m:t>𝛼</m:t>
                        </m:r>
                      </m:sub>
                      <m:sup/>
                      <m:e>
                        <m:nary>
                          <m:naryPr>
                            <m:chr m:val="∑"/>
                            <m:supHide m:val="on"/>
                            <m:ctrlPr>
                              <a:rPr lang="en-US" sz="3200" i="1">
                                <a:solidFill>
                                  <a:schemeClr val="accent3">
                                    <a:lumMod val="60000"/>
                                    <a:lumOff val="40000"/>
                                  </a:schemeClr>
                                </a:solidFill>
                                <a:latin typeface="Cambria Math" panose="02040503050406030204" pitchFamily="18" charset="0"/>
                              </a:rPr>
                            </m:ctrlPr>
                          </m:naryPr>
                          <m:sub>
                            <m:r>
                              <m:rPr>
                                <m:brk m:alnAt="7"/>
                              </m:rPr>
                              <a:rPr lang="en-US" sz="3200" i="1">
                                <a:solidFill>
                                  <a:schemeClr val="accent3">
                                    <a:lumMod val="60000"/>
                                    <a:lumOff val="40000"/>
                                  </a:schemeClr>
                                </a:solidFill>
                                <a:latin typeface="Cambria Math" panose="02040503050406030204" pitchFamily="18" charset="0"/>
                              </a:rPr>
                              <m:t>𝑖</m:t>
                            </m:r>
                          </m:sub>
                          <m:sup/>
                          <m:e>
                            <m:f>
                              <m:fPr>
                                <m:ctrlPr>
                                  <a:rPr lang="en-US" sz="3200" i="1">
                                    <a:solidFill>
                                      <a:schemeClr val="accent3">
                                        <a:lumMod val="60000"/>
                                        <a:lumOff val="40000"/>
                                      </a:schemeClr>
                                    </a:solidFill>
                                    <a:latin typeface="Cambria Math" panose="02040503050406030204" pitchFamily="18" charset="0"/>
                                  </a:rPr>
                                </m:ctrlPr>
                              </m:fPr>
                              <m:num>
                                <m:sSub>
                                  <m:sSubPr>
                                    <m:ctrlPr>
                                      <a:rPr lang="en-US" sz="3200" i="1">
                                        <a:solidFill>
                                          <a:schemeClr val="accent3">
                                            <a:lumMod val="60000"/>
                                            <a:lumOff val="40000"/>
                                          </a:schemeClr>
                                        </a:solidFill>
                                        <a:latin typeface="Cambria Math" panose="02040503050406030204" pitchFamily="18" charset="0"/>
                                      </a:rPr>
                                    </m:ctrlPr>
                                  </m:sSubPr>
                                  <m:e>
                                    <m:r>
                                      <a:rPr lang="en-US" sz="3200" i="1">
                                        <a:solidFill>
                                          <a:schemeClr val="accent3">
                                            <a:lumMod val="60000"/>
                                            <a:lumOff val="40000"/>
                                          </a:schemeClr>
                                        </a:solidFill>
                                        <a:latin typeface="Cambria Math" panose="02040503050406030204" pitchFamily="18" charset="0"/>
                                      </a:rPr>
                                      <m:t>𝑍</m:t>
                                    </m:r>
                                  </m:e>
                                  <m:sub>
                                    <m:r>
                                      <a:rPr lang="en-US" sz="3200" i="1">
                                        <a:solidFill>
                                          <a:schemeClr val="accent3">
                                            <a:lumMod val="60000"/>
                                            <a:lumOff val="40000"/>
                                          </a:schemeClr>
                                        </a:solidFill>
                                        <a:latin typeface="Cambria Math" panose="02040503050406030204" pitchFamily="18" charset="0"/>
                                        <a:ea typeface="Cambria Math" panose="02040503050406030204" pitchFamily="18" charset="0"/>
                                      </a:rPr>
                                      <m:t>𝛼</m:t>
                                    </m:r>
                                  </m:sub>
                                </m:sSub>
                                <m:sSup>
                                  <m:sSupPr>
                                    <m:ctrlPr>
                                      <a:rPr lang="en-US" sz="3200" i="1">
                                        <a:solidFill>
                                          <a:schemeClr val="accent3">
                                            <a:lumMod val="60000"/>
                                            <a:lumOff val="40000"/>
                                          </a:schemeClr>
                                        </a:solidFill>
                                        <a:latin typeface="Cambria Math" panose="02040503050406030204" pitchFamily="18" charset="0"/>
                                      </a:rPr>
                                    </m:ctrlPr>
                                  </m:sSupPr>
                                  <m:e>
                                    <m:r>
                                      <a:rPr lang="en-US" sz="3200" i="1">
                                        <a:solidFill>
                                          <a:schemeClr val="accent3">
                                            <a:lumMod val="60000"/>
                                            <a:lumOff val="40000"/>
                                          </a:schemeClr>
                                        </a:solidFill>
                                        <a:latin typeface="Cambria Math" panose="02040503050406030204" pitchFamily="18" charset="0"/>
                                      </a:rPr>
                                      <m:t>𝑒</m:t>
                                    </m:r>
                                  </m:e>
                                  <m:sup>
                                    <m:r>
                                      <a:rPr lang="en-US" sz="3200" i="1">
                                        <a:solidFill>
                                          <a:schemeClr val="accent3">
                                            <a:lumMod val="60000"/>
                                            <a:lumOff val="40000"/>
                                          </a:schemeClr>
                                        </a:solidFill>
                                        <a:latin typeface="Cambria Math" panose="02040503050406030204" pitchFamily="18" charset="0"/>
                                      </a:rPr>
                                      <m:t>2</m:t>
                                    </m:r>
                                  </m:sup>
                                </m:sSup>
                              </m:num>
                              <m:den>
                                <m:sSub>
                                  <m:sSubPr>
                                    <m:ctrlPr>
                                      <a:rPr lang="en-US" sz="3200" i="1">
                                        <a:solidFill>
                                          <a:schemeClr val="accent3">
                                            <a:lumMod val="60000"/>
                                            <a:lumOff val="40000"/>
                                          </a:schemeClr>
                                        </a:solidFill>
                                        <a:latin typeface="Cambria Math" panose="02040503050406030204" pitchFamily="18" charset="0"/>
                                      </a:rPr>
                                    </m:ctrlPr>
                                  </m:sSubPr>
                                  <m:e>
                                    <m:r>
                                      <a:rPr lang="en-US" sz="3200" i="1">
                                        <a:solidFill>
                                          <a:schemeClr val="accent3">
                                            <a:lumMod val="60000"/>
                                            <a:lumOff val="40000"/>
                                          </a:schemeClr>
                                        </a:solidFill>
                                        <a:latin typeface="Cambria Math" panose="02040503050406030204" pitchFamily="18" charset="0"/>
                                      </a:rPr>
                                      <m:t>𝑟</m:t>
                                    </m:r>
                                  </m:e>
                                  <m:sub>
                                    <m:r>
                                      <a:rPr lang="en-US" sz="3200" i="1">
                                        <a:solidFill>
                                          <a:schemeClr val="accent3">
                                            <a:lumMod val="60000"/>
                                            <a:lumOff val="40000"/>
                                          </a:schemeClr>
                                        </a:solidFill>
                                        <a:latin typeface="Cambria Math" panose="02040503050406030204" pitchFamily="18" charset="0"/>
                                      </a:rPr>
                                      <m:t>𝑖</m:t>
                                    </m:r>
                                    <m:r>
                                      <a:rPr lang="en-US" sz="3200" i="1">
                                        <a:solidFill>
                                          <a:schemeClr val="accent3">
                                            <a:lumMod val="60000"/>
                                            <a:lumOff val="40000"/>
                                          </a:schemeClr>
                                        </a:solidFill>
                                        <a:latin typeface="Cambria Math" panose="02040503050406030204" pitchFamily="18" charset="0"/>
                                        <a:ea typeface="Cambria Math" panose="02040503050406030204" pitchFamily="18" charset="0"/>
                                      </a:rPr>
                                      <m:t>𝛼</m:t>
                                    </m:r>
                                  </m:sub>
                                </m:sSub>
                              </m:den>
                            </m:f>
                          </m:e>
                        </m:nary>
                      </m:e>
                    </m:nary>
                  </m:oMath>
                </a14:m>
                <a:r>
                  <a:rPr lang="en-US" sz="3200" dirty="0">
                    <a:solidFill>
                      <a:schemeClr val="accent3">
                        <a:lumMod val="60000"/>
                        <a:lumOff val="40000"/>
                      </a:schemeClr>
                    </a:solidFill>
                  </a:rPr>
                  <a:t>  +</a:t>
                </a:r>
                <a14:m>
                  <m:oMath xmlns:m="http://schemas.openxmlformats.org/officeDocument/2006/math">
                    <m:nary>
                      <m:naryPr>
                        <m:chr m:val="∑"/>
                        <m:supHide m:val="on"/>
                        <m:ctrlPr>
                          <a:rPr lang="en-US" sz="3200" i="1" dirty="0">
                            <a:solidFill>
                              <a:schemeClr val="accent3">
                                <a:lumMod val="60000"/>
                                <a:lumOff val="40000"/>
                              </a:schemeClr>
                            </a:solidFill>
                            <a:latin typeface="Cambria Math" panose="02040503050406030204" pitchFamily="18" charset="0"/>
                          </a:rPr>
                        </m:ctrlPr>
                      </m:naryPr>
                      <m:sub>
                        <m:r>
                          <m:rPr>
                            <m:brk m:alnAt="7"/>
                          </m:rPr>
                          <a:rPr lang="en-US" sz="3200" i="1" dirty="0">
                            <a:solidFill>
                              <a:schemeClr val="accent3">
                                <a:lumMod val="60000"/>
                                <a:lumOff val="40000"/>
                              </a:schemeClr>
                            </a:solidFill>
                            <a:latin typeface="Cambria Math" panose="02040503050406030204" pitchFamily="18" charset="0"/>
                          </a:rPr>
                          <m:t>𝑗</m:t>
                        </m:r>
                      </m:sub>
                      <m:sup/>
                      <m:e>
                        <m:nary>
                          <m:naryPr>
                            <m:chr m:val="∑"/>
                            <m:supHide m:val="on"/>
                            <m:ctrlPr>
                              <a:rPr lang="en-US" sz="3200" i="1" dirty="0">
                                <a:solidFill>
                                  <a:schemeClr val="accent3">
                                    <a:lumMod val="60000"/>
                                    <a:lumOff val="40000"/>
                                  </a:schemeClr>
                                </a:solidFill>
                                <a:latin typeface="Cambria Math" panose="02040503050406030204" pitchFamily="18" charset="0"/>
                              </a:rPr>
                            </m:ctrlPr>
                          </m:naryPr>
                          <m:sub>
                            <m:r>
                              <m:rPr>
                                <m:brk m:alnAt="7"/>
                              </m:rPr>
                              <a:rPr lang="en-US" sz="3200" i="1" dirty="0">
                                <a:solidFill>
                                  <a:schemeClr val="accent3">
                                    <a:lumMod val="60000"/>
                                    <a:lumOff val="40000"/>
                                  </a:schemeClr>
                                </a:solidFill>
                                <a:latin typeface="Cambria Math" panose="02040503050406030204" pitchFamily="18" charset="0"/>
                              </a:rPr>
                              <m:t>𝑖</m:t>
                            </m:r>
                            <m:r>
                              <a:rPr lang="en-US" sz="3200" i="1" dirty="0">
                                <a:solidFill>
                                  <a:schemeClr val="accent3">
                                    <a:lumMod val="60000"/>
                                    <a:lumOff val="40000"/>
                                  </a:schemeClr>
                                </a:solidFill>
                                <a:latin typeface="Cambria Math" panose="02040503050406030204" pitchFamily="18" charset="0"/>
                                <a:ea typeface="Cambria Math" panose="02040503050406030204" pitchFamily="18" charset="0"/>
                              </a:rPr>
                              <m:t>&gt;</m:t>
                            </m:r>
                            <m:r>
                              <a:rPr lang="en-US" sz="3200" i="1" dirty="0">
                                <a:solidFill>
                                  <a:schemeClr val="accent3">
                                    <a:lumMod val="60000"/>
                                    <a:lumOff val="40000"/>
                                  </a:schemeClr>
                                </a:solidFill>
                                <a:latin typeface="Cambria Math" panose="02040503050406030204" pitchFamily="18" charset="0"/>
                                <a:ea typeface="Cambria Math" panose="02040503050406030204" pitchFamily="18" charset="0"/>
                              </a:rPr>
                              <m:t>𝑗</m:t>
                            </m:r>
                          </m:sub>
                          <m:sup/>
                          <m:e>
                            <m:f>
                              <m:fPr>
                                <m:ctrlPr>
                                  <a:rPr lang="en-US" sz="3200" i="1" dirty="0">
                                    <a:solidFill>
                                      <a:schemeClr val="accent3">
                                        <a:lumMod val="60000"/>
                                        <a:lumOff val="40000"/>
                                      </a:schemeClr>
                                    </a:solidFill>
                                    <a:latin typeface="Cambria Math" panose="02040503050406030204" pitchFamily="18" charset="0"/>
                                  </a:rPr>
                                </m:ctrlPr>
                              </m:fPr>
                              <m:num>
                                <m:sSup>
                                  <m:sSupPr>
                                    <m:ctrlPr>
                                      <a:rPr lang="en-US" sz="3200" i="1" dirty="0">
                                        <a:solidFill>
                                          <a:schemeClr val="accent3">
                                            <a:lumMod val="60000"/>
                                            <a:lumOff val="40000"/>
                                          </a:schemeClr>
                                        </a:solidFill>
                                        <a:latin typeface="Cambria Math" panose="02040503050406030204" pitchFamily="18" charset="0"/>
                                      </a:rPr>
                                    </m:ctrlPr>
                                  </m:sSupPr>
                                  <m:e>
                                    <m:r>
                                      <a:rPr lang="en-US" sz="3200" i="1" dirty="0">
                                        <a:solidFill>
                                          <a:schemeClr val="accent3">
                                            <a:lumMod val="60000"/>
                                            <a:lumOff val="40000"/>
                                          </a:schemeClr>
                                        </a:solidFill>
                                        <a:latin typeface="Cambria Math" panose="02040503050406030204" pitchFamily="18" charset="0"/>
                                      </a:rPr>
                                      <m:t>𝑒</m:t>
                                    </m:r>
                                  </m:e>
                                  <m:sup>
                                    <m:r>
                                      <a:rPr lang="en-US" sz="3200" i="1" dirty="0">
                                        <a:solidFill>
                                          <a:schemeClr val="accent3">
                                            <a:lumMod val="60000"/>
                                            <a:lumOff val="40000"/>
                                          </a:schemeClr>
                                        </a:solidFill>
                                        <a:latin typeface="Cambria Math" panose="02040503050406030204" pitchFamily="18" charset="0"/>
                                      </a:rPr>
                                      <m:t>2</m:t>
                                    </m:r>
                                  </m:sup>
                                </m:sSup>
                              </m:num>
                              <m:den>
                                <m:sSub>
                                  <m:sSubPr>
                                    <m:ctrlPr>
                                      <a:rPr lang="en-US" sz="3200" i="1" dirty="0">
                                        <a:solidFill>
                                          <a:schemeClr val="accent3">
                                            <a:lumMod val="60000"/>
                                            <a:lumOff val="40000"/>
                                          </a:schemeClr>
                                        </a:solidFill>
                                        <a:latin typeface="Cambria Math" panose="02040503050406030204" pitchFamily="18" charset="0"/>
                                      </a:rPr>
                                    </m:ctrlPr>
                                  </m:sSubPr>
                                  <m:e>
                                    <m:r>
                                      <a:rPr lang="en-US" sz="3200" i="1" dirty="0">
                                        <a:solidFill>
                                          <a:schemeClr val="accent3">
                                            <a:lumMod val="60000"/>
                                            <a:lumOff val="40000"/>
                                          </a:schemeClr>
                                        </a:solidFill>
                                        <a:latin typeface="Cambria Math" panose="02040503050406030204" pitchFamily="18" charset="0"/>
                                      </a:rPr>
                                      <m:t>𝑟</m:t>
                                    </m:r>
                                  </m:e>
                                  <m:sub>
                                    <m:r>
                                      <a:rPr lang="en-US" sz="3200" i="1" dirty="0">
                                        <a:solidFill>
                                          <a:schemeClr val="accent3">
                                            <a:lumMod val="60000"/>
                                            <a:lumOff val="40000"/>
                                          </a:schemeClr>
                                        </a:solidFill>
                                        <a:latin typeface="Cambria Math" panose="02040503050406030204" pitchFamily="18" charset="0"/>
                                      </a:rPr>
                                      <m:t>𝑖𝑗</m:t>
                                    </m:r>
                                  </m:sub>
                                </m:sSub>
                              </m:den>
                            </m:f>
                          </m:e>
                        </m:nary>
                      </m:e>
                    </m:nary>
                  </m:oMath>
                </a14:m>
                <a:endParaRPr lang="en-US" sz="3200" dirty="0">
                  <a:solidFill>
                    <a:srgbClr val="00206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050588" y="5389123"/>
                <a:ext cx="10214043" cy="97404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915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2" name="Title 1"/>
              <p:cNvSpPr>
                <a:spLocks noGrp="1"/>
              </p:cNvSpPr>
              <p:nvPr>
                <p:ph type="title"/>
              </p:nvPr>
            </p:nvSpPr>
            <p:spPr>
              <a:xfrm>
                <a:off x="663103" y="929329"/>
                <a:ext cx="10515600" cy="1325563"/>
              </a:xfrm>
            </p:spPr>
            <p:txBody>
              <a:bodyPr>
                <a:normAutofit fontScale="90000"/>
              </a:bodyPr>
              <a:lstStyle/>
              <a:p>
                <a:r>
                  <a:rPr lang="en-US" dirty="0" smtClean="0"/>
                  <a:t>Let the </a:t>
                </a:r>
                <a:r>
                  <a:rPr lang="en-US" dirty="0"/>
                  <a:t>nuclei are at a and b; R is the inter-nuclear </a:t>
                </a:r>
                <a:r>
                  <a:rPr lang="en-US" dirty="0" smtClean="0"/>
                  <a:t>distance;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𝑎</m:t>
                        </m:r>
                      </m:sub>
                    </m:sSub>
                    <m:r>
                      <a:rPr lang="en-US" i="1" dirty="0" smtClean="0">
                        <a:latin typeface="Cambria Math" panose="02040503050406030204" pitchFamily="18" charset="0"/>
                      </a:rPr>
                      <m:t>  </m:t>
                    </m:r>
                  </m:oMath>
                </a14:m>
                <a:r>
                  <a:rPr lang="en-US" dirty="0" smtClean="0"/>
                  <a:t>and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𝑏</m:t>
                        </m:r>
                      </m:sub>
                    </m:sSub>
                    <m:r>
                      <a:rPr lang="en-US" i="1" dirty="0" smtClean="0">
                        <a:latin typeface="Cambria Math" panose="02040503050406030204" pitchFamily="18" charset="0"/>
                      </a:rPr>
                      <m:t>  </m:t>
                    </m:r>
                  </m:oMath>
                </a14:m>
                <a:r>
                  <a:rPr lang="en-US" dirty="0" smtClean="0"/>
                  <a:t>are </a:t>
                </a:r>
                <a:r>
                  <a:rPr lang="en-US" dirty="0"/>
                  <a:t>the distances from the electron to nuclei a and b. Since, nuclei are fixed, we have a one particle problem whose purely electronic </a:t>
                </a:r>
                <a:r>
                  <a:rPr lang="en-US" dirty="0" smtClean="0"/>
                  <a:t>Hamiltonian is:</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63103" y="929329"/>
                <a:ext cx="10515600" cy="1325563"/>
              </a:xfrm>
              <a:blipFill rotWithShape="0">
                <a:blip r:embed="rId3"/>
                <a:stretch>
                  <a:fillRect l="-2087" t="-69266" r="-1333" b="-76606"/>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2134927" y="3158464"/>
            <a:ext cx="7027200" cy="2836800"/>
          </a:xfrm>
          <a:prstGeom prst="rect">
            <a:avLst/>
          </a:prstGeom>
          <a:solidFill>
            <a:srgbClr val="002060"/>
          </a:solidFill>
        </p:spPr>
      </p:pic>
      <p:sp>
        <p:nvSpPr>
          <p:cNvPr id="5" name="TextBox 4"/>
          <p:cNvSpPr txBox="1"/>
          <p:nvPr/>
        </p:nvSpPr>
        <p:spPr>
          <a:xfrm>
            <a:off x="1400784" y="6303524"/>
            <a:ext cx="9280187" cy="400110"/>
          </a:xfrm>
          <a:prstGeom prst="rect">
            <a:avLst/>
          </a:prstGeom>
          <a:noFill/>
        </p:spPr>
        <p:txBody>
          <a:bodyPr wrap="square" rtlCol="0">
            <a:spAutoFit/>
          </a:bodyPr>
          <a:lstStyle/>
          <a:p>
            <a:r>
              <a:rPr lang="en-US" sz="2000" dirty="0"/>
              <a:t>Electronic energy with (U) and </a:t>
            </a:r>
            <a:r>
              <a:rPr lang="en-US" sz="2000" dirty="0" err="1"/>
              <a:t>internuclear</a:t>
            </a:r>
            <a:r>
              <a:rPr lang="en-US" sz="2000" dirty="0"/>
              <a:t> repulsion for the ground electronic state</a:t>
            </a:r>
          </a:p>
        </p:txBody>
      </p:sp>
    </p:spTree>
    <p:extLst>
      <p:ext uri="{BB962C8B-B14F-4D97-AF65-F5344CB8AC3E}">
        <p14:creationId xmlns:p14="http://schemas.microsoft.com/office/powerpoint/2010/main" val="2668695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2" name="Title 1"/>
              <p:cNvSpPr>
                <a:spLocks noGrp="1"/>
              </p:cNvSpPr>
              <p:nvPr>
                <p:ph type="title"/>
              </p:nvPr>
            </p:nvSpPr>
            <p:spPr>
              <a:xfrm>
                <a:off x="126465" y="2927375"/>
                <a:ext cx="10535051" cy="1391707"/>
              </a:xfrm>
            </p:spPr>
            <p:txBody>
              <a:bodyPr>
                <a:normAutofit fontScale="90000"/>
              </a:bodyPr>
              <a:lstStyle/>
              <a:p>
                <a:r>
                  <a:rPr lang="en-US" sz="3100" dirty="0" smtClean="0"/>
                  <a:t>The </a:t>
                </a:r>
                <a:r>
                  <a:rPr lang="en-US" sz="3100" dirty="0"/>
                  <a:t>𝐻2+ electronic </a:t>
                </a:r>
                <a:r>
                  <a:rPr lang="en-US" sz="3100" dirty="0" err="1"/>
                  <a:t>Schr</a:t>
                </a:r>
                <a:r>
                  <a:rPr lang="en-US" sz="3100" dirty="0"/>
                  <a:t>𝑂̈dinger equation is not separable in spherical coordinates. However, separation of variable is possible in </a:t>
                </a:r>
                <a:r>
                  <a:rPr lang="en-US" sz="3100" i="1" dirty="0"/>
                  <a:t>confocal elliptical coordinates  </a:t>
                </a:r>
                <a:r>
                  <a:rPr lang="en-US" sz="3100" dirty="0"/>
                  <a:t>𝜉, 𝜂,𝑎𝑛𝑑 𝜙</a:t>
                </a:r>
                <a:br>
                  <a:rPr lang="en-US" sz="3100" dirty="0"/>
                </a:br>
                <a:r>
                  <a:rPr lang="en-US" sz="3100" dirty="0"/>
                  <a:t/>
                </a:r>
                <a:br>
                  <a:rPr lang="en-US" sz="3100" dirty="0"/>
                </a:br>
                <a:r>
                  <a:rPr lang="en-US" sz="3100" dirty="0"/>
                  <a:t/>
                </a:r>
                <a:br>
                  <a:rPr lang="en-US" sz="3100" dirty="0"/>
                </a:br>
                <a:r>
                  <a:rPr lang="en-US" sz="3100" dirty="0"/>
                  <a:t/>
                </a:r>
                <a:br>
                  <a:rPr lang="en-US" sz="3100" dirty="0"/>
                </a:br>
                <a:r>
                  <a:rPr lang="en-US" dirty="0"/>
                  <a:t/>
                </a:r>
                <a:br>
                  <a:rPr lang="en-US" dirty="0"/>
                </a:br>
                <a:r>
                  <a:rPr lang="en-US" sz="3100" dirty="0"/>
                  <a:t>At R=∞ the 𝐻2+ ground state is dissociated into a proton and a ground state hydrogen atom; hence 𝐸𝑒𝑙(∞)=-1/2 </a:t>
                </a:r>
                <a:r>
                  <a:rPr lang="en-US" sz="3100" dirty="0" err="1"/>
                  <a:t>hartree</a:t>
                </a:r>
                <a:r>
                  <a:rPr lang="en-US" sz="3100" dirty="0"/>
                  <a:t>. At R=0, the two protons have come together to form the 𝐻𝑒+ ion with ground state energy:  -  </a:t>
                </a:r>
                <a14:m>
                  <m:oMath xmlns:m="http://schemas.openxmlformats.org/officeDocument/2006/math">
                    <m:f>
                      <m:fPr>
                        <m:ctrlPr>
                          <a:rPr lang="en-US" sz="3100" i="1">
                            <a:latin typeface="Cambria Math" panose="02040503050406030204" pitchFamily="18" charset="0"/>
                          </a:rPr>
                        </m:ctrlPr>
                      </m:fPr>
                      <m:num>
                        <m:r>
                          <a:rPr lang="en-US" sz="3100" i="1">
                            <a:latin typeface="Cambria Math" panose="02040503050406030204" pitchFamily="18" charset="0"/>
                          </a:rPr>
                          <m:t>1</m:t>
                        </m:r>
                      </m:num>
                      <m:den>
                        <m:r>
                          <a:rPr lang="en-US" sz="3100" i="1">
                            <a:latin typeface="Cambria Math" panose="02040503050406030204" pitchFamily="18" charset="0"/>
                          </a:rPr>
                          <m:t>2</m:t>
                        </m:r>
                      </m:den>
                    </m:f>
                    <m:sSup>
                      <m:sSupPr>
                        <m:ctrlPr>
                          <a:rPr lang="en-US" sz="3100" i="1">
                            <a:latin typeface="Cambria Math" panose="02040503050406030204" pitchFamily="18" charset="0"/>
                          </a:rPr>
                        </m:ctrlPr>
                      </m:sSupPr>
                      <m:e>
                        <m:r>
                          <a:rPr lang="en-US" sz="3100" i="1">
                            <a:latin typeface="Cambria Math" panose="02040503050406030204" pitchFamily="18" charset="0"/>
                          </a:rPr>
                          <m:t>(</m:t>
                        </m:r>
                        <m:r>
                          <a:rPr lang="en-US" sz="3100" i="1">
                            <a:latin typeface="Cambria Math" panose="02040503050406030204" pitchFamily="18" charset="0"/>
                          </a:rPr>
                          <m:t>2</m:t>
                        </m:r>
                        <m:r>
                          <a:rPr lang="en-US" sz="3100" i="1">
                            <a:latin typeface="Cambria Math" panose="02040503050406030204" pitchFamily="18" charset="0"/>
                          </a:rPr>
                          <m:t>)</m:t>
                        </m:r>
                      </m:e>
                      <m:sup>
                        <m:r>
                          <a:rPr lang="en-US" sz="3100" i="1">
                            <a:latin typeface="Cambria Math" panose="02040503050406030204" pitchFamily="18" charset="0"/>
                          </a:rPr>
                          <m:t>2</m:t>
                        </m:r>
                      </m:sup>
                    </m:sSup>
                  </m:oMath>
                </a14:m>
                <a:r>
                  <a:rPr lang="en-US" sz="3100" dirty="0"/>
                  <a:t> hartrees = - 2 </a:t>
                </a:r>
                <a:r>
                  <a:rPr lang="en-US" sz="3100" dirty="0" err="1"/>
                  <a:t>hartrees</a:t>
                </a:r>
                <a:r>
                  <a:rPr lang="en-US" sz="3100" dirty="0"/>
                  <a:t>. Addition to the inter-nuclear repulsion 1/R (in atomic units) to 𝐸𝑒𝑙(𝑅) gives the U(R) potential energy curve for nuclear motion.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26465" y="2927375"/>
                <a:ext cx="10535051" cy="1391707"/>
              </a:xfrm>
              <a:blipFill rotWithShape="0">
                <a:blip r:embed="rId3"/>
                <a:stretch>
                  <a:fillRect l="-1215" t="-152402" r="-405" b="-1563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22570" y="2645273"/>
                <a:ext cx="4902743" cy="5393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𝜓</m:t>
                          </m:r>
                        </m:e>
                        <m:sub>
                          <m:r>
                            <a:rPr lang="en-US" sz="2800" i="1">
                              <a:latin typeface="Cambria Math" panose="02040503050406030204" pitchFamily="18" charset="0"/>
                            </a:rPr>
                            <m:t>𝑒𝑙</m:t>
                          </m:r>
                        </m:sub>
                      </m:sSub>
                      <m:r>
                        <a:rPr lang="en-US" sz="2800" i="1">
                          <a:latin typeface="Cambria Math" panose="02040503050406030204" pitchFamily="18" charset="0"/>
                        </a:rPr>
                        <m:t>=</m:t>
                      </m:r>
                      <m:r>
                        <a:rPr lang="en-US" sz="2800" i="1">
                          <a:latin typeface="Cambria Math" panose="02040503050406030204" pitchFamily="18" charset="0"/>
                        </a:rPr>
                        <m:t>𝐿</m:t>
                      </m:r>
                      <m:d>
                        <m:dPr>
                          <m:ctrlPr>
                            <a:rPr lang="en-US" sz="2800" i="1">
                              <a:latin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𝜉</m:t>
                          </m:r>
                        </m:e>
                      </m:d>
                      <m:r>
                        <a:rPr lang="en-US" sz="2800" i="1">
                          <a:latin typeface="Cambria Math" panose="02040503050406030204" pitchFamily="18" charset="0"/>
                          <a:ea typeface="Cambria Math" panose="02040503050406030204" pitchFamily="18" charset="0"/>
                        </a:rPr>
                        <m:t>𝑀</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2</m:t>
                          </m:r>
                          <m:r>
                            <a:rPr lang="en-US" sz="2800" i="1">
                              <a:latin typeface="Cambria Math" panose="02040503050406030204" pitchFamily="18" charset="0"/>
                              <a:ea typeface="Cambria Math" panose="02040503050406030204" pitchFamily="18" charset="0"/>
                            </a:rPr>
                            <m:t>𝜋</m:t>
                          </m:r>
                          <m:r>
                            <a:rPr lang="en-US" sz="2800" i="1">
                              <a:latin typeface="Cambria Math" panose="02040503050406030204" pitchFamily="18" charset="0"/>
                              <a:ea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2</m:t>
                          </m:r>
                        </m:sup>
                      </m:sSup>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𝑒</m:t>
                          </m:r>
                        </m:e>
                        <m:sup>
                          <m:r>
                            <a:rPr lang="en-US" sz="2800" i="1">
                              <a:latin typeface="Cambria Math" panose="02040503050406030204" pitchFamily="18" charset="0"/>
                              <a:ea typeface="Cambria Math" panose="02040503050406030204" pitchFamily="18" charset="0"/>
                            </a:rPr>
                            <m:t>𝑖𝑚</m:t>
                          </m:r>
                          <m:r>
                            <a:rPr lang="en-US" sz="2800" i="1">
                              <a:latin typeface="Cambria Math" panose="02040503050406030204" pitchFamily="18" charset="0"/>
                              <a:ea typeface="Cambria Math" panose="02040503050406030204" pitchFamily="18" charset="0"/>
                            </a:rPr>
                            <m:t>𝜑</m:t>
                          </m:r>
                        </m:sup>
                      </m:sSup>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622570" y="2645273"/>
                <a:ext cx="4902743" cy="539315"/>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69698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3"/>
          <a:stretch>
            <a:fillRect/>
          </a:stretch>
        </p:blipFill>
        <p:spPr>
          <a:xfrm>
            <a:off x="2640000" y="365125"/>
            <a:ext cx="6912000" cy="5529600"/>
          </a:xfrm>
          <a:prstGeom prst="rect">
            <a:avLst/>
          </a:prstGeom>
        </p:spPr>
      </p:pic>
      <p:sp>
        <p:nvSpPr>
          <p:cNvPr id="2" name="Title 1"/>
          <p:cNvSpPr>
            <a:spLocks noGrp="1"/>
          </p:cNvSpPr>
          <p:nvPr>
            <p:ph type="title"/>
          </p:nvPr>
        </p:nvSpPr>
        <p:spPr/>
        <p:txBody>
          <a:bodyPr/>
          <a:lstStyle/>
          <a:p>
            <a:endParaRPr lang="en-US" dirty="0"/>
          </a:p>
        </p:txBody>
      </p:sp>
      <p:sp>
        <p:nvSpPr>
          <p:cNvPr id="4" name="TextBox 3"/>
          <p:cNvSpPr txBox="1"/>
          <p:nvPr/>
        </p:nvSpPr>
        <p:spPr>
          <a:xfrm>
            <a:off x="1789889" y="5894725"/>
            <a:ext cx="10038945" cy="369332"/>
          </a:xfrm>
          <a:prstGeom prst="rect">
            <a:avLst/>
          </a:prstGeom>
          <a:noFill/>
        </p:spPr>
        <p:txBody>
          <a:bodyPr wrap="square" rtlCol="0">
            <a:spAutoFit/>
          </a:bodyPr>
          <a:lstStyle/>
          <a:p>
            <a:r>
              <a:rPr lang="en-US" dirty="0" smtClean="0"/>
              <a:t>Electronic energy with (U) and without </a:t>
            </a:r>
            <a:r>
              <a:rPr lang="en-US" dirty="0" err="1" smtClean="0"/>
              <a:t>internuclear</a:t>
            </a:r>
            <a:r>
              <a:rPr lang="en-US" dirty="0" smtClean="0"/>
              <a:t> repulsion for the ground electronic state</a:t>
            </a:r>
            <a:endParaRPr lang="en-US" dirty="0"/>
          </a:p>
        </p:txBody>
      </p:sp>
    </p:spTree>
    <p:extLst>
      <p:ext uri="{BB962C8B-B14F-4D97-AF65-F5344CB8AC3E}">
        <p14:creationId xmlns:p14="http://schemas.microsoft.com/office/powerpoint/2010/main" val="1224505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541</TotalTime>
  <Words>849</Words>
  <Application>Microsoft Office PowerPoint</Application>
  <PresentationFormat>Widescreen</PresentationFormat>
  <Paragraphs>181</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Aharoni</vt:lpstr>
      <vt:lpstr>Arial</vt:lpstr>
      <vt:lpstr>Calibri</vt:lpstr>
      <vt:lpstr>Calibri Light</vt:lpstr>
      <vt:lpstr>Cambria Math</vt:lpstr>
      <vt:lpstr>Constantia</vt:lpstr>
      <vt:lpstr>Wingdings</vt:lpstr>
      <vt:lpstr>Office Theme</vt:lpstr>
      <vt:lpstr>BRIEF STUDY ON  HYDROGEN MOLECULAR ION</vt:lpstr>
      <vt:lpstr>The hydrogen molecular ion, dihydrogen cation, or 𝐻2+, is the simplest molecular ion.   It is composed of two positively charged protons and one negatively charged electron, and can be formed from ionization of a neutral hydrogen molecule    </vt:lpstr>
      <vt:lpstr>  Here I shall consider Born-Oppenheimer approximation and formulate the electronic Hamiltonian for 𝐻2+in atomic units.   Then considering the LCAO-MO (Linear Combination of Atomic Orbitals- Molecular Orbitals), I will consider a short treatment on energy calculation.   Then I shall plot energy for ground state and first excited state and formulated the wave functions, and probability density for it    </vt:lpstr>
      <vt:lpstr>The Born-Oppenheimer approximation is:  </vt:lpstr>
      <vt:lpstr>The wave function and energies of a molecule from Schr𝑂̈dinger equation :  H ̂Ψ(q_i,q_α )=EΨ(q_i,q_α)   where 𝑞𝑖 𝑎𝑛𝑑 𝑞𝛼 symbolize the electronic and nuclear coordinates, respectively   </vt:lpstr>
      <vt:lpstr>Considering the nuclei as fixed, we eliminate the nuclear kinetic energy terms to obtain the  Schr𝑂̈dinger equation for electronic motion:    Where the purely electronic Hamiltonian 𝐻̂𝑒𝑙 is:   </vt:lpstr>
      <vt:lpstr>Let the nuclei are at a and b; R is the inter-nuclear distance;  r_a   and  r_b   are the distances from the electron to nuclei a and b. Since, nuclei are fixed, we have a one particle problem whose purely electronic Hamiltonian is:</vt:lpstr>
      <vt:lpstr>The 𝐻2+ electronic Schr𝑂̈dinger equation is not separable in spherical coordinates. However, separation of variable is possible in confocal elliptical coordinates  𝜉, 𝜂,𝑎𝑛𝑑 𝜙     At R=∞ the 𝐻2+ ground state is dissociated into a proton and a ground state hydrogen atom; hence 𝐸𝑒𝑙(∞)=-1/2 hartree. At R=0, the two protons have come together to form the 𝐻𝑒+ ion with ground state energy:  -  1/2 〖(2)〗^2 hartrees = - 2 hartrees. Addition to the inter-nuclear repulsion 1/R (in atomic units) to 𝐸𝑒𝑙(𝑅) gives the U(R) potential energy curve for nuclear motion.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STUDY ON HYDROGEN MOLECULAR ION</dc:title>
  <dc:creator>Sumitava</dc:creator>
  <cp:lastModifiedBy>Sumitava</cp:lastModifiedBy>
  <cp:revision>95</cp:revision>
  <dcterms:created xsi:type="dcterms:W3CDTF">2016-04-24T06:17:04Z</dcterms:created>
  <dcterms:modified xsi:type="dcterms:W3CDTF">2016-04-27T07:10:23Z</dcterms:modified>
</cp:coreProperties>
</file>