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15" r:id="rId1"/>
  </p:sldMasterIdLst>
  <p:notesMasterIdLst>
    <p:notesMasterId r:id="rId12"/>
  </p:notesMasterIdLst>
  <p:sldIdLst>
    <p:sldId id="256" r:id="rId2"/>
    <p:sldId id="269" r:id="rId3"/>
    <p:sldId id="257" r:id="rId4"/>
    <p:sldId id="258" r:id="rId5"/>
    <p:sldId id="259" r:id="rId6"/>
    <p:sldId id="263" r:id="rId7"/>
    <p:sldId id="265" r:id="rId8"/>
    <p:sldId id="262" r:id="rId9"/>
    <p:sldId id="260"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D301F6-29D6-4C1A-9832-7F7F95D75BE5}" type="datetimeFigureOut">
              <a:rPr lang="en-US" smtClean="0"/>
              <a:pPr/>
              <a:t>6/18/2014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EAB920-16CE-4487-9762-A0CE007C729E}" type="slidenum">
              <a:rPr lang="en-US" smtClean="0"/>
              <a:pPr/>
              <a:t>‹#›</a:t>
            </a:fld>
            <a:endParaRPr lang="en-US"/>
          </a:p>
        </p:txBody>
      </p:sp>
    </p:spTree>
    <p:extLst>
      <p:ext uri="{BB962C8B-B14F-4D97-AF65-F5344CB8AC3E}">
        <p14:creationId xmlns:p14="http://schemas.microsoft.com/office/powerpoint/2010/main" val="1323304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4EAB920-16CE-4487-9762-A0CE007C729E}" type="slidenum">
              <a:rPr lang="en-US" smtClean="0"/>
              <a:pPr/>
              <a:t>1</a:t>
            </a:fld>
            <a:endParaRPr lang="en-US"/>
          </a:p>
        </p:txBody>
      </p:sp>
    </p:spTree>
    <p:extLst>
      <p:ext uri="{BB962C8B-B14F-4D97-AF65-F5344CB8AC3E}">
        <p14:creationId xmlns:p14="http://schemas.microsoft.com/office/powerpoint/2010/main" val="2088535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4EAB920-16CE-4487-9762-A0CE007C729E}" type="slidenum">
              <a:rPr lang="en-US" smtClean="0"/>
              <a:pPr/>
              <a:t>3</a:t>
            </a:fld>
            <a:endParaRPr lang="en-US"/>
          </a:p>
        </p:txBody>
      </p:sp>
    </p:spTree>
    <p:extLst>
      <p:ext uri="{BB962C8B-B14F-4D97-AF65-F5344CB8AC3E}">
        <p14:creationId xmlns:p14="http://schemas.microsoft.com/office/powerpoint/2010/main" val="3469705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D0F10CCD-6CE0-44B6-AFEC-FDCBAF0E16B4}" type="datetime1">
              <a:rPr lang="en-US" smtClean="0"/>
              <a:pPr/>
              <a:t>6/18/2014</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a:lstStyle/>
          <a:p>
            <a:fld id="{D57F1E4F-1CFF-5643-939E-217C01CDF565}" type="slidenum">
              <a:rPr lang="en-US" smtClean="0"/>
              <a:pPr/>
              <a:t>‹#›</a:t>
            </a:fld>
            <a:endParaRPr lang="en-US" dirty="0"/>
          </a:p>
        </p:txBody>
      </p:sp>
      <p:sp>
        <p:nvSpPr>
          <p:cNvPr id="9" name="Subtitle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A96E43-3640-46AC-B68B-12E6617C1924}" type="datetime1">
              <a:rPr lang="en-US" smtClean="0"/>
              <a:pPr/>
              <a:t>6/18/2014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0551F06-4A4B-4B67-B6AB-B83ED6310B21}" type="datetime1">
              <a:rPr lang="en-US" smtClean="0"/>
              <a:pPr/>
              <a:t>6/18/2014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45B05CE-06E6-4BD3-BE4F-1590C0B8500A}" type="datetime1">
              <a:rPr lang="en-US" smtClean="0"/>
              <a:pPr/>
              <a:t>6/18/2014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133600" y="2507786"/>
            <a:ext cx="94488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2008E48-649F-4EEC-A8C3-8BEAFF90A6CC}" type="datetime1">
              <a:rPr lang="en-US" smtClean="0"/>
              <a:pPr/>
              <a:t>6/18/2014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66400" y="6416676"/>
            <a:ext cx="1016000" cy="365125"/>
          </a:xfrm>
        </p:spPr>
        <p:txBody>
          <a:bodyPr/>
          <a:lstStyle/>
          <a:p>
            <a:fld id="{D57F1E4F-1CFF-5643-939E-217C01CDF56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3BCBF62-D4F4-49CA-9C14-6CE708E50898}" type="datetime1">
              <a:rPr lang="en-US" smtClean="0"/>
              <a:pPr/>
              <a:t>6/18/2014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CE97C23-0C4A-48FF-988A-F7800F0BF3F7}" type="datetime1">
              <a:rPr lang="en-US" smtClean="0"/>
              <a:pPr/>
              <a:t>6/18/2014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12D2D4C-D748-4F6C-9E5D-736625D24662}" type="datetime1">
              <a:rPr lang="en-US" smtClean="0"/>
              <a:pPr/>
              <a:t>6/18/2014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CCB1FC-0190-436A-A599-F972EA80C156}" type="datetime1">
              <a:rPr lang="en-US" smtClean="0"/>
              <a:pPr/>
              <a:t>6/18/2014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5783894-5A7C-41A9-AA4C-41DA44F7150F}" type="datetime1">
              <a:rPr lang="en-US" smtClean="0"/>
              <a:pPr/>
              <a:t>6/18/2014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C517C7B-5F95-4576-BC41-573243C3D8C9}" type="datetime1">
              <a:rPr lang="en-US" smtClean="0"/>
              <a:pPr/>
              <a:t>6/18/2014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FA0B5FEA-F59B-448B-BC1E-6B8FEEE8ABE1}" type="datetime1">
              <a:rPr lang="en-US" smtClean="0"/>
              <a:pPr/>
              <a:t>6/18/2014</a:t>
            </a:fld>
            <a:endParaRPr lang="en-US" dirty="0"/>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dirty="0"/>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D57F1E4F-1CFF-5643-939E-217C01CDF56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hf hdr="0" ftr="0" dt="0"/>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ulipstechnologie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raktadaan.org/"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4034401" y="2700585"/>
            <a:ext cx="4483099" cy="1302537"/>
          </a:xfrm>
        </p:spPr>
        <p:txBody>
          <a:bodyPr>
            <a:normAutofit/>
          </a:bodyPr>
          <a:lstStyle/>
          <a:p>
            <a:r>
              <a:rPr lang="en-US" sz="2000" dirty="0" smtClean="0"/>
              <a:t>A Proposal on</a:t>
            </a:r>
            <a:r>
              <a:rPr lang="en-US" sz="2000" b="1" dirty="0" smtClean="0"/>
              <a:t> </a:t>
            </a:r>
            <a:endParaRPr lang="en-US" sz="2000" dirty="0" smtClean="0"/>
          </a:p>
          <a:p>
            <a:r>
              <a:rPr lang="en-US" sz="2000" b="1" dirty="0" smtClean="0"/>
              <a:t>ONLINE BLOOD DONATION</a:t>
            </a:r>
          </a:p>
          <a:p>
            <a:r>
              <a:rPr lang="en-US" sz="2000" b="1" dirty="0" smtClean="0"/>
              <a:t>(OBD)</a:t>
            </a:r>
            <a:endParaRPr lang="en-US" sz="2000" dirty="0" smtClean="0"/>
          </a:p>
          <a:p>
            <a:pPr algn="l"/>
            <a:endParaRPr lang="en-US" sz="2000" b="1" i="1" dirty="0">
              <a:solidFill>
                <a:schemeClr val="tx1">
                  <a:lumMod val="50000"/>
                  <a:lumOff val="50000"/>
                </a:schemeClr>
              </a:solidFill>
              <a:latin typeface="Century Gothic" panose="020B0502020202020204" pitchFamily="34" charset="0"/>
              <a:cs typeface="Arial" panose="020B0604020202020204" pitchFamily="34" charset="0"/>
            </a:endParaRPr>
          </a:p>
        </p:txBody>
      </p:sp>
      <p:sp>
        <p:nvSpPr>
          <p:cNvPr id="8" name="Title 7"/>
          <p:cNvSpPr>
            <a:spLocks noGrp="1"/>
          </p:cNvSpPr>
          <p:nvPr>
            <p:ph type="ctrTitle"/>
          </p:nvPr>
        </p:nvSpPr>
        <p:spPr>
          <a:xfrm>
            <a:off x="677049" y="492525"/>
            <a:ext cx="11193864" cy="1828800"/>
          </a:xfrm>
        </p:spPr>
        <p:txBody>
          <a:bodyPr>
            <a:normAutofit/>
          </a:bodyPr>
          <a:lstStyle/>
          <a:p>
            <a:r>
              <a:rPr lang="en-US" sz="1800" dirty="0">
                <a:effectLst/>
                <a:hlinkClick r:id="rId3"/>
              </a:rPr>
              <a:t>Tulips Technologies</a:t>
            </a:r>
            <a:r>
              <a:rPr lang="en-US" sz="1800" b="0" dirty="0">
                <a:effectLst/>
              </a:rPr>
              <a:t/>
            </a:r>
            <a:br>
              <a:rPr lang="en-US" sz="1800" b="0" dirty="0">
                <a:effectLst/>
              </a:rPr>
            </a:br>
            <a:r>
              <a:rPr lang="en-US" sz="1800" b="0" dirty="0">
                <a:effectLst/>
              </a:rPr>
              <a:t>New </a:t>
            </a:r>
            <a:r>
              <a:rPr lang="en-US" sz="1800" b="0" dirty="0" err="1">
                <a:effectLst/>
              </a:rPr>
              <a:t>Baneshwor</a:t>
            </a:r>
            <a:r>
              <a:rPr lang="en-US" sz="1800" b="0" dirty="0">
                <a:effectLst/>
              </a:rPr>
              <a:t> Rd, </a:t>
            </a:r>
            <a:r>
              <a:rPr lang="en-US" sz="1800" b="0" dirty="0" smtClean="0">
                <a:effectLst/>
              </a:rPr>
              <a:t>Kathmandu, Nepal</a:t>
            </a:r>
            <a:endParaRPr lang="en-US" sz="1800" dirty="0">
              <a:solidFill>
                <a:schemeClr val="accent5">
                  <a:lumMod val="75000"/>
                </a:schemeClr>
              </a:solidFill>
              <a:effectLst/>
            </a:endParaRPr>
          </a:p>
        </p:txBody>
      </p:sp>
      <p:sp>
        <p:nvSpPr>
          <p:cNvPr id="9" name="TextBox 8"/>
          <p:cNvSpPr txBox="1"/>
          <p:nvPr/>
        </p:nvSpPr>
        <p:spPr>
          <a:xfrm>
            <a:off x="8515530" y="4820193"/>
            <a:ext cx="3502297" cy="2123658"/>
          </a:xfrm>
          <a:prstGeom prst="rect">
            <a:avLst/>
          </a:prstGeom>
          <a:noFill/>
        </p:spPr>
        <p:txBody>
          <a:bodyPr wrap="square" rtlCol="0">
            <a:spAutoFit/>
          </a:bodyPr>
          <a:lstStyle/>
          <a:p>
            <a:pPr algn="ctr"/>
            <a:r>
              <a:rPr lang="en-US" sz="2400" b="1" dirty="0" smtClean="0">
                <a:solidFill>
                  <a:srgbClr val="0070C0"/>
                </a:solidFill>
              </a:rPr>
              <a:t>Submitted</a:t>
            </a:r>
            <a:r>
              <a:rPr lang="en-US" sz="2400" b="1" dirty="0" smtClean="0"/>
              <a:t> </a:t>
            </a:r>
            <a:r>
              <a:rPr lang="en-US" sz="2400" b="1" dirty="0" smtClean="0">
                <a:solidFill>
                  <a:srgbClr val="0070C0"/>
                </a:solidFill>
              </a:rPr>
              <a:t>By</a:t>
            </a:r>
          </a:p>
          <a:p>
            <a:pPr marL="285750" indent="-285750" algn="just">
              <a:buFont typeface="Arial" panose="020B0604020202020204" pitchFamily="34" charset="0"/>
              <a:buChar char="•"/>
            </a:pPr>
            <a:r>
              <a:rPr lang="en-US" b="1" dirty="0" err="1" smtClean="0">
                <a:solidFill>
                  <a:srgbClr val="0070C0"/>
                </a:solidFill>
              </a:rPr>
              <a:t>Bibek</a:t>
            </a:r>
            <a:r>
              <a:rPr lang="en-US" b="1" dirty="0" smtClean="0">
                <a:solidFill>
                  <a:srgbClr val="0070C0"/>
                </a:solidFill>
              </a:rPr>
              <a:t> Chaudhary</a:t>
            </a:r>
          </a:p>
          <a:p>
            <a:pPr marL="285750" indent="-285750" algn="just">
              <a:buFont typeface="Arial" panose="020B0604020202020204" pitchFamily="34" charset="0"/>
              <a:buChar char="•"/>
            </a:pPr>
            <a:r>
              <a:rPr lang="en-US" b="1" dirty="0" err="1" smtClean="0">
                <a:solidFill>
                  <a:srgbClr val="0070C0"/>
                </a:solidFill>
              </a:rPr>
              <a:t>Subash</a:t>
            </a:r>
            <a:r>
              <a:rPr lang="en-US" b="1" dirty="0" smtClean="0">
                <a:solidFill>
                  <a:srgbClr val="0070C0"/>
                </a:solidFill>
              </a:rPr>
              <a:t> </a:t>
            </a:r>
            <a:r>
              <a:rPr lang="en-US" b="1" dirty="0" err="1" smtClean="0">
                <a:solidFill>
                  <a:srgbClr val="0070C0"/>
                </a:solidFill>
              </a:rPr>
              <a:t>Adhikari</a:t>
            </a:r>
            <a:endParaRPr lang="en-US" b="1" dirty="0" smtClean="0">
              <a:solidFill>
                <a:srgbClr val="0070C0"/>
              </a:solidFill>
            </a:endParaRPr>
          </a:p>
          <a:p>
            <a:pPr marL="285750" indent="-285750" algn="just">
              <a:buFont typeface="Arial" panose="020B0604020202020204" pitchFamily="34" charset="0"/>
              <a:buChar char="•"/>
            </a:pPr>
            <a:r>
              <a:rPr lang="en-US" b="1" dirty="0" smtClean="0">
                <a:solidFill>
                  <a:srgbClr val="0070C0"/>
                </a:solidFill>
              </a:rPr>
              <a:t>Samir </a:t>
            </a:r>
            <a:r>
              <a:rPr lang="en-US" b="1" dirty="0" err="1" smtClean="0">
                <a:solidFill>
                  <a:srgbClr val="0070C0"/>
                </a:solidFill>
              </a:rPr>
              <a:t>Maharjan</a:t>
            </a:r>
            <a:endParaRPr lang="en-US" b="1" dirty="0" smtClean="0">
              <a:solidFill>
                <a:srgbClr val="0070C0"/>
              </a:solidFill>
            </a:endParaRPr>
          </a:p>
          <a:p>
            <a:pPr marL="285750" indent="-285750" algn="just">
              <a:buFont typeface="Arial" panose="020B0604020202020204" pitchFamily="34" charset="0"/>
              <a:buChar char="•"/>
            </a:pPr>
            <a:r>
              <a:rPr lang="en-US" b="1" dirty="0" err="1" smtClean="0">
                <a:solidFill>
                  <a:srgbClr val="0070C0"/>
                </a:solidFill>
              </a:rPr>
              <a:t>Navin</a:t>
            </a:r>
            <a:r>
              <a:rPr lang="en-US" b="1" dirty="0" smtClean="0">
                <a:solidFill>
                  <a:srgbClr val="0070C0"/>
                </a:solidFill>
              </a:rPr>
              <a:t> </a:t>
            </a:r>
            <a:r>
              <a:rPr lang="en-US" b="1" dirty="0" err="1" smtClean="0">
                <a:solidFill>
                  <a:srgbClr val="0070C0"/>
                </a:solidFill>
              </a:rPr>
              <a:t>Bhatrai</a:t>
            </a:r>
            <a:endParaRPr lang="en-US" b="1" dirty="0" smtClean="0">
              <a:solidFill>
                <a:srgbClr val="0070C0"/>
              </a:solidFill>
            </a:endParaRPr>
          </a:p>
          <a:p>
            <a:pPr marL="285750" indent="-285750" algn="just">
              <a:buFont typeface="Arial" panose="020B0604020202020204" pitchFamily="34" charset="0"/>
              <a:buChar char="•"/>
            </a:pPr>
            <a:r>
              <a:rPr lang="en-US" b="1" dirty="0" smtClean="0">
                <a:solidFill>
                  <a:srgbClr val="0070C0"/>
                </a:solidFill>
              </a:rPr>
              <a:t>Sumit Bajracharya</a:t>
            </a:r>
            <a:endParaRPr lang="en-US" b="1" dirty="0" smtClean="0"/>
          </a:p>
          <a:p>
            <a:pPr algn="just"/>
            <a:endParaRPr lang="en-US" dirty="0"/>
          </a:p>
        </p:txBody>
      </p:sp>
    </p:spTree>
    <p:extLst>
      <p:ext uri="{BB962C8B-B14F-4D97-AF65-F5344CB8AC3E}">
        <p14:creationId xmlns:p14="http://schemas.microsoft.com/office/powerpoint/2010/main" val="1761430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7" name="Content Placeholder 6" descr="quill Thanku.jpg"/>
          <p:cNvPicPr>
            <a:picLocks noGrp="1" noChangeAspect="1"/>
          </p:cNvPicPr>
          <p:nvPr>
            <p:ph idx="1"/>
          </p:nvPr>
        </p:nvPicPr>
        <p:blipFill>
          <a:blip r:embed="rId2"/>
          <a:stretch>
            <a:fillRect/>
          </a:stretch>
        </p:blipFill>
        <p:spPr>
          <a:xfrm>
            <a:off x="535577" y="457199"/>
            <a:ext cx="11155680" cy="5891349"/>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4">
                    <a:lumMod val="75000"/>
                  </a:schemeClr>
                </a:solidFill>
              </a:rPr>
              <a:t>Introduction</a:t>
            </a:r>
            <a:endParaRPr lang="en-US" dirty="0">
              <a:solidFill>
                <a:schemeClr val="accent4">
                  <a:lumMod val="75000"/>
                </a:schemeClr>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sp>
        <p:nvSpPr>
          <p:cNvPr id="5" name="TextBox 4"/>
          <p:cNvSpPr txBox="1"/>
          <p:nvPr/>
        </p:nvSpPr>
        <p:spPr>
          <a:xfrm>
            <a:off x="770709" y="1632856"/>
            <a:ext cx="10685417" cy="3416320"/>
          </a:xfrm>
          <a:prstGeom prst="rect">
            <a:avLst/>
          </a:prstGeom>
          <a:noFill/>
        </p:spPr>
        <p:txBody>
          <a:bodyPr wrap="square" rtlCol="0">
            <a:spAutoFit/>
          </a:bodyPr>
          <a:lstStyle/>
          <a:p>
            <a:pPr algn="just"/>
            <a:r>
              <a:rPr lang="en-US" sz="2400" dirty="0" smtClean="0"/>
              <a:t>OBD is online application for general public to publish and update notice and related Information. OBD is a web application that can be accessed by anyone to seek blood in emergency and for coming date. The event notice can be modify anytime if needed, with the help of OBD.</a:t>
            </a:r>
          </a:p>
          <a:p>
            <a:pPr algn="just"/>
            <a:endParaRPr lang="en-US" sz="2400" dirty="0" smtClean="0"/>
          </a:p>
          <a:p>
            <a:pPr lvl="0" algn="just"/>
            <a:r>
              <a:rPr lang="en-US" sz="2400" dirty="0" smtClean="0"/>
              <a:t>To provide a range of functionalities to admin and user for managing the notices. It includes adding, editing  and deleting the notices. OBD will be developed using a high level object oriented programming language ASP.NET with .net  framework version 4.0</a:t>
            </a: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0" y="0"/>
            <a:ext cx="10018713" cy="1752599"/>
          </a:xfrm>
        </p:spPr>
        <p:txBody>
          <a:bodyPr/>
          <a:lstStyle/>
          <a:p>
            <a:r>
              <a:rPr lang="en-US" dirty="0" smtClean="0">
                <a:solidFill>
                  <a:srgbClr val="0070C0"/>
                </a:solidFill>
                <a:latin typeface="Century Gothic" panose="020B0502020202020204" pitchFamily="34" charset="0"/>
              </a:rPr>
              <a:t>Objective</a:t>
            </a:r>
            <a:endParaRPr lang="en-US" b="1" dirty="0">
              <a:solidFill>
                <a:srgbClr val="0070C0"/>
              </a:solidFill>
              <a:latin typeface="Century Gothic" panose="020B0502020202020204" pitchFamily="34" charset="0"/>
            </a:endParaRPr>
          </a:p>
        </p:txBody>
      </p:sp>
      <p:sp>
        <p:nvSpPr>
          <p:cNvPr id="3" name="Content Placeholder 2"/>
          <p:cNvSpPr>
            <a:spLocks noGrp="1"/>
          </p:cNvSpPr>
          <p:nvPr>
            <p:ph idx="1"/>
          </p:nvPr>
        </p:nvSpPr>
        <p:spPr>
          <a:xfrm>
            <a:off x="1611309" y="1752599"/>
            <a:ext cx="10018713" cy="3890555"/>
          </a:xfrm>
        </p:spPr>
        <p:txBody>
          <a:bodyPr>
            <a:noAutofit/>
          </a:bodyPr>
          <a:lstStyle/>
          <a:p>
            <a:pPr lvl="0" algn="just"/>
            <a:r>
              <a:rPr lang="en-US" sz="2400" dirty="0" smtClean="0"/>
              <a:t>To provide an easy access to blood donors anywhere using internet.</a:t>
            </a:r>
          </a:p>
          <a:p>
            <a:pPr lvl="0" algn="just"/>
            <a:r>
              <a:rPr lang="en-US" sz="2400" dirty="0" smtClean="0"/>
              <a:t>To provide blood seekers with an interface to view list of donors with different blood group and other details like, last donation date, best time to contact, medication etc. </a:t>
            </a:r>
          </a:p>
          <a:p>
            <a:pPr lvl="0" algn="just"/>
            <a:r>
              <a:rPr lang="en-US" sz="2400" dirty="0" smtClean="0"/>
              <a:t>Admin and members can also add event notice regarding  related issues.</a:t>
            </a:r>
          </a:p>
          <a:p>
            <a:pPr lvl="0" algn="just"/>
            <a:r>
              <a:rPr lang="en-US" sz="2400" dirty="0" smtClean="0"/>
              <a:t>To provide functionalities to blood centers for managing the notices and status of the blood stock. It includes adding, editing  and deleting the related event and status of blood stock.</a:t>
            </a:r>
          </a:p>
          <a:p>
            <a:pPr lvl="0" algn="just"/>
            <a:r>
              <a:rPr lang="en-US" sz="2400" dirty="0" smtClean="0"/>
              <a:t>To provide admin with the authority of verifying member on the basis of proof provided by the member.</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494199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1" y="0"/>
            <a:ext cx="10018713" cy="1752599"/>
          </a:xfrm>
        </p:spPr>
        <p:txBody>
          <a:bodyPr>
            <a:normAutofit/>
          </a:bodyPr>
          <a:lstStyle/>
          <a:p>
            <a:r>
              <a:rPr lang="en-US" b="1" dirty="0" smtClean="0">
                <a:solidFill>
                  <a:schemeClr val="accent4">
                    <a:lumMod val="75000"/>
                  </a:schemeClr>
                </a:solidFill>
                <a:latin typeface="Century Gothic" panose="020B0502020202020204" pitchFamily="34" charset="0"/>
              </a:rPr>
              <a:t>Problem Statement</a:t>
            </a:r>
            <a:endParaRPr lang="en-US" b="1" dirty="0">
              <a:solidFill>
                <a:schemeClr val="accent4">
                  <a:lumMod val="75000"/>
                </a:schemeClr>
              </a:solidFill>
            </a:endParaRPr>
          </a:p>
        </p:txBody>
      </p:sp>
      <p:sp>
        <p:nvSpPr>
          <p:cNvPr id="3" name="Content Placeholder 2"/>
          <p:cNvSpPr>
            <a:spLocks noGrp="1"/>
          </p:cNvSpPr>
          <p:nvPr>
            <p:ph idx="1"/>
          </p:nvPr>
        </p:nvSpPr>
        <p:spPr>
          <a:xfrm>
            <a:off x="1232850" y="1490616"/>
            <a:ext cx="10301652" cy="3479801"/>
          </a:xfrm>
        </p:spPr>
        <p:txBody>
          <a:bodyPr>
            <a:noAutofit/>
          </a:bodyPr>
          <a:lstStyle/>
          <a:p>
            <a:pPr algn="just">
              <a:buFont typeface="Wingdings" panose="05000000000000000000" pitchFamily="2" charset="2"/>
              <a:buChar char="v"/>
            </a:pPr>
            <a:r>
              <a:rPr lang="en-US" sz="2800" dirty="0" smtClean="0">
                <a:effectLst>
                  <a:outerShdw blurRad="38100" dist="38100" dir="2700000" algn="tl">
                    <a:srgbClr val="000000">
                      <a:alpha val="43137"/>
                    </a:srgbClr>
                  </a:outerShdw>
                </a:effectLst>
                <a:latin typeface="Century Gothic" panose="020B0502020202020204" pitchFamily="34" charset="0"/>
              </a:rPr>
              <a:t>Seekers are Not able to get required amount of blood in one place.</a:t>
            </a:r>
          </a:p>
          <a:p>
            <a:pPr>
              <a:buFont typeface="Wingdings" panose="05000000000000000000" pitchFamily="2" charset="2"/>
              <a:buChar char="v"/>
            </a:pPr>
            <a:r>
              <a:rPr lang="en-US" dirty="0" smtClean="0">
                <a:effectLst>
                  <a:outerShdw blurRad="38100" dist="38100" dir="2700000" algn="tl">
                    <a:srgbClr val="000000">
                      <a:alpha val="43137"/>
                    </a:srgbClr>
                  </a:outerShdw>
                </a:effectLst>
                <a:latin typeface="Century Gothic" panose="020B0502020202020204" pitchFamily="34" charset="0"/>
              </a:rPr>
              <a:t>Stock in blood bank is unknown.</a:t>
            </a:r>
          </a:p>
          <a:p>
            <a:pPr>
              <a:buFont typeface="Wingdings" panose="05000000000000000000" pitchFamily="2" charset="2"/>
              <a:buChar char="v"/>
            </a:pPr>
            <a:r>
              <a:rPr lang="en-US" sz="2800" dirty="0" smtClean="0">
                <a:effectLst>
                  <a:outerShdw blurRad="38100" dist="38100" dir="2700000" algn="tl">
                    <a:srgbClr val="000000">
                      <a:alpha val="43137"/>
                    </a:srgbClr>
                  </a:outerShdw>
                </a:effectLst>
                <a:latin typeface="Century Gothic" panose="020B0502020202020204" pitchFamily="34" charset="0"/>
              </a:rPr>
              <a:t>Lack of blood leads to death of the patient.</a:t>
            </a:r>
          </a:p>
          <a:p>
            <a:pPr>
              <a:buFont typeface="Wingdings" panose="05000000000000000000" pitchFamily="2" charset="2"/>
              <a:buChar char="v"/>
            </a:pPr>
            <a:r>
              <a:rPr lang="en-US" sz="2800" dirty="0" smtClean="0">
                <a:effectLst>
                  <a:outerShdw blurRad="38100" dist="38100" dir="2700000" algn="tl">
                    <a:srgbClr val="000000">
                      <a:alpha val="43137"/>
                    </a:srgbClr>
                  </a:outerShdw>
                </a:effectLst>
                <a:latin typeface="Century Gothic" panose="020B0502020202020204" pitchFamily="34" charset="0"/>
              </a:rPr>
              <a:t>Problem in finding required blood group from one place.</a:t>
            </a:r>
          </a:p>
          <a:p>
            <a:pPr>
              <a:buFont typeface="Wingdings" panose="05000000000000000000" pitchFamily="2" charset="2"/>
              <a:buChar char="v"/>
            </a:pPr>
            <a:r>
              <a:rPr lang="en-US" dirty="0" smtClean="0">
                <a:effectLst>
                  <a:outerShdw blurRad="38100" dist="38100" dir="2700000" algn="tl">
                    <a:srgbClr val="000000">
                      <a:alpha val="43137"/>
                    </a:srgbClr>
                  </a:outerShdw>
                </a:effectLst>
                <a:latin typeface="Century Gothic" panose="020B0502020202020204" pitchFamily="34" charset="0"/>
              </a:rPr>
              <a:t>Contacts of the eligible donors are hard to find because of irregular and improper management of donor’s record.</a:t>
            </a:r>
            <a:endParaRPr lang="en-US" sz="2800" dirty="0" smtClean="0">
              <a:effectLst>
                <a:outerShdw blurRad="38100" dist="38100" dir="2700000" algn="tl">
                  <a:srgbClr val="000000">
                    <a:alpha val="43137"/>
                  </a:srgbClr>
                </a:outerShdw>
              </a:effectLst>
              <a:latin typeface="Century Gothic" panose="020B0502020202020204" pitchFamily="34" charset="0"/>
            </a:endParaRPr>
          </a:p>
          <a:p>
            <a:pPr>
              <a:buFont typeface="Wingdings" panose="05000000000000000000" pitchFamily="2" charset="2"/>
              <a:buChar char="v"/>
            </a:pPr>
            <a:r>
              <a:rPr lang="en-US" dirty="0" smtClean="0">
                <a:effectLst>
                  <a:outerShdw blurRad="38100" dist="38100" dir="2700000" algn="tl">
                    <a:srgbClr val="000000">
                      <a:alpha val="43137"/>
                    </a:srgbClr>
                  </a:outerShdw>
                </a:effectLst>
                <a:latin typeface="Century Gothic" panose="020B0502020202020204" pitchFamily="34" charset="0"/>
              </a:rPr>
              <a:t>Due to technical Problems requests are not fulfilled on time.</a:t>
            </a:r>
          </a:p>
          <a:p>
            <a:pPr>
              <a:buNone/>
            </a:pPr>
            <a:endParaRPr lang="en-US" sz="2800" dirty="0">
              <a:effectLst>
                <a:outerShdw blurRad="38100" dist="38100" dir="2700000" algn="tl">
                  <a:srgbClr val="000000">
                    <a:alpha val="43137"/>
                  </a:srgbClr>
                </a:outerShdw>
              </a:effectLst>
              <a:latin typeface="Century Gothic" panose="020B050202020202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7650461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1" y="0"/>
            <a:ext cx="10018713" cy="1752599"/>
          </a:xfrm>
        </p:spPr>
        <p:txBody>
          <a:bodyPr/>
          <a:lstStyle/>
          <a:p>
            <a:r>
              <a:rPr lang="en-US" b="1" dirty="0" smtClean="0">
                <a:solidFill>
                  <a:schemeClr val="accent4">
                    <a:lumMod val="75000"/>
                  </a:schemeClr>
                </a:solidFill>
                <a:latin typeface="Century Gothic" panose="020B0502020202020204" pitchFamily="34" charset="0"/>
              </a:rPr>
              <a:t>Solution</a:t>
            </a:r>
            <a:endParaRPr lang="en-US" b="1" dirty="0">
              <a:solidFill>
                <a:schemeClr val="accent4">
                  <a:lumMod val="75000"/>
                </a:schemeClr>
              </a:solidFill>
              <a:latin typeface="Century Gothic" panose="020B0502020202020204" pitchFamily="34" charset="0"/>
            </a:endParaRPr>
          </a:p>
        </p:txBody>
      </p:sp>
      <p:sp>
        <p:nvSpPr>
          <p:cNvPr id="3" name="Content Placeholder 2"/>
          <p:cNvSpPr>
            <a:spLocks noGrp="1"/>
          </p:cNvSpPr>
          <p:nvPr>
            <p:ph idx="1"/>
          </p:nvPr>
        </p:nvSpPr>
        <p:spPr>
          <a:xfrm>
            <a:off x="1598611" y="2006599"/>
            <a:ext cx="10018713" cy="3124201"/>
          </a:xfrm>
        </p:spPr>
        <p:txBody>
          <a:bodyPr>
            <a:noAutofit/>
          </a:bodyPr>
          <a:lstStyle/>
          <a:p>
            <a:pPr algn="just">
              <a:buFont typeface="Wingdings" panose="05000000000000000000" pitchFamily="2" charset="2"/>
              <a:buChar char="v"/>
            </a:pPr>
            <a:r>
              <a:rPr lang="en-US" sz="2800" dirty="0" smtClean="0">
                <a:effectLst>
                  <a:outerShdw blurRad="38100" dist="38100" dir="2700000" algn="tl">
                    <a:srgbClr val="000000">
                      <a:alpha val="43137"/>
                    </a:srgbClr>
                  </a:outerShdw>
                </a:effectLst>
                <a:latin typeface="Century Gothic" panose="020B0502020202020204" pitchFamily="34" charset="0"/>
              </a:rPr>
              <a:t>OBD helps to post New Notice and requirements anytime from any where.</a:t>
            </a:r>
          </a:p>
          <a:p>
            <a:pPr algn="just">
              <a:buFont typeface="Wingdings" panose="05000000000000000000" pitchFamily="2" charset="2"/>
              <a:buChar char="v"/>
            </a:pPr>
            <a:r>
              <a:rPr lang="en-US" dirty="0" smtClean="0">
                <a:effectLst>
                  <a:outerShdw blurRad="38100" dist="38100" dir="2700000" algn="tl">
                    <a:srgbClr val="000000">
                      <a:alpha val="43137"/>
                    </a:srgbClr>
                  </a:outerShdw>
                </a:effectLst>
                <a:latin typeface="Century Gothic" panose="020B0502020202020204" pitchFamily="34" charset="0"/>
              </a:rPr>
              <a:t>donors can check and publish notice from any where any time.</a:t>
            </a:r>
            <a:endParaRPr lang="en-US" sz="2800" dirty="0" smtClean="0">
              <a:effectLst>
                <a:outerShdw blurRad="38100" dist="38100" dir="2700000" algn="tl">
                  <a:srgbClr val="000000">
                    <a:alpha val="43137"/>
                  </a:srgbClr>
                </a:outerShdw>
              </a:effectLst>
              <a:latin typeface="Century Gothic" panose="020B0502020202020204" pitchFamily="34" charset="0"/>
            </a:endParaRPr>
          </a:p>
          <a:p>
            <a:pPr algn="just">
              <a:buFont typeface="Wingdings" panose="05000000000000000000" pitchFamily="2" charset="2"/>
              <a:buChar char="v"/>
            </a:pPr>
            <a:r>
              <a:rPr lang="en-US" dirty="0" smtClean="0">
                <a:effectLst>
                  <a:outerShdw blurRad="38100" dist="38100" dir="2700000" algn="tl">
                    <a:srgbClr val="000000">
                      <a:alpha val="43137"/>
                    </a:srgbClr>
                  </a:outerShdw>
                </a:effectLst>
                <a:latin typeface="Century Gothic" panose="020B0502020202020204" pitchFamily="34" charset="0"/>
              </a:rPr>
              <a:t>Less effort to find nearby donors.</a:t>
            </a:r>
          </a:p>
          <a:p>
            <a:pPr algn="just">
              <a:buFont typeface="Wingdings" panose="05000000000000000000" pitchFamily="2" charset="2"/>
              <a:buChar char="v"/>
            </a:pPr>
            <a:r>
              <a:rPr lang="en-US" sz="2800" dirty="0" smtClean="0">
                <a:effectLst>
                  <a:outerShdw blurRad="38100" dist="38100" dir="2700000" algn="tl">
                    <a:srgbClr val="000000">
                      <a:alpha val="43137"/>
                    </a:srgbClr>
                  </a:outerShdw>
                </a:effectLst>
                <a:latin typeface="Century Gothic" panose="020B0502020202020204" pitchFamily="34" charset="0"/>
              </a:rPr>
              <a:t>Reduces the </a:t>
            </a:r>
            <a:r>
              <a:rPr lang="en-US" dirty="0" smtClean="0">
                <a:effectLst>
                  <a:outerShdw blurRad="38100" dist="38100" dir="2700000" algn="tl">
                    <a:srgbClr val="000000">
                      <a:alpha val="43137"/>
                    </a:srgbClr>
                  </a:outerShdw>
                </a:effectLst>
                <a:latin typeface="Century Gothic" panose="020B0502020202020204" pitchFamily="34" charset="0"/>
              </a:rPr>
              <a:t>time consumption for seeking blood donors</a:t>
            </a:r>
            <a:r>
              <a:rPr lang="en-US" sz="2800" dirty="0" smtClean="0">
                <a:effectLst>
                  <a:outerShdw blurRad="38100" dist="38100" dir="2700000" algn="tl">
                    <a:srgbClr val="000000">
                      <a:alpha val="43137"/>
                    </a:srgbClr>
                  </a:outerShdw>
                </a:effectLst>
                <a:latin typeface="Century Gothic" panose="020B0502020202020204" pitchFamily="34" charset="0"/>
              </a:rPr>
              <a:t>.</a:t>
            </a:r>
          </a:p>
          <a:p>
            <a:pPr algn="just">
              <a:buFont typeface="Wingdings" panose="05000000000000000000" pitchFamily="2" charset="2"/>
              <a:buChar char="v"/>
            </a:pPr>
            <a:r>
              <a:rPr lang="en-US" dirty="0" smtClean="0">
                <a:effectLst>
                  <a:outerShdw blurRad="38100" dist="38100" dir="2700000" algn="tl">
                    <a:srgbClr val="000000">
                      <a:alpha val="43137"/>
                    </a:srgbClr>
                  </a:outerShdw>
                </a:effectLst>
                <a:latin typeface="Century Gothic" panose="020B0502020202020204" pitchFamily="34" charset="0"/>
              </a:rPr>
              <a:t>Easy to enlist the eligible, fit and ready donors.</a:t>
            </a:r>
            <a:r>
              <a:rPr lang="en-US" sz="2800" dirty="0" smtClean="0">
                <a:effectLst>
                  <a:outerShdw blurRad="38100" dist="38100" dir="2700000" algn="tl">
                    <a:srgbClr val="000000">
                      <a:alpha val="43137"/>
                    </a:srgbClr>
                  </a:outerShdw>
                </a:effectLst>
                <a:latin typeface="Century Gothic" panose="020B0502020202020204" pitchFamily="34" charset="0"/>
              </a:rPr>
              <a:t>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4117614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5911" y="0"/>
            <a:ext cx="10018713" cy="1752599"/>
          </a:xfrm>
        </p:spPr>
        <p:txBody>
          <a:bodyPr/>
          <a:lstStyle/>
          <a:p>
            <a:r>
              <a:rPr lang="en-US" dirty="0" smtClean="0">
                <a:solidFill>
                  <a:srgbClr val="0070C0"/>
                </a:solidFill>
                <a:latin typeface="Century Gothic" panose="020B0502020202020204" pitchFamily="34" charset="0"/>
              </a:rPr>
              <a:t>Methodology</a:t>
            </a:r>
            <a:endParaRPr lang="en-US" dirty="0">
              <a:solidFill>
                <a:srgbClr val="0070C0"/>
              </a:solidFill>
              <a:latin typeface="Century Gothic" panose="020B0502020202020204" pitchFamily="34" charset="0"/>
            </a:endParaRPr>
          </a:p>
        </p:txBody>
      </p:sp>
      <p:sp>
        <p:nvSpPr>
          <p:cNvPr id="3" name="Content Placeholder 2"/>
          <p:cNvSpPr>
            <a:spLocks noGrp="1"/>
          </p:cNvSpPr>
          <p:nvPr>
            <p:ph idx="1"/>
          </p:nvPr>
        </p:nvSpPr>
        <p:spPr>
          <a:xfrm>
            <a:off x="1585910" y="1536699"/>
            <a:ext cx="10018713" cy="4459152"/>
          </a:xfrm>
        </p:spPr>
        <p:txBody>
          <a:bodyPr>
            <a:normAutofit fontScale="92500" lnSpcReduction="20000"/>
          </a:bodyPr>
          <a:lstStyle/>
          <a:p>
            <a:pPr algn="just">
              <a:buNone/>
            </a:pPr>
            <a:endParaRPr lang="en-US" dirty="0" smtClean="0"/>
          </a:p>
          <a:p>
            <a:pPr algn="just"/>
            <a:r>
              <a:rPr lang="en-US" dirty="0" smtClean="0"/>
              <a:t>OBD will be developed in ASP.NET. </a:t>
            </a:r>
          </a:p>
          <a:p>
            <a:pPr algn="just"/>
            <a:r>
              <a:rPr lang="en-US" dirty="0" smtClean="0"/>
              <a:t>Microsoft visual studio will be used for developing this application. </a:t>
            </a:r>
          </a:p>
          <a:p>
            <a:pPr algn="just"/>
            <a:r>
              <a:rPr lang="en-US" dirty="0" smtClean="0"/>
              <a:t> .Net Framework 4.0 will be used.</a:t>
            </a:r>
          </a:p>
          <a:p>
            <a:pPr algn="just"/>
            <a:r>
              <a:rPr lang="en-US" dirty="0" smtClean="0"/>
              <a:t>CSS will be used for styling the web application.</a:t>
            </a:r>
          </a:p>
          <a:p>
            <a:pPr algn="just"/>
            <a:r>
              <a:rPr lang="en-US" dirty="0" smtClean="0"/>
              <a:t>jQuery will be used to provide further user interface functionalities. </a:t>
            </a:r>
          </a:p>
          <a:p>
            <a:pPr algn="just"/>
            <a:r>
              <a:rPr lang="en-US" dirty="0" smtClean="0"/>
              <a:t>Microsoft SQL server management Studio will be used as database Manager. </a:t>
            </a:r>
          </a:p>
          <a:p>
            <a:pPr algn="just"/>
            <a:r>
              <a:rPr lang="en-US" dirty="0" smtClean="0"/>
              <a:t>Online SMS service will be used to verify seekers and alert the donors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4361653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1" y="0"/>
            <a:ext cx="10018713" cy="1752599"/>
          </a:xfrm>
        </p:spPr>
        <p:txBody>
          <a:bodyPr/>
          <a:lstStyle/>
          <a:p>
            <a:r>
              <a:rPr lang="en-US" b="1" dirty="0" smtClean="0">
                <a:solidFill>
                  <a:schemeClr val="accent4">
                    <a:lumMod val="75000"/>
                  </a:schemeClr>
                </a:solidFill>
                <a:latin typeface="Century Gothic" panose="020B0502020202020204" pitchFamily="34" charset="0"/>
              </a:rPr>
              <a:t>Conclusion</a:t>
            </a:r>
            <a:endParaRPr lang="en-US" b="1" dirty="0">
              <a:solidFill>
                <a:schemeClr val="accent4">
                  <a:lumMod val="75000"/>
                </a:schemeClr>
              </a:solidFill>
              <a:latin typeface="Century Gothic" panose="020B0502020202020204" pitchFamily="34" charset="0"/>
            </a:endParaRPr>
          </a:p>
        </p:txBody>
      </p:sp>
      <p:sp>
        <p:nvSpPr>
          <p:cNvPr id="3" name="Content Placeholder 2"/>
          <p:cNvSpPr>
            <a:spLocks noGrp="1"/>
          </p:cNvSpPr>
          <p:nvPr>
            <p:ph idx="1"/>
          </p:nvPr>
        </p:nvSpPr>
        <p:spPr>
          <a:xfrm>
            <a:off x="1598611" y="2044699"/>
            <a:ext cx="10018713" cy="3124201"/>
          </a:xfrm>
        </p:spPr>
        <p:txBody>
          <a:bodyPr>
            <a:noAutofit/>
          </a:bodyPr>
          <a:lstStyle/>
          <a:p>
            <a:pPr>
              <a:buFont typeface="Wingdings" panose="05000000000000000000" pitchFamily="2" charset="2"/>
              <a:buChar char="v"/>
            </a:pPr>
            <a:r>
              <a:rPr lang="en-US" sz="2800" dirty="0" smtClean="0">
                <a:effectLst>
                  <a:outerShdw blurRad="38100" dist="38100" dir="2700000" algn="tl">
                    <a:srgbClr val="000000">
                      <a:alpha val="43137"/>
                    </a:srgbClr>
                  </a:outerShdw>
                </a:effectLst>
                <a:latin typeface="Century Gothic" panose="020B0502020202020204" pitchFamily="34" charset="0"/>
              </a:rPr>
              <a:t>It will be an online Application to give the record of donors and blood centers.</a:t>
            </a:r>
            <a:endParaRPr lang="en-US" dirty="0" smtClean="0">
              <a:effectLst>
                <a:outerShdw blurRad="38100" dist="38100" dir="2700000" algn="tl">
                  <a:srgbClr val="000000">
                    <a:alpha val="43137"/>
                  </a:srgbClr>
                </a:outerShdw>
              </a:effectLst>
              <a:latin typeface="Century Gothic" panose="020B0502020202020204" pitchFamily="34" charset="0"/>
            </a:endParaRPr>
          </a:p>
          <a:p>
            <a:pPr>
              <a:buFont typeface="Wingdings" panose="05000000000000000000" pitchFamily="2" charset="2"/>
              <a:buChar char="v"/>
            </a:pPr>
            <a:r>
              <a:rPr lang="en-US" sz="2800" dirty="0" smtClean="0">
                <a:effectLst>
                  <a:outerShdw blurRad="38100" dist="38100" dir="2700000" algn="tl">
                    <a:srgbClr val="000000">
                      <a:alpha val="43137"/>
                    </a:srgbClr>
                  </a:outerShdw>
                </a:effectLst>
                <a:latin typeface="Century Gothic" panose="020B0502020202020204" pitchFamily="34" charset="0"/>
              </a:rPr>
              <a:t>It will be addition to current Notice system but with Higher efficiency and accessibility </a:t>
            </a:r>
          </a:p>
          <a:p>
            <a:pPr>
              <a:buFont typeface="Wingdings" panose="05000000000000000000" pitchFamily="2" charset="2"/>
              <a:buChar char="v"/>
            </a:pPr>
            <a:r>
              <a:rPr lang="en-US" dirty="0" smtClean="0">
                <a:effectLst>
                  <a:outerShdw blurRad="38100" dist="38100" dir="2700000" algn="tl">
                    <a:srgbClr val="000000">
                      <a:alpha val="43137"/>
                    </a:srgbClr>
                  </a:outerShdw>
                </a:effectLst>
                <a:latin typeface="Century Gothic" panose="020B0502020202020204" pitchFamily="34" charset="0"/>
              </a:rPr>
              <a:t>It can be run in any device with Browser and connection to Internet</a:t>
            </a:r>
            <a:endParaRPr lang="en-US" sz="2800" dirty="0" smtClean="0">
              <a:effectLst>
                <a:outerShdw blurRad="38100" dist="38100" dir="2700000" algn="tl">
                  <a:srgbClr val="000000">
                    <a:alpha val="43137"/>
                  </a:srgbClr>
                </a:outerShdw>
              </a:effectLst>
              <a:latin typeface="Century Gothic" panose="020B050202020202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30561534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5911" y="0"/>
            <a:ext cx="10018713" cy="1752599"/>
          </a:xfrm>
        </p:spPr>
        <p:txBody>
          <a:bodyPr/>
          <a:lstStyle/>
          <a:p>
            <a:r>
              <a:rPr lang="en-US" b="1" dirty="0" smtClean="0">
                <a:solidFill>
                  <a:schemeClr val="accent4">
                    <a:lumMod val="75000"/>
                  </a:schemeClr>
                </a:solidFill>
                <a:latin typeface="Century Gothic" panose="020B0502020202020204" pitchFamily="34" charset="0"/>
              </a:rPr>
              <a:t>References</a:t>
            </a:r>
            <a:endParaRPr lang="en-US" b="1" dirty="0">
              <a:solidFill>
                <a:schemeClr val="accent4">
                  <a:lumMod val="75000"/>
                </a:schemeClr>
              </a:solidFill>
              <a:latin typeface="Century Gothic" panose="020B050202020202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p:sp>
        <p:nvSpPr>
          <p:cNvPr id="5" name="Content Placeholder 4"/>
          <p:cNvSpPr>
            <a:spLocks noGrp="1"/>
          </p:cNvSpPr>
          <p:nvPr>
            <p:ph idx="1"/>
          </p:nvPr>
        </p:nvSpPr>
        <p:spPr/>
        <p:txBody>
          <a:bodyPr/>
          <a:lstStyle/>
          <a:p>
            <a:r>
              <a:rPr lang="en-US" dirty="0" smtClean="0">
                <a:hlinkClick r:id="rId2"/>
              </a:rPr>
              <a:t>www.google.com</a:t>
            </a:r>
            <a:endParaRPr lang="en-US" dirty="0" smtClean="0"/>
          </a:p>
          <a:p>
            <a:r>
              <a:rPr lang="en-US">
                <a:hlinkClick r:id="rId3"/>
              </a:rPr>
              <a:t>http://raktadaan.org</a:t>
            </a:r>
            <a:r>
              <a:rPr lang="en-US" smtClean="0">
                <a:hlinkClick r:id="rId3"/>
              </a:rPr>
              <a:t>/</a:t>
            </a:r>
            <a:endParaRPr lang="en-US" smtClean="0"/>
          </a:p>
        </p:txBody>
      </p:sp>
    </p:spTree>
    <p:extLst>
      <p:ext uri="{BB962C8B-B14F-4D97-AF65-F5344CB8AC3E}">
        <p14:creationId xmlns:p14="http://schemas.microsoft.com/office/powerpoint/2010/main" val="28975940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4">
                    <a:lumMod val="75000"/>
                  </a:schemeClr>
                </a:solidFill>
              </a:rPr>
              <a:t>Feedback and Sugestions </a:t>
            </a:r>
            <a:r>
              <a:rPr lang="en-US" dirty="0" smtClean="0">
                <a:solidFill>
                  <a:schemeClr val="accent4">
                    <a:lumMod val="75000"/>
                  </a:schemeClr>
                </a:solidFill>
                <a:sym typeface="Wingdings" pitchFamily="2" charset="2"/>
              </a:rPr>
              <a:t></a:t>
            </a:r>
            <a:endParaRPr lang="en-US" dirty="0">
              <a:solidFill>
                <a:schemeClr val="accent4">
                  <a:lumMod val="75000"/>
                </a:schemeClr>
              </a:solidFill>
            </a:endParaRPr>
          </a:p>
        </p:txBody>
      </p:sp>
      <p:pic>
        <p:nvPicPr>
          <p:cNvPr id="5" name="Content Placeholder 4" descr="Quill_(PSF).png"/>
          <p:cNvPicPr>
            <a:picLocks noGrp="1" noChangeAspect="1"/>
          </p:cNvPicPr>
          <p:nvPr>
            <p:ph idx="1"/>
          </p:nvPr>
        </p:nvPicPr>
        <p:blipFill>
          <a:blip r:embed="rId2"/>
          <a:stretch>
            <a:fillRect/>
          </a:stretch>
        </p:blipFill>
        <p:spPr>
          <a:xfrm>
            <a:off x="1828800" y="1384663"/>
            <a:ext cx="8451669" cy="5212079"/>
          </a:xfrm>
        </p:spPr>
      </p:pic>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7302773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Apex</Template>
  <TotalTime>365</TotalTime>
  <Words>435</Words>
  <Application>Microsoft Office PowerPoint</Application>
  <PresentationFormat>Widescreen</PresentationFormat>
  <Paragraphs>61</Paragraphs>
  <Slides>10</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Book Antiqua</vt:lpstr>
      <vt:lpstr>Calibri</vt:lpstr>
      <vt:lpstr>Century Gothic</vt:lpstr>
      <vt:lpstr>Lucida Sans</vt:lpstr>
      <vt:lpstr>Wingdings</vt:lpstr>
      <vt:lpstr>Wingdings 2</vt:lpstr>
      <vt:lpstr>Wingdings 3</vt:lpstr>
      <vt:lpstr>Apex</vt:lpstr>
      <vt:lpstr>Tulips Technologies New Baneshwor Rd, Kathmandu, Nepal</vt:lpstr>
      <vt:lpstr>Introduction</vt:lpstr>
      <vt:lpstr>Objective</vt:lpstr>
      <vt:lpstr>Problem Statement</vt:lpstr>
      <vt:lpstr>Solution</vt:lpstr>
      <vt:lpstr>Methodology</vt:lpstr>
      <vt:lpstr>Conclusion</vt:lpstr>
      <vt:lpstr>References</vt:lpstr>
      <vt:lpstr>Feedback and Sugestions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IMMS Internal Marks Management System</dc:title>
  <dc:creator>Nirazan</dc:creator>
  <cp:lastModifiedBy>Sumit Bajracharya</cp:lastModifiedBy>
  <cp:revision>46</cp:revision>
  <dcterms:created xsi:type="dcterms:W3CDTF">2014-04-20T05:31:33Z</dcterms:created>
  <dcterms:modified xsi:type="dcterms:W3CDTF">2014-06-18T08:01:57Z</dcterms:modified>
</cp:coreProperties>
</file>