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94" r:id="rId7"/>
    <p:sldId id="261" r:id="rId8"/>
    <p:sldId id="262" r:id="rId9"/>
    <p:sldId id="263" r:id="rId10"/>
    <p:sldId id="264" r:id="rId11"/>
    <p:sldId id="265" r:id="rId12"/>
    <p:sldId id="267" r:id="rId13"/>
    <p:sldId id="295" r:id="rId14"/>
    <p:sldId id="268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6" r:id="rId25"/>
    <p:sldId id="277" r:id="rId26"/>
    <p:sldId id="278" r:id="rId27"/>
    <p:sldId id="279" r:id="rId28"/>
    <p:sldId id="280" r:id="rId29"/>
    <p:sldId id="297" r:id="rId30"/>
    <p:sldId id="281" r:id="rId31"/>
    <p:sldId id="282" r:id="rId32"/>
    <p:sldId id="283" r:id="rId33"/>
    <p:sldId id="298" r:id="rId34"/>
    <p:sldId id="284" r:id="rId35"/>
    <p:sldId id="285" r:id="rId36"/>
    <p:sldId id="286" r:id="rId37"/>
    <p:sldId id="287" r:id="rId38"/>
    <p:sldId id="299" r:id="rId39"/>
    <p:sldId id="288" r:id="rId40"/>
    <p:sldId id="289" r:id="rId41"/>
    <p:sldId id="290" r:id="rId42"/>
    <p:sldId id="291" r:id="rId43"/>
    <p:sldId id="292" r:id="rId44"/>
    <p:sldId id="293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E9EFDE6-FB33-434C-A974-31B1BAE00D8F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7DCC8FE-2745-448B-8D4E-BADA72C877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9EFDE6-FB33-434C-A974-31B1BAE00D8F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CC8FE-2745-448B-8D4E-BADA72C877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E9EFDE6-FB33-434C-A974-31B1BAE00D8F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7DCC8FE-2745-448B-8D4E-BADA72C877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9EFDE6-FB33-434C-A974-31B1BAE00D8F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CC8FE-2745-448B-8D4E-BADA72C877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E9EFDE6-FB33-434C-A974-31B1BAE00D8F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7DCC8FE-2745-448B-8D4E-BADA72C877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9EFDE6-FB33-434C-A974-31B1BAE00D8F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CC8FE-2745-448B-8D4E-BADA72C877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9EFDE6-FB33-434C-A974-31B1BAE00D8F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CC8FE-2745-448B-8D4E-BADA72C877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9EFDE6-FB33-434C-A974-31B1BAE00D8F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CC8FE-2745-448B-8D4E-BADA72C877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E9EFDE6-FB33-434C-A974-31B1BAE00D8F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CC8FE-2745-448B-8D4E-BADA72C877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9EFDE6-FB33-434C-A974-31B1BAE00D8F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CC8FE-2745-448B-8D4E-BADA72C877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9EFDE6-FB33-434C-A974-31B1BAE00D8F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7DCC8FE-2745-448B-8D4E-BADA72C8779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E9EFDE6-FB33-434C-A974-31B1BAE00D8F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7DCC8FE-2745-448B-8D4E-BADA72C8779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8888/notebooks/clock-in-the-morning-to-2-o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8888/notebooks/EDA%20Assignment.ipynb#-%3E-Clients-who-are-unemployed-are-more-likely-to-default.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Credit EDA Case Study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Sumit</a:t>
            </a:r>
            <a:r>
              <a:rPr lang="en-IN" dirty="0" smtClean="0"/>
              <a:t> Bhatia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8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6" y="21098"/>
            <a:ext cx="2377440" cy="1371600"/>
          </a:xfrm>
        </p:spPr>
        <p:txBody>
          <a:bodyPr>
            <a:normAutofit/>
          </a:bodyPr>
          <a:lstStyle/>
          <a:p>
            <a:r>
              <a:rPr lang="en-IN" dirty="0" smtClean="0"/>
              <a:t>Client’s Family Status </a:t>
            </a:r>
            <a:r>
              <a:rPr lang="en-IN" dirty="0" err="1" smtClean="0"/>
              <a:t>wrt</a:t>
            </a:r>
            <a:r>
              <a:rPr lang="en-IN" dirty="0" smtClean="0"/>
              <a:t> TARGET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64088" y="0"/>
            <a:ext cx="2750221" cy="331236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 </a:t>
            </a:r>
            <a:r>
              <a:rPr lang="en-US" b="1" u="sng" dirty="0">
                <a:solidFill>
                  <a:srgbClr val="0070C0"/>
                </a:solidFill>
              </a:rPr>
              <a:t>: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1. Married </a:t>
            </a:r>
            <a:r>
              <a:rPr lang="en-US" b="1" u="sng" dirty="0">
                <a:solidFill>
                  <a:srgbClr val="0070C0"/>
                </a:solidFill>
              </a:rPr>
              <a:t>people are applying for the loans in higher number..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2.  </a:t>
            </a:r>
            <a:r>
              <a:rPr lang="en-US" b="1" u="sng" dirty="0">
                <a:solidFill>
                  <a:srgbClr val="0070C0"/>
                </a:solidFill>
              </a:rPr>
              <a:t>Single/Not Married and Civil Marriage people have slightly higher chances of default.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8244408" cy="4320480"/>
          </a:xfrm>
        </p:spPr>
      </p:pic>
    </p:spTree>
    <p:extLst>
      <p:ext uri="{BB962C8B-B14F-4D97-AF65-F5344CB8AC3E}">
        <p14:creationId xmlns:p14="http://schemas.microsoft.com/office/powerpoint/2010/main" val="6842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9793"/>
            <a:ext cx="2377440" cy="1371600"/>
          </a:xfrm>
        </p:spPr>
        <p:txBody>
          <a:bodyPr/>
          <a:lstStyle/>
          <a:p>
            <a:r>
              <a:rPr lang="en-IN" dirty="0" smtClean="0"/>
              <a:t>Occupation Type </a:t>
            </a:r>
            <a:r>
              <a:rPr lang="en-IN" dirty="0" err="1" smtClean="0"/>
              <a:t>wrt</a:t>
            </a:r>
            <a:r>
              <a:rPr lang="en-IN" dirty="0" smtClean="0"/>
              <a:t> TARGET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36096" y="27296"/>
            <a:ext cx="2555776" cy="2636912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 </a:t>
            </a:r>
            <a:r>
              <a:rPr lang="en-US" b="1" u="sng" dirty="0">
                <a:solidFill>
                  <a:srgbClr val="0070C0"/>
                </a:solidFill>
              </a:rPr>
              <a:t>: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1. People </a:t>
            </a:r>
            <a:r>
              <a:rPr lang="en-US" b="1" u="sng" dirty="0">
                <a:solidFill>
                  <a:srgbClr val="0070C0"/>
                </a:solidFill>
              </a:rPr>
              <a:t>working in the Laborers category have highest number of loan applications in both cases.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2. Managers </a:t>
            </a:r>
            <a:r>
              <a:rPr lang="en-US" b="1" u="sng" dirty="0">
                <a:solidFill>
                  <a:srgbClr val="0070C0"/>
                </a:solidFill>
              </a:rPr>
              <a:t>have a low chances of loan default.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3.  Sales </a:t>
            </a:r>
            <a:r>
              <a:rPr lang="en-US" b="1" u="sng" dirty="0">
                <a:solidFill>
                  <a:srgbClr val="0070C0"/>
                </a:solidFill>
              </a:rPr>
              <a:t>Staff and drivers have a higher </a:t>
            </a:r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chances </a:t>
            </a:r>
            <a:r>
              <a:rPr lang="en-US" b="1" u="sng" dirty="0">
                <a:solidFill>
                  <a:srgbClr val="0070C0"/>
                </a:solidFill>
              </a:rPr>
              <a:t>of loan default.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72532"/>
            <a:ext cx="8686800" cy="4160155"/>
          </a:xfrm>
        </p:spPr>
      </p:pic>
    </p:spTree>
    <p:extLst>
      <p:ext uri="{BB962C8B-B14F-4D97-AF65-F5344CB8AC3E}">
        <p14:creationId xmlns:p14="http://schemas.microsoft.com/office/powerpoint/2010/main" val="47943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441"/>
            <a:ext cx="2377440" cy="1371600"/>
          </a:xfrm>
        </p:spPr>
        <p:txBody>
          <a:bodyPr/>
          <a:lstStyle/>
          <a:p>
            <a:r>
              <a:rPr lang="en-IN" dirty="0" smtClean="0"/>
              <a:t>Organization type </a:t>
            </a:r>
            <a:r>
              <a:rPr lang="en-IN" dirty="0" err="1" smtClean="0"/>
              <a:t>wrt</a:t>
            </a:r>
            <a:r>
              <a:rPr lang="en-IN" dirty="0" smtClean="0"/>
              <a:t> TARGET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76056" y="188640"/>
            <a:ext cx="2952328" cy="2146504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 </a:t>
            </a:r>
            <a:r>
              <a:rPr lang="en-US" b="1" u="sng" dirty="0">
                <a:solidFill>
                  <a:srgbClr val="0070C0"/>
                </a:solidFill>
              </a:rPr>
              <a:t>: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u="sng" dirty="0" smtClean="0">
                <a:solidFill>
                  <a:srgbClr val="0070C0"/>
                </a:solidFill>
              </a:rPr>
              <a:t>Clients </a:t>
            </a:r>
            <a:r>
              <a:rPr lang="en-US" b="1" u="sng" dirty="0">
                <a:solidFill>
                  <a:srgbClr val="0070C0"/>
                </a:solidFill>
              </a:rPr>
              <a:t>with </a:t>
            </a:r>
            <a:r>
              <a:rPr lang="en-US" b="1" u="sng" dirty="0" smtClean="0">
                <a:solidFill>
                  <a:srgbClr val="0070C0"/>
                </a:solidFill>
              </a:rPr>
              <a:t>organization </a:t>
            </a:r>
            <a:r>
              <a:rPr lang="en-US" b="1" u="sng" dirty="0">
                <a:solidFill>
                  <a:srgbClr val="0070C0"/>
                </a:solidFill>
              </a:rPr>
              <a:t>type as Business Entity Type 3 and Self Employed are more likely to default.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2132856"/>
            <a:ext cx="9540552" cy="5062330"/>
          </a:xfrm>
        </p:spPr>
      </p:pic>
    </p:spTree>
    <p:extLst>
      <p:ext uri="{BB962C8B-B14F-4D97-AF65-F5344CB8AC3E}">
        <p14:creationId xmlns:p14="http://schemas.microsoft.com/office/powerpoint/2010/main" val="36573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2708920"/>
            <a:ext cx="7242048" cy="1143000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Univariate</a:t>
            </a:r>
            <a:r>
              <a:rPr lang="en-IN" dirty="0"/>
              <a:t> Analysis on </a:t>
            </a:r>
            <a:r>
              <a:rPr lang="en-IN" dirty="0" smtClean="0"/>
              <a:t>Continuous Columns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In Segmented Application Dataset</a:t>
            </a:r>
          </a:p>
        </p:txBody>
      </p:sp>
    </p:spTree>
    <p:extLst>
      <p:ext uri="{BB962C8B-B14F-4D97-AF65-F5344CB8AC3E}">
        <p14:creationId xmlns:p14="http://schemas.microsoft.com/office/powerpoint/2010/main" val="17007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0"/>
            <a:ext cx="3673584" cy="807040"/>
          </a:xfrm>
        </p:spPr>
        <p:txBody>
          <a:bodyPr/>
          <a:lstStyle/>
          <a:p>
            <a:r>
              <a:rPr lang="en-IN" dirty="0" smtClean="0"/>
              <a:t>Income v/s Target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0" y="1052736"/>
            <a:ext cx="5897880" cy="602512"/>
          </a:xfrm>
        </p:spPr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 </a:t>
            </a:r>
            <a:r>
              <a:rPr lang="en-US" b="1" u="sng" dirty="0">
                <a:solidFill>
                  <a:srgbClr val="0070C0"/>
                </a:solidFill>
              </a:rPr>
              <a:t>: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b="1" u="sng" dirty="0" smtClean="0">
                <a:solidFill>
                  <a:srgbClr val="0070C0"/>
                </a:solidFill>
              </a:rPr>
              <a:t>People </a:t>
            </a:r>
            <a:r>
              <a:rPr lang="en-US" b="1" u="sng" dirty="0">
                <a:solidFill>
                  <a:srgbClr val="0070C0"/>
                </a:solidFill>
              </a:rPr>
              <a:t>with higher Income Total are less likely to default.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2936"/>
            <a:ext cx="9036496" cy="3501008"/>
          </a:xfrm>
        </p:spPr>
      </p:pic>
    </p:spTree>
    <p:extLst>
      <p:ext uri="{BB962C8B-B14F-4D97-AF65-F5344CB8AC3E}">
        <p14:creationId xmlns:p14="http://schemas.microsoft.com/office/powerpoint/2010/main" val="24602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2971800" cy="914400"/>
          </a:xfrm>
        </p:spPr>
        <p:txBody>
          <a:bodyPr/>
          <a:lstStyle/>
          <a:p>
            <a:r>
              <a:rPr lang="en-IN" dirty="0" smtClean="0"/>
              <a:t>Weekday Process Start </a:t>
            </a:r>
            <a:r>
              <a:rPr lang="en-IN" dirty="0" err="1" smtClean="0"/>
              <a:t>wrt</a:t>
            </a:r>
            <a:r>
              <a:rPr lang="en-IN" dirty="0" smtClean="0"/>
              <a:t> TARGET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419872" y="548680"/>
            <a:ext cx="4680520" cy="2304256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 </a:t>
            </a:r>
            <a:r>
              <a:rPr lang="en-US" b="1" u="sng" dirty="0">
                <a:solidFill>
                  <a:srgbClr val="0070C0"/>
                </a:solidFill>
              </a:rPr>
              <a:t>: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>
                <a:solidFill>
                  <a:srgbClr val="0070C0"/>
                </a:solidFill>
              </a:rPr>
              <a:t>Bank receives more loan applications on weekdays as compared to weekends(Saturday and Sunday).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2317"/>
            <a:ext cx="8579296" cy="3887043"/>
          </a:xfrm>
        </p:spPr>
      </p:pic>
    </p:spTree>
    <p:extLst>
      <p:ext uri="{BB962C8B-B14F-4D97-AF65-F5344CB8AC3E}">
        <p14:creationId xmlns:p14="http://schemas.microsoft.com/office/powerpoint/2010/main" val="9623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278" y="24867"/>
            <a:ext cx="5897880" cy="1173480"/>
          </a:xfrm>
        </p:spPr>
        <p:txBody>
          <a:bodyPr/>
          <a:lstStyle/>
          <a:p>
            <a:r>
              <a:rPr lang="en-IN" dirty="0" smtClean="0"/>
              <a:t>Amount Credit v/s Target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203848" y="1455136"/>
            <a:ext cx="2971800" cy="4206112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 </a:t>
            </a:r>
            <a:r>
              <a:rPr lang="en-US" b="1" u="sng" dirty="0">
                <a:solidFill>
                  <a:srgbClr val="0070C0"/>
                </a:solidFill>
              </a:rPr>
              <a:t>: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>
                <a:solidFill>
                  <a:srgbClr val="0070C0"/>
                </a:solidFill>
              </a:rPr>
              <a:t>People with higher Credit amount of loan are less likely to default.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87329"/>
            <a:ext cx="8856984" cy="3682031"/>
          </a:xfrm>
        </p:spPr>
      </p:pic>
    </p:spTree>
    <p:extLst>
      <p:ext uri="{BB962C8B-B14F-4D97-AF65-F5344CB8AC3E}">
        <p14:creationId xmlns:p14="http://schemas.microsoft.com/office/powerpoint/2010/main" val="27011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120" y="620688"/>
            <a:ext cx="2971800" cy="914400"/>
          </a:xfrm>
        </p:spPr>
        <p:txBody>
          <a:bodyPr/>
          <a:lstStyle/>
          <a:p>
            <a:r>
              <a:rPr lang="en-IN" dirty="0" smtClean="0"/>
              <a:t>Age v/s Target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67544" y="476672"/>
            <a:ext cx="2971800" cy="4206112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 </a:t>
            </a:r>
            <a:r>
              <a:rPr lang="en-US" b="1" u="sng" dirty="0">
                <a:solidFill>
                  <a:srgbClr val="0070C0"/>
                </a:solidFill>
              </a:rPr>
              <a:t>: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1.  </a:t>
            </a:r>
            <a:r>
              <a:rPr lang="en-US" b="1" u="sng" dirty="0">
                <a:solidFill>
                  <a:srgbClr val="0070C0"/>
                </a:solidFill>
              </a:rPr>
              <a:t>People aged between 25 and 45 are the ones with high number of loan applications.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2. People </a:t>
            </a:r>
            <a:r>
              <a:rPr lang="en-US" b="1" u="sng" dirty="0">
                <a:solidFill>
                  <a:srgbClr val="0070C0"/>
                </a:solidFill>
              </a:rPr>
              <a:t>above 50 years of age are less likely to default on their loan.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44991"/>
            <a:ext cx="8928992" cy="3580353"/>
          </a:xfrm>
        </p:spPr>
      </p:pic>
    </p:spTree>
    <p:extLst>
      <p:ext uri="{BB962C8B-B14F-4D97-AF65-F5344CB8AC3E}">
        <p14:creationId xmlns:p14="http://schemas.microsoft.com/office/powerpoint/2010/main" val="4674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" y="-29724"/>
            <a:ext cx="5897880" cy="506396"/>
          </a:xfrm>
        </p:spPr>
        <p:txBody>
          <a:bodyPr/>
          <a:lstStyle/>
          <a:p>
            <a:r>
              <a:rPr lang="en-IN" dirty="0" err="1" smtClean="0"/>
              <a:t>Days_Employed</a:t>
            </a:r>
            <a:r>
              <a:rPr lang="en-IN" dirty="0" smtClean="0"/>
              <a:t> v/s Target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411760" y="620688"/>
            <a:ext cx="5040560" cy="3024336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 </a:t>
            </a:r>
            <a:r>
              <a:rPr lang="en-US" b="1" u="sng" dirty="0">
                <a:solidFill>
                  <a:srgbClr val="0070C0"/>
                </a:solidFill>
              </a:rPr>
              <a:t>: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endParaRPr lang="en-US" b="1" u="sng" dirty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1. People </a:t>
            </a:r>
            <a:r>
              <a:rPr lang="en-US" b="1" u="sng" dirty="0">
                <a:solidFill>
                  <a:srgbClr val="0070C0"/>
                </a:solidFill>
              </a:rPr>
              <a:t>who newly got employed into their current </a:t>
            </a:r>
            <a:r>
              <a:rPr lang="en-US" b="1" u="sng" dirty="0" smtClean="0">
                <a:solidFill>
                  <a:srgbClr val="0070C0"/>
                </a:solidFill>
              </a:rPr>
              <a:t>employment(less </a:t>
            </a:r>
            <a:r>
              <a:rPr lang="en-US" b="1" u="sng" dirty="0">
                <a:solidFill>
                  <a:srgbClr val="0070C0"/>
                </a:solidFill>
              </a:rPr>
              <a:t>than 4 years) are the highest among loan defaulters.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2.  </a:t>
            </a:r>
            <a:r>
              <a:rPr lang="en-US" b="1" u="sng" dirty="0">
                <a:solidFill>
                  <a:srgbClr val="0070C0"/>
                </a:solidFill>
              </a:rPr>
              <a:t>People working for a long time into their current </a:t>
            </a:r>
            <a:r>
              <a:rPr lang="en-US" b="1" u="sng" dirty="0" smtClean="0">
                <a:solidFill>
                  <a:srgbClr val="0070C0"/>
                </a:solidFill>
              </a:rPr>
              <a:t>employment(more </a:t>
            </a:r>
            <a:r>
              <a:rPr lang="en-US" b="1" u="sng" dirty="0">
                <a:solidFill>
                  <a:srgbClr val="0070C0"/>
                </a:solidFill>
              </a:rPr>
              <a:t>than 10 years) are less likely to default.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31567"/>
            <a:ext cx="8964488" cy="3737793"/>
          </a:xfrm>
        </p:spPr>
      </p:pic>
    </p:spTree>
    <p:extLst>
      <p:ext uri="{BB962C8B-B14F-4D97-AF65-F5344CB8AC3E}">
        <p14:creationId xmlns:p14="http://schemas.microsoft.com/office/powerpoint/2010/main" val="162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2" y="116632"/>
            <a:ext cx="5897880" cy="648072"/>
          </a:xfrm>
        </p:spPr>
        <p:txBody>
          <a:bodyPr/>
          <a:lstStyle/>
          <a:p>
            <a:r>
              <a:rPr lang="en-IN" dirty="0" smtClean="0"/>
              <a:t>CNT_FAM_MEMBERS v/s TARGET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84784"/>
            <a:ext cx="5897880" cy="115212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 </a:t>
            </a:r>
            <a:r>
              <a:rPr lang="en-US" b="1" u="sng" dirty="0">
                <a:solidFill>
                  <a:srgbClr val="0070C0"/>
                </a:solidFill>
              </a:rPr>
              <a:t>: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endParaRPr lang="en-US" b="1" u="sng" dirty="0">
              <a:solidFill>
                <a:srgbClr val="0070C0"/>
              </a:solidFill>
            </a:endParaRPr>
          </a:p>
          <a:p>
            <a:pPr marL="285750" indent="-285750">
              <a:buFont typeface="Courier New" pitchFamily="49" charset="0"/>
              <a:buChar char="o"/>
            </a:pPr>
            <a:r>
              <a:rPr lang="en-US" b="1" u="sng" dirty="0" smtClean="0">
                <a:solidFill>
                  <a:srgbClr val="0070C0"/>
                </a:solidFill>
              </a:rPr>
              <a:t> People </a:t>
            </a:r>
            <a:r>
              <a:rPr lang="en-US" b="1" u="sng" dirty="0">
                <a:solidFill>
                  <a:srgbClr val="0070C0"/>
                </a:solidFill>
              </a:rPr>
              <a:t>from smaller families have more number of loan applications.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0488"/>
            <a:ext cx="9144000" cy="3676864"/>
          </a:xfrm>
        </p:spPr>
      </p:pic>
    </p:spTree>
    <p:extLst>
      <p:ext uri="{BB962C8B-B14F-4D97-AF65-F5344CB8AC3E}">
        <p14:creationId xmlns:p14="http://schemas.microsoft.com/office/powerpoint/2010/main" val="10684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183880" cy="1051560"/>
          </a:xfrm>
        </p:spPr>
        <p:txBody>
          <a:bodyPr/>
          <a:lstStyle/>
          <a:p>
            <a:pPr algn="ctr"/>
            <a:r>
              <a:rPr lang="en-IN" dirty="0" smtClean="0"/>
              <a:t>Problem Statement.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7776864" cy="446449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This case study aims to identify patterns which indicate if a client has difficulty paying their 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installments .</a:t>
            </a:r>
          </a:p>
          <a:p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This may </a:t>
            </a:r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be used for taking actions such as denying the loan, reducing the amount of loan, lending (to risky applicants) at a higher interest rate, etc. </a:t>
            </a:r>
            <a:endParaRPr lang="en-US" dirty="0" smtClean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This </a:t>
            </a:r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will ensure that the consumers capable of repaying the loan are not rejected. </a:t>
            </a:r>
            <a:endParaRPr lang="en-US" dirty="0" smtClean="0">
              <a:solidFill>
                <a:schemeClr val="tx1"/>
              </a:solidFill>
              <a:latin typeface="Arial Black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Identification </a:t>
            </a:r>
            <a:r>
              <a:rPr lang="en-US" dirty="0">
                <a:solidFill>
                  <a:schemeClr val="tx1"/>
                </a:solidFill>
                <a:latin typeface="Arial Black" pitchFamily="34" charset="0"/>
              </a:rPr>
              <a:t>of such applicants using EDA is the aim of this case study.</a:t>
            </a:r>
            <a:endParaRPr lang="en-IN" dirty="0">
              <a:solidFill>
                <a:schemeClr val="tx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97880" cy="504056"/>
          </a:xfrm>
        </p:spPr>
        <p:txBody>
          <a:bodyPr/>
          <a:lstStyle/>
          <a:p>
            <a:r>
              <a:rPr lang="en-IN" dirty="0" smtClean="0"/>
              <a:t>AMT_GOODS_PRICE V/S TARGET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987824" y="1556792"/>
            <a:ext cx="2971800" cy="4206112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 </a:t>
            </a:r>
            <a:r>
              <a:rPr lang="en-US" b="1" u="sng" dirty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b="1" u="sng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b="1" u="sng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b="1" u="sng" dirty="0" smtClean="0">
                <a:solidFill>
                  <a:srgbClr val="0070C0"/>
                </a:solidFill>
              </a:rPr>
              <a:t>Higher </a:t>
            </a:r>
            <a:r>
              <a:rPr lang="en-US" b="1" u="sng" dirty="0">
                <a:solidFill>
                  <a:srgbClr val="0070C0"/>
                </a:solidFill>
              </a:rPr>
              <a:t>the price of goods , lesser is the chance of default.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767870"/>
            <a:ext cx="9217024" cy="4104456"/>
          </a:xfrm>
        </p:spPr>
      </p:pic>
    </p:spTree>
    <p:extLst>
      <p:ext uri="{BB962C8B-B14F-4D97-AF65-F5344CB8AC3E}">
        <p14:creationId xmlns:p14="http://schemas.microsoft.com/office/powerpoint/2010/main" val="907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2971800" cy="9144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HOUR_APPR_PROCESS_START V/S TARGET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635896" y="476672"/>
            <a:ext cx="4339952" cy="4206112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 </a:t>
            </a:r>
            <a:r>
              <a:rPr lang="en-US" b="1" u="sng" dirty="0">
                <a:solidFill>
                  <a:srgbClr val="0070C0"/>
                </a:solidFill>
              </a:rPr>
              <a:t>:</a:t>
            </a:r>
          </a:p>
          <a:p>
            <a:endParaRPr lang="en-US" b="1" u="sng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b="1" u="sng" dirty="0" smtClean="0">
                <a:solidFill>
                  <a:srgbClr val="0070C0"/>
                </a:solidFill>
              </a:rPr>
              <a:t>Bank </a:t>
            </a:r>
            <a:r>
              <a:rPr lang="en-US" b="1" u="sng" dirty="0">
                <a:solidFill>
                  <a:srgbClr val="0070C0"/>
                </a:solidFill>
              </a:rPr>
              <a:t>received highest number of loan applications between 10 o'clock in the morning to 2 o'clock in the afternoon.</a:t>
            </a:r>
            <a:r>
              <a:rPr lang="en-US" b="1" u="sng" dirty="0">
                <a:solidFill>
                  <a:srgbClr val="0070C0"/>
                </a:solidFill>
                <a:hlinkClick r:id="rId2"/>
              </a:rPr>
              <a:t>¶</a:t>
            </a:r>
            <a:endParaRPr lang="en-US" b="1" u="sng" dirty="0">
              <a:solidFill>
                <a:srgbClr val="0070C0"/>
              </a:solidFill>
            </a:endParaRP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0924"/>
            <a:ext cx="9144000" cy="3656428"/>
          </a:xfrm>
        </p:spPr>
      </p:pic>
    </p:spTree>
    <p:extLst>
      <p:ext uri="{BB962C8B-B14F-4D97-AF65-F5344CB8AC3E}">
        <p14:creationId xmlns:p14="http://schemas.microsoft.com/office/powerpoint/2010/main" val="3412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1" y="0"/>
            <a:ext cx="5897880" cy="836712"/>
          </a:xfrm>
        </p:spPr>
        <p:txBody>
          <a:bodyPr/>
          <a:lstStyle/>
          <a:p>
            <a:r>
              <a:rPr lang="en-IN" dirty="0" smtClean="0"/>
              <a:t>Correlation Graph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2026568" cy="38758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graphs </a:t>
            </a:r>
            <a:r>
              <a:rPr lang="en-US" b="1" u="sng" dirty="0">
                <a:solidFill>
                  <a:srgbClr val="0070C0"/>
                </a:solidFill>
              </a:rPr>
              <a:t>: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1. Clients </a:t>
            </a:r>
            <a:r>
              <a:rPr lang="en-US" b="1" u="sng" dirty="0">
                <a:solidFill>
                  <a:srgbClr val="0070C0"/>
                </a:solidFill>
              </a:rPr>
              <a:t>with income type as maternity leave and having low income are more likely to default.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2. Clients </a:t>
            </a:r>
            <a:r>
              <a:rPr lang="en-US" b="1" u="sng" dirty="0">
                <a:solidFill>
                  <a:srgbClr val="0070C0"/>
                </a:solidFill>
              </a:rPr>
              <a:t>who are unemployed are more likely to default.</a:t>
            </a:r>
            <a:r>
              <a:rPr lang="en-US" b="1" u="sng" dirty="0">
                <a:solidFill>
                  <a:srgbClr val="0070C0"/>
                </a:solidFill>
                <a:hlinkClick r:id="rId2"/>
              </a:rPr>
              <a:t>¶</a:t>
            </a:r>
            <a:endParaRPr lang="en-US" b="1" u="sng" dirty="0">
              <a:solidFill>
                <a:srgbClr val="0070C0"/>
              </a:solidFill>
            </a:endParaRP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052736"/>
            <a:ext cx="5640511" cy="5579695"/>
          </a:xfrm>
        </p:spPr>
      </p:pic>
    </p:spTree>
    <p:extLst>
      <p:ext uri="{BB962C8B-B14F-4D97-AF65-F5344CB8AC3E}">
        <p14:creationId xmlns:p14="http://schemas.microsoft.com/office/powerpoint/2010/main" val="14185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88640"/>
            <a:ext cx="5897880" cy="680120"/>
          </a:xfrm>
        </p:spPr>
        <p:txBody>
          <a:bodyPr/>
          <a:lstStyle/>
          <a:p>
            <a:r>
              <a:rPr lang="en-IN" dirty="0" smtClean="0"/>
              <a:t>Correlation Graph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6851104" cy="99548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above graphs :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b="1" u="sng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b="1" u="sng" dirty="0" smtClean="0">
                <a:solidFill>
                  <a:srgbClr val="0070C0"/>
                </a:solidFill>
              </a:rPr>
              <a:t>Clients </a:t>
            </a:r>
            <a:r>
              <a:rPr lang="en-US" b="1" u="sng" dirty="0">
                <a:solidFill>
                  <a:srgbClr val="0070C0"/>
                </a:solidFill>
              </a:rPr>
              <a:t>below 25 years of age with medium Goods Price are more likely to default.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555079"/>
            <a:ext cx="6075659" cy="4302921"/>
          </a:xfrm>
        </p:spPr>
      </p:pic>
    </p:spTree>
    <p:extLst>
      <p:ext uri="{BB962C8B-B14F-4D97-AF65-F5344CB8AC3E}">
        <p14:creationId xmlns:p14="http://schemas.microsoft.com/office/powerpoint/2010/main" val="23287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1560" y="2996952"/>
            <a:ext cx="7242048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Analysis of categorical columns in previous data 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4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Count Plot </a:t>
            </a:r>
            <a:r>
              <a:rPr lang="en-IN" dirty="0" err="1" smtClean="0"/>
              <a:t>Weekday_appr_process_start</a:t>
            </a:r>
            <a:r>
              <a:rPr lang="en-IN" dirty="0" smtClean="0"/>
              <a:t> </a:t>
            </a:r>
            <a:r>
              <a:rPr lang="en-IN" dirty="0" err="1" smtClean="0"/>
              <a:t>v.s</a:t>
            </a:r>
            <a:r>
              <a:rPr lang="en-IN" dirty="0" smtClean="0"/>
              <a:t> </a:t>
            </a:r>
            <a:r>
              <a:rPr lang="en-IN" dirty="0" err="1" smtClean="0"/>
              <a:t>name_contract_type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5576" y="1412776"/>
            <a:ext cx="6480720" cy="1067488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Insights from the graph:</a:t>
            </a:r>
          </a:p>
          <a:p>
            <a:endParaRPr lang="en-US" u="sng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u="sng" dirty="0" smtClean="0">
                <a:solidFill>
                  <a:srgbClr val="0070C0"/>
                </a:solidFill>
              </a:rPr>
              <a:t> Bank </a:t>
            </a:r>
            <a:r>
              <a:rPr lang="en-US" u="sng" dirty="0">
                <a:solidFill>
                  <a:srgbClr val="0070C0"/>
                </a:solidFill>
              </a:rPr>
              <a:t>received relatively higher consumer loan applications on Saturdays and Sundays.</a:t>
            </a:r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564904"/>
            <a:ext cx="7334750" cy="4036494"/>
          </a:xfrm>
        </p:spPr>
      </p:pic>
    </p:spTree>
    <p:extLst>
      <p:ext uri="{BB962C8B-B14F-4D97-AF65-F5344CB8AC3E}">
        <p14:creationId xmlns:p14="http://schemas.microsoft.com/office/powerpoint/2010/main" val="399337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Count plot </a:t>
            </a:r>
            <a:r>
              <a:rPr lang="en-IN" dirty="0" err="1" smtClean="0"/>
              <a:t>name_contract_status</a:t>
            </a:r>
            <a:r>
              <a:rPr lang="en-IN" dirty="0" smtClean="0"/>
              <a:t> </a:t>
            </a:r>
            <a:r>
              <a:rPr lang="en-IN" dirty="0" err="1" smtClean="0"/>
              <a:t>v.s</a:t>
            </a:r>
            <a:r>
              <a:rPr lang="en-IN" dirty="0" smtClean="0"/>
              <a:t> </a:t>
            </a:r>
            <a:r>
              <a:rPr lang="en-IN" dirty="0" err="1" smtClean="0"/>
              <a:t>name_contract_type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69424"/>
            <a:ext cx="7643192" cy="995480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Insights from the graph :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u="sng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u="sng" dirty="0" smtClean="0">
                <a:solidFill>
                  <a:srgbClr val="0070C0"/>
                </a:solidFill>
              </a:rPr>
              <a:t>Consumer </a:t>
            </a:r>
            <a:r>
              <a:rPr lang="en-US" u="sng" dirty="0">
                <a:solidFill>
                  <a:srgbClr val="0070C0"/>
                </a:solidFill>
              </a:rPr>
              <a:t>loans are highest to be approved followed by cash loans and revolving loans.</a:t>
            </a:r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2896"/>
            <a:ext cx="7920880" cy="4162425"/>
          </a:xfrm>
        </p:spPr>
      </p:pic>
    </p:spTree>
    <p:extLst>
      <p:ext uri="{BB962C8B-B14F-4D97-AF65-F5344CB8AC3E}">
        <p14:creationId xmlns:p14="http://schemas.microsoft.com/office/powerpoint/2010/main" val="8406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19"/>
            <a:ext cx="5897880" cy="1173480"/>
          </a:xfrm>
        </p:spPr>
        <p:txBody>
          <a:bodyPr/>
          <a:lstStyle/>
          <a:p>
            <a:pPr algn="ctr"/>
            <a:r>
              <a:rPr lang="en-IN" dirty="0" smtClean="0"/>
              <a:t>Count plot on </a:t>
            </a:r>
            <a:r>
              <a:rPr lang="en-IN" dirty="0" err="1" smtClean="0"/>
              <a:t>name_client_type</a:t>
            </a:r>
            <a:r>
              <a:rPr lang="en-IN" dirty="0" smtClean="0"/>
              <a:t> </a:t>
            </a:r>
            <a:r>
              <a:rPr lang="en-IN" dirty="0" err="1" smtClean="0"/>
              <a:t>v.s</a:t>
            </a:r>
            <a:r>
              <a:rPr lang="en-IN" dirty="0" smtClean="0"/>
              <a:t> </a:t>
            </a:r>
            <a:r>
              <a:rPr lang="en-IN" dirty="0" err="1" smtClean="0"/>
              <a:t>name_contract_type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340768"/>
            <a:ext cx="7499176" cy="108012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Insights from the graph :</a:t>
            </a:r>
          </a:p>
          <a:p>
            <a:endParaRPr lang="en-US" u="sng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u="sng" dirty="0" smtClean="0">
                <a:solidFill>
                  <a:srgbClr val="0070C0"/>
                </a:solidFill>
              </a:rPr>
              <a:t>Repeater </a:t>
            </a:r>
            <a:r>
              <a:rPr lang="en-US" u="sng" dirty="0">
                <a:solidFill>
                  <a:srgbClr val="0070C0"/>
                </a:solidFill>
              </a:rPr>
              <a:t>Clients are applying for cash loans in </a:t>
            </a:r>
            <a:r>
              <a:rPr lang="en-US" u="sng" dirty="0" smtClean="0">
                <a:solidFill>
                  <a:srgbClr val="0070C0"/>
                </a:solidFill>
              </a:rPr>
              <a:t>comparatively </a:t>
            </a:r>
            <a:r>
              <a:rPr lang="en-US" u="sng" dirty="0">
                <a:solidFill>
                  <a:srgbClr val="0070C0"/>
                </a:solidFill>
              </a:rPr>
              <a:t>higher number. New clients are opting for consumer loans in higher number.</a:t>
            </a:r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8880"/>
            <a:ext cx="7241309" cy="4267200"/>
          </a:xfrm>
        </p:spPr>
      </p:pic>
    </p:spTree>
    <p:extLst>
      <p:ext uri="{BB962C8B-B14F-4D97-AF65-F5344CB8AC3E}">
        <p14:creationId xmlns:p14="http://schemas.microsoft.com/office/powerpoint/2010/main" val="36683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0"/>
            <a:ext cx="6120680" cy="764704"/>
          </a:xfrm>
        </p:spPr>
        <p:txBody>
          <a:bodyPr/>
          <a:lstStyle/>
          <a:p>
            <a:pPr algn="ctr"/>
            <a:r>
              <a:rPr lang="en-IN" dirty="0" smtClean="0"/>
              <a:t>Count plot </a:t>
            </a:r>
            <a:r>
              <a:rPr lang="en-IN" dirty="0" err="1" smtClean="0"/>
              <a:t>insured_on_approval</a:t>
            </a:r>
            <a:r>
              <a:rPr lang="en-IN" dirty="0" smtClean="0"/>
              <a:t> </a:t>
            </a:r>
            <a:r>
              <a:rPr lang="en-IN" dirty="0" err="1" smtClean="0"/>
              <a:t>v.s</a:t>
            </a:r>
            <a:r>
              <a:rPr lang="en-IN" dirty="0" smtClean="0"/>
              <a:t> </a:t>
            </a:r>
            <a:r>
              <a:rPr lang="en-IN" dirty="0" err="1" smtClean="0"/>
              <a:t>name_contract_type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0" y="941648"/>
            <a:ext cx="7956376" cy="1263216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Insights From The Graph : </a:t>
            </a:r>
          </a:p>
          <a:p>
            <a:endParaRPr lang="en-US" u="sng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u="sng" dirty="0" smtClean="0">
                <a:solidFill>
                  <a:srgbClr val="0070C0"/>
                </a:solidFill>
              </a:rPr>
              <a:t>Majority </a:t>
            </a:r>
            <a:r>
              <a:rPr lang="en-US" u="sng" dirty="0">
                <a:solidFill>
                  <a:srgbClr val="0070C0"/>
                </a:solidFill>
              </a:rPr>
              <a:t>of clients do not prefer to apply for the insurance.</a:t>
            </a:r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" y="1919054"/>
            <a:ext cx="8172400" cy="4906220"/>
          </a:xfrm>
        </p:spPr>
      </p:pic>
    </p:spTree>
    <p:extLst>
      <p:ext uri="{BB962C8B-B14F-4D97-AF65-F5344CB8AC3E}">
        <p14:creationId xmlns:p14="http://schemas.microsoft.com/office/powerpoint/2010/main" val="327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2790056"/>
            <a:ext cx="7242048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Analysis of </a:t>
            </a:r>
            <a:r>
              <a:rPr lang="en-IN" dirty="0" smtClean="0"/>
              <a:t>continuous columns </a:t>
            </a:r>
            <a:r>
              <a:rPr lang="en-IN" dirty="0"/>
              <a:t>in previous data set</a:t>
            </a:r>
          </a:p>
        </p:txBody>
      </p:sp>
    </p:spTree>
    <p:extLst>
      <p:ext uri="{BB962C8B-B14F-4D97-AF65-F5344CB8AC3E}">
        <p14:creationId xmlns:p14="http://schemas.microsoft.com/office/powerpoint/2010/main" val="22662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smtClean="0"/>
              <a:t>Rows containing XAN and XAP values were dropped if they were in small numbers.</a:t>
            </a:r>
          </a:p>
          <a:p>
            <a:r>
              <a:rPr lang="en-IN" i="1" dirty="0" smtClean="0"/>
              <a:t>If rows containing XAN and XAP values were high in number then these values were assumed as null values.</a:t>
            </a:r>
          </a:p>
          <a:p>
            <a:r>
              <a:rPr lang="en-IN" i="1" dirty="0" smtClean="0"/>
              <a:t>They were not taken into consideration while deriving insights from the data.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631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5599504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/>
              <a:t>Distplot</a:t>
            </a:r>
            <a:r>
              <a:rPr lang="en-IN" dirty="0" smtClean="0"/>
              <a:t> </a:t>
            </a:r>
            <a:r>
              <a:rPr lang="en-IN" dirty="0" err="1" smtClean="0"/>
              <a:t>amt_application</a:t>
            </a:r>
            <a:r>
              <a:rPr lang="en-IN" dirty="0" smtClean="0"/>
              <a:t> </a:t>
            </a:r>
            <a:r>
              <a:rPr lang="en-IN" dirty="0" err="1" smtClean="0"/>
              <a:t>v.s</a:t>
            </a:r>
            <a:r>
              <a:rPr lang="en-IN" dirty="0" smtClean="0"/>
              <a:t> loan status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7504" y="1013656"/>
            <a:ext cx="8064896" cy="111920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Insights From The Graph : </a:t>
            </a:r>
          </a:p>
          <a:p>
            <a:endParaRPr lang="en-US" u="sng" dirty="0" smtClean="0">
              <a:solidFill>
                <a:srgbClr val="0070C0"/>
              </a:solidFill>
            </a:endParaRPr>
          </a:p>
          <a:p>
            <a:endParaRPr lang="en-US" u="sng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u="sng" dirty="0" smtClean="0">
                <a:solidFill>
                  <a:srgbClr val="0070C0"/>
                </a:solidFill>
              </a:rPr>
              <a:t> </a:t>
            </a:r>
            <a:r>
              <a:rPr lang="en-US" u="sng" dirty="0">
                <a:solidFill>
                  <a:srgbClr val="0070C0"/>
                </a:solidFill>
              </a:rPr>
              <a:t>With high application amount comes high chances of refusal.</a:t>
            </a:r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060848"/>
            <a:ext cx="8172399" cy="4589016"/>
          </a:xfrm>
        </p:spPr>
      </p:pic>
    </p:spTree>
    <p:extLst>
      <p:ext uri="{BB962C8B-B14F-4D97-AF65-F5344CB8AC3E}">
        <p14:creationId xmlns:p14="http://schemas.microsoft.com/office/powerpoint/2010/main" val="37504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0"/>
            <a:ext cx="5410944" cy="536104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Distplot</a:t>
            </a:r>
            <a:r>
              <a:rPr lang="en-IN" dirty="0" smtClean="0"/>
              <a:t> </a:t>
            </a:r>
            <a:r>
              <a:rPr lang="en-IN" dirty="0" err="1" smtClean="0"/>
              <a:t>amt_credit</a:t>
            </a:r>
            <a:r>
              <a:rPr lang="en-IN" dirty="0" smtClean="0"/>
              <a:t> </a:t>
            </a:r>
            <a:r>
              <a:rPr lang="en-IN" dirty="0" err="1" smtClean="0"/>
              <a:t>v.s</a:t>
            </a:r>
            <a:r>
              <a:rPr lang="en-IN" dirty="0" smtClean="0"/>
              <a:t> loan status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725624"/>
            <a:ext cx="7643192" cy="1407232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Insights From The Graph : </a:t>
            </a:r>
          </a:p>
          <a:p>
            <a:endParaRPr lang="en-US" u="sng" dirty="0" smtClean="0">
              <a:solidFill>
                <a:srgbClr val="0070C0"/>
              </a:solidFill>
            </a:endParaRPr>
          </a:p>
          <a:p>
            <a:endParaRPr lang="en-US" u="sng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u="sng" dirty="0" smtClean="0">
                <a:solidFill>
                  <a:srgbClr val="0070C0"/>
                </a:solidFill>
              </a:rPr>
              <a:t>AMT_CREDIT </a:t>
            </a:r>
            <a:r>
              <a:rPr lang="en-US" u="sng" dirty="0">
                <a:solidFill>
                  <a:srgbClr val="0070C0"/>
                </a:solidFill>
              </a:rPr>
              <a:t>below 10000 has the highest chances of approval.</a:t>
            </a:r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88840"/>
            <a:ext cx="7776864" cy="4710113"/>
          </a:xfrm>
        </p:spPr>
      </p:pic>
    </p:spTree>
    <p:extLst>
      <p:ext uri="{BB962C8B-B14F-4D97-AF65-F5344CB8AC3E}">
        <p14:creationId xmlns:p14="http://schemas.microsoft.com/office/powerpoint/2010/main" val="8550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188640"/>
            <a:ext cx="4663400" cy="92540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/>
              <a:t>Distplot</a:t>
            </a:r>
            <a:r>
              <a:rPr lang="en-IN" dirty="0" smtClean="0"/>
              <a:t> </a:t>
            </a:r>
            <a:r>
              <a:rPr lang="en-IN" dirty="0" err="1" smtClean="0"/>
              <a:t>hour_appr_process_start</a:t>
            </a:r>
            <a:r>
              <a:rPr lang="en-IN" dirty="0" smtClean="0"/>
              <a:t> </a:t>
            </a:r>
            <a:r>
              <a:rPr lang="en-IN" dirty="0" err="1" smtClean="0"/>
              <a:t>v.s</a:t>
            </a:r>
            <a:r>
              <a:rPr lang="en-IN" dirty="0" smtClean="0"/>
              <a:t> loan status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67544" y="1268760"/>
            <a:ext cx="7571184" cy="1191208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Insights From The Graph : </a:t>
            </a:r>
          </a:p>
          <a:p>
            <a:endParaRPr lang="en-US" u="sng" dirty="0" smtClean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u="sng" dirty="0" smtClean="0">
                <a:solidFill>
                  <a:srgbClr val="0070C0"/>
                </a:solidFill>
              </a:rPr>
              <a:t> </a:t>
            </a:r>
            <a:r>
              <a:rPr lang="en-US" u="sng" dirty="0">
                <a:solidFill>
                  <a:srgbClr val="0070C0"/>
                </a:solidFill>
              </a:rPr>
              <a:t>Bank receives highest number of loan applications between 10 A.M to 2 P.M.</a:t>
            </a:r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8316415" cy="4353669"/>
          </a:xfrm>
        </p:spPr>
      </p:pic>
    </p:spTree>
    <p:extLst>
      <p:ext uri="{BB962C8B-B14F-4D97-AF65-F5344CB8AC3E}">
        <p14:creationId xmlns:p14="http://schemas.microsoft.com/office/powerpoint/2010/main" val="42763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9552" y="2780928"/>
            <a:ext cx="7242048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Analysis of </a:t>
            </a:r>
            <a:r>
              <a:rPr lang="en-IN" dirty="0" smtClean="0"/>
              <a:t>categorical columns </a:t>
            </a:r>
            <a:r>
              <a:rPr lang="en-IN" dirty="0"/>
              <a:t>in </a:t>
            </a:r>
            <a:r>
              <a:rPr lang="en-IN" dirty="0" smtClean="0"/>
              <a:t>merged data </a:t>
            </a:r>
            <a:r>
              <a:rPr lang="en-IN" dirty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6349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5897880" cy="1173480"/>
          </a:xfrm>
        </p:spPr>
        <p:txBody>
          <a:bodyPr/>
          <a:lstStyle/>
          <a:p>
            <a:pPr algn="ctr"/>
            <a:r>
              <a:rPr lang="en-IN" dirty="0" smtClean="0"/>
              <a:t>Count plot </a:t>
            </a:r>
            <a:r>
              <a:rPr lang="en-IN" dirty="0" err="1" smtClean="0"/>
              <a:t>week_appr_process_start</a:t>
            </a:r>
            <a:r>
              <a:rPr lang="en-IN" dirty="0" smtClean="0"/>
              <a:t> </a:t>
            </a:r>
            <a:r>
              <a:rPr lang="en-IN" dirty="0" err="1" smtClean="0"/>
              <a:t>v.s</a:t>
            </a:r>
            <a:r>
              <a:rPr lang="en-IN" dirty="0" smtClean="0"/>
              <a:t> loan status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7571184" cy="99548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Insights From The Graph : 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>
                <a:solidFill>
                  <a:srgbClr val="0070C0"/>
                </a:solidFill>
              </a:rPr>
              <a:t>Chances of refusal and cancellations are less on Saturdays.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36913"/>
            <a:ext cx="8280920" cy="4163494"/>
          </a:xfrm>
        </p:spPr>
      </p:pic>
    </p:spTree>
    <p:extLst>
      <p:ext uri="{BB962C8B-B14F-4D97-AF65-F5344CB8AC3E}">
        <p14:creationId xmlns:p14="http://schemas.microsoft.com/office/powerpoint/2010/main" val="1631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32048"/>
            <a:ext cx="5626968" cy="896144"/>
          </a:xfrm>
        </p:spPr>
        <p:txBody>
          <a:bodyPr/>
          <a:lstStyle/>
          <a:p>
            <a:pPr algn="ctr"/>
            <a:r>
              <a:rPr lang="en-IN" dirty="0" smtClean="0"/>
              <a:t>Count plot </a:t>
            </a:r>
            <a:r>
              <a:rPr lang="en-IN" dirty="0" err="1" smtClean="0"/>
              <a:t>name_payment_type</a:t>
            </a:r>
            <a:r>
              <a:rPr lang="en-IN" dirty="0" smtClean="0"/>
              <a:t> </a:t>
            </a:r>
            <a:r>
              <a:rPr lang="en-IN" dirty="0" err="1" smtClean="0"/>
              <a:t>v.s</a:t>
            </a:r>
            <a:r>
              <a:rPr lang="en-IN" dirty="0" smtClean="0"/>
              <a:t> loan status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24744"/>
            <a:ext cx="7211144" cy="975184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Insights From The Graph : </a:t>
            </a:r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b="1" u="sng" dirty="0" smtClean="0">
                <a:solidFill>
                  <a:srgbClr val="0070C0"/>
                </a:solidFill>
              </a:rPr>
              <a:t>Payment </a:t>
            </a:r>
            <a:r>
              <a:rPr lang="en-US" b="1" u="sng" dirty="0">
                <a:solidFill>
                  <a:srgbClr val="0070C0"/>
                </a:solidFill>
              </a:rPr>
              <a:t>type Cash through bank has a high chance of approval.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" y="2132856"/>
            <a:ext cx="8280920" cy="4522756"/>
          </a:xfrm>
        </p:spPr>
      </p:pic>
    </p:spTree>
    <p:extLst>
      <p:ext uri="{BB962C8B-B14F-4D97-AF65-F5344CB8AC3E}">
        <p14:creationId xmlns:p14="http://schemas.microsoft.com/office/powerpoint/2010/main" val="12721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2576"/>
            <a:ext cx="4618856" cy="104016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Count plot </a:t>
            </a:r>
            <a:r>
              <a:rPr lang="en-IN" dirty="0" err="1" smtClean="0"/>
              <a:t>name_client_type</a:t>
            </a:r>
            <a:r>
              <a:rPr lang="en-IN" dirty="0" smtClean="0"/>
              <a:t> </a:t>
            </a:r>
            <a:r>
              <a:rPr lang="en-IN" dirty="0" err="1" smtClean="0"/>
              <a:t>v.s</a:t>
            </a:r>
            <a:r>
              <a:rPr lang="en-IN" dirty="0" smtClean="0"/>
              <a:t> loan status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1560" y="1268760"/>
            <a:ext cx="7643192" cy="1047192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Insights From The Graph : 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>
                <a:solidFill>
                  <a:srgbClr val="0070C0"/>
                </a:solidFill>
              </a:rPr>
              <a:t>Repeater clients have a very high chance of approval.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29093"/>
            <a:ext cx="8064895" cy="4702290"/>
          </a:xfrm>
        </p:spPr>
      </p:pic>
    </p:spTree>
    <p:extLst>
      <p:ext uri="{BB962C8B-B14F-4D97-AF65-F5344CB8AC3E}">
        <p14:creationId xmlns:p14="http://schemas.microsoft.com/office/powerpoint/2010/main" val="15612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16632"/>
            <a:ext cx="5122912" cy="82413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Count plot </a:t>
            </a:r>
            <a:r>
              <a:rPr lang="en-IN" dirty="0" err="1" smtClean="0"/>
              <a:t>insured_on_approval</a:t>
            </a:r>
            <a:r>
              <a:rPr lang="en-IN" dirty="0" smtClean="0"/>
              <a:t> </a:t>
            </a:r>
            <a:r>
              <a:rPr lang="en-IN" dirty="0" err="1" smtClean="0"/>
              <a:t>v.s</a:t>
            </a:r>
            <a:r>
              <a:rPr lang="en-IN" dirty="0" smtClean="0"/>
              <a:t> loan status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85664"/>
            <a:ext cx="7499176" cy="11192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Insights From The Graph : 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endParaRPr lang="en-US" b="1" u="sng" dirty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>
                <a:solidFill>
                  <a:srgbClr val="0070C0"/>
                </a:solidFill>
              </a:rPr>
              <a:t>Clients who have applied for insurance have very low chances of refusal.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20" y="2048339"/>
            <a:ext cx="8316416" cy="4809661"/>
          </a:xfrm>
        </p:spPr>
      </p:pic>
    </p:spTree>
    <p:extLst>
      <p:ext uri="{BB962C8B-B14F-4D97-AF65-F5344CB8AC3E}">
        <p14:creationId xmlns:p14="http://schemas.microsoft.com/office/powerpoint/2010/main" val="33181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2852936"/>
            <a:ext cx="7242048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Analysis of </a:t>
            </a:r>
            <a:r>
              <a:rPr lang="en-IN" dirty="0" smtClean="0"/>
              <a:t>continuous columns </a:t>
            </a:r>
            <a:r>
              <a:rPr lang="en-IN" dirty="0"/>
              <a:t>in merged data set</a:t>
            </a:r>
          </a:p>
        </p:txBody>
      </p:sp>
    </p:spTree>
    <p:extLst>
      <p:ext uri="{BB962C8B-B14F-4D97-AF65-F5344CB8AC3E}">
        <p14:creationId xmlns:p14="http://schemas.microsoft.com/office/powerpoint/2010/main" val="15528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5156"/>
            <a:ext cx="4906888" cy="813440"/>
          </a:xfrm>
        </p:spPr>
        <p:txBody>
          <a:bodyPr/>
          <a:lstStyle/>
          <a:p>
            <a:pPr algn="ctr"/>
            <a:r>
              <a:rPr lang="en-IN" dirty="0" smtClean="0"/>
              <a:t>Box plot loan status </a:t>
            </a:r>
            <a:r>
              <a:rPr lang="en-IN" dirty="0" err="1" smtClean="0"/>
              <a:t>v.s</a:t>
            </a:r>
            <a:r>
              <a:rPr lang="en-IN" dirty="0" smtClean="0"/>
              <a:t> </a:t>
            </a:r>
            <a:r>
              <a:rPr lang="en-IN" dirty="0" err="1" smtClean="0"/>
              <a:t>amt_annnuity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26288"/>
            <a:ext cx="6923112" cy="96255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above graphs :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&gt; </a:t>
            </a:r>
            <a:r>
              <a:rPr lang="en-US" b="1" u="sng" dirty="0">
                <a:solidFill>
                  <a:srgbClr val="0070C0"/>
                </a:solidFill>
              </a:rPr>
              <a:t>Lower AMT_ANNUITY has higher chances of approval.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04864"/>
            <a:ext cx="8136904" cy="4252584"/>
          </a:xfrm>
        </p:spPr>
      </p:pic>
    </p:spTree>
    <p:extLst>
      <p:ext uri="{BB962C8B-B14F-4D97-AF65-F5344CB8AC3E}">
        <p14:creationId xmlns:p14="http://schemas.microsoft.com/office/powerpoint/2010/main" val="10711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Missing value and outlier treatment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N" u="sng" dirty="0" smtClean="0">
                <a:latin typeface="Eras Bold ITC" pitchFamily="34" charset="0"/>
              </a:rPr>
              <a:t>Application Dataset</a:t>
            </a:r>
            <a:endParaRPr lang="en-IN" u="sng" dirty="0">
              <a:latin typeface="Eras Bold ITC" pitchFamily="34" charset="0"/>
            </a:endParaRPr>
          </a:p>
          <a:p>
            <a:pPr marL="0" indent="0">
              <a:buNone/>
            </a:pPr>
            <a:endParaRPr lang="en-IN" u="sng" dirty="0">
              <a:latin typeface="Eras Bold ITC" pitchFamily="34" charset="0"/>
            </a:endParaRPr>
          </a:p>
          <a:p>
            <a:pPr marL="514350" indent="-514350">
              <a:buAutoNum type="arabicPeriod"/>
            </a:pPr>
            <a:r>
              <a:rPr lang="en-IN" i="1" dirty="0" smtClean="0">
                <a:latin typeface="+mj-lt"/>
                <a:cs typeface="Arial" pitchFamily="34" charset="0"/>
              </a:rPr>
              <a:t>Columns containing more than 40% of missing values were dropped.</a:t>
            </a:r>
          </a:p>
          <a:p>
            <a:pPr marL="514350" indent="-514350">
              <a:buAutoNum type="arabicPeriod"/>
            </a:pPr>
            <a:r>
              <a:rPr lang="en-IN" i="1" dirty="0" smtClean="0">
                <a:latin typeface="+mj-lt"/>
                <a:cs typeface="Arial" pitchFamily="34" charset="0"/>
              </a:rPr>
              <a:t>Remaining missing values in continuous columns were imputed by their median.</a:t>
            </a:r>
          </a:p>
          <a:p>
            <a:pPr marL="514350" indent="-514350">
              <a:buAutoNum type="arabicPeriod"/>
            </a:pPr>
            <a:r>
              <a:rPr lang="en-IN" i="1" dirty="0" smtClean="0">
                <a:latin typeface="+mj-lt"/>
                <a:cs typeface="Arial" pitchFamily="34" charset="0"/>
              </a:rPr>
              <a:t>Remaining missing values in categorical columns were imputed by their mode.</a:t>
            </a:r>
          </a:p>
          <a:p>
            <a:pPr marL="514350" indent="-514350">
              <a:buAutoNum type="arabicPeriod"/>
            </a:pPr>
            <a:r>
              <a:rPr lang="en-IN" i="1" dirty="0" smtClean="0">
                <a:latin typeface="+mj-lt"/>
                <a:cs typeface="Arial" pitchFamily="34" charset="0"/>
              </a:rPr>
              <a:t>Outliers, if present in continuous columns were capped by applying upper bound and lower bound with the help of IQR.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N" u="sng" dirty="0" smtClean="0">
                <a:latin typeface="Eras Bold ITC" pitchFamily="34" charset="0"/>
              </a:rPr>
              <a:t>Previous Dataset</a:t>
            </a:r>
          </a:p>
          <a:p>
            <a:pPr marL="514350" indent="-514350">
              <a:buAutoNum type="arabicPeriod"/>
            </a:pPr>
            <a:endParaRPr lang="en-IN" i="1" dirty="0" smtClean="0">
              <a:cs typeface="Arial" pitchFamily="34" charset="0"/>
            </a:endParaRPr>
          </a:p>
          <a:p>
            <a:pPr marL="514350" indent="-514350">
              <a:buAutoNum type="arabicPeriod"/>
            </a:pPr>
            <a:r>
              <a:rPr lang="en-IN" i="1" dirty="0" smtClean="0">
                <a:cs typeface="Arial" pitchFamily="34" charset="0"/>
              </a:rPr>
              <a:t>Columns </a:t>
            </a:r>
            <a:r>
              <a:rPr lang="en-IN" i="1" dirty="0">
                <a:cs typeface="Arial" pitchFamily="34" charset="0"/>
              </a:rPr>
              <a:t>containing more than </a:t>
            </a:r>
            <a:r>
              <a:rPr lang="en-IN" i="1" dirty="0" smtClean="0">
                <a:cs typeface="Arial" pitchFamily="34" charset="0"/>
              </a:rPr>
              <a:t>45% </a:t>
            </a:r>
            <a:r>
              <a:rPr lang="en-IN" i="1" dirty="0">
                <a:cs typeface="Arial" pitchFamily="34" charset="0"/>
              </a:rPr>
              <a:t>of missing values were dropped.</a:t>
            </a:r>
          </a:p>
          <a:p>
            <a:pPr marL="514350" indent="-514350">
              <a:buAutoNum type="arabicPeriod"/>
            </a:pPr>
            <a:r>
              <a:rPr lang="en-IN" i="1" dirty="0">
                <a:cs typeface="Arial" pitchFamily="34" charset="0"/>
              </a:rPr>
              <a:t>Remaining missing values in continuous columns were imputed by their median.</a:t>
            </a:r>
          </a:p>
          <a:p>
            <a:pPr marL="514350" indent="-514350">
              <a:buAutoNum type="arabicPeriod"/>
            </a:pPr>
            <a:r>
              <a:rPr lang="en-IN" i="1" dirty="0">
                <a:cs typeface="Arial" pitchFamily="34" charset="0"/>
              </a:rPr>
              <a:t>Remaining missing values in categorical columns were imputed by their mode.</a:t>
            </a:r>
          </a:p>
          <a:p>
            <a:pPr marL="514350" indent="-514350">
              <a:buAutoNum type="arabicPeriod"/>
            </a:pPr>
            <a:r>
              <a:rPr lang="en-IN" i="1" dirty="0">
                <a:cs typeface="Arial" pitchFamily="34" charset="0"/>
              </a:rPr>
              <a:t>Outliers, if present in continuous columns were capped by applying upper bound and lower bound with the help of IQR.</a:t>
            </a:r>
          </a:p>
          <a:p>
            <a:pPr marL="0" indent="0" algn="ctr">
              <a:buNone/>
            </a:pPr>
            <a:endParaRPr lang="en-IN" u="sng" dirty="0">
              <a:solidFill>
                <a:schemeClr val="bg1"/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70272"/>
            <a:ext cx="4978896" cy="925408"/>
          </a:xfrm>
        </p:spPr>
        <p:txBody>
          <a:bodyPr/>
          <a:lstStyle/>
          <a:p>
            <a:pPr algn="ctr"/>
            <a:r>
              <a:rPr lang="en-IN" dirty="0"/>
              <a:t>Box plot loan status </a:t>
            </a:r>
            <a:r>
              <a:rPr lang="en-IN" dirty="0" err="1"/>
              <a:t>v.s</a:t>
            </a:r>
            <a:r>
              <a:rPr lang="en-IN" dirty="0"/>
              <a:t> </a:t>
            </a:r>
            <a:r>
              <a:rPr lang="en-IN" dirty="0" err="1" smtClean="0"/>
              <a:t>amt_application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24744"/>
            <a:ext cx="7643192" cy="97518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Insights from the graph : </a:t>
            </a:r>
          </a:p>
          <a:p>
            <a:endParaRPr lang="en-US" b="1" u="sng" dirty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&gt; </a:t>
            </a:r>
            <a:r>
              <a:rPr lang="en-US" b="1" u="sng" dirty="0">
                <a:solidFill>
                  <a:srgbClr val="0070C0"/>
                </a:solidFill>
              </a:rPr>
              <a:t>Lower AMT_APPLICATION has higher chances of approval and </a:t>
            </a:r>
            <a:r>
              <a:rPr lang="en-US" b="1" u="sng" dirty="0" smtClean="0">
                <a:solidFill>
                  <a:srgbClr val="0070C0"/>
                </a:solidFill>
              </a:rPr>
              <a:t>higher</a:t>
            </a:r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397"/>
            <a:ext cx="8820472" cy="4535699"/>
          </a:xfrm>
        </p:spPr>
      </p:pic>
    </p:spTree>
    <p:extLst>
      <p:ext uri="{BB962C8B-B14F-4D97-AF65-F5344CB8AC3E}">
        <p14:creationId xmlns:p14="http://schemas.microsoft.com/office/powerpoint/2010/main" val="7475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28600"/>
            <a:ext cx="5050904" cy="824136"/>
          </a:xfrm>
        </p:spPr>
        <p:txBody>
          <a:bodyPr/>
          <a:lstStyle/>
          <a:p>
            <a:pPr algn="ctr"/>
            <a:r>
              <a:rPr lang="en-IN" dirty="0"/>
              <a:t>Box plot loan status </a:t>
            </a:r>
            <a:r>
              <a:rPr lang="en-IN" dirty="0" err="1"/>
              <a:t>v.s</a:t>
            </a:r>
            <a:r>
              <a:rPr lang="en-IN" dirty="0"/>
              <a:t> </a:t>
            </a:r>
            <a:r>
              <a:rPr lang="en-IN" dirty="0" err="1" smtClean="0"/>
              <a:t>amt_credit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24744"/>
            <a:ext cx="7427168" cy="975184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Insights From The Graph : 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endParaRPr lang="en-US" b="1" u="sng" dirty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&gt; </a:t>
            </a:r>
            <a:r>
              <a:rPr lang="en-US" b="1" u="sng" dirty="0">
                <a:solidFill>
                  <a:srgbClr val="0070C0"/>
                </a:solidFill>
              </a:rPr>
              <a:t>Higher AMT_CREDIT has higher chances of refusal</a:t>
            </a:r>
            <a:r>
              <a:rPr lang="en-US" b="1" u="sng" dirty="0" smtClean="0">
                <a:solidFill>
                  <a:srgbClr val="0070C0"/>
                </a:solidFill>
              </a:rPr>
              <a:t>.</a:t>
            </a:r>
            <a:endParaRPr lang="en-US" b="1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276872"/>
            <a:ext cx="8712968" cy="4333875"/>
          </a:xfrm>
        </p:spPr>
      </p:pic>
    </p:spTree>
    <p:extLst>
      <p:ext uri="{BB962C8B-B14F-4D97-AF65-F5344CB8AC3E}">
        <p14:creationId xmlns:p14="http://schemas.microsoft.com/office/powerpoint/2010/main" val="5868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88640"/>
            <a:ext cx="4618856" cy="824136"/>
          </a:xfrm>
        </p:spPr>
        <p:txBody>
          <a:bodyPr/>
          <a:lstStyle/>
          <a:p>
            <a:pPr algn="ctr"/>
            <a:r>
              <a:rPr lang="en-IN" dirty="0"/>
              <a:t>Box plot loan status </a:t>
            </a:r>
            <a:r>
              <a:rPr lang="en-IN" dirty="0" err="1"/>
              <a:t>v.s</a:t>
            </a:r>
            <a:r>
              <a:rPr lang="en-IN" dirty="0"/>
              <a:t> </a:t>
            </a:r>
            <a:r>
              <a:rPr lang="en-IN" dirty="0" err="1" smtClean="0"/>
              <a:t>amt_goods_price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2736"/>
            <a:ext cx="7571184" cy="1047192"/>
          </a:xfrm>
        </p:spPr>
        <p:txBody>
          <a:bodyPr>
            <a:normAutofit/>
          </a:bodyPr>
          <a:lstStyle/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u="sng" dirty="0">
                <a:solidFill>
                  <a:srgbClr val="0070C0"/>
                </a:solidFill>
              </a:rPr>
              <a:t>Insights From The Graph : </a:t>
            </a:r>
          </a:p>
          <a:p>
            <a:endParaRPr lang="en-US" b="1" u="sng" dirty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&gt; </a:t>
            </a:r>
            <a:r>
              <a:rPr lang="en-US" b="1" u="sng" dirty="0">
                <a:solidFill>
                  <a:srgbClr val="0070C0"/>
                </a:solidFill>
              </a:rPr>
              <a:t>Higher AMT_GOODS_PRICE has lower chances of approval.</a:t>
            </a:r>
          </a:p>
          <a:p>
            <a:endParaRPr lang="en-IN" u="sng" dirty="0">
              <a:solidFill>
                <a:srgbClr val="0070C0"/>
              </a:solidFill>
            </a:endParaRP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348880"/>
            <a:ext cx="8640959" cy="4210050"/>
          </a:xfrm>
        </p:spPr>
      </p:pic>
    </p:spTree>
    <p:extLst>
      <p:ext uri="{BB962C8B-B14F-4D97-AF65-F5344CB8AC3E}">
        <p14:creationId xmlns:p14="http://schemas.microsoft.com/office/powerpoint/2010/main" val="28655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28" y="116632"/>
            <a:ext cx="4762872" cy="752128"/>
          </a:xfrm>
        </p:spPr>
        <p:txBody>
          <a:bodyPr/>
          <a:lstStyle/>
          <a:p>
            <a:pPr algn="ctr"/>
            <a:r>
              <a:rPr lang="en-IN" dirty="0"/>
              <a:t>Box plot loan status </a:t>
            </a:r>
            <a:r>
              <a:rPr lang="en-IN" dirty="0" err="1"/>
              <a:t>v.s</a:t>
            </a:r>
            <a:r>
              <a:rPr lang="en-IN" dirty="0"/>
              <a:t> </a:t>
            </a:r>
            <a:r>
              <a:rPr lang="en-IN" dirty="0" err="1" smtClean="0"/>
              <a:t>hour_appr_process_start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908720"/>
            <a:ext cx="7643192" cy="1191208"/>
          </a:xfrm>
        </p:spPr>
        <p:txBody>
          <a:bodyPr>
            <a:normAutofit/>
          </a:bodyPr>
          <a:lstStyle/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u="sng" dirty="0">
                <a:solidFill>
                  <a:srgbClr val="0070C0"/>
                </a:solidFill>
              </a:rPr>
              <a:t>Insights From The Graph : </a:t>
            </a:r>
          </a:p>
          <a:p>
            <a:endParaRPr lang="en-US" b="1" u="sng" dirty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&gt; </a:t>
            </a:r>
            <a:r>
              <a:rPr lang="en-US" b="1" u="sng" dirty="0">
                <a:solidFill>
                  <a:srgbClr val="0070C0"/>
                </a:solidFill>
              </a:rPr>
              <a:t>Higher applications are approved between 10 AM to 2 PM.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375"/>
            <a:ext cx="9036496" cy="4286969"/>
          </a:xfrm>
        </p:spPr>
      </p:pic>
    </p:spTree>
    <p:extLst>
      <p:ext uri="{BB962C8B-B14F-4D97-AF65-F5344CB8AC3E}">
        <p14:creationId xmlns:p14="http://schemas.microsoft.com/office/powerpoint/2010/main" val="406071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5400600" cy="936104"/>
          </a:xfrm>
        </p:spPr>
        <p:txBody>
          <a:bodyPr/>
          <a:lstStyle/>
          <a:p>
            <a:pPr algn="ctr"/>
            <a:r>
              <a:rPr lang="en-IN" dirty="0"/>
              <a:t>Box plot loan status </a:t>
            </a:r>
            <a:r>
              <a:rPr lang="en-IN" dirty="0" err="1"/>
              <a:t>v.s</a:t>
            </a:r>
            <a:r>
              <a:rPr lang="en-IN" dirty="0"/>
              <a:t> </a:t>
            </a:r>
            <a:r>
              <a:rPr lang="en-IN" dirty="0" err="1" smtClean="0"/>
              <a:t>cnt_payment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24744"/>
            <a:ext cx="7427168" cy="975184"/>
          </a:xfrm>
        </p:spPr>
        <p:txBody>
          <a:bodyPr>
            <a:normAutofit/>
          </a:bodyPr>
          <a:lstStyle/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u="sng" dirty="0">
                <a:solidFill>
                  <a:srgbClr val="0070C0"/>
                </a:solidFill>
              </a:rPr>
              <a:t>Insights From The Graph : </a:t>
            </a:r>
          </a:p>
          <a:p>
            <a:endParaRPr lang="en-US" b="1" u="sng" dirty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&gt; </a:t>
            </a:r>
            <a:r>
              <a:rPr lang="en-US" b="1" u="sng" dirty="0">
                <a:solidFill>
                  <a:srgbClr val="0070C0"/>
                </a:solidFill>
              </a:rPr>
              <a:t>Lower loan tenures have lower chances of refusal.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8943177" cy="4320480"/>
          </a:xfrm>
        </p:spPr>
      </p:pic>
    </p:spTree>
    <p:extLst>
      <p:ext uri="{BB962C8B-B14F-4D97-AF65-F5344CB8AC3E}">
        <p14:creationId xmlns:p14="http://schemas.microsoft.com/office/powerpoint/2010/main" val="36861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16632"/>
            <a:ext cx="5897880" cy="1173480"/>
          </a:xfrm>
        </p:spPr>
        <p:txBody>
          <a:bodyPr/>
          <a:lstStyle/>
          <a:p>
            <a:r>
              <a:rPr lang="en-IN" sz="4000" i="1" u="sng" dirty="0" smtClean="0"/>
              <a:t>Conclusion</a:t>
            </a:r>
            <a:endParaRPr lang="en-IN" sz="4000" i="1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7427168" cy="509257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sz="6800" b="1" dirty="0" smtClean="0"/>
              <a:t>Clients </a:t>
            </a:r>
            <a:r>
              <a:rPr lang="en-US" sz="6800" b="1" dirty="0"/>
              <a:t>who do not own a car are tend to default on loan.</a:t>
            </a:r>
          </a:p>
          <a:p>
            <a:r>
              <a:rPr lang="en-US" sz="6800" b="1" dirty="0" smtClean="0"/>
              <a:t>Pensioners </a:t>
            </a:r>
            <a:r>
              <a:rPr lang="en-US" sz="6800" b="1" dirty="0"/>
              <a:t>are less likely to default and working people are more likely to default.</a:t>
            </a:r>
          </a:p>
          <a:p>
            <a:r>
              <a:rPr lang="en-US" sz="6800" b="1" dirty="0" smtClean="0"/>
              <a:t>Clients </a:t>
            </a:r>
            <a:r>
              <a:rPr lang="en-US" sz="6800" b="1" dirty="0"/>
              <a:t>with higher education are less likely to default.</a:t>
            </a:r>
          </a:p>
          <a:p>
            <a:r>
              <a:rPr lang="en-US" sz="6800" b="1" dirty="0" smtClean="0"/>
              <a:t>Single/Not </a:t>
            </a:r>
            <a:r>
              <a:rPr lang="en-US" sz="6800" b="1" dirty="0"/>
              <a:t>Married and Civil Marriage people have slightly higher chances of default.</a:t>
            </a:r>
          </a:p>
          <a:p>
            <a:r>
              <a:rPr lang="en-US" sz="6800" b="1" dirty="0" smtClean="0"/>
              <a:t>Managers </a:t>
            </a:r>
            <a:r>
              <a:rPr lang="en-US" sz="6800" b="1" dirty="0"/>
              <a:t>have a low chances of loan default.</a:t>
            </a:r>
          </a:p>
          <a:p>
            <a:r>
              <a:rPr lang="en-US" sz="6800" b="1" dirty="0" smtClean="0"/>
              <a:t>Clients </a:t>
            </a:r>
            <a:r>
              <a:rPr lang="en-US" sz="6800" b="1" dirty="0"/>
              <a:t>with organization type as Business Entity Type 3 and Self Employed are more likely to default.</a:t>
            </a:r>
          </a:p>
          <a:p>
            <a:r>
              <a:rPr lang="en-US" sz="6800" b="1" dirty="0" smtClean="0"/>
              <a:t>People </a:t>
            </a:r>
            <a:r>
              <a:rPr lang="en-US" sz="6800" b="1" dirty="0"/>
              <a:t>with higher Income Total are less likely to default.</a:t>
            </a:r>
          </a:p>
          <a:p>
            <a:r>
              <a:rPr lang="en-US" sz="6800" b="1" dirty="0" smtClean="0"/>
              <a:t>People </a:t>
            </a:r>
            <a:r>
              <a:rPr lang="en-US" sz="6800" b="1" dirty="0"/>
              <a:t>with higher Credit amount of loan are less likely to default.</a:t>
            </a:r>
          </a:p>
          <a:p>
            <a:r>
              <a:rPr lang="en-US" sz="6800" b="1" dirty="0" smtClean="0"/>
              <a:t>People </a:t>
            </a:r>
            <a:r>
              <a:rPr lang="en-US" sz="6800" b="1" dirty="0"/>
              <a:t>above 50 years of age are less likely to default on their loan.</a:t>
            </a:r>
          </a:p>
          <a:p>
            <a:r>
              <a:rPr lang="en-US" sz="6800" b="1" dirty="0" smtClean="0"/>
              <a:t>People </a:t>
            </a:r>
            <a:r>
              <a:rPr lang="en-US" sz="6800" b="1" dirty="0"/>
              <a:t>who newly got employed into their current employment(less than 4 years) are the highest among loan defaulters.</a:t>
            </a:r>
          </a:p>
          <a:p>
            <a:r>
              <a:rPr lang="en-US" sz="6800" b="1" dirty="0" smtClean="0"/>
              <a:t>Repeater </a:t>
            </a:r>
            <a:r>
              <a:rPr lang="en-US" sz="6800" b="1" dirty="0"/>
              <a:t>Clients are applying for cash loans in comparatively higher number. New clients are opting for consumer loans in higher number.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1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2420888"/>
            <a:ext cx="7242048" cy="1143000"/>
          </a:xfrm>
        </p:spPr>
        <p:txBody>
          <a:bodyPr/>
          <a:lstStyle/>
          <a:p>
            <a:pPr algn="ctr"/>
            <a:r>
              <a:rPr lang="en-IN" i="1" u="sng" dirty="0" smtClean="0"/>
              <a:t>Thank you</a:t>
            </a:r>
            <a:endParaRPr lang="en-IN" i="1" u="sng" dirty="0"/>
          </a:p>
        </p:txBody>
      </p:sp>
    </p:spTree>
    <p:extLst>
      <p:ext uri="{BB962C8B-B14F-4D97-AF65-F5344CB8AC3E}">
        <p14:creationId xmlns:p14="http://schemas.microsoft.com/office/powerpoint/2010/main" val="35594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512" y="116632"/>
            <a:ext cx="2377440" cy="1371600"/>
          </a:xfrm>
        </p:spPr>
        <p:txBody>
          <a:bodyPr/>
          <a:lstStyle/>
          <a:p>
            <a:r>
              <a:rPr lang="en-IN" dirty="0" smtClean="0"/>
              <a:t>Data Imbalance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35621" y="908720"/>
            <a:ext cx="2736179" cy="3960440"/>
          </a:xfrm>
        </p:spPr>
        <p:txBody>
          <a:bodyPr>
            <a:normAutofit fontScale="925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US" b="1" i="1" u="sng" dirty="0" smtClean="0"/>
              <a:t>As </a:t>
            </a:r>
            <a:r>
              <a:rPr lang="en-US" b="1" i="1" u="sng" dirty="0"/>
              <a:t>we can see in our data set only app. 8% clients face difficulties in loan repayment, which is quite practical also. Imbalance can be clearly seen in our "TARGET" column. So we will divide our application data set into two.</a:t>
            </a:r>
          </a:p>
          <a:p>
            <a:endParaRPr lang="en-IN" dirty="0" smtClean="0"/>
          </a:p>
          <a:p>
            <a:r>
              <a:rPr lang="en-US" b="1" i="1" dirty="0"/>
              <a:t>1. Clients with payment difficulties</a:t>
            </a:r>
          </a:p>
          <a:p>
            <a:r>
              <a:rPr lang="en-US" b="1" i="1" dirty="0"/>
              <a:t>2. Clients with no payment difficulties.</a:t>
            </a:r>
          </a:p>
          <a:p>
            <a:endParaRPr lang="en-US" b="1" i="1" dirty="0" smtClean="0"/>
          </a:p>
          <a:p>
            <a:r>
              <a:rPr lang="en-US" b="1" i="1" dirty="0" smtClean="0"/>
              <a:t>Also </a:t>
            </a:r>
            <a:r>
              <a:rPr lang="en-US" b="1" i="1" dirty="0"/>
              <a:t>in "TARGET" column we will replace "1" with "defaulter" and "0" with "non-defaulter".</a:t>
            </a:r>
          </a:p>
          <a:p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764704"/>
            <a:ext cx="7452320" cy="5094419"/>
          </a:xfrm>
        </p:spPr>
      </p:pic>
    </p:spTree>
    <p:extLst>
      <p:ext uri="{BB962C8B-B14F-4D97-AF65-F5344CB8AC3E}">
        <p14:creationId xmlns:p14="http://schemas.microsoft.com/office/powerpoint/2010/main" val="34108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Univariate</a:t>
            </a:r>
            <a:r>
              <a:rPr lang="en-IN" dirty="0" smtClean="0"/>
              <a:t> Analysis on Categorical Columns </a:t>
            </a:r>
            <a:br>
              <a:rPr lang="en-IN" dirty="0" smtClean="0"/>
            </a:br>
            <a:r>
              <a:rPr lang="en-IN" dirty="0" smtClean="0"/>
              <a:t>In Segmented Application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1" y="116632"/>
            <a:ext cx="2971800" cy="914400"/>
          </a:xfrm>
        </p:spPr>
        <p:txBody>
          <a:bodyPr/>
          <a:lstStyle/>
          <a:p>
            <a:r>
              <a:rPr lang="en-IN" dirty="0" smtClean="0"/>
              <a:t>Clients with own car </a:t>
            </a:r>
            <a:r>
              <a:rPr lang="en-IN" dirty="0" err="1" smtClean="0"/>
              <a:t>wrt</a:t>
            </a:r>
            <a:r>
              <a:rPr lang="en-IN" dirty="0" smtClean="0"/>
              <a:t> TARGET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0" y="1628800"/>
            <a:ext cx="2771800" cy="331236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 :</a:t>
            </a:r>
          </a:p>
          <a:p>
            <a:endParaRPr lang="en-US" b="1" u="sng" dirty="0">
              <a:solidFill>
                <a:srgbClr val="0070C0"/>
              </a:solidFill>
            </a:endParaRPr>
          </a:p>
          <a:p>
            <a:r>
              <a:rPr lang="en-US" b="1" u="sng" dirty="0">
                <a:solidFill>
                  <a:srgbClr val="0070C0"/>
                </a:solidFill>
              </a:rPr>
              <a:t>1. More number of people defaulting the loan do not own a car.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2</a:t>
            </a:r>
            <a:r>
              <a:rPr lang="en-US" b="1" u="sng" dirty="0">
                <a:solidFill>
                  <a:srgbClr val="0070C0"/>
                </a:solidFill>
              </a:rPr>
              <a:t>. People who do not own a car are giving higher number of loan applications.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149080"/>
            <a:ext cx="8579296" cy="2992891"/>
          </a:xfrm>
        </p:spPr>
      </p:pic>
    </p:spTree>
    <p:extLst>
      <p:ext uri="{BB962C8B-B14F-4D97-AF65-F5344CB8AC3E}">
        <p14:creationId xmlns:p14="http://schemas.microsoft.com/office/powerpoint/2010/main" val="22983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2377440" cy="1371600"/>
          </a:xfrm>
        </p:spPr>
        <p:txBody>
          <a:bodyPr/>
          <a:lstStyle/>
          <a:p>
            <a:r>
              <a:rPr lang="en-IN" dirty="0" smtClean="0"/>
              <a:t>Clients Income Type </a:t>
            </a:r>
            <a:r>
              <a:rPr lang="en-IN" dirty="0" err="1" smtClean="0"/>
              <a:t>wrt</a:t>
            </a:r>
            <a:r>
              <a:rPr lang="en-IN" dirty="0" smtClean="0"/>
              <a:t> TARGET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36096" y="18364"/>
            <a:ext cx="2699792" cy="1898468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 :</a:t>
            </a:r>
            <a:endParaRPr lang="en-US" b="1" u="sng" dirty="0">
              <a:solidFill>
                <a:srgbClr val="0070C0"/>
              </a:solidFill>
            </a:endParaRP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1. Pensioners </a:t>
            </a:r>
            <a:r>
              <a:rPr lang="en-US" b="1" u="sng" dirty="0">
                <a:solidFill>
                  <a:srgbClr val="0070C0"/>
                </a:solidFill>
              </a:rPr>
              <a:t>are less likely to default as compared to other income types.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2. Working </a:t>
            </a:r>
            <a:r>
              <a:rPr lang="en-US" b="1" u="sng" dirty="0">
                <a:solidFill>
                  <a:srgbClr val="0070C0"/>
                </a:solidFill>
              </a:rPr>
              <a:t>people are more likely to default</a:t>
            </a:r>
            <a:r>
              <a:rPr lang="en-US" b="1" u="sng" dirty="0" smtClean="0">
                <a:solidFill>
                  <a:srgbClr val="0070C0"/>
                </a:solidFill>
              </a:rPr>
              <a:t>. At </a:t>
            </a:r>
            <a:r>
              <a:rPr lang="en-US" b="1" u="sng" dirty="0">
                <a:solidFill>
                  <a:srgbClr val="0070C0"/>
                </a:solidFill>
              </a:rPr>
              <a:t>the same time, working people are giving maximum business to the bank.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988840"/>
            <a:ext cx="8352928" cy="4875166"/>
          </a:xfrm>
        </p:spPr>
      </p:pic>
    </p:spTree>
    <p:extLst>
      <p:ext uri="{BB962C8B-B14F-4D97-AF65-F5344CB8AC3E}">
        <p14:creationId xmlns:p14="http://schemas.microsoft.com/office/powerpoint/2010/main" val="10542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71800" cy="9144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Client’s Education </a:t>
            </a:r>
            <a:r>
              <a:rPr lang="en-IN" dirty="0" err="1" smtClean="0"/>
              <a:t>wrt</a:t>
            </a:r>
            <a:r>
              <a:rPr lang="en-IN" dirty="0" smtClean="0"/>
              <a:t> TARGET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436096" y="0"/>
            <a:ext cx="2692254" cy="1988840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Insights from the </a:t>
            </a:r>
            <a:r>
              <a:rPr lang="en-US" b="1" u="sng" dirty="0" smtClean="0">
                <a:solidFill>
                  <a:srgbClr val="0070C0"/>
                </a:solidFill>
              </a:rPr>
              <a:t>graph </a:t>
            </a:r>
            <a:r>
              <a:rPr lang="en-US" b="1" u="sng" dirty="0">
                <a:solidFill>
                  <a:srgbClr val="0070C0"/>
                </a:solidFill>
              </a:rPr>
              <a:t>: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1. People </a:t>
            </a:r>
            <a:r>
              <a:rPr lang="en-US" b="1" u="sng" dirty="0">
                <a:solidFill>
                  <a:srgbClr val="0070C0"/>
                </a:solidFill>
              </a:rPr>
              <a:t>with Secondary/Secondary special education are the ones with highest number of loan applications.</a:t>
            </a:r>
          </a:p>
          <a:p>
            <a:endParaRPr lang="en-US" b="1" u="sng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2. People </a:t>
            </a:r>
            <a:r>
              <a:rPr lang="en-US" b="1" u="sng" dirty="0">
                <a:solidFill>
                  <a:srgbClr val="0070C0"/>
                </a:solidFill>
              </a:rPr>
              <a:t>in Higher Education category are less likely to default as compared to other categories.</a:t>
            </a:r>
          </a:p>
          <a:p>
            <a:endParaRPr lang="en-IN" u="sng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8408306" cy="4608512"/>
          </a:xfrm>
        </p:spPr>
      </p:pic>
    </p:spTree>
    <p:extLst>
      <p:ext uri="{BB962C8B-B14F-4D97-AF65-F5344CB8AC3E}">
        <p14:creationId xmlns:p14="http://schemas.microsoft.com/office/powerpoint/2010/main" val="30293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242</TotalTime>
  <Words>1495</Words>
  <Application>Microsoft Office PowerPoint</Application>
  <PresentationFormat>On-screen Show (4:3)</PresentationFormat>
  <Paragraphs>226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Opulent</vt:lpstr>
      <vt:lpstr>Credit EDA Case Study</vt:lpstr>
      <vt:lpstr>Problem Statement.</vt:lpstr>
      <vt:lpstr>Assumptions</vt:lpstr>
      <vt:lpstr>Missing value and outlier treatment</vt:lpstr>
      <vt:lpstr>Data Imbalance</vt:lpstr>
      <vt:lpstr>Univariate Analysis on Categorical Columns  In Segmented Application Dataset</vt:lpstr>
      <vt:lpstr>Clients with own car wrt TARGET</vt:lpstr>
      <vt:lpstr>Clients Income Type wrt TARGET</vt:lpstr>
      <vt:lpstr>Client’s Education wrt TARGET</vt:lpstr>
      <vt:lpstr>Client’s Family Status wrt TARGET</vt:lpstr>
      <vt:lpstr>Occupation Type wrt TARGET</vt:lpstr>
      <vt:lpstr>Organization type wrt TARGET</vt:lpstr>
      <vt:lpstr>Univariate Analysis on Continuous Columns  In Segmented Application Dataset</vt:lpstr>
      <vt:lpstr>Income v/s Target</vt:lpstr>
      <vt:lpstr>Weekday Process Start wrt TARGET</vt:lpstr>
      <vt:lpstr>Amount Credit v/s Target</vt:lpstr>
      <vt:lpstr>Age v/s Target</vt:lpstr>
      <vt:lpstr>Days_Employed v/s Target</vt:lpstr>
      <vt:lpstr>CNT_FAM_MEMBERS v/s TARGET</vt:lpstr>
      <vt:lpstr>AMT_GOODS_PRICE V/S TARGET</vt:lpstr>
      <vt:lpstr>HOUR_APPR_PROCESS_START V/S TARGET</vt:lpstr>
      <vt:lpstr>Correlation Graph</vt:lpstr>
      <vt:lpstr>Correlation Graph</vt:lpstr>
      <vt:lpstr>Analysis of categorical columns in previous data set</vt:lpstr>
      <vt:lpstr>Count Plot Weekday_appr_process_start v.s name_contract_type</vt:lpstr>
      <vt:lpstr>Count plot name_contract_status v.s name_contract_type</vt:lpstr>
      <vt:lpstr>Count plot on name_client_type v.s name_contract_type</vt:lpstr>
      <vt:lpstr>Count plot insured_on_approval v.s name_contract_type</vt:lpstr>
      <vt:lpstr>Analysis of continuous columns in previous data set</vt:lpstr>
      <vt:lpstr>Distplot amt_application v.s loan status</vt:lpstr>
      <vt:lpstr>Distplot amt_credit v.s loan status</vt:lpstr>
      <vt:lpstr>Distplot hour_appr_process_start v.s loan status</vt:lpstr>
      <vt:lpstr>Analysis of categorical columns in merged data set</vt:lpstr>
      <vt:lpstr>Count plot week_appr_process_start v.s loan status</vt:lpstr>
      <vt:lpstr>Count plot name_payment_type v.s loan status</vt:lpstr>
      <vt:lpstr>Count plot name_client_type v.s loan status</vt:lpstr>
      <vt:lpstr>Count plot insured_on_approval v.s loan status</vt:lpstr>
      <vt:lpstr>Analysis of continuous columns in merged data set</vt:lpstr>
      <vt:lpstr>Box plot loan status v.s amt_annnuity</vt:lpstr>
      <vt:lpstr>Box plot loan status v.s amt_application</vt:lpstr>
      <vt:lpstr>Box plot loan status v.s amt_credit</vt:lpstr>
      <vt:lpstr>Box plot loan status v.s amt_goods_price</vt:lpstr>
      <vt:lpstr>Box plot loan status v.s hour_appr_process_start</vt:lpstr>
      <vt:lpstr>Box plot loan status v.s cnt_payment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2022-11-01T11:19:51Z</dcterms:created>
  <dcterms:modified xsi:type="dcterms:W3CDTF">2022-11-01T15:22:20Z</dcterms:modified>
</cp:coreProperties>
</file>