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72" y="-10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it Rohila" userId="a8497c857d5d2791" providerId="LiveId" clId="{807ADCD6-4435-4C63-B709-E826989E0F2B}"/>
    <pc:docChg chg="undo custSel modSld">
      <pc:chgData name="Sumit Rohila" userId="a8497c857d5d2791" providerId="LiveId" clId="{807ADCD6-4435-4C63-B709-E826989E0F2B}" dt="2025-02-24T21:35:38.827" v="142" actId="1076"/>
      <pc:docMkLst>
        <pc:docMk/>
      </pc:docMkLst>
      <pc:sldChg chg="modSp mod">
        <pc:chgData name="Sumit Rohila" userId="a8497c857d5d2791" providerId="LiveId" clId="{807ADCD6-4435-4C63-B709-E826989E0F2B}" dt="2025-02-24T21:35:05.039" v="140" actId="20577"/>
        <pc:sldMkLst>
          <pc:docMk/>
          <pc:sldMk cId="953325580" sldId="256"/>
        </pc:sldMkLst>
        <pc:spChg chg="mod">
          <ac:chgData name="Sumit Rohila" userId="a8497c857d5d2791" providerId="LiveId" clId="{807ADCD6-4435-4C63-B709-E826989E0F2B}" dt="2025-02-24T21:35:05.039" v="140" actId="20577"/>
          <ac:spMkLst>
            <pc:docMk/>
            <pc:sldMk cId="953325580" sldId="256"/>
            <ac:spMk id="4" creationId="{00000000-0000-0000-0000-000000000000}"/>
          </ac:spMkLst>
        </pc:spChg>
      </pc:sldChg>
      <pc:sldChg chg="modSp mod">
        <pc:chgData name="Sumit Rohila" userId="a8497c857d5d2791" providerId="LiveId" clId="{807ADCD6-4435-4C63-B709-E826989E0F2B}" dt="2025-02-24T21:35:38.827" v="142" actId="1076"/>
        <pc:sldMkLst>
          <pc:docMk/>
          <pc:sldMk cId="2083715239" sldId="2146847060"/>
        </pc:sldMkLst>
        <pc:picChg chg="mod">
          <ac:chgData name="Sumit Rohila" userId="a8497c857d5d2791" providerId="LiveId" clId="{807ADCD6-4435-4C63-B709-E826989E0F2B}" dt="2025-02-24T21:35:38.827" v="142" actId="1076"/>
          <ac:picMkLst>
            <pc:docMk/>
            <pc:sldMk cId="2083715239" sldId="2146847060"/>
            <ac:picMk id="5" creationId="{177F6DC6-BA4D-D7FF-AC91-EB000F94255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 Sumit </a:t>
            </a:r>
            <a:r>
              <a:rPr lang="en-US" sz="2000" b="1" dirty="0" err="1">
                <a:solidFill>
                  <a:schemeClr val="accent1">
                    <a:lumMod val="75000"/>
                  </a:schemeClr>
                </a:solidFill>
                <a:latin typeface="Arial"/>
                <a:cs typeface="Arial"/>
              </a:rPr>
              <a:t>Ruhela</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Sumit </a:t>
            </a:r>
            <a:r>
              <a:rPr lang="en-US" sz="2000" b="1" dirty="0" err="1">
                <a:solidFill>
                  <a:schemeClr val="accent1">
                    <a:lumMod val="75000"/>
                  </a:schemeClr>
                </a:solidFill>
                <a:latin typeface="Arial"/>
                <a:cs typeface="Arial"/>
              </a:rPr>
              <a:t>Ruhela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 G. L Bajaj Institute of </a:t>
            </a:r>
            <a:r>
              <a:rPr lang="en-US" sz="2000" b="1" dirty="0" err="1">
                <a:solidFill>
                  <a:schemeClr val="accent1">
                    <a:lumMod val="75000"/>
                  </a:schemeClr>
                </a:solidFill>
                <a:latin typeface="Arial"/>
                <a:cs typeface="Arial"/>
              </a:rPr>
              <a:t>Technilogy</a:t>
            </a:r>
            <a:r>
              <a:rPr lang="en-US" sz="2000" b="1" dirty="0">
                <a:solidFill>
                  <a:schemeClr val="accent1">
                    <a:lumMod val="75000"/>
                  </a:schemeClr>
                </a:solidFill>
                <a:latin typeface="Arial"/>
                <a:cs typeface="Arial"/>
              </a:rPr>
              <a:t> and Management</a:t>
            </a:r>
          </a:p>
          <a:p>
            <a:r>
              <a:rPr lang="en-US" sz="2000" b="1" dirty="0">
                <a:solidFill>
                  <a:schemeClr val="accent1">
                    <a:lumMod val="75000"/>
                  </a:schemeClr>
                </a:solidFill>
                <a:latin typeface="Arial"/>
                <a:cs typeface="Arial"/>
              </a:rPr>
              <a:t>Department : Master of Computer Application</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ea typeface="+mn-lt"/>
                <a:cs typeface="+mn-lt"/>
              </a:rPr>
              <a:t>Enhanced Encryption: Integrate stronger encryption algorithms along with steganography for added security.</a:t>
            </a:r>
            <a:endParaRPr lang="en-US" dirty="0"/>
          </a:p>
          <a:p>
            <a:pPr marL="305435" indent="-305435"/>
            <a:endParaRPr lang="en-US"/>
          </a:p>
          <a:p>
            <a:pPr marL="305435" indent="-305435"/>
            <a:r>
              <a:rPr lang="en-US" dirty="0">
                <a:ea typeface="+mn-lt"/>
                <a:cs typeface="+mn-lt"/>
              </a:rPr>
              <a:t>Multiple File Formats: Expand support to hide messages in audio, video, and document files.</a:t>
            </a:r>
            <a:endParaRPr lang="en-US">
              <a:ea typeface="+mn-lt"/>
              <a:cs typeface="+mn-lt"/>
            </a:endParaRPr>
          </a:p>
          <a:p>
            <a:pPr marL="305435" indent="-305435"/>
            <a:endParaRPr lang="en-US"/>
          </a:p>
          <a:p>
            <a:pPr marL="305435" indent="-305435"/>
            <a:r>
              <a:rPr lang="en-US" dirty="0">
                <a:ea typeface="+mn-lt"/>
                <a:cs typeface="+mn-lt"/>
              </a:rPr>
              <a:t>AI-Based Detection Prevention: Implement AI techniques to make hidden messages even more undetectable.</a:t>
            </a:r>
            <a:endParaRPr lang="en-US" dirty="0"/>
          </a:p>
          <a:p>
            <a:pPr marL="305435" indent="-305435"/>
            <a:endParaRPr lang="en-US"/>
          </a:p>
          <a:p>
            <a:pPr marL="305435" indent="-305435"/>
            <a:r>
              <a:rPr lang="en-US" dirty="0">
                <a:ea typeface="+mn-lt"/>
                <a:cs typeface="+mn-lt"/>
              </a:rPr>
              <a:t>Cloud &amp; Mobile Integration: Develop a web or mobile app for easy and secure message hiding and retrieval.</a:t>
            </a:r>
            <a:endParaRPr lang="en-US" dirty="0"/>
          </a:p>
          <a:p>
            <a:pPr marL="305435" indent="-305435"/>
            <a:endParaRPr lang="en-US"/>
          </a:p>
          <a:p>
            <a:pPr marL="305435" indent="-305435"/>
            <a:r>
              <a:rPr lang="en-US" dirty="0">
                <a:ea typeface="+mn-lt"/>
                <a:cs typeface="+mn-lt"/>
              </a:rPr>
              <a:t>Increased Storage Capacity: Optimize algorithms to store larger messages without affecting image quality.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Traditional encryption methods make data protection obvious, increasing the risk of interception. This project uses image steganography to hide secret messages within images using Least Significant Bit (LSB) encoding. The message remains invisible, ensuring secure and discreet communication. This approach enhances data security without attracting unwanted attention.</a:t>
            </a:r>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buNone/>
            </a:pPr>
            <a:r>
              <a:rPr lang="en-IN" dirty="0">
                <a:ea typeface="+mn-lt"/>
                <a:cs typeface="+mn-lt"/>
              </a:rPr>
              <a:t>Programming Language: Python</a:t>
            </a:r>
            <a:endParaRPr lang="en-US" dirty="0"/>
          </a:p>
          <a:p>
            <a:pPr marL="305435" indent="-305435">
              <a:buNone/>
            </a:pPr>
            <a:endParaRPr lang="en-IN"/>
          </a:p>
          <a:p>
            <a:pPr marL="305435" indent="-305435">
              <a:buNone/>
            </a:pPr>
            <a:r>
              <a:rPr lang="en-IN" dirty="0">
                <a:ea typeface="+mn-lt"/>
                <a:cs typeface="+mn-lt"/>
              </a:rPr>
              <a:t>Libraries: OpenCV (cv2) for image processing, OS for file handling</a:t>
            </a:r>
            <a:endParaRPr lang="en-IN" dirty="0"/>
          </a:p>
          <a:p>
            <a:pPr marL="305435" indent="-305435">
              <a:buNone/>
            </a:pPr>
            <a:endParaRPr lang="en-IN"/>
          </a:p>
          <a:p>
            <a:pPr marL="305435" indent="-305435">
              <a:buNone/>
            </a:pPr>
            <a:r>
              <a:rPr lang="en-IN" dirty="0">
                <a:ea typeface="+mn-lt"/>
                <a:cs typeface="+mn-lt"/>
              </a:rPr>
              <a:t>Algorithm: Least Significant Bit (LSB) encoding for steganography</a:t>
            </a:r>
            <a:endParaRPr lang="en-IN" dirty="0"/>
          </a:p>
          <a:p>
            <a:pPr marL="305435" indent="-305435">
              <a:buNone/>
            </a:pPr>
            <a:endParaRPr lang="en-IN"/>
          </a:p>
          <a:p>
            <a:pPr marL="305435" indent="-305435">
              <a:buNone/>
            </a:pPr>
            <a:r>
              <a:rPr lang="en-IN" dirty="0">
                <a:ea typeface="+mn-lt"/>
                <a:cs typeface="+mn-lt"/>
              </a:rPr>
              <a:t>Platform: Windows</a:t>
            </a:r>
            <a:endParaRPr lang="en-IN" dirty="0"/>
          </a:p>
          <a:p>
            <a:pPr marL="305435" indent="-305435">
              <a:buNone/>
            </a:pPr>
            <a:endParaRPr lang="en-IN"/>
          </a:p>
          <a:p>
            <a:pPr marL="0" indent="0">
              <a:buNone/>
            </a:pPr>
            <a:r>
              <a:rPr lang="en-IN" dirty="0">
                <a:ea typeface="+mn-lt"/>
                <a:cs typeface="+mn-lt"/>
              </a:rPr>
              <a:t>Output Format: Encrypted image (JPG) with hidden message</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None/>
            </a:pPr>
            <a:r>
              <a:rPr lang="en-IN" sz="1800" dirty="0">
                <a:solidFill>
                  <a:srgbClr val="0F0F0F"/>
                </a:solidFill>
                <a:ea typeface="+mn-lt"/>
                <a:cs typeface="+mn-lt"/>
              </a:rPr>
              <a:t>Invisible Encryption: Hides messages within images without altering their visible appearance.</a:t>
            </a:r>
            <a:endParaRPr lang="en-US" dirty="0">
              <a:ea typeface="+mn-lt"/>
              <a:cs typeface="+mn-lt"/>
            </a:endParaRPr>
          </a:p>
          <a:p>
            <a:pPr>
              <a:buNone/>
            </a:pPr>
            <a:endParaRPr lang="en-IN"/>
          </a:p>
          <a:p>
            <a:pPr>
              <a:buNone/>
            </a:pPr>
            <a:r>
              <a:rPr lang="en-IN" sz="1800" dirty="0">
                <a:solidFill>
                  <a:srgbClr val="0F0F0F"/>
                </a:solidFill>
                <a:ea typeface="+mn-lt"/>
                <a:cs typeface="+mn-lt"/>
              </a:rPr>
              <a:t>Dual Security: Uses both steganography and password protection for enhanced security.</a:t>
            </a:r>
            <a:endParaRPr lang="en-IN">
              <a:ea typeface="+mn-lt"/>
              <a:cs typeface="+mn-lt"/>
            </a:endParaRPr>
          </a:p>
          <a:p>
            <a:pPr>
              <a:buNone/>
            </a:pPr>
            <a:endParaRPr lang="en-IN"/>
          </a:p>
          <a:p>
            <a:pPr>
              <a:buNone/>
            </a:pPr>
            <a:r>
              <a:rPr lang="en-IN" sz="1800" dirty="0">
                <a:solidFill>
                  <a:srgbClr val="0F0F0F"/>
                </a:solidFill>
                <a:ea typeface="+mn-lt"/>
                <a:cs typeface="+mn-lt"/>
              </a:rPr>
              <a:t>Lightweight &amp; Fast: Minimal processing time with no need for large encryption keys.</a:t>
            </a:r>
            <a:endParaRPr lang="en-IN" dirty="0">
              <a:ea typeface="+mn-lt"/>
              <a:cs typeface="+mn-lt"/>
            </a:endParaRPr>
          </a:p>
          <a:p>
            <a:pPr>
              <a:buNone/>
            </a:pPr>
            <a:endParaRPr lang="en-IN"/>
          </a:p>
          <a:p>
            <a:pPr>
              <a:buNone/>
            </a:pPr>
            <a:r>
              <a:rPr lang="en-IN" sz="1800" dirty="0">
                <a:solidFill>
                  <a:srgbClr val="0F0F0F"/>
                </a:solidFill>
                <a:ea typeface="+mn-lt"/>
                <a:cs typeface="+mn-lt"/>
              </a:rPr>
              <a:t>Easy &amp; Accessible: Works on any standard image, making secret communication effortless.</a:t>
            </a:r>
            <a:endParaRPr lang="en-IN" dirty="0">
              <a:ea typeface="+mn-lt"/>
              <a:cs typeface="+mn-lt"/>
            </a:endParaRPr>
          </a:p>
          <a:p>
            <a:pPr>
              <a:buNone/>
            </a:pPr>
            <a:endParaRPr lang="en-IN"/>
          </a:p>
          <a:p>
            <a:pPr marL="0" indent="0">
              <a:buNone/>
            </a:pPr>
            <a:r>
              <a:rPr lang="en-IN" sz="1800" dirty="0">
                <a:solidFill>
                  <a:srgbClr val="0F0F0F"/>
                </a:solidFill>
                <a:ea typeface="+mn-lt"/>
                <a:cs typeface="+mn-lt"/>
              </a:rPr>
              <a:t>No Suspicion: Unlike traditional encryption, it doesn’t attract attention or look suspicious.</a:t>
            </a:r>
            <a:endParaRPr lang="en-IN" dirty="0">
              <a:ea typeface="+mn-lt"/>
              <a:cs typeface="+mn-l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None/>
            </a:pPr>
            <a:r>
              <a:rPr lang="en-IN" dirty="0">
                <a:ea typeface="+mn-lt"/>
                <a:cs typeface="+mn-lt"/>
              </a:rPr>
              <a:t>Cybersecurity Professionals – For secure and discreet communication.</a:t>
            </a:r>
            <a:endParaRPr lang="en-US" dirty="0"/>
          </a:p>
          <a:p>
            <a:pPr>
              <a:buNone/>
            </a:pPr>
            <a:endParaRPr lang="en-IN"/>
          </a:p>
          <a:p>
            <a:pPr>
              <a:buNone/>
            </a:pPr>
            <a:r>
              <a:rPr lang="en-IN" dirty="0">
                <a:ea typeface="+mn-lt"/>
                <a:cs typeface="+mn-lt"/>
              </a:rPr>
              <a:t>Journalists &amp; Activists – To share sensitive information without detection.</a:t>
            </a:r>
            <a:endParaRPr lang="en-IN" dirty="0"/>
          </a:p>
          <a:p>
            <a:pPr>
              <a:buNone/>
            </a:pPr>
            <a:endParaRPr lang="en-IN"/>
          </a:p>
          <a:p>
            <a:pPr>
              <a:buNone/>
            </a:pPr>
            <a:r>
              <a:rPr lang="en-IN" dirty="0">
                <a:ea typeface="+mn-lt"/>
                <a:cs typeface="+mn-lt"/>
              </a:rPr>
              <a:t>Government &amp; Military – For covert communication and intelligence sharing.</a:t>
            </a:r>
            <a:endParaRPr lang="en-IN" dirty="0"/>
          </a:p>
          <a:p>
            <a:pPr>
              <a:buNone/>
            </a:pPr>
            <a:endParaRPr lang="en-IN"/>
          </a:p>
          <a:p>
            <a:pPr>
              <a:buNone/>
            </a:pPr>
            <a:r>
              <a:rPr lang="en-IN" dirty="0">
                <a:ea typeface="+mn-lt"/>
                <a:cs typeface="+mn-lt"/>
              </a:rPr>
              <a:t>Businesses &amp; Corporations – To protect confidential data from competitors.</a:t>
            </a:r>
            <a:endParaRPr lang="en-IN" dirty="0"/>
          </a:p>
          <a:p>
            <a:pPr>
              <a:buNone/>
            </a:pPr>
            <a:endParaRPr lang="en-IN"/>
          </a:p>
          <a:p>
            <a:pPr marL="0" indent="0">
              <a:buNone/>
            </a:pPr>
            <a:r>
              <a:rPr lang="en-IN" dirty="0">
                <a:ea typeface="+mn-lt"/>
                <a:cs typeface="+mn-lt"/>
              </a:rPr>
              <a:t>General Users – Anyone needing a private and secure way to exchange messages.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10;&#10;AI-generated content may be incorrect.">
            <a:extLst>
              <a:ext uri="{FF2B5EF4-FFF2-40B4-BE49-F238E27FC236}">
                <a16:creationId xmlns:a16="http://schemas.microsoft.com/office/drawing/2014/main" id="{177F6DC6-BA4D-D7FF-AC91-EB000F94255B}"/>
              </a:ext>
            </a:extLst>
          </p:cNvPr>
          <p:cNvPicPr>
            <a:picLocks noGrp="1" noChangeAspect="1"/>
          </p:cNvPicPr>
          <p:nvPr>
            <p:ph idx="1"/>
          </p:nvPr>
        </p:nvPicPr>
        <p:blipFill>
          <a:blip r:embed="rId2"/>
          <a:stretch>
            <a:fillRect/>
          </a:stretch>
        </p:blipFill>
        <p:spPr>
          <a:xfrm>
            <a:off x="581192" y="1232452"/>
            <a:ext cx="4385095" cy="2349026"/>
          </a:xfrm>
        </p:spPr>
      </p:pic>
      <p:pic>
        <p:nvPicPr>
          <p:cNvPr id="4" name="Picture 3" descr="A screenshot of a computer&#10;&#10;AI-generated content may be incorrect.">
            <a:extLst>
              <a:ext uri="{FF2B5EF4-FFF2-40B4-BE49-F238E27FC236}">
                <a16:creationId xmlns:a16="http://schemas.microsoft.com/office/drawing/2014/main" id="{F10AAFB9-39A5-1BDB-375A-E945BEBC9F01}"/>
              </a:ext>
            </a:extLst>
          </p:cNvPr>
          <p:cNvPicPr>
            <a:picLocks noChangeAspect="1"/>
          </p:cNvPicPr>
          <p:nvPr/>
        </p:nvPicPr>
        <p:blipFill>
          <a:blip r:embed="rId3"/>
          <a:srcRect l="-2361" r="-4250" b="-2586"/>
          <a:stretch/>
        </p:blipFill>
        <p:spPr>
          <a:xfrm>
            <a:off x="6282905" y="993711"/>
            <a:ext cx="5680083" cy="2862467"/>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CDE6BCAD-5739-F814-FE1B-31020A241FCA}"/>
              </a:ext>
            </a:extLst>
          </p:cNvPr>
          <p:cNvPicPr>
            <a:picLocks noChangeAspect="1"/>
          </p:cNvPicPr>
          <p:nvPr/>
        </p:nvPicPr>
        <p:blipFill>
          <a:blip r:embed="rId4"/>
          <a:stretch>
            <a:fillRect/>
          </a:stretch>
        </p:blipFill>
        <p:spPr>
          <a:xfrm>
            <a:off x="244415" y="3854805"/>
            <a:ext cx="5218981" cy="2843370"/>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E0CF9235-006C-5D73-5C53-BD5AAAAAE776}"/>
              </a:ext>
            </a:extLst>
          </p:cNvPr>
          <p:cNvPicPr>
            <a:picLocks noChangeAspect="1"/>
          </p:cNvPicPr>
          <p:nvPr/>
        </p:nvPicPr>
        <p:blipFill>
          <a:blip r:embed="rId5"/>
          <a:stretch>
            <a:fillRect/>
          </a:stretch>
        </p:blipFill>
        <p:spPr>
          <a:xfrm>
            <a:off x="6771736" y="3854805"/>
            <a:ext cx="5190227" cy="284337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buNone/>
            </a:pPr>
            <a:r>
              <a:rPr lang="en-IN" dirty="0">
                <a:ea typeface="+mn-lt"/>
                <a:cs typeface="+mn-lt"/>
              </a:rPr>
              <a:t>In an era where data security is a major concern, this project presents an innovative and discreet method for secure communication. By leveraging image steganography with Least Significant Bit (LSB) encoding, it allows users to hide messages within images without altering their visual appearance. Unlike traditional encryption methods, this approach ensures that sensitive information remains unnoticed, reducing the risk of interception.</a:t>
            </a:r>
            <a:endParaRPr lang="en-US">
              <a:ea typeface="+mn-lt"/>
              <a:cs typeface="+mn-lt"/>
            </a:endParaRPr>
          </a:p>
          <a:p>
            <a:pPr>
              <a:buNone/>
            </a:pPr>
            <a:endParaRPr lang="en-IN"/>
          </a:p>
          <a:p>
            <a:pPr marL="305435" indent="-305435">
              <a:buNone/>
            </a:pPr>
            <a:r>
              <a:rPr lang="en-IN" dirty="0">
                <a:ea typeface="+mn-lt"/>
                <a:cs typeface="+mn-lt"/>
              </a:rPr>
              <a:t>Additionally, password protection enhances security, ensuring only authorized users can decrypt the hidden message. This technique is highly useful for cybersecurity professionals, journalists, businesses, and individuals who require a safe, efficient, and undetectable way to share confidential data.</a:t>
            </a:r>
            <a:endParaRPr lang="en-IN" dirty="0"/>
          </a:p>
        </p:txBody>
      </p:sp>
      <p:sp>
        <p:nvSpPr>
          <p:cNvPr id="4" name="TextBox 3">
            <a:extLst>
              <a:ext uri="{FF2B5EF4-FFF2-40B4-BE49-F238E27FC236}">
                <a16:creationId xmlns:a16="http://schemas.microsoft.com/office/drawing/2014/main" id="{35741132-8519-AE6E-26E8-C623D99ED175}"/>
              </a:ext>
            </a:extLst>
          </p:cNvPr>
          <p:cNvSpPr txBox="1"/>
          <p:nvPr/>
        </p:nvSpPr>
        <p:spPr>
          <a:xfrm>
            <a:off x="3042249" y="2797834"/>
            <a:ext cx="2743200" cy="122802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quality.</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endParaRPr lang="en-IN" dirty="0">
              <a:ea typeface="+mn-lt"/>
              <a:cs typeface="+mn-lt"/>
            </a:endParaRPr>
          </a:p>
        </p:txBody>
      </p:sp>
      <p:sp>
        <p:nvSpPr>
          <p:cNvPr id="4" name="TextBox 3">
            <a:extLst>
              <a:ext uri="{FF2B5EF4-FFF2-40B4-BE49-F238E27FC236}">
                <a16:creationId xmlns:a16="http://schemas.microsoft.com/office/drawing/2014/main" id="{6022F804-F65A-24D8-A91B-388BF9CE607D}"/>
              </a:ext>
            </a:extLst>
          </p:cNvPr>
          <p:cNvSpPr txBox="1"/>
          <p:nvPr/>
        </p:nvSpPr>
        <p:spPr>
          <a:xfrm>
            <a:off x="583721" y="2567796"/>
            <a:ext cx="107082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 action="ppaction://noaction"/>
              </a:rPr>
              <a:t>https://github.com/satyam2003-cpu/myproject.git</a:t>
            </a:r>
            <a:endParaRPr lang="en-US"/>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28</TotalTime>
  <Words>510</Words>
  <Application>Microsoft Office PowerPoint</Application>
  <PresentationFormat>Widescreen</PresentationFormat>
  <Paragraphs>111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Sumit Rohila</cp:lastModifiedBy>
  <cp:revision>174</cp:revision>
  <dcterms:created xsi:type="dcterms:W3CDTF">2021-05-26T16:50:10Z</dcterms:created>
  <dcterms:modified xsi:type="dcterms:W3CDTF">2025-02-24T21:35:45Z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