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handoutMasterIdLst>
    <p:handoutMasterId r:id="rId21"/>
  </p:handoutMasterIdLst>
  <p:sldIdLst>
    <p:sldId id="380" r:id="rId2"/>
    <p:sldId id="340" r:id="rId3"/>
    <p:sldId id="343" r:id="rId4"/>
    <p:sldId id="341" r:id="rId5"/>
    <p:sldId id="342" r:id="rId6"/>
    <p:sldId id="345" r:id="rId7"/>
    <p:sldId id="347" r:id="rId8"/>
    <p:sldId id="348" r:id="rId9"/>
    <p:sldId id="349" r:id="rId10"/>
    <p:sldId id="352" r:id="rId11"/>
    <p:sldId id="364" r:id="rId12"/>
    <p:sldId id="365" r:id="rId13"/>
    <p:sldId id="379" r:id="rId14"/>
    <p:sldId id="366" r:id="rId15"/>
    <p:sldId id="374" r:id="rId16"/>
    <p:sldId id="375" r:id="rId17"/>
    <p:sldId id="381" r:id="rId18"/>
    <p:sldId id="376" r:id="rId19"/>
  </p:sldIdLst>
  <p:sldSz cx="12188825"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71" d="100"/>
          <a:sy n="71" d="100"/>
        </p:scale>
        <p:origin x="702" y="7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9/9/2022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4AAD347D-5ACD-4C99-B74B-A9C85AD731AF}" type="datetimeFigureOut">
              <a:rPr lang="en-US" smtClean="0"/>
              <a:t>9/9/2022</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57F1E4F-1CFF-5643-939E-02111984F565}" type="slidenum">
              <a:rPr lang="en-US" smtClean="0"/>
              <a:t>‹#›</a:t>
            </a:fld>
            <a:endParaRPr lang="en-US" dirty="0"/>
          </a:p>
        </p:txBody>
      </p:sp>
      <p:grpSp>
        <p:nvGrpSpPr>
          <p:cNvPr id="6" name="Group 5">
            <a:extLst>
              <a:ext uri="{FF2B5EF4-FFF2-40B4-BE49-F238E27FC236}">
                <a16:creationId xmlns:a16="http://schemas.microsoft.com/office/drawing/2014/main" id="{8A8D2884-7EF3-21E6-896C-9B29330D79B4}"/>
              </a:ext>
            </a:extLst>
          </p:cNvPr>
          <p:cNvGrpSpPr/>
          <p:nvPr userDrawn="1"/>
        </p:nvGrpSpPr>
        <p:grpSpPr>
          <a:xfrm>
            <a:off x="7923213" y="0"/>
            <a:ext cx="4265612" cy="6858000"/>
            <a:chOff x="7923213" y="0"/>
            <a:chExt cx="4265612" cy="6858000"/>
          </a:xfrm>
        </p:grpSpPr>
        <p:pic>
          <p:nvPicPr>
            <p:cNvPr id="8" name="Picture 7">
              <a:extLst>
                <a:ext uri="{FF2B5EF4-FFF2-40B4-BE49-F238E27FC236}">
                  <a16:creationId xmlns:a16="http://schemas.microsoft.com/office/drawing/2014/main" id="{9CA4792B-9E67-2E6B-66AC-72BCE31FCA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a:extLst>
                <a:ext uri="{FF2B5EF4-FFF2-40B4-BE49-F238E27FC236}">
                  <a16:creationId xmlns:a16="http://schemas.microsoft.com/office/drawing/2014/main" id="{79753AF6-2147-1258-E17F-1424DEAB2C38}"/>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54741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9/9/2022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19836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08736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76293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67714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F41C87-7AD9-4845-A077-840E4A0F3F06}" type="datetimeFigureOut">
              <a:rPr lang="en-US" smtClean="0"/>
              <a:pPr/>
              <a:t>9/9/2022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5951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F41C87-7AD9-4845-A077-840E4A0F3F06}" type="datetimeFigureOut">
              <a:rPr lang="en-US" smtClean="0"/>
              <a:pPr/>
              <a:t>9/9/2022</a:t>
            </a:fld>
            <a:endParaRPr lang="en-US"/>
          </a:p>
        </p:txBody>
      </p:sp>
      <p:sp>
        <p:nvSpPr>
          <p:cNvPr id="8" name="Footer Placeholder 7"/>
          <p:cNvSpPr>
            <a:spLocks noGrp="1"/>
          </p:cNvSpPr>
          <p:nvPr>
            <p:ph type="ftr" sz="quarter" idx="11"/>
          </p:nvPr>
        </p:nvSpPr>
        <p:spPr>
          <a:xfrm>
            <a:off x="560965" y="6391839"/>
            <a:ext cx="3643333" cy="304801"/>
          </a:xfrm>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75330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03F41C87-7AD9-4845-A077-840E4A0F3F06}" type="datetimeFigureOut">
              <a:rPr lang="en-US" smtClean="0"/>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20624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03F41C87-7AD9-4845-A077-840E4A0F3F06}" type="datetimeFigureOut">
              <a:rPr lang="en-US" smtClean="0"/>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8609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1410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9/9/2022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grpSp>
        <p:nvGrpSpPr>
          <p:cNvPr id="7" name="Group 6">
            <a:extLst>
              <a:ext uri="{FF2B5EF4-FFF2-40B4-BE49-F238E27FC236}">
                <a16:creationId xmlns:a16="http://schemas.microsoft.com/office/drawing/2014/main" id="{469E70B1-ED86-39E5-ACCD-53680AF549B4}"/>
              </a:ext>
            </a:extLst>
          </p:cNvPr>
          <p:cNvGrpSpPr/>
          <p:nvPr userDrawn="1"/>
        </p:nvGrpSpPr>
        <p:grpSpPr>
          <a:xfrm>
            <a:off x="11123611" y="0"/>
            <a:ext cx="1065214" cy="6868886"/>
            <a:chOff x="11123611" y="0"/>
            <a:chExt cx="1065214" cy="6868886"/>
          </a:xfrm>
        </p:grpSpPr>
        <p:pic>
          <p:nvPicPr>
            <p:cNvPr id="9" name="Picture 8">
              <a:extLst>
                <a:ext uri="{FF2B5EF4-FFF2-40B4-BE49-F238E27FC236}">
                  <a16:creationId xmlns:a16="http://schemas.microsoft.com/office/drawing/2014/main" id="{AE33A15A-8E9A-69A2-F4D6-34D8622DB2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3" name="Rectangle 12">
              <a:extLst>
                <a:ext uri="{FF2B5EF4-FFF2-40B4-BE49-F238E27FC236}">
                  <a16:creationId xmlns:a16="http://schemas.microsoft.com/office/drawing/2014/main" id="{E8D28F15-125E-7613-D016-8F3E526FDB5B}"/>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4645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9/9/2022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31632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9/9/2022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5436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9/9/2022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62145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9/9/2022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83642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9/9/2022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1708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242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03F41C87-7AD9-4845-A077-840E4A0F3F06}" type="datetimeFigureOut">
              <a:rPr lang="en-US" smtClean="0"/>
              <a:pPr/>
              <a:t>9/9/2022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Add a footer</a:t>
            </a:r>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228973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1">
            <a:extLst>
              <a:ext uri="{FF2B5EF4-FFF2-40B4-BE49-F238E27FC236}">
                <a16:creationId xmlns:a16="http://schemas.microsoft.com/office/drawing/2014/main" id="{2B6B79E4-86DB-4267-B50A-BF52463A6B11}"/>
              </a:ext>
            </a:extLst>
          </p:cNvPr>
          <p:cNvSpPr txBox="1">
            <a:spLocks/>
          </p:cNvSpPr>
          <p:nvPr/>
        </p:nvSpPr>
        <p:spPr bwMode="gray">
          <a:xfrm>
            <a:off x="2566020" y="692696"/>
            <a:ext cx="5945188" cy="1368152"/>
          </a:xfrm>
          <a:prstGeom prst="rect">
            <a:avLst/>
          </a:prstGeom>
          <a:scene3d>
            <a:camera prst="orthographicFront"/>
            <a:lightRig rig="threePt" dir="t"/>
          </a:scene3d>
          <a:sp3d>
            <a:bevelT/>
          </a:sp3d>
        </p:spPr>
        <p:txBody>
          <a:bodyPr vert="horz" lIns="91440" tIns="45720" rIns="91440" bIns="45720" rtlCol="0" anchor="ctr">
            <a:normAutofit fontScale="82500" lnSpcReduction="20000"/>
          </a:bodyPr>
          <a:lst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a:t>
            </a:r>
            <a:r>
              <a:rPr lang="en-IN" sz="3400" b="1" dirty="0">
                <a:solidFill>
                  <a:schemeClr val="accent6">
                    <a:lumMod val="75000"/>
                  </a:schemeClr>
                </a:solidFill>
              </a:rPr>
              <a:t>Micro-Credit Defaulter Model</a:t>
            </a:r>
            <a:r>
              <a:rPr lang="en-IN" sz="3600" b="1" dirty="0">
                <a:solidFill>
                  <a:schemeClr val="accent6">
                    <a:lumMod val="75000"/>
                  </a:schemeClr>
                </a:solidFill>
              </a:rPr>
              <a:t>”</a:t>
            </a:r>
          </a:p>
        </p:txBody>
      </p:sp>
      <p:sp>
        <p:nvSpPr>
          <p:cNvPr id="5" name="Subtitle 2">
            <a:extLst>
              <a:ext uri="{FF2B5EF4-FFF2-40B4-BE49-F238E27FC236}">
                <a16:creationId xmlns:a16="http://schemas.microsoft.com/office/drawing/2014/main" id="{2455F652-383B-D92B-7F77-D655E30E9B84}"/>
              </a:ext>
            </a:extLst>
          </p:cNvPr>
          <p:cNvSpPr txBox="1">
            <a:spLocks/>
          </p:cNvSpPr>
          <p:nvPr/>
        </p:nvSpPr>
        <p:spPr>
          <a:xfrm>
            <a:off x="2061964" y="3429000"/>
            <a:ext cx="5945187" cy="504056"/>
          </a:xfrm>
          <a:prstGeom prst="rect">
            <a:avLst/>
          </a:prstGeom>
        </p:spPr>
        <p:txBody>
          <a:bodyPr vert="horz" lIns="91440" tIns="45720" rIns="91440" bIns="45720" rtlCol="0">
            <a:no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500" b="1" i="1" dirty="0">
                <a:solidFill>
                  <a:srgbClr val="E05F2C"/>
                </a:solidFill>
              </a:rPr>
              <a:t>Presented By: </a:t>
            </a:r>
            <a:br>
              <a:rPr lang="en-US" sz="2500" b="1" i="1" dirty="0">
                <a:solidFill>
                  <a:srgbClr val="E05F2C"/>
                </a:solidFill>
              </a:rPr>
            </a:br>
            <a:r>
              <a:rPr lang="en-US" sz="2500" b="1" i="1" dirty="0">
                <a:solidFill>
                  <a:srgbClr val="E05F2C"/>
                </a:solidFill>
              </a:rPr>
              <a:t>Sumit Dhandhania</a:t>
            </a:r>
          </a:p>
        </p:txBody>
      </p:sp>
    </p:spTree>
    <p:extLst>
      <p:ext uri="{BB962C8B-B14F-4D97-AF65-F5344CB8AC3E}">
        <p14:creationId xmlns:p14="http://schemas.microsoft.com/office/powerpoint/2010/main" val="145258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981844" y="764704"/>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433165" y="2348880"/>
            <a:ext cx="11737304" cy="5621397"/>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plot</a:t>
            </a:r>
            <a:r>
              <a:rPr lang="en-IN" sz="2000" dirty="0">
                <a:effectLst/>
                <a:latin typeface="Century" panose="02040604050505020304" pitchFamily="18" charset="0"/>
                <a:ea typeface="Calibri" panose="020F0502020204030204" pitchFamily="34" charset="0"/>
                <a:cs typeface="Times New Roman" panose="02020603050405020304" pitchFamily="18" charset="0"/>
              </a:rPr>
              <a:t> for each univariate numerical features and it says that there is skewness in almost all columns.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sz="2000"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comparatively</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sz="2000" dirty="0">
                <a:latin typeface="Century" panose="02040604050505020304" pitchFamily="18" charset="0"/>
                <a:ea typeface="Calibri" panose="020F0502020204030204" pitchFamily="34" charset="0"/>
                <a:cs typeface="Times New Roman" panose="02020603050405020304" pitchFamily="18" charset="0"/>
              </a:rPr>
              <a:t>Normalization</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2413" y="44624"/>
            <a:ext cx="9829799" cy="1656184"/>
          </a:xfrm>
        </p:spPr>
        <p:txBody>
          <a:bodyPr>
            <a:normAutofit/>
          </a:bodyPr>
          <a:lstStyle/>
          <a:p>
            <a:r>
              <a:rPr lang="en-IN" dirty="0"/>
              <a:t>Data Balancing:</a:t>
            </a:r>
          </a:p>
        </p:txBody>
      </p:sp>
      <p:pic>
        <p:nvPicPr>
          <p:cNvPr id="4" name="Picture 3">
            <a:extLst>
              <a:ext uri="{FF2B5EF4-FFF2-40B4-BE49-F238E27FC236}">
                <a16:creationId xmlns:a16="http://schemas.microsoft.com/office/drawing/2014/main" id="{6869866C-BC88-49D6-8704-BBCAA3F19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844824"/>
            <a:ext cx="7596844" cy="3894038"/>
          </a:xfrm>
          <a:prstGeom prst="rect">
            <a:avLst/>
          </a:prstGeom>
          <a:noFill/>
          <a:ln>
            <a:noFill/>
          </a:ln>
        </p:spPr>
      </p:pic>
      <p:sp>
        <p:nvSpPr>
          <p:cNvPr id="6" name="TextBox 5">
            <a:extLst>
              <a:ext uri="{FF2B5EF4-FFF2-40B4-BE49-F238E27FC236}">
                <a16:creationId xmlns:a16="http://schemas.microsoft.com/office/drawing/2014/main" id="{2C8524B7-EF48-4E93-A9A0-A5D930AD442E}"/>
              </a:ext>
            </a:extLst>
          </p:cNvPr>
          <p:cNvSpPr txBox="1"/>
          <p:nvPr/>
        </p:nvSpPr>
        <p:spPr>
          <a:xfrm>
            <a:off x="2277988" y="5589240"/>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have used oversampling (SMOTE) to get rid of data imbalancing.</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619319" y="2564904"/>
            <a:ext cx="9829799" cy="4176464"/>
          </a:xfrm>
        </p:spPr>
        <p:txBody>
          <a:bodyPr>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all Classification algorithms to build my model. By looking into the difference of accuracy score and cross validation score I found </a:t>
            </a:r>
            <a:r>
              <a:rPr lang="en-IN" sz="1900" dirty="0">
                <a:latin typeface="Century" panose="02040604050505020304" pitchFamily="18" charset="0"/>
                <a:ea typeface="Calibri" panose="020F0502020204030204" pitchFamily="34" charset="0"/>
                <a:cs typeface="Times New Roman" panose="02020603050405020304" pitchFamily="18" charset="0"/>
              </a:rPr>
              <a:t>Bagging Classifier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noteworthy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XGBClassifier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DecisionTreeClassifier</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BaggingClassifier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fontScale="90000"/>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619319" y="2402981"/>
            <a:ext cx="9829799" cy="954012"/>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607823" y="3356993"/>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981844" y="764704"/>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621804" y="2348880"/>
            <a:ext cx="9829799" cy="5904656"/>
          </a:xfrm>
        </p:spPr>
        <p:txBody>
          <a:bodyPr>
            <a:noAutofit/>
          </a:bodyPr>
          <a:lstStyle/>
          <a:p>
            <a:pPr>
              <a:lnSpc>
                <a:spcPct val="107000"/>
              </a:lnSpc>
              <a:spcBef>
                <a:spcPts val="300"/>
              </a:spcBef>
              <a:spcAft>
                <a:spcPts val="300"/>
              </a:spcAft>
              <a:buFont typeface="Wingdings" panose="05000000000000000000" pitchFamily="2" charset="2"/>
              <a:buChar char="ü"/>
            </a:pPr>
            <a:r>
              <a:rPr lang="en-IN" sz="165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sz="1650" dirty="0" err="1">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analyze</a:t>
            </a:r>
            <a:r>
              <a:rPr lang="en-IN" sz="165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5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5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5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Aft>
                <a:spcPts val="800"/>
              </a:spcAft>
            </a:pPr>
            <a:endParaRPr lang="en-IN" sz="165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solidFill>
                <a:srgbClr val="FF0000"/>
              </a:solidFill>
            </a:endParaRPr>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74A8-4BFD-8A1F-6DF4-BAB670D2E1C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AE249A8-64C0-EF6F-87E5-A1834B76F8BA}"/>
              </a:ext>
            </a:extLst>
          </p:cNvPr>
          <p:cNvSpPr>
            <a:spLocks noGrp="1"/>
          </p:cNvSpPr>
          <p:nvPr>
            <p:ph idx="1"/>
          </p:nvPr>
        </p:nvSpPr>
        <p:spPr/>
        <p:txBody>
          <a:bodyPr/>
          <a:lstStyle/>
          <a:p>
            <a:pPr>
              <a:lnSpc>
                <a:spcPct val="107000"/>
              </a:lnSpc>
              <a:spcBef>
                <a:spcPts val="300"/>
              </a:spcBef>
              <a:spcAft>
                <a:spcPts val="300"/>
              </a:spcAft>
              <a:buFont typeface="Wingdings" panose="05000000000000000000" pitchFamily="2" charset="2"/>
              <a:buChar char="ü"/>
            </a:pPr>
            <a:r>
              <a:rPr lang="en-IN" sz="180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 It was good the </a:t>
            </a:r>
            <a:r>
              <a:rPr lang="en-IN" sz="1800" dirty="0" err="1">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the</a:t>
            </a:r>
            <a:r>
              <a:rPr lang="en-IN" sz="180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sz="1800" dirty="0">
                <a:solidFill>
                  <a:srgbClr val="FF0000"/>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800" dirty="0">
                <a:solidFill>
                  <a:srgbClr val="FF0000"/>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800" dirty="0">
                <a:solidFill>
                  <a:srgbClr val="FF0000"/>
                </a:solidFill>
                <a:effectLst/>
                <a:latin typeface="Century" panose="02040604050505020304" pitchFamily="18"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800"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17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E8FB1-F11F-FE3B-DAE0-FE27BB0CAA9E}"/>
              </a:ext>
            </a:extLst>
          </p:cNvPr>
          <p:cNvSpPr txBox="1"/>
          <p:nvPr/>
        </p:nvSpPr>
        <p:spPr>
          <a:xfrm>
            <a:off x="4003775" y="3152000"/>
            <a:ext cx="3458789" cy="707886"/>
          </a:xfrm>
          <a:prstGeom prst="rect">
            <a:avLst/>
          </a:prstGeom>
          <a:noFill/>
        </p:spPr>
        <p:txBody>
          <a:bodyPr wrap="square" rtlCol="0">
            <a:spAutoFit/>
          </a:bodyPr>
          <a:lstStyle/>
          <a:p>
            <a:r>
              <a:rPr lang="en-US" sz="4000" dirty="0"/>
              <a:t>Thank You</a:t>
            </a:r>
            <a:endParaRPr lang="en-IN" sz="4000" dirty="0"/>
          </a:p>
        </p:txBody>
      </p:sp>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485900" y="2420888"/>
            <a:ext cx="9829799" cy="5157192"/>
          </a:xfrm>
        </p:spPr>
        <p:txBody>
          <a:bodyPr>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341884" y="2924944"/>
            <a:ext cx="1022513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89756" y="2492896"/>
            <a:ext cx="11809312"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70000" lnSpcReduction="20000"/>
          </a:bodyPr>
          <a:lstStyle/>
          <a:p>
            <a:pPr marL="342900" lvl="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csv format.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effectLst/>
                <a:latin typeface="Century" panose="02040604050505020304" pitchFamily="18" charset="0"/>
                <a:ea typeface="Calibri" panose="020F0502020204030204" pitchFamily="34" charset="0"/>
                <a:cs typeface="Calibri" panose="020F0502020204030204" pitchFamily="34" charset="0"/>
              </a:rPr>
              <a:t>nunique</a:t>
            </a:r>
            <a:r>
              <a:rPr lang="en-IN" sz="22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sz="2200" dirty="0">
                <a:latin typeface="Century" panose="02040604050505020304" pitchFamily="18" charset="0"/>
                <a:ea typeface="Calibri" panose="020F0502020204030204" pitchFamily="34" charset="0"/>
                <a:cs typeface="Calibri" panose="020F0502020204030204" pitchFamily="34" charset="0"/>
              </a:rPr>
              <a:t>value counts</a:t>
            </a:r>
            <a:r>
              <a:rPr lang="en-IN" sz="2200"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sz="2200" dirty="0">
                <a:latin typeface="Century" panose="02040604050505020304" pitchFamily="18" charset="0"/>
                <a:ea typeface="Calibri" panose="020F0502020204030204" pitchFamily="34" charset="0"/>
                <a:cs typeface="Calibri" panose="020F0502020204030204" pitchFamily="34" charset="0"/>
              </a:rPr>
              <a:t>zero</a:t>
            </a:r>
            <a:r>
              <a:rPr lang="en-IN" sz="2200" dirty="0">
                <a:effectLst/>
                <a:latin typeface="Century" panose="02040604050505020304" pitchFamily="18" charset="0"/>
                <a:ea typeface="Calibri" panose="020F0502020204030204" pitchFamily="34" charset="0"/>
                <a:cs typeface="Calibri" panose="020F0502020204030204" pitchFamily="34" charset="0"/>
              </a:rPr>
              <a:t> values, so these columns will create skewness in datasets so I decided to drop those columns.</a:t>
            </a:r>
          </a:p>
          <a:p>
            <a:pPr marL="342900" lvl="0" indent="-342900">
              <a:lnSpc>
                <a:spcPct val="107000"/>
              </a:lnSpc>
              <a:buFont typeface="Wingdings" panose="05000000000000000000" pitchFamily="2" charset="2"/>
              <a:buChar char=""/>
            </a:pPr>
            <a:r>
              <a:rPr lang="en-IN" sz="2400"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sz="2200" dirty="0">
                <a:latin typeface="Century" panose="02040604050505020304" pitchFamily="18" charset="0"/>
                <a:ea typeface="Calibri" panose="020F0502020204030204" pitchFamily="34" charset="0"/>
                <a:cs typeface="Calibri" panose="020F0502020204030204" pitchFamily="34" charset="0"/>
              </a:rPr>
              <a:t>m pdate.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981844" y="908720"/>
            <a:ext cx="9829799" cy="648072"/>
          </a:xfrm>
        </p:spPr>
        <p:txBody>
          <a:bodyPr>
            <a:normAutofit/>
          </a:bodyPr>
          <a:lstStyle/>
          <a:p>
            <a:r>
              <a:rPr lang="en-IN" dirty="0"/>
              <a:t>Visualization[Univariate]:</a:t>
            </a:r>
          </a:p>
        </p:txBody>
      </p:sp>
      <p:pic>
        <p:nvPicPr>
          <p:cNvPr id="5" name="Picture 2">
            <a:extLst>
              <a:ext uri="{FF2B5EF4-FFF2-40B4-BE49-F238E27FC236}">
                <a16:creationId xmlns:a16="http://schemas.microsoft.com/office/drawing/2014/main" id="{E9F4C0BB-9D2F-4C38-9706-C305FFE7905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3700"/>
          <a:stretch/>
        </p:blipFill>
        <p:spPr bwMode="auto">
          <a:xfrm>
            <a:off x="117748" y="3212976"/>
            <a:ext cx="5616624" cy="3126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179512" y="760421"/>
            <a:ext cx="9829799" cy="620688"/>
          </a:xfrm>
        </p:spPr>
        <p:txBody>
          <a:bodyPr>
            <a:normAutofit fontScale="90000"/>
          </a:bodyPr>
          <a:lstStyle/>
          <a:p>
            <a:r>
              <a:rPr lang="en-IN" dirty="0"/>
              <a:t>Visualization[Univariate]:</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837828" y="5517232"/>
            <a:ext cx="10297144" cy="936104"/>
          </a:xfrm>
        </p:spPr>
        <p:txBody>
          <a:bodyPr>
            <a:noAutofit/>
          </a:bodyPr>
          <a:lstStyle/>
          <a:p>
            <a:endParaRPr lang="en-IN" sz="1800" dirty="0"/>
          </a:p>
          <a:p>
            <a:pPr>
              <a:buFont typeface="Wingdings" panose="05000000000000000000" pitchFamily="2" charset="2"/>
              <a:buChar char="ü"/>
            </a:pPr>
            <a:r>
              <a:rPr lang="en-US" sz="1800" b="0" i="0" dirty="0">
                <a:solidFill>
                  <a:srgbClr val="000000"/>
                </a:solidFill>
                <a:effectLst/>
                <a:latin typeface="Century" panose="02040604050505020304" pitchFamily="18" charset="0"/>
              </a:rPr>
              <a:t>I can clearly see that there is skewness in most of the columns so we have to treat them.</a:t>
            </a:r>
          </a:p>
          <a:p>
            <a:endParaRPr lang="en-IN" sz="1800" dirty="0"/>
          </a:p>
        </p:txBody>
      </p:sp>
      <p:pic>
        <p:nvPicPr>
          <p:cNvPr id="6" name="Picture 2">
            <a:extLst>
              <a:ext uri="{FF2B5EF4-FFF2-40B4-BE49-F238E27FC236}">
                <a16:creationId xmlns:a16="http://schemas.microsoft.com/office/drawing/2014/main" id="{C00A03AD-610D-4991-9D92-6D515F81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11"/>
          <a:stretch/>
        </p:blipFill>
        <p:spPr bwMode="auto">
          <a:xfrm>
            <a:off x="837828" y="2252120"/>
            <a:ext cx="6121896" cy="32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837828" y="676600"/>
            <a:ext cx="9829799" cy="1008112"/>
          </a:xfrm>
        </p:spPr>
        <p:txBody>
          <a:bodyPr>
            <a:normAutofit/>
          </a:bodyPr>
          <a:lstStyle/>
          <a:p>
            <a:r>
              <a:rPr lang="en-IN" dirty="0"/>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549796" y="5840923"/>
            <a:ext cx="9829799" cy="1008112"/>
          </a:xfrm>
        </p:spPr>
        <p:txBody>
          <a:bodyPr>
            <a:normAutofit/>
          </a:bodyPr>
          <a:lstStyle/>
          <a:p>
            <a:pPr>
              <a:buFont typeface="Wingdings" panose="05000000000000000000" pitchFamily="2" charset="2"/>
              <a:buChar char="ü"/>
            </a:pPr>
            <a:r>
              <a:rPr lang="en-US" sz="2000" b="0" i="0" dirty="0">
                <a:solidFill>
                  <a:srgbClr val="000000"/>
                </a:solidFill>
                <a:effectLst/>
                <a:latin typeface="Century" panose="02040604050505020304" pitchFamily="18" charset="0"/>
              </a:rPr>
              <a:t>There is a data </a:t>
            </a:r>
            <a:r>
              <a:rPr lang="en-US" sz="2000" b="0" i="0" dirty="0" err="1">
                <a:solidFill>
                  <a:srgbClr val="000000"/>
                </a:solidFill>
                <a:effectLst/>
                <a:latin typeface="Century" panose="02040604050505020304" pitchFamily="18" charset="0"/>
              </a:rPr>
              <a:t>imbalancing</a:t>
            </a:r>
            <a:r>
              <a:rPr lang="en-US" sz="2000" b="0" i="0" dirty="0">
                <a:solidFill>
                  <a:srgbClr val="000000"/>
                </a:solidFill>
                <a:effectLst/>
                <a:latin typeface="Century" panose="02040604050505020304" pitchFamily="18" charset="0"/>
              </a:rPr>
              <a:t> issue so we have to treat this by using oversampling or </a:t>
            </a:r>
            <a:r>
              <a:rPr lang="en-US" sz="2000" b="0" i="0" dirty="0" err="1">
                <a:solidFill>
                  <a:srgbClr val="000000"/>
                </a:solidFill>
                <a:effectLst/>
                <a:latin typeface="Century" panose="02040604050505020304" pitchFamily="18" charset="0"/>
              </a:rPr>
              <a:t>undersampling</a:t>
            </a:r>
            <a:r>
              <a:rPr lang="en-US" sz="2000" b="0" i="0" dirty="0">
                <a:solidFill>
                  <a:srgbClr val="000000"/>
                </a:solidFill>
                <a:effectLst/>
                <a:latin typeface="Century" panose="02040604050505020304" pitchFamily="18" charset="0"/>
              </a:rPr>
              <a:t>.</a:t>
            </a:r>
            <a:endParaRPr lang="en-IN" sz="2000" dirty="0">
              <a:latin typeface="Century" panose="02040604050505020304" pitchFamily="18" charset="0"/>
            </a:endParaRPr>
          </a:p>
        </p:txBody>
      </p:sp>
      <p:pic>
        <p:nvPicPr>
          <p:cNvPr id="3074" name="Picture 2">
            <a:extLst>
              <a:ext uri="{FF2B5EF4-FFF2-40B4-BE49-F238E27FC236}">
                <a16:creationId xmlns:a16="http://schemas.microsoft.com/office/drawing/2014/main" id="{70EA96CF-C183-4C26-A87D-5EBE3E03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12" y="2150934"/>
            <a:ext cx="5976664" cy="362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406</TotalTime>
  <Words>1327</Words>
  <Application>Microsoft Office PowerPoint</Application>
  <PresentationFormat>Custom</PresentationFormat>
  <Paragraphs>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Century</vt:lpstr>
      <vt:lpstr>Century Gothic</vt:lpstr>
      <vt:lpstr>Wingdings</vt:lpstr>
      <vt:lpstr>Wingdings 3</vt:lpstr>
      <vt:lpstr>Ion Boardroom</vt:lpstr>
      <vt:lpstr>PowerPoint Presentation</vt:lpstr>
      <vt:lpstr>Overview:</vt:lpstr>
      <vt:lpstr>Problem Statement:</vt:lpstr>
      <vt:lpstr>What is Micro Credit?</vt:lpstr>
      <vt:lpstr>Importance of Micro Credit Defaulters Model.</vt:lpstr>
      <vt:lpstr>Exploratory Data Analysis:</vt:lpstr>
      <vt:lpstr>Visualization[Univariate]:</vt:lpstr>
      <vt:lpstr>Visualization[Univariate]:</vt:lpstr>
      <vt:lpstr>Vizualization[Univariate-Target]:</vt:lpstr>
      <vt:lpstr>Observations:</vt:lpstr>
      <vt:lpstr>Analysis:</vt:lpstr>
      <vt:lpstr>Data Cleaning Steps:</vt:lpstr>
      <vt:lpstr>Data Balancing:</vt:lpstr>
      <vt:lpstr>Model Building:</vt:lpstr>
      <vt:lpstr>Saving the model and predictions using saved model:</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Sumit Dhandhania</cp:lastModifiedBy>
  <cp:revision>10</cp:revision>
  <dcterms:created xsi:type="dcterms:W3CDTF">2021-10-01T13:22:47Z</dcterms:created>
  <dcterms:modified xsi:type="dcterms:W3CDTF">2022-09-08T21:31:22Z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