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81" r:id="rId2"/>
    <p:sldId id="282" r:id="rId3"/>
    <p:sldId id="286" r:id="rId4"/>
    <p:sldId id="284" r:id="rId5"/>
    <p:sldId id="285" r:id="rId6"/>
    <p:sldId id="287" r:id="rId7"/>
    <p:sldId id="293" r:id="rId8"/>
    <p:sldId id="297" r:id="rId9"/>
    <p:sldId id="296" r:id="rId10"/>
    <p:sldId id="295" r:id="rId11"/>
    <p:sldId id="294" r:id="rId12"/>
    <p:sldId id="317" r:id="rId13"/>
    <p:sldId id="318" r:id="rId14"/>
    <p:sldId id="319" r:id="rId15"/>
    <p:sldId id="302" r:id="rId16"/>
    <p:sldId id="300" r:id="rId17"/>
    <p:sldId id="298" r:id="rId18"/>
    <p:sldId id="307" r:id="rId19"/>
    <p:sldId id="310" r:id="rId20"/>
    <p:sldId id="311" r:id="rId21"/>
    <p:sldId id="312" r:id="rId22"/>
    <p:sldId id="316" r:id="rId23"/>
    <p:sldId id="313" r:id="rId24"/>
    <p:sldId id="31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t>10-Nov-22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375420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t>10-Nov-22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14254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t>10-Nov-22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0071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t>10-Nov-22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2903111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t>10-Nov-22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289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t>10-Nov-22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4080334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t>10-Nov-22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2790059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t>10-Nov-22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26837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A63C6-A557-4BF0-B9B8-BFD5D5976C37}" type="datetimeFigureOut">
              <a:rPr lang="en-IN" smtClean="0"/>
              <a:t>10-Nov-22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137256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A63C6-A557-4BF0-B9B8-BFD5D5976C37}" type="datetimeFigureOut">
              <a:rPr lang="en-IN" smtClean="0"/>
              <a:t>10-Nov-22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3400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A63C6-A557-4BF0-B9B8-BFD5D5976C37}" type="datetimeFigureOut">
              <a:rPr lang="en-IN" smtClean="0"/>
              <a:t>10-Nov-22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35199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A63C6-A557-4BF0-B9B8-BFD5D5976C37}" type="datetimeFigureOut">
              <a:rPr lang="en-IN" smtClean="0"/>
              <a:t>10-Nov-22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585374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A63C6-A557-4BF0-B9B8-BFD5D5976C37}" type="datetimeFigureOut">
              <a:rPr lang="en-IN" smtClean="0"/>
              <a:t>10-Nov-22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326026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A63C6-A557-4BF0-B9B8-BFD5D5976C37}" type="datetimeFigureOut">
              <a:rPr lang="en-IN" smtClean="0"/>
              <a:t>10-Nov-22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141658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t>10-Nov-22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333751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A63C6-A557-4BF0-B9B8-BFD5D5976C37}" type="datetimeFigureOut">
              <a:rPr lang="en-IN" smtClean="0"/>
              <a:t>10-Nov-22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2ABB9-24B0-42F2-9DCD-C0140C43DA72}" type="slidenum">
              <a:rPr lang="en-IN" smtClean="0"/>
              <a:t>‹#›</a:t>
            </a:fld>
            <a:endParaRPr lang="en-IN"/>
          </a:p>
        </p:txBody>
      </p:sp>
    </p:spTree>
    <p:extLst>
      <p:ext uri="{BB962C8B-B14F-4D97-AF65-F5344CB8AC3E}">
        <p14:creationId xmlns:p14="http://schemas.microsoft.com/office/powerpoint/2010/main" val="128994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6A63C6-A557-4BF0-B9B8-BFD5D5976C37}" type="datetimeFigureOut">
              <a:rPr lang="en-IN" smtClean="0"/>
              <a:t>10-Nov-22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52ABB9-24B0-42F2-9DCD-C0140C43DA72}" type="slidenum">
              <a:rPr lang="en-IN" smtClean="0"/>
              <a:t>‹#›</a:t>
            </a:fld>
            <a:endParaRPr lang="en-IN"/>
          </a:p>
        </p:txBody>
      </p:sp>
    </p:spTree>
    <p:extLst>
      <p:ext uri="{BB962C8B-B14F-4D97-AF65-F5344CB8AC3E}">
        <p14:creationId xmlns:p14="http://schemas.microsoft.com/office/powerpoint/2010/main" val="257389176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3.0/" TargetMode="External"/><Relationship Id="rId2" Type="http://schemas.openxmlformats.org/officeDocument/2006/relationships/hyperlink" Target="http://www.pngall.com/toyota-car-p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6C043E7-2E61-C3F3-60F4-8A2A992DC979}"/>
              </a:ext>
            </a:extLst>
          </p:cNvPr>
          <p:cNvSpPr txBox="1"/>
          <p:nvPr/>
        </p:nvSpPr>
        <p:spPr>
          <a:xfrm>
            <a:off x="2274796" y="350263"/>
            <a:ext cx="7039223" cy="1354217"/>
          </a:xfrm>
          <a:prstGeom prst="rect">
            <a:avLst/>
          </a:prstGeom>
          <a:noFill/>
        </p:spPr>
        <p:txBody>
          <a:bodyPr wrap="square">
            <a:spAutoFit/>
          </a:bodyPr>
          <a:lstStyle/>
          <a:p>
            <a:pPr algn="ctr"/>
            <a:r>
              <a:rPr lang="en-IN" sz="3200" dirty="0">
                <a:solidFill>
                  <a:srgbClr val="FF0000"/>
                </a:solidFill>
                <a:latin typeface="Arial Black" panose="020B0A04020102020204" pitchFamily="34" charset="0"/>
              </a:rPr>
              <a:t>PROJECT PRESENTATION </a:t>
            </a:r>
          </a:p>
          <a:p>
            <a:pPr algn="ctr"/>
            <a:r>
              <a:rPr lang="en-IN" sz="3200" dirty="0">
                <a:solidFill>
                  <a:srgbClr val="FF0000"/>
                </a:solidFill>
                <a:latin typeface="Arial Black" panose="020B0A04020102020204" pitchFamily="34" charset="0"/>
              </a:rPr>
              <a:t>ON</a:t>
            </a:r>
            <a:br>
              <a:rPr lang="en-IN" sz="1800" dirty="0">
                <a:solidFill>
                  <a:schemeClr val="bg1"/>
                </a:solidFill>
              </a:rPr>
            </a:br>
            <a:endParaRPr lang="en-IN" dirty="0">
              <a:solidFill>
                <a:schemeClr val="bg1"/>
              </a:solidFill>
            </a:endParaRPr>
          </a:p>
        </p:txBody>
      </p:sp>
      <p:sp>
        <p:nvSpPr>
          <p:cNvPr id="12" name="TextBox 11">
            <a:extLst>
              <a:ext uri="{FF2B5EF4-FFF2-40B4-BE49-F238E27FC236}">
                <a16:creationId xmlns:a16="http://schemas.microsoft.com/office/drawing/2014/main" id="{8F10EA97-ECD1-59F7-F910-D009DFC73D7C}"/>
              </a:ext>
            </a:extLst>
          </p:cNvPr>
          <p:cNvSpPr txBox="1"/>
          <p:nvPr/>
        </p:nvSpPr>
        <p:spPr>
          <a:xfrm>
            <a:off x="3517437" y="1266199"/>
            <a:ext cx="4935772" cy="584775"/>
          </a:xfrm>
          <a:prstGeom prst="rect">
            <a:avLst/>
          </a:prstGeom>
          <a:noFill/>
        </p:spPr>
        <p:txBody>
          <a:bodyPr wrap="square">
            <a:spAutoFit/>
          </a:bodyPr>
          <a:lstStyle/>
          <a:p>
            <a:r>
              <a:rPr lang="en-IN" sz="3200" b="1" dirty="0">
                <a:solidFill>
                  <a:srgbClr val="FF0000"/>
                </a:solidFill>
                <a:latin typeface="Arial Black" panose="020B0A04020102020204" pitchFamily="34" charset="0"/>
              </a:rPr>
              <a:t>RATING PREDICTION </a:t>
            </a:r>
            <a:endParaRPr lang="en-IN" sz="3200" dirty="0">
              <a:solidFill>
                <a:srgbClr val="FF0000"/>
              </a:solidFill>
              <a:latin typeface="Arial Black" panose="020B0A04020102020204" pitchFamily="34" charset="0"/>
            </a:endParaRPr>
          </a:p>
        </p:txBody>
      </p:sp>
      <p:sp>
        <p:nvSpPr>
          <p:cNvPr id="14" name="TextBox 13">
            <a:extLst>
              <a:ext uri="{FF2B5EF4-FFF2-40B4-BE49-F238E27FC236}">
                <a16:creationId xmlns:a16="http://schemas.microsoft.com/office/drawing/2014/main" id="{83D83483-279E-0635-DF89-55257DA637EC}"/>
              </a:ext>
            </a:extLst>
          </p:cNvPr>
          <p:cNvSpPr txBox="1"/>
          <p:nvPr/>
        </p:nvSpPr>
        <p:spPr>
          <a:xfrm>
            <a:off x="4036207" y="2477409"/>
            <a:ext cx="3898232" cy="1077218"/>
          </a:xfrm>
          <a:prstGeom prst="rect">
            <a:avLst/>
          </a:prstGeom>
          <a:noFill/>
        </p:spPr>
        <p:txBody>
          <a:bodyPr wrap="square" rtlCol="0">
            <a:spAutoFit/>
          </a:bodyPr>
          <a:lstStyle/>
          <a:p>
            <a:pPr algn="ctr"/>
            <a:r>
              <a:rPr lang="en-US" sz="3200" b="1" dirty="0">
                <a:solidFill>
                  <a:srgbClr val="C00000"/>
                </a:solidFill>
              </a:rPr>
              <a:t>BY </a:t>
            </a:r>
          </a:p>
          <a:p>
            <a:pPr algn="ctr"/>
            <a:r>
              <a:rPr lang="en-US" sz="3200" b="1" dirty="0">
                <a:solidFill>
                  <a:srgbClr val="C00000"/>
                </a:solidFill>
              </a:rPr>
              <a:t>Sumit Dhandhania</a:t>
            </a:r>
            <a:endParaRPr lang="en-IN" sz="3200" b="1" dirty="0">
              <a:solidFill>
                <a:srgbClr val="C00000"/>
              </a:solidFill>
            </a:endParaRPr>
          </a:p>
        </p:txBody>
      </p:sp>
      <p:sp>
        <p:nvSpPr>
          <p:cNvPr id="2" name="TextBox 1">
            <a:extLst>
              <a:ext uri="{FF2B5EF4-FFF2-40B4-BE49-F238E27FC236}">
                <a16:creationId xmlns:a16="http://schemas.microsoft.com/office/drawing/2014/main" id="{68A5F366-4F23-28E1-5B2D-9C2783B473E6}"/>
              </a:ext>
            </a:extLst>
          </p:cNvPr>
          <p:cNvSpPr txBox="1"/>
          <p:nvPr/>
        </p:nvSpPr>
        <p:spPr>
          <a:xfrm>
            <a:off x="2932331" y="6628487"/>
            <a:ext cx="6105986" cy="230832"/>
          </a:xfrm>
          <a:prstGeom prst="rect">
            <a:avLst/>
          </a:prstGeom>
          <a:noFill/>
        </p:spPr>
        <p:txBody>
          <a:bodyPr wrap="square" rtlCol="0">
            <a:spAutoFit/>
          </a:bodyPr>
          <a:lstStyle/>
          <a:p>
            <a:r>
              <a:rPr lang="en-IN" sz="900">
                <a:hlinkClick r:id="rId2" tooltip="http://www.pngall.com/toyota-car-png"/>
              </a:rPr>
              <a:t>This Photo</a:t>
            </a:r>
            <a:r>
              <a:rPr lang="en-IN" sz="900"/>
              <a:t> by Unknown Author is licensed under </a:t>
            </a:r>
            <a:r>
              <a:rPr lang="en-IN" sz="900">
                <a:hlinkClick r:id="rId3" tooltip="https://creativecommons.org/licenses/by-nc/3.0/"/>
              </a:rPr>
              <a:t>CC BY-NC</a:t>
            </a:r>
            <a:endParaRPr lang="en-IN" sz="900"/>
          </a:p>
        </p:txBody>
      </p:sp>
    </p:spTree>
    <p:extLst>
      <p:ext uri="{BB962C8B-B14F-4D97-AF65-F5344CB8AC3E}">
        <p14:creationId xmlns:p14="http://schemas.microsoft.com/office/powerpoint/2010/main" val="50434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941461" y="409883"/>
            <a:ext cx="9603275" cy="693060"/>
          </a:xfrm>
        </p:spPr>
        <p:txBody>
          <a:bodyPr>
            <a:noAutofit/>
          </a:bodyPr>
          <a:lstStyle/>
          <a:p>
            <a:pPr algn="ctr"/>
            <a:r>
              <a:rPr lang="en-IN" b="1" u="sng" dirty="0">
                <a:solidFill>
                  <a:srgbClr val="7030A0"/>
                </a:solidFill>
              </a:rPr>
              <a:t>OBSERVATIONS:</a:t>
            </a:r>
            <a:endParaRPr lang="en-US" b="1" u="sng" dirty="0">
              <a:solidFill>
                <a:srgbClr val="7030A0"/>
              </a:solidFill>
            </a:endParaRPr>
          </a:p>
        </p:txBody>
      </p:sp>
      <p:sp>
        <p:nvSpPr>
          <p:cNvPr id="5" name="TextBox 4">
            <a:extLst>
              <a:ext uri="{FF2B5EF4-FFF2-40B4-BE49-F238E27FC236}">
                <a16:creationId xmlns:a16="http://schemas.microsoft.com/office/drawing/2014/main" id="{C87538CA-CA57-1E98-BA40-7DDDCBF62329}"/>
              </a:ext>
            </a:extLst>
          </p:cNvPr>
          <p:cNvSpPr txBox="1"/>
          <p:nvPr/>
        </p:nvSpPr>
        <p:spPr>
          <a:xfrm>
            <a:off x="113710" y="2151766"/>
            <a:ext cx="10202779" cy="1724318"/>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By observing the histogram we can clearly see that most of our text is having the number of words in the range of 0 to 500, But some of the reviews are too lengthy which may act like outliers in our data.</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955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644893" y="113493"/>
            <a:ext cx="11126804" cy="1694086"/>
          </a:xfrm>
        </p:spPr>
        <p:txBody>
          <a:bodyPr>
            <a:noAutofit/>
          </a:bodyPr>
          <a:lstStyle/>
          <a:p>
            <a:pPr algn="ctr"/>
            <a:r>
              <a:rPr lang="en-IN" b="1" u="sng" dirty="0">
                <a:solidFill>
                  <a:srgbClr val="7030A0"/>
                </a:solidFill>
              </a:rPr>
              <a:t>VIZUALIZATION OF CATEGORICAL COLUMNS:</a:t>
            </a:r>
            <a:endParaRPr lang="en-US"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9" name="Picture 8">
            <a:extLst>
              <a:ext uri="{FF2B5EF4-FFF2-40B4-BE49-F238E27FC236}">
                <a16:creationId xmlns:a16="http://schemas.microsoft.com/office/drawing/2014/main" id="{1848E9E4-240E-3C4C-41D7-269E69B1F4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507" y="2146434"/>
            <a:ext cx="10467920" cy="3580944"/>
          </a:xfrm>
          <a:prstGeom prst="rect">
            <a:avLst/>
          </a:prstGeom>
          <a:noFill/>
          <a:ln>
            <a:noFill/>
          </a:ln>
        </p:spPr>
      </p:pic>
    </p:spTree>
    <p:extLst>
      <p:ext uri="{BB962C8B-B14F-4D97-AF65-F5344CB8AC3E}">
        <p14:creationId xmlns:p14="http://schemas.microsoft.com/office/powerpoint/2010/main" val="402951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779363" y="115808"/>
            <a:ext cx="11126804" cy="1694086"/>
          </a:xfrm>
        </p:spPr>
        <p:txBody>
          <a:bodyPr>
            <a:noAutofit/>
          </a:bodyPr>
          <a:lstStyle/>
          <a:p>
            <a:pPr algn="ctr"/>
            <a:r>
              <a:rPr lang="en-IN" b="1" u="sng" dirty="0">
                <a:solidFill>
                  <a:srgbClr val="7030A0"/>
                </a:solidFill>
              </a:rPr>
              <a:t>VIZUALIZATION OF CATEGORICAL COLUMNS:</a:t>
            </a:r>
            <a:endParaRPr lang="en-US" b="1" u="sng" dirty="0">
              <a:solidFill>
                <a:srgbClr val="7030A0"/>
              </a:solidFill>
            </a:endParaRPr>
          </a:p>
        </p:txBody>
      </p:sp>
      <p:pic>
        <p:nvPicPr>
          <p:cNvPr id="5" name="Picture 4">
            <a:extLst>
              <a:ext uri="{FF2B5EF4-FFF2-40B4-BE49-F238E27FC236}">
                <a16:creationId xmlns:a16="http://schemas.microsoft.com/office/drawing/2014/main" id="{BCD918B9-F759-9483-0D44-AB130607C4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6235" y="1809894"/>
            <a:ext cx="3744228" cy="3858766"/>
          </a:xfrm>
          <a:prstGeom prst="rect">
            <a:avLst/>
          </a:prstGeom>
          <a:noFill/>
          <a:ln>
            <a:noFill/>
          </a:ln>
        </p:spPr>
      </p:pic>
      <p:pic>
        <p:nvPicPr>
          <p:cNvPr id="6" name="Picture 5">
            <a:extLst>
              <a:ext uri="{FF2B5EF4-FFF2-40B4-BE49-F238E27FC236}">
                <a16:creationId xmlns:a16="http://schemas.microsoft.com/office/drawing/2014/main" id="{3A568B1F-B673-8736-13E0-8B40003D2E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5063" y="1809460"/>
            <a:ext cx="3744350" cy="3859200"/>
          </a:xfrm>
          <a:prstGeom prst="rect">
            <a:avLst/>
          </a:prstGeom>
          <a:noFill/>
          <a:ln>
            <a:noFill/>
          </a:ln>
        </p:spPr>
      </p:pic>
    </p:spTree>
    <p:extLst>
      <p:ext uri="{BB962C8B-B14F-4D97-AF65-F5344CB8AC3E}">
        <p14:creationId xmlns:p14="http://schemas.microsoft.com/office/powerpoint/2010/main" val="90876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57201" y="33874"/>
            <a:ext cx="10939111" cy="907420"/>
          </a:xfrm>
        </p:spPr>
        <p:txBody>
          <a:bodyPr>
            <a:noAutofit/>
          </a:bodyPr>
          <a:lstStyle/>
          <a:p>
            <a:pPr algn="ctr"/>
            <a:r>
              <a:rPr lang="en-IN" b="1" u="sng" dirty="0">
                <a:solidFill>
                  <a:srgbClr val="7030A0"/>
                </a:solidFill>
              </a:rPr>
              <a:t>VIZUALIZATION OF CATEGORICAL COLUMNS:</a:t>
            </a:r>
            <a:endParaRPr lang="en-US"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7" name="Picture 6">
            <a:extLst>
              <a:ext uri="{FF2B5EF4-FFF2-40B4-BE49-F238E27FC236}">
                <a16:creationId xmlns:a16="http://schemas.microsoft.com/office/drawing/2014/main" id="{6ED99E43-5BF0-0890-D684-59F894CC62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5466" y="1403771"/>
            <a:ext cx="3744232" cy="3859200"/>
          </a:xfrm>
          <a:prstGeom prst="rect">
            <a:avLst/>
          </a:prstGeom>
          <a:noFill/>
          <a:ln>
            <a:noFill/>
          </a:ln>
        </p:spPr>
      </p:pic>
      <p:pic>
        <p:nvPicPr>
          <p:cNvPr id="8" name="Picture 7">
            <a:extLst>
              <a:ext uri="{FF2B5EF4-FFF2-40B4-BE49-F238E27FC236}">
                <a16:creationId xmlns:a16="http://schemas.microsoft.com/office/drawing/2014/main" id="{F2B9E65F-E94F-D165-679F-26CBA280F1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0934" y="1403771"/>
            <a:ext cx="3744371" cy="3859200"/>
          </a:xfrm>
          <a:prstGeom prst="rect">
            <a:avLst/>
          </a:prstGeom>
          <a:noFill/>
          <a:ln>
            <a:noFill/>
          </a:ln>
        </p:spPr>
      </p:pic>
    </p:spTree>
    <p:extLst>
      <p:ext uri="{BB962C8B-B14F-4D97-AF65-F5344CB8AC3E}">
        <p14:creationId xmlns:p14="http://schemas.microsoft.com/office/powerpoint/2010/main" val="182891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83907" y="-115502"/>
            <a:ext cx="11126804" cy="1694086"/>
          </a:xfrm>
        </p:spPr>
        <p:txBody>
          <a:bodyPr>
            <a:noAutofit/>
          </a:bodyPr>
          <a:lstStyle/>
          <a:p>
            <a:pPr algn="ctr"/>
            <a:r>
              <a:rPr lang="en-IN" sz="5400" b="1" u="sng" dirty="0">
                <a:solidFill>
                  <a:srgbClr val="7030A0"/>
                </a:solidFill>
              </a:rPr>
              <a:t>VIZUALIZATION OF CATEGORICAL COLUMNS:</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46434"/>
            <a:ext cx="9298005" cy="4494998"/>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id="{FE98C44B-907A-1E52-5336-DB4485C51D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7199" y="1578584"/>
            <a:ext cx="5414637" cy="5062848"/>
          </a:xfrm>
          <a:prstGeom prst="rect">
            <a:avLst/>
          </a:prstGeom>
          <a:noFill/>
          <a:ln>
            <a:noFill/>
          </a:ln>
        </p:spPr>
      </p:pic>
      <p:pic>
        <p:nvPicPr>
          <p:cNvPr id="9" name="Picture 8">
            <a:extLst>
              <a:ext uri="{FF2B5EF4-FFF2-40B4-BE49-F238E27FC236}">
                <a16:creationId xmlns:a16="http://schemas.microsoft.com/office/drawing/2014/main" id="{10F3045C-F570-2291-872D-1D360B7D0808}"/>
              </a:ext>
            </a:extLst>
          </p:cNvPr>
          <p:cNvPicPr>
            <a:picLocks noChangeAspect="1"/>
          </p:cNvPicPr>
          <p:nvPr/>
        </p:nvPicPr>
        <p:blipFill rotWithShape="1">
          <a:blip r:embed="rId3">
            <a:extLst>
              <a:ext uri="{28A0092B-C50C-407E-A947-70E740481C1C}">
                <a14:useLocalDpi xmlns:a14="http://schemas.microsoft.com/office/drawing/2010/main" val="0"/>
              </a:ext>
            </a:extLst>
          </a:blip>
          <a:srcRect l="16571" t="29648" r="36496" b="21252"/>
          <a:stretch/>
        </p:blipFill>
        <p:spPr bwMode="auto">
          <a:xfrm>
            <a:off x="6429108" y="1459832"/>
            <a:ext cx="5762892" cy="5181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6695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0"/>
            <a:ext cx="9603275" cy="693060"/>
          </a:xfrm>
        </p:spPr>
        <p:txBody>
          <a:bodyPr>
            <a:noAutofit/>
          </a:bodyPr>
          <a:lstStyle/>
          <a:p>
            <a:pPr algn="ctr"/>
            <a:r>
              <a:rPr lang="en-IN" sz="5400" b="1" u="sng" dirty="0">
                <a:solidFill>
                  <a:srgbClr val="7030A0"/>
                </a:solidFill>
              </a:rPr>
              <a:t>OBSERVATIONS:</a:t>
            </a:r>
            <a:endParaRPr lang="en-US" sz="5400" b="1" u="sng" dirty="0">
              <a:solidFill>
                <a:srgbClr val="7030A0"/>
              </a:solidFill>
            </a:endParaRPr>
          </a:p>
        </p:txBody>
      </p:sp>
      <p:sp>
        <p:nvSpPr>
          <p:cNvPr id="5" name="TextBox 4">
            <a:extLst>
              <a:ext uri="{FF2B5EF4-FFF2-40B4-BE49-F238E27FC236}">
                <a16:creationId xmlns:a16="http://schemas.microsoft.com/office/drawing/2014/main" id="{EE496E62-8C69-97A8-62C9-AAA75AD0699D}"/>
              </a:ext>
            </a:extLst>
          </p:cNvPr>
          <p:cNvSpPr txBox="1"/>
          <p:nvPr/>
        </p:nvSpPr>
        <p:spPr>
          <a:xfrm>
            <a:off x="497305" y="858093"/>
            <a:ext cx="11694695" cy="5778761"/>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length of most of the comments were between 0 to 800 before cleaning the data. After cleaning data, it came down to between 0 - 500</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228600">
              <a:lnSpc>
                <a:spcPct val="107000"/>
              </a:lnSpc>
              <a:spcAft>
                <a:spcPts val="800"/>
              </a:spcAft>
            </a:pP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graphs above the following observations are made:</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5.0 rating frequently carry words like: ‘good’, ’excellent’,’ quality’, ‘value money’ etc indicating very high customer satisfaction and high quality product.</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4.0 rating frequently carry words like: ‘good’,’ great’, ’performance’, ’features’, ‘quality’, ’price’ etc indicating high customer satisfaction</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and good quality product.</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3.0 rating frequently carry words</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like: ‘good’, ’well’, ’average, ’quality’, ’issue’ etc indicating</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dissatisfaction and average to below average</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product quality.</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2.0 rating frequently carry words like: ‘problem’, ‘bad’, ’issues’, ’waste money’, ’poor quality’ etc indicating high customer dissatisfaction and below average product quality.</a:t>
            </a:r>
            <a:b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Reviews corresponding to 1.0 rating frequently carry words like: ‘stopped’, ’working’, ’cheap’, ’return’, ’issue’, ’waste money’, ’poor quality’,’ customer care’, ’bad’, ‘poor build quality’ etc indicate very high </a:t>
            </a:r>
            <a:r>
              <a:rPr lang="en-IN"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customerdissatisfaction</a:t>
            </a:r>
            <a:r>
              <a:rPr lang="en-IN"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poor quality product.</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723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356095"/>
            <a:ext cx="9603275" cy="693060"/>
          </a:xfrm>
        </p:spPr>
        <p:txBody>
          <a:bodyPr>
            <a:noAutofit/>
          </a:bodyPr>
          <a:lstStyle/>
          <a:p>
            <a:pPr algn="ctr"/>
            <a:r>
              <a:rPr lang="en-IN" sz="5400" b="1" u="sng" dirty="0">
                <a:solidFill>
                  <a:srgbClr val="7030A0"/>
                </a:solidFill>
              </a:rPr>
              <a:t>ANALYSIS:</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560321" y="1198385"/>
            <a:ext cx="7767588"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092784C3-1D31-7416-DA11-970965659C3F}"/>
              </a:ext>
            </a:extLst>
          </p:cNvPr>
          <p:cNvSpPr txBox="1"/>
          <p:nvPr/>
        </p:nvSpPr>
        <p:spPr>
          <a:xfrm>
            <a:off x="1684421" y="1315453"/>
            <a:ext cx="10395284" cy="4645567"/>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Balanced the data using SMOTE mechanism.</a:t>
            </a:r>
          </a:p>
          <a:p>
            <a:pPr lvl="0">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110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356095"/>
            <a:ext cx="9603275" cy="693060"/>
          </a:xfrm>
        </p:spPr>
        <p:txBody>
          <a:bodyPr>
            <a:noAutofit/>
          </a:bodyPr>
          <a:lstStyle/>
          <a:p>
            <a:pPr algn="ctr"/>
            <a:r>
              <a:rPr lang="en-IN" sz="5400" b="1" u="sng" dirty="0">
                <a:solidFill>
                  <a:srgbClr val="7030A0"/>
                </a:solidFill>
              </a:rPr>
              <a:t>MODEL BUILDING:</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403165" y="914399"/>
            <a:ext cx="10897637" cy="6296527"/>
          </a:xfrm>
        </p:spPr>
        <p:txBody>
          <a:bodyPr>
            <a:noAutofit/>
          </a:bodyPr>
          <a:lstStyle/>
          <a:p>
            <a:pPr marL="0" indent="0">
              <a:lnSpc>
                <a:spcPct val="107000"/>
              </a:lnSpc>
              <a:spcAft>
                <a:spcPts val="800"/>
              </a:spcAft>
              <a:buNone/>
            </a:pPr>
            <a:r>
              <a:rPr lang="en-IN" sz="2000" dirty="0">
                <a:latin typeface="Calibri" panose="020F0502020204030204" pitchFamily="34"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In this </a:t>
            </a:r>
            <a:r>
              <a:rPr lang="en-IN" sz="2000" dirty="0" err="1">
                <a:effectLst/>
                <a:latin typeface="Calibri" panose="020F0502020204030204" pitchFamily="34" charset="0"/>
                <a:ea typeface="Calibri" panose="020F0502020204030204" pitchFamily="34" charset="0"/>
                <a:cs typeface="Calibri" panose="020F0502020204030204" pitchFamily="34" charset="0"/>
              </a:rPr>
              <a:t>nlp</a:t>
            </a:r>
            <a:r>
              <a:rPr lang="en-IN" sz="2000" dirty="0">
                <a:effectLst/>
                <a:latin typeface="Calibri" panose="020F0502020204030204" pitchFamily="34" charset="0"/>
                <a:ea typeface="Calibri" panose="020F0502020204030204" pitchFamily="34" charset="0"/>
                <a:cs typeface="Calibri" panose="020F0502020204030204" pitchFamily="34" charset="0"/>
              </a:rPr>
              <a:t> based project we need to predict ratings which are </a:t>
            </a:r>
            <a:r>
              <a:rPr lang="en-IN" sz="2000" dirty="0" err="1">
                <a:effectLst/>
                <a:latin typeface="Calibri" panose="020F0502020204030204" pitchFamily="34" charset="0"/>
                <a:ea typeface="Calibri" panose="020F0502020204030204" pitchFamily="34" charset="0"/>
                <a:cs typeface="Calibri" panose="020F0502020204030204" pitchFamily="34" charset="0"/>
              </a:rPr>
              <a:t>multiclassifiers</a:t>
            </a:r>
            <a:r>
              <a:rPr lang="en-IN" sz="2000" dirty="0">
                <a:effectLst/>
                <a:latin typeface="Calibri" panose="020F0502020204030204" pitchFamily="34" charset="0"/>
                <a:ea typeface="Calibri" panose="020F0502020204030204" pitchFamily="34" charset="0"/>
                <a:cs typeface="Calibri" panose="020F0502020204030204" pitchFamily="34" charset="0"/>
              </a:rPr>
              <a:t>. I have converted the text into vectors using TFIDF vectorizer and separated our feature and labels then build the model using One Vs Rest Classifier.  Among all the algorithms which I have used for this purpose I have chosen </a:t>
            </a:r>
            <a:r>
              <a:rPr lang="en-IN" sz="2000" dirty="0">
                <a:latin typeface="Calibri" panose="020F0502020204030204" pitchFamily="34" charset="0"/>
                <a:ea typeface="Calibri" panose="020F0502020204030204" pitchFamily="34" charset="0"/>
                <a:cs typeface="Calibri" panose="020F0502020204030204" pitchFamily="34" charset="0"/>
              </a:rPr>
              <a:t>Random Forest </a:t>
            </a:r>
            <a:r>
              <a:rPr lang="en-IN" sz="2000" dirty="0">
                <a:effectLst/>
                <a:latin typeface="Calibri" panose="020F0502020204030204" pitchFamily="34" charset="0"/>
                <a:ea typeface="Calibri" panose="020F0502020204030204" pitchFamily="34" charset="0"/>
                <a:cs typeface="Calibri" panose="020F0502020204030204" pitchFamily="34" charset="0"/>
              </a:rPr>
              <a:t>Classifier as best suitable algorithm for our final model as it is performing well compared to other algorithms while evaluating with different metrics I have used following algorithms and evaluated them</a:t>
            </a:r>
          </a:p>
          <a:p>
            <a:pPr marL="342900" lvl="0" indent="-342900">
              <a:lnSpc>
                <a:spcPct val="107000"/>
              </a:lnSpc>
              <a:buFont typeface="Wingdings" panose="05000000000000000000" pitchFamily="2" charset="2"/>
              <a:buChar char=""/>
            </a:pPr>
            <a:r>
              <a:rPr lang="en-IN" sz="2000" dirty="0" err="1">
                <a:effectLst/>
                <a:latin typeface="Calibri" panose="020F0502020204030204" pitchFamily="34" charset="0"/>
                <a:ea typeface="Calibri" panose="020F0502020204030204" pitchFamily="34" charset="0"/>
                <a:cs typeface="Calibri" panose="020F0502020204030204" pitchFamily="34" charset="0"/>
              </a:rPr>
              <a:t>MultinomialNB</a:t>
            </a:r>
            <a:r>
              <a:rPr lang="en-IN" sz="2000" dirty="0">
                <a:effectLst/>
                <a:latin typeface="Calibri" panose="020F0502020204030204" pitchFamily="34" charset="0"/>
                <a:ea typeface="Calibri" panose="020F0502020204030204" pitchFamily="34" charset="0"/>
                <a:cs typeface="Calibri" panose="020F0502020204030204" pitchFamily="34" charset="0"/>
              </a:rPr>
              <a:t> </a:t>
            </a:r>
          </a:p>
          <a:p>
            <a:pPr marL="342900" lvl="0" indent="-342900">
              <a:lnSpc>
                <a:spcPct val="107000"/>
              </a:lnSpc>
              <a:buFont typeface="Wingdings" panose="05000000000000000000" pitchFamily="2" charset="2"/>
              <a:buChar char=""/>
            </a:pPr>
            <a:r>
              <a:rPr lang="en-IN" sz="2000" dirty="0" err="1">
                <a:effectLst/>
                <a:latin typeface="Calibri" panose="020F0502020204030204" pitchFamily="34" charset="0"/>
                <a:ea typeface="Calibri" panose="020F0502020204030204" pitchFamily="34" charset="0"/>
                <a:cs typeface="Calibri" panose="020F0502020204030204" pitchFamily="34" charset="0"/>
              </a:rPr>
              <a:t>LogisticRegression</a:t>
            </a:r>
            <a:r>
              <a:rPr lang="en-IN" sz="2000" dirty="0">
                <a:effectLst/>
                <a:latin typeface="Calibri" panose="020F0502020204030204" pitchFamily="34" charset="0"/>
                <a:ea typeface="Calibri" panose="020F0502020204030204" pitchFamily="34" charset="0"/>
                <a:cs typeface="Calibri" panose="020F0502020204030204" pitchFamily="34" charset="0"/>
              </a:rPr>
              <a:t> </a:t>
            </a:r>
          </a:p>
          <a:p>
            <a:pPr marL="342900" lvl="0" indent="-342900">
              <a:lnSpc>
                <a:spcPct val="107000"/>
              </a:lnSpc>
              <a:buFont typeface="Wingdings" panose="05000000000000000000" pitchFamily="2" charset="2"/>
              <a:buChar char=""/>
            </a:pPr>
            <a:r>
              <a:rPr lang="en-IN" sz="2000" dirty="0" err="1">
                <a:effectLst/>
                <a:latin typeface="Calibri" panose="020F0502020204030204" pitchFamily="34" charset="0"/>
                <a:ea typeface="Calibri" panose="020F0502020204030204" pitchFamily="34" charset="0"/>
                <a:cs typeface="Calibri" panose="020F0502020204030204" pitchFamily="34" charset="0"/>
              </a:rPr>
              <a:t>RandomForestClassifier</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2000" dirty="0" err="1">
                <a:effectLst/>
                <a:latin typeface="Calibri" panose="020F0502020204030204" pitchFamily="34" charset="0"/>
                <a:ea typeface="Calibri" panose="020F0502020204030204" pitchFamily="34" charset="0"/>
                <a:cs typeface="Calibri" panose="020F0502020204030204" pitchFamily="34" charset="0"/>
              </a:rPr>
              <a:t>AdaBoostClassifier</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2000" dirty="0" err="1">
                <a:effectLst/>
                <a:latin typeface="Calibri" panose="020F0502020204030204" pitchFamily="34" charset="0"/>
                <a:ea typeface="Calibri" panose="020F0502020204030204" pitchFamily="34" charset="0"/>
                <a:cs typeface="Calibri" panose="020F0502020204030204" pitchFamily="34" charset="0"/>
              </a:rPr>
              <a:t>PassiveAggressiveClassifier</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Wingdings" panose="05000000000000000000" pitchFamily="2" charset="2"/>
              <a:buChar char=""/>
            </a:pPr>
            <a:r>
              <a:rPr lang="en-IN" sz="2000" dirty="0" err="1">
                <a:effectLst/>
                <a:latin typeface="Calibri" panose="020F0502020204030204" pitchFamily="34" charset="0"/>
                <a:ea typeface="Calibri" panose="020F0502020204030204" pitchFamily="34" charset="0"/>
                <a:cs typeface="Calibri" panose="020F0502020204030204" pitchFamily="34" charset="0"/>
              </a:rPr>
              <a:t>ComplementNB</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300"/>
              </a:spcBef>
              <a:spcAft>
                <a:spcPts val="300"/>
              </a:spcAft>
            </a:pPr>
            <a:r>
              <a:rPr lang="en-IN" sz="2000" dirty="0">
                <a:effectLst/>
                <a:latin typeface="Calibri" panose="020F0502020204030204" pitchFamily="34" charset="0"/>
                <a:ea typeface="Calibri" panose="020F0502020204030204" pitchFamily="34" charset="0"/>
                <a:cs typeface="Calibri" panose="020F0502020204030204" pitchFamily="34" charset="0"/>
              </a:rPr>
              <a:t>From all of these above models </a:t>
            </a:r>
            <a:r>
              <a:rPr lang="en-IN" sz="2000" dirty="0" err="1">
                <a:latin typeface="Calibri" panose="020F0502020204030204" pitchFamily="34" charset="0"/>
                <a:ea typeface="Calibri" panose="020F0502020204030204" pitchFamily="34" charset="0"/>
                <a:cs typeface="Calibri" panose="020F0502020204030204" pitchFamily="34" charset="0"/>
              </a:rPr>
              <a:t>RandomForest</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Classifier was giving me good performance.</a:t>
            </a:r>
          </a:p>
          <a:p>
            <a:pPr marL="0" indent="0">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118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3705726"/>
            <a:ext cx="9298005" cy="2935706"/>
          </a:xfrm>
        </p:spPr>
        <p:txBody>
          <a:bodyPr>
            <a:noAutofit/>
          </a:bodyPr>
          <a:lstStyle/>
          <a:p>
            <a:pPr marL="0" indent="0">
              <a:buNone/>
            </a:pPr>
            <a:r>
              <a:rPr lang="en-IN" sz="2400" dirty="0"/>
              <a:t>                </a:t>
            </a:r>
          </a:p>
        </p:txBody>
      </p:sp>
      <p:pic>
        <p:nvPicPr>
          <p:cNvPr id="5" name="Picture 4">
            <a:extLst>
              <a:ext uri="{FF2B5EF4-FFF2-40B4-BE49-F238E27FC236}">
                <a16:creationId xmlns:a16="http://schemas.microsoft.com/office/drawing/2014/main" id="{40073690-9AEA-3EDF-E7AF-AB39C6E7C1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206" t="30243" r="47429" b="12416"/>
          <a:stretch/>
        </p:blipFill>
        <p:spPr bwMode="auto">
          <a:xfrm>
            <a:off x="0" y="216568"/>
            <a:ext cx="6114979" cy="628850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A2EB838A-2ECB-D629-259D-BDF7341A02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429" t="27291" r="47866" b="15945"/>
          <a:stretch/>
        </p:blipFill>
        <p:spPr bwMode="auto">
          <a:xfrm>
            <a:off x="6353895" y="216568"/>
            <a:ext cx="5838105" cy="62885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928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800952"/>
            <a:ext cx="9298005" cy="3840480"/>
          </a:xfrm>
        </p:spPr>
        <p:txBody>
          <a:bodyPr>
            <a:noAutofit/>
          </a:bodyPr>
          <a:lstStyle/>
          <a:p>
            <a:pPr marL="0" indent="0">
              <a:buNone/>
            </a:pPr>
            <a:r>
              <a:rPr lang="en-IN" sz="2400" dirty="0"/>
              <a:t>             </a:t>
            </a:r>
          </a:p>
        </p:txBody>
      </p:sp>
      <p:pic>
        <p:nvPicPr>
          <p:cNvPr id="7" name="Picture 6">
            <a:extLst>
              <a:ext uri="{FF2B5EF4-FFF2-40B4-BE49-F238E27FC236}">
                <a16:creationId xmlns:a16="http://schemas.microsoft.com/office/drawing/2014/main" id="{82262B52-2AE1-84ED-3FFB-E41A91805E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432" t="26309" r="48527" b="11420"/>
          <a:stretch/>
        </p:blipFill>
        <p:spPr bwMode="auto">
          <a:xfrm>
            <a:off x="269507" y="216568"/>
            <a:ext cx="5510180" cy="6424864"/>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25231226-26CD-DFFD-50CC-1C853EA4CB4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647" t="27683" r="48324" b="11249"/>
          <a:stretch/>
        </p:blipFill>
        <p:spPr bwMode="auto">
          <a:xfrm>
            <a:off x="6095999" y="212057"/>
            <a:ext cx="5826494" cy="63033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001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356095"/>
            <a:ext cx="9603275" cy="693060"/>
          </a:xfrm>
        </p:spPr>
        <p:txBody>
          <a:bodyPr>
            <a:noAutofit/>
          </a:bodyPr>
          <a:lstStyle/>
          <a:p>
            <a:pPr algn="ctr"/>
            <a:r>
              <a:rPr lang="en-US" sz="5400" b="1" u="sng" dirty="0">
                <a:solidFill>
                  <a:srgbClr val="7030A0"/>
                </a:solidFill>
              </a:rPr>
              <a:t>CONTENT</a:t>
            </a: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749962" y="1236886"/>
            <a:ext cx="9531381" cy="5265019"/>
          </a:xfrm>
        </p:spPr>
        <p:txBody>
          <a:bodyPr>
            <a:normAutofit/>
          </a:bodyPr>
          <a:lstStyle/>
          <a:p>
            <a:pPr>
              <a:spcBef>
                <a:spcPts val="300"/>
              </a:spcBef>
              <a:spcAft>
                <a:spcPts val="800"/>
              </a:spcAft>
            </a:pPr>
            <a:r>
              <a:rPr lang="en-US" dirty="0">
                <a:solidFill>
                  <a:schemeClr val="tx2"/>
                </a:solidFill>
                <a:latin typeface="Calibri" panose="020F0502020204030204" pitchFamily="34" charset="0"/>
                <a:cs typeface="Calibri" panose="020F0502020204030204" pitchFamily="34" charset="0"/>
              </a:rPr>
              <a:t>Overview.</a:t>
            </a:r>
          </a:p>
          <a:p>
            <a:pPr>
              <a:spcBef>
                <a:spcPts val="300"/>
              </a:spcBef>
              <a:spcAft>
                <a:spcPts val="800"/>
              </a:spcAft>
            </a:pPr>
            <a:r>
              <a:rPr lang="en-US" dirty="0">
                <a:solidFill>
                  <a:schemeClr val="tx2"/>
                </a:solidFill>
                <a:latin typeface="Calibri" panose="020F0502020204030204" pitchFamily="34" charset="0"/>
                <a:cs typeface="Calibri" panose="020F0502020204030204" pitchFamily="34" charset="0"/>
              </a:rPr>
              <a:t>Problem Understanding.</a:t>
            </a:r>
          </a:p>
          <a:p>
            <a:pPr>
              <a:spcBef>
                <a:spcPts val="300"/>
              </a:spcBef>
              <a:spcAft>
                <a:spcPts val="800"/>
              </a:spcAft>
            </a:pPr>
            <a:r>
              <a:rPr lang="en-US" dirty="0">
                <a:solidFill>
                  <a:schemeClr val="tx2"/>
                </a:solidFill>
                <a:latin typeface="Calibri" panose="020F0502020204030204" pitchFamily="34" charset="0"/>
                <a:cs typeface="Calibri" panose="020F0502020204030204" pitchFamily="34" charset="0"/>
              </a:rPr>
              <a:t>What is Rating Prediction?</a:t>
            </a:r>
          </a:p>
          <a:p>
            <a:pPr>
              <a:spcBef>
                <a:spcPts val="300"/>
              </a:spcBef>
              <a:spcAft>
                <a:spcPts val="800"/>
              </a:spcAft>
            </a:pPr>
            <a:r>
              <a:rPr lang="en-US" dirty="0">
                <a:solidFill>
                  <a:schemeClr val="tx2"/>
                </a:solidFill>
                <a:latin typeface="Calibri" panose="020F0502020204030204" pitchFamily="34" charset="0"/>
                <a:cs typeface="Calibri" panose="020F0502020204030204" pitchFamily="34" charset="0"/>
              </a:rPr>
              <a:t>Importance of Rating prediction. Problem Statement.</a:t>
            </a:r>
          </a:p>
          <a:p>
            <a:pPr>
              <a:spcBef>
                <a:spcPts val="300"/>
              </a:spcBef>
              <a:spcAft>
                <a:spcPts val="800"/>
              </a:spcAft>
            </a:pPr>
            <a:r>
              <a:rPr lang="en-US" dirty="0">
                <a:solidFill>
                  <a:schemeClr val="tx2"/>
                </a:solidFill>
                <a:latin typeface="Calibri" panose="020F0502020204030204" pitchFamily="34" charset="0"/>
                <a:cs typeface="Calibri" panose="020F0502020204030204" pitchFamily="34" charset="0"/>
              </a:rPr>
              <a:t>Exploratory data analysis.</a:t>
            </a:r>
          </a:p>
          <a:p>
            <a:pPr>
              <a:spcBef>
                <a:spcPts val="300"/>
              </a:spcBef>
              <a:spcAft>
                <a:spcPts val="800"/>
              </a:spcAft>
            </a:pPr>
            <a:r>
              <a:rPr lang="en-US" dirty="0">
                <a:solidFill>
                  <a:schemeClr val="tx2"/>
                </a:solidFill>
                <a:latin typeface="Calibri" panose="020F0502020204030204" pitchFamily="34" charset="0"/>
                <a:cs typeface="Calibri" panose="020F0502020204030204" pitchFamily="34" charset="0"/>
              </a:rPr>
              <a:t>Visualizations.</a:t>
            </a:r>
          </a:p>
          <a:p>
            <a:pPr>
              <a:spcBef>
                <a:spcPts val="300"/>
              </a:spcBef>
              <a:spcAft>
                <a:spcPts val="800"/>
              </a:spcAft>
            </a:pPr>
            <a:r>
              <a:rPr lang="en-US" dirty="0">
                <a:solidFill>
                  <a:schemeClr val="tx2"/>
                </a:solidFill>
                <a:latin typeface="Calibri" panose="020F0502020204030204" pitchFamily="34" charset="0"/>
                <a:cs typeface="Calibri" panose="020F0502020204030204" pitchFamily="34" charset="0"/>
              </a:rPr>
              <a:t>Analysis.</a:t>
            </a:r>
          </a:p>
          <a:p>
            <a:pPr>
              <a:spcBef>
                <a:spcPts val="300"/>
              </a:spcBef>
              <a:spcAft>
                <a:spcPts val="800"/>
              </a:spcAft>
            </a:pPr>
            <a:r>
              <a:rPr lang="en-US" dirty="0">
                <a:solidFill>
                  <a:schemeClr val="tx2"/>
                </a:solidFill>
                <a:latin typeface="Calibri" panose="020F0502020204030204" pitchFamily="34" charset="0"/>
                <a:cs typeface="Calibri" panose="020F0502020204030204" pitchFamily="34" charset="0"/>
              </a:rPr>
              <a:t>Model Building.</a:t>
            </a:r>
          </a:p>
          <a:p>
            <a:pPr>
              <a:spcBef>
                <a:spcPts val="300"/>
              </a:spcBef>
              <a:spcAft>
                <a:spcPts val="800"/>
              </a:spcAft>
            </a:pPr>
            <a:r>
              <a:rPr lang="en-US" dirty="0">
                <a:solidFill>
                  <a:schemeClr val="tx2"/>
                </a:solidFill>
                <a:latin typeface="Calibri" panose="020F0502020204030204" pitchFamily="34" charset="0"/>
                <a:cs typeface="Calibri" panose="020F0502020204030204" pitchFamily="34" charset="0"/>
              </a:rPr>
              <a:t>Hyper Parameter Tunning.</a:t>
            </a:r>
          </a:p>
          <a:p>
            <a:pPr>
              <a:spcBef>
                <a:spcPts val="300"/>
              </a:spcBef>
              <a:spcAft>
                <a:spcPts val="800"/>
              </a:spcAft>
            </a:pPr>
            <a:r>
              <a:rPr lang="en-US" dirty="0">
                <a:solidFill>
                  <a:schemeClr val="tx2"/>
                </a:solidFill>
                <a:latin typeface="Calibri" panose="020F0502020204030204" pitchFamily="34" charset="0"/>
                <a:cs typeface="Calibri" panose="020F0502020204030204" pitchFamily="34" charset="0"/>
              </a:rPr>
              <a:t>Conclusion.</a:t>
            </a:r>
          </a:p>
          <a:p>
            <a:endParaRPr lang="en-IN" dirty="0"/>
          </a:p>
        </p:txBody>
      </p:sp>
    </p:spTree>
    <p:extLst>
      <p:ext uri="{BB962C8B-B14F-4D97-AF65-F5344CB8AC3E}">
        <p14:creationId xmlns:p14="http://schemas.microsoft.com/office/powerpoint/2010/main" val="3265077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800952"/>
            <a:ext cx="9298005" cy="3840480"/>
          </a:xfrm>
        </p:spPr>
        <p:txBody>
          <a:bodyPr>
            <a:noAutofit/>
          </a:bodyPr>
          <a:lstStyle/>
          <a:p>
            <a:pPr marL="0" indent="0">
              <a:buNone/>
            </a:pPr>
            <a:r>
              <a:rPr lang="en-IN" sz="2400" dirty="0"/>
              <a:t>             </a:t>
            </a:r>
          </a:p>
        </p:txBody>
      </p:sp>
      <p:pic>
        <p:nvPicPr>
          <p:cNvPr id="8" name="Picture 7">
            <a:extLst>
              <a:ext uri="{FF2B5EF4-FFF2-40B4-BE49-F238E27FC236}">
                <a16:creationId xmlns:a16="http://schemas.microsoft.com/office/drawing/2014/main" id="{7C41EB42-B215-CE94-437D-68D41372359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879" t="26701" r="48304" b="8875"/>
          <a:stretch/>
        </p:blipFill>
        <p:spPr bwMode="auto">
          <a:xfrm>
            <a:off x="215933" y="216567"/>
            <a:ext cx="5543183" cy="6517953"/>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2F5F40D9-12B0-77A2-3EF5-B032D72144B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1319" t="28272" r="46542" b="10256"/>
          <a:stretch/>
        </p:blipFill>
        <p:spPr bwMode="auto">
          <a:xfrm>
            <a:off x="6063916" y="239163"/>
            <a:ext cx="5912151" cy="65179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024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337912" y="336844"/>
            <a:ext cx="10503001" cy="693060"/>
          </a:xfrm>
        </p:spPr>
        <p:txBody>
          <a:bodyPr>
            <a:noAutofit/>
          </a:bodyPr>
          <a:lstStyle/>
          <a:p>
            <a:pPr algn="ctr"/>
            <a:r>
              <a:rPr lang="en-IN" sz="5400" b="1" u="sng" dirty="0">
                <a:solidFill>
                  <a:srgbClr val="7030A0"/>
                </a:solidFill>
              </a:rPr>
              <a:t>HYPER PARAMETER TUNNING:</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6" name="Picture 5">
            <a:extLst>
              <a:ext uri="{FF2B5EF4-FFF2-40B4-BE49-F238E27FC236}">
                <a16:creationId xmlns:a16="http://schemas.microsoft.com/office/drawing/2014/main" id="{0D891CFD-720D-E050-1E30-23269A5847CC}"/>
              </a:ext>
            </a:extLst>
          </p:cNvPr>
          <p:cNvPicPr>
            <a:picLocks noChangeAspect="1"/>
          </p:cNvPicPr>
          <p:nvPr/>
        </p:nvPicPr>
        <p:blipFill rotWithShape="1">
          <a:blip r:embed="rId2"/>
          <a:srcRect l="18199" t="27244" r="9338" b="7625"/>
          <a:stretch/>
        </p:blipFill>
        <p:spPr>
          <a:xfrm>
            <a:off x="732794" y="1519519"/>
            <a:ext cx="8834718" cy="4464424"/>
          </a:xfrm>
          <a:prstGeom prst="rect">
            <a:avLst/>
          </a:prstGeom>
        </p:spPr>
      </p:pic>
    </p:spTree>
    <p:extLst>
      <p:ext uri="{BB962C8B-B14F-4D97-AF65-F5344CB8AC3E}">
        <p14:creationId xmlns:p14="http://schemas.microsoft.com/office/powerpoint/2010/main" val="2930326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6253" y="356095"/>
            <a:ext cx="11983451" cy="1771088"/>
          </a:xfrm>
        </p:spPr>
        <p:txBody>
          <a:bodyPr>
            <a:noAutofit/>
          </a:bodyPr>
          <a:lstStyle/>
          <a:p>
            <a:pPr algn="ctr"/>
            <a:r>
              <a:rPr lang="en-IN" sz="5400" b="1" u="sng" dirty="0">
                <a:solidFill>
                  <a:srgbClr val="7030A0"/>
                </a:solidFill>
              </a:rPr>
              <a:t>SAVING THE MODEL AND PREDICTIONS USING SAVED MODEL:</a:t>
            </a: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27182"/>
            <a:ext cx="10173904" cy="4514249"/>
          </a:xfrm>
        </p:spPr>
        <p:txBody>
          <a:bodyPr>
            <a:noAutofit/>
          </a:bodyPr>
          <a:lstStyle/>
          <a:p>
            <a:pPr marL="0" indent="0">
              <a:buNone/>
            </a:pPr>
            <a:r>
              <a:rPr lang="en-IN" sz="2400" dirty="0"/>
              <a:t>             </a:t>
            </a:r>
          </a:p>
        </p:txBody>
      </p:sp>
      <p:sp>
        <p:nvSpPr>
          <p:cNvPr id="6" name="TextBox 5">
            <a:extLst>
              <a:ext uri="{FF2B5EF4-FFF2-40B4-BE49-F238E27FC236}">
                <a16:creationId xmlns:a16="http://schemas.microsoft.com/office/drawing/2014/main" id="{E2ED3068-A3DD-CD7C-A6EF-EC3DBA5BA4CF}"/>
              </a:ext>
            </a:extLst>
          </p:cNvPr>
          <p:cNvSpPr txBox="1"/>
          <p:nvPr/>
        </p:nvSpPr>
        <p:spPr>
          <a:xfrm>
            <a:off x="199723" y="2428726"/>
            <a:ext cx="9974179" cy="723275"/>
          </a:xfrm>
          <a:prstGeom prst="rect">
            <a:avLst/>
          </a:prstGeom>
          <a:noFill/>
        </p:spPr>
        <p:txBody>
          <a:bodyPr wrap="square">
            <a:spAutoFit/>
          </a:bodyPr>
          <a:lstStyle/>
          <a:p>
            <a:pPr marL="285750" indent="-285750">
              <a:spcBef>
                <a:spcPts val="300"/>
              </a:spcBef>
              <a:spcAft>
                <a:spcPts val="300"/>
              </a:spcAft>
              <a:buFont typeface="Wingdings" panose="05000000000000000000" pitchFamily="2" charset="2"/>
              <a:buChar char="q"/>
            </a:pPr>
            <a:r>
              <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I have saved my best model using .</a:t>
            </a:r>
            <a:r>
              <a:rPr lang="en-IN" sz="1800" dirty="0" err="1">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pkl</a:t>
            </a:r>
            <a:r>
              <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 as follows</a:t>
            </a:r>
            <a:r>
              <a:rPr lang="en-IN" sz="1800" b="1"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a:t>
            </a:r>
            <a:endPar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marL="285750" indent="-285750">
              <a:spcBef>
                <a:spcPts val="300"/>
              </a:spcBef>
              <a:spcAft>
                <a:spcPts val="300"/>
              </a:spcAft>
              <a:buFont typeface="Wingdings" panose="05000000000000000000" pitchFamily="2" charset="2"/>
              <a:buChar char="q"/>
            </a:pPr>
            <a:r>
              <a:rPr lang="en-IN" sz="1800" dirty="0">
                <a:solidFill>
                  <a:srgbClr val="7030A0"/>
                </a:solidFill>
                <a:effectLst/>
                <a:latin typeface="Bahnschrift SemiBold" panose="020B0502040204020203" pitchFamily="34" charset="0"/>
                <a:ea typeface="Calibri" panose="020F0502020204030204" pitchFamily="34" charset="0"/>
                <a:cs typeface="Times New Roman" panose="02020603050405020304" pitchFamily="18" charset="0"/>
              </a:rPr>
              <a:t>Now after saving the best model, loading my saved model and predicting the test values.</a:t>
            </a:r>
          </a:p>
        </p:txBody>
      </p:sp>
      <p:pic>
        <p:nvPicPr>
          <p:cNvPr id="5" name="Picture 4">
            <a:extLst>
              <a:ext uri="{FF2B5EF4-FFF2-40B4-BE49-F238E27FC236}">
                <a16:creationId xmlns:a16="http://schemas.microsoft.com/office/drawing/2014/main" id="{39611B5B-5DAC-2993-9905-AADD09726F7C}"/>
              </a:ext>
            </a:extLst>
          </p:cNvPr>
          <p:cNvPicPr>
            <a:picLocks noChangeAspect="1"/>
          </p:cNvPicPr>
          <p:nvPr/>
        </p:nvPicPr>
        <p:blipFill rotWithShape="1">
          <a:blip r:embed="rId2"/>
          <a:srcRect l="9992" t="30413" r="31317" b="6668"/>
          <a:stretch/>
        </p:blipFill>
        <p:spPr>
          <a:xfrm>
            <a:off x="923178" y="3321372"/>
            <a:ext cx="5867587" cy="3536628"/>
          </a:xfrm>
          <a:prstGeom prst="rect">
            <a:avLst/>
          </a:prstGeom>
        </p:spPr>
      </p:pic>
    </p:spTree>
    <p:extLst>
      <p:ext uri="{BB962C8B-B14F-4D97-AF65-F5344CB8AC3E}">
        <p14:creationId xmlns:p14="http://schemas.microsoft.com/office/powerpoint/2010/main" val="337372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294362" y="110670"/>
            <a:ext cx="9603275" cy="693060"/>
          </a:xfrm>
        </p:spPr>
        <p:txBody>
          <a:bodyPr>
            <a:noAutofit/>
          </a:bodyPr>
          <a:lstStyle/>
          <a:p>
            <a:pPr algn="ctr"/>
            <a:r>
              <a:rPr lang="en-IN" sz="5400" b="1" u="sng" dirty="0">
                <a:solidFill>
                  <a:srgbClr val="7030A0"/>
                </a:solidFill>
              </a:rPr>
              <a:t>CONCLUSION</a:t>
            </a:r>
            <a:r>
              <a:rPr lang="en-IN" sz="1600" b="1" u="sng" dirty="0">
                <a:solidFill>
                  <a:srgbClr val="7030A0"/>
                </a:solidFill>
              </a:rPr>
              <a:t>:</a:t>
            </a:r>
            <a:endParaRPr lang="en-US" sz="1600" b="1" u="sng" dirty="0">
              <a:solidFill>
                <a:srgbClr val="7030A0"/>
              </a:solidFill>
            </a:endParaRPr>
          </a:p>
        </p:txBody>
      </p:sp>
      <p:sp>
        <p:nvSpPr>
          <p:cNvPr id="5" name="TextBox 4">
            <a:extLst>
              <a:ext uri="{FF2B5EF4-FFF2-40B4-BE49-F238E27FC236}">
                <a16:creationId xmlns:a16="http://schemas.microsoft.com/office/drawing/2014/main" id="{E24506A0-8FF5-32CE-C272-4FF07F091FA3}"/>
              </a:ext>
            </a:extLst>
          </p:cNvPr>
          <p:cNvSpPr txBox="1"/>
          <p:nvPr/>
        </p:nvSpPr>
        <p:spPr>
          <a:xfrm>
            <a:off x="261720" y="1261643"/>
            <a:ext cx="9603275" cy="4666662"/>
          </a:xfrm>
          <a:prstGeom prst="rect">
            <a:avLst/>
          </a:prstGeom>
          <a:noFill/>
        </p:spPr>
        <p:txBody>
          <a:bodyPr wrap="square">
            <a:spAutoFit/>
          </a:bodyPr>
          <a:lstStyle/>
          <a:p>
            <a:pPr>
              <a:lnSpc>
                <a:spcPct val="107000"/>
              </a:lnSpc>
              <a:spcBef>
                <a:spcPts val="300"/>
              </a:spcBef>
              <a:spcAft>
                <a:spcPts val="300"/>
              </a:spcAft>
              <a:buFont typeface="Wingdings" panose="05000000000000000000" pitchFamily="2" charset="2"/>
              <a:buChar char="ü"/>
            </a:pPr>
            <a:r>
              <a:rPr lang="en-IN" sz="2000" dirty="0">
                <a:effectLst/>
                <a:latin typeface="Calibri" panose="020F0502020204030204" pitchFamily="34" charset="0"/>
                <a:ea typeface="Calibri" panose="020F0502020204030204" pitchFamily="34" charset="0"/>
                <a:cs typeface="Calibri" panose="020F0502020204030204" pitchFamily="34" charset="0"/>
              </a:rPr>
              <a:t>In this project report, we have used NLP machine learning algorithms to predict the Ratings. </a:t>
            </a:r>
            <a:br>
              <a:rPr lang="en-IN" sz="2000" dirty="0">
                <a:effectLst/>
                <a:latin typeface="Calibri" panose="020F0502020204030204" pitchFamily="34" charset="0"/>
                <a:ea typeface="Calibri" panose="020F0502020204030204" pitchFamily="34" charset="0"/>
                <a:cs typeface="Calibri" panose="020F0502020204030204" pitchFamily="34" charset="0"/>
              </a:rPr>
            </a:br>
            <a:r>
              <a:rPr lang="en-IN" sz="2000" dirty="0">
                <a:effectLst/>
                <a:latin typeface="Calibri" panose="020F0502020204030204" pitchFamily="34" charset="0"/>
                <a:ea typeface="Calibri" panose="020F0502020204030204" pitchFamily="34" charset="0"/>
                <a:cs typeface="Calibri" panose="020F0502020204030204" pitchFamily="34" charset="0"/>
              </a:rPr>
              <a:t>We have mentioned the step by step procedure to analyse the dataset and finding the </a:t>
            </a:r>
            <a:br>
              <a:rPr lang="en-IN" sz="2000" dirty="0">
                <a:effectLst/>
                <a:latin typeface="Calibri" panose="020F0502020204030204" pitchFamily="34" charset="0"/>
                <a:ea typeface="Calibri" panose="020F0502020204030204" pitchFamily="34" charset="0"/>
                <a:cs typeface="Calibri" panose="020F0502020204030204" pitchFamily="34" charset="0"/>
              </a:rPr>
            </a:br>
            <a:r>
              <a:rPr lang="en-IN" sz="2000" dirty="0">
                <a:effectLst/>
                <a:latin typeface="Calibri" panose="020F0502020204030204" pitchFamily="34" charset="0"/>
                <a:ea typeface="Calibri" panose="020F0502020204030204" pitchFamily="34" charset="0"/>
                <a:cs typeface="Calibri" panose="020F0502020204030204" pitchFamily="34" charset="0"/>
              </a:rPr>
              <a:t>correlation between the features.</a:t>
            </a:r>
          </a:p>
          <a:p>
            <a:pPr>
              <a:lnSpc>
                <a:spcPct val="107000"/>
              </a:lnSpc>
              <a:spcBef>
                <a:spcPts val="300"/>
              </a:spcBef>
              <a:spcAft>
                <a:spcPts val="300"/>
              </a:spcAft>
              <a:buFont typeface="Wingdings" panose="05000000000000000000" pitchFamily="2" charset="2"/>
              <a:buChar char="ü"/>
            </a:pPr>
            <a:r>
              <a:rPr lang="en-IN" sz="2000" dirty="0">
                <a:effectLst/>
                <a:latin typeface="Calibri" panose="020F0502020204030204" pitchFamily="34" charset="0"/>
                <a:ea typeface="Calibri" panose="020F0502020204030204" pitchFamily="34" charset="0"/>
                <a:cs typeface="Calibri" panose="020F0502020204030204" pitchFamily="34"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2000" dirty="0">
                <a:effectLst/>
                <a:latin typeface="Calibri" panose="020F0502020204030204" pitchFamily="34" charset="0"/>
                <a:ea typeface="Calibri" panose="020F0502020204030204" pitchFamily="34" charset="0"/>
                <a:cs typeface="Calibri" panose="020F0502020204030204" pitchFamily="34" charset="0"/>
              </a:rPr>
              <a:t> Data cleaning is one of the most important steps to remove unrealistic values and unnecessary punctuations, </a:t>
            </a:r>
            <a:r>
              <a:rPr lang="en-IN" sz="2000" dirty="0" err="1">
                <a:effectLst/>
                <a:latin typeface="Calibri" panose="020F0502020204030204" pitchFamily="34" charset="0"/>
                <a:ea typeface="Calibri" panose="020F0502020204030204" pitchFamily="34" charset="0"/>
                <a:cs typeface="Calibri" panose="020F0502020204030204" pitchFamily="34" charset="0"/>
              </a:rPr>
              <a:t>urls</a:t>
            </a:r>
            <a:r>
              <a:rPr lang="en-IN" sz="2000" dirty="0">
                <a:effectLst/>
                <a:latin typeface="Calibri" panose="020F0502020204030204" pitchFamily="34" charset="0"/>
                <a:ea typeface="Calibri" panose="020F0502020204030204" pitchFamily="34" charset="0"/>
                <a:cs typeface="Calibri" panose="020F0502020204030204" pitchFamily="34" charset="0"/>
              </a:rPr>
              <a:t>, email address, stop words. </a:t>
            </a:r>
          </a:p>
          <a:p>
            <a:pPr>
              <a:lnSpc>
                <a:spcPct val="107000"/>
              </a:lnSpc>
              <a:spcBef>
                <a:spcPts val="300"/>
              </a:spcBef>
              <a:spcAft>
                <a:spcPts val="300"/>
              </a:spcAft>
              <a:buFont typeface="Wingdings" panose="05000000000000000000" pitchFamily="2" charset="2"/>
              <a:buChar char="ü"/>
            </a:pPr>
            <a:r>
              <a:rPr lang="en-IN" sz="2000" dirty="0">
                <a:effectLst/>
                <a:latin typeface="Calibri" panose="020F0502020204030204" pitchFamily="34" charset="0"/>
                <a:ea typeface="Calibri" panose="020F0502020204030204" pitchFamily="34" charset="0"/>
                <a:cs typeface="Calibri" panose="020F0502020204030204" pitchFamily="34" charset="0"/>
              </a:rPr>
              <a:t>These feature set were then given as an input to 6 algorithms and a hyper parameter tunning was done to the best model.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2000" dirty="0">
                <a:effectLst/>
                <a:latin typeface="Calibri" panose="020F0502020204030204" pitchFamily="34" charset="0"/>
                <a:ea typeface="Calibri" panose="020F0502020204030204" pitchFamily="34" charset="0"/>
                <a:cs typeface="Calibri" panose="020F0502020204030204" pitchFamily="34" charset="0"/>
              </a:rPr>
              <a:t> Then we have also saved the best model.</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623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sp>
        <p:nvSpPr>
          <p:cNvPr id="2" name="TextBox 1">
            <a:extLst>
              <a:ext uri="{FF2B5EF4-FFF2-40B4-BE49-F238E27FC236}">
                <a16:creationId xmlns:a16="http://schemas.microsoft.com/office/drawing/2014/main" id="{5EF2C9E3-37C2-BF09-FF30-C1CF322044E4}"/>
              </a:ext>
            </a:extLst>
          </p:cNvPr>
          <p:cNvSpPr txBox="1"/>
          <p:nvPr/>
        </p:nvSpPr>
        <p:spPr>
          <a:xfrm>
            <a:off x="3509682" y="2482214"/>
            <a:ext cx="4370294" cy="861774"/>
          </a:xfrm>
          <a:prstGeom prst="rect">
            <a:avLst/>
          </a:prstGeom>
          <a:noFill/>
        </p:spPr>
        <p:txBody>
          <a:bodyPr wrap="square" rtlCol="0">
            <a:spAutoFit/>
          </a:bodyPr>
          <a:lstStyle/>
          <a:p>
            <a:pPr algn="ctr"/>
            <a:r>
              <a:rPr lang="en-IN" sz="5000" dirty="0"/>
              <a:t>Thank You</a:t>
            </a:r>
          </a:p>
        </p:txBody>
      </p:sp>
    </p:spTree>
    <p:extLst>
      <p:ext uri="{BB962C8B-B14F-4D97-AF65-F5344CB8AC3E}">
        <p14:creationId xmlns:p14="http://schemas.microsoft.com/office/powerpoint/2010/main" val="217954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832263" y="480394"/>
            <a:ext cx="6648366" cy="693060"/>
          </a:xfrm>
        </p:spPr>
        <p:txBody>
          <a:bodyPr>
            <a:noAutofit/>
          </a:bodyPr>
          <a:lstStyle/>
          <a:p>
            <a:pPr algn="ctr"/>
            <a:r>
              <a:rPr lang="en-IN" u="sng" dirty="0">
                <a:solidFill>
                  <a:srgbClr val="7030A0"/>
                </a:solidFill>
              </a:rPr>
              <a:t>OVERVIEW:</a:t>
            </a:r>
            <a:endParaRPr lang="en-US"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491920" y="1391700"/>
            <a:ext cx="9603275" cy="4639376"/>
          </a:xfrm>
        </p:spPr>
        <p:txBody>
          <a:bodyPr>
            <a:normAutofit/>
          </a:bodyPr>
          <a:lstStyle/>
          <a:p>
            <a:pPr marL="0" indent="0">
              <a:buNone/>
            </a:pPr>
            <a:r>
              <a:rPr lang="en-US" dirty="0">
                <a:solidFill>
                  <a:srgbClr val="7030A0"/>
                </a:solidFill>
                <a:latin typeface="Bahnschrift SemiBold" panose="020B0502040204020203" pitchFamily="34" charset="0"/>
              </a:rPr>
              <a:t>  </a:t>
            </a:r>
            <a:r>
              <a:rPr lang="en-US" sz="2000" dirty="0">
                <a:solidFill>
                  <a:schemeClr val="tx2"/>
                </a:solidFill>
                <a:latin typeface="Calibri" panose="020F0502020204030204" pitchFamily="34" charset="0"/>
                <a:cs typeface="Calibri" panose="020F0502020204030204" pitchFamily="34" charset="0"/>
              </a:rPr>
              <a:t>In this presentation we will be looking at :</a:t>
            </a:r>
          </a:p>
          <a:p>
            <a:pPr lvl="1"/>
            <a:r>
              <a:rPr lang="en-US" dirty="0">
                <a:solidFill>
                  <a:schemeClr val="tx2"/>
                </a:solidFill>
                <a:latin typeface="Calibri" panose="020F0502020204030204" pitchFamily="34" charset="0"/>
                <a:cs typeface="Calibri" panose="020F0502020204030204" pitchFamily="34" charset="0"/>
              </a:rPr>
              <a:t>How to analyze the dataset of  Rating Prediction Project.</a:t>
            </a:r>
          </a:p>
          <a:p>
            <a:pPr lvl="1"/>
            <a:r>
              <a:rPr lang="en-US" dirty="0">
                <a:solidFill>
                  <a:schemeClr val="tx2"/>
                </a:solidFill>
                <a:latin typeface="Calibri" panose="020F0502020204030204" pitchFamily="34" charset="0"/>
                <a:cs typeface="Calibri" panose="020F0502020204030204" pitchFamily="34" charset="0"/>
              </a:rPr>
              <a:t>What are the EDA steps in cleaning the dataset.</a:t>
            </a:r>
          </a:p>
          <a:p>
            <a:pPr lvl="1"/>
            <a:r>
              <a:rPr lang="en-US" dirty="0">
                <a:solidFill>
                  <a:schemeClr val="tx2"/>
                </a:solidFill>
                <a:latin typeface="Calibri" panose="020F0502020204030204" pitchFamily="34" charset="0"/>
                <a:cs typeface="Calibri" panose="020F0502020204030204" pitchFamily="34" charset="0"/>
              </a:rPr>
              <a:t>Overall analysis on the problem.</a:t>
            </a:r>
          </a:p>
          <a:p>
            <a:pPr lvl="1"/>
            <a:r>
              <a:rPr lang="en-US" dirty="0">
                <a:solidFill>
                  <a:schemeClr val="tx2"/>
                </a:solidFill>
                <a:latin typeface="Calibri" panose="020F0502020204030204" pitchFamily="34" charset="0"/>
                <a:cs typeface="Calibri" panose="020F0502020204030204" pitchFamily="34" charset="0"/>
              </a:rPr>
              <a:t>Model building from cleaned dataset.</a:t>
            </a:r>
          </a:p>
          <a:p>
            <a:pPr lvl="1"/>
            <a:r>
              <a:rPr lang="en-US" dirty="0">
                <a:solidFill>
                  <a:schemeClr val="tx2"/>
                </a:solidFill>
                <a:latin typeface="Calibri" panose="020F0502020204030204" pitchFamily="34" charset="0"/>
                <a:cs typeface="Calibri" panose="020F0502020204030204" pitchFamily="34" charset="0"/>
              </a:rPr>
              <a:t>Predicting Used Car Price for saved best model.</a:t>
            </a:r>
          </a:p>
          <a:p>
            <a:pPr marL="0" indent="0">
              <a:buNone/>
            </a:pPr>
            <a:endParaRPr lang="en-IN" dirty="0"/>
          </a:p>
        </p:txBody>
      </p:sp>
    </p:spTree>
    <p:extLst>
      <p:ext uri="{BB962C8B-B14F-4D97-AF65-F5344CB8AC3E}">
        <p14:creationId xmlns:p14="http://schemas.microsoft.com/office/powerpoint/2010/main" val="147161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417026" y="477118"/>
            <a:ext cx="9603275" cy="693060"/>
          </a:xfrm>
        </p:spPr>
        <p:txBody>
          <a:bodyPr>
            <a:noAutofit/>
          </a:bodyPr>
          <a:lstStyle/>
          <a:p>
            <a:pPr algn="ctr"/>
            <a:r>
              <a:rPr lang="en-IN" u="sng" dirty="0">
                <a:solidFill>
                  <a:srgbClr val="7030A0"/>
                </a:solidFill>
              </a:rPr>
              <a:t>PROBLEM STATEMENT:</a:t>
            </a:r>
            <a:endParaRPr lang="en-US" b="1" u="sng" dirty="0">
              <a:solidFill>
                <a:srgbClr val="7030A0"/>
              </a:solidFill>
            </a:endParaRPr>
          </a:p>
        </p:txBody>
      </p:sp>
      <p:sp>
        <p:nvSpPr>
          <p:cNvPr id="8" name="TextBox 7">
            <a:extLst>
              <a:ext uri="{FF2B5EF4-FFF2-40B4-BE49-F238E27FC236}">
                <a16:creationId xmlns:a16="http://schemas.microsoft.com/office/drawing/2014/main" id="{90401346-0E0F-3538-8B92-59A042E1D0D6}"/>
              </a:ext>
            </a:extLst>
          </p:cNvPr>
          <p:cNvSpPr txBox="1"/>
          <p:nvPr/>
        </p:nvSpPr>
        <p:spPr>
          <a:xfrm>
            <a:off x="1488612" y="1936140"/>
            <a:ext cx="8245643" cy="2246769"/>
          </a:xfrm>
          <a:prstGeom prst="rect">
            <a:avLst/>
          </a:prstGeom>
          <a:noFill/>
        </p:spPr>
        <p:txBody>
          <a:bodyPr wrap="square">
            <a:spAutoFit/>
          </a:bodyPr>
          <a:lstStyle/>
          <a:p>
            <a:r>
              <a:rPr lang="en-US" sz="2000" i="0" dirty="0">
                <a:effectLst/>
                <a:latin typeface="Calibri" panose="020F0502020204030204" pitchFamily="34" charset="0"/>
                <a:cs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507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932932" y="375811"/>
            <a:ext cx="9603275" cy="693060"/>
          </a:xfrm>
        </p:spPr>
        <p:txBody>
          <a:bodyPr>
            <a:noAutofit/>
          </a:bodyPr>
          <a:lstStyle/>
          <a:p>
            <a:pPr algn="ctr"/>
            <a:r>
              <a:rPr lang="en-IN" u="sng" dirty="0">
                <a:solidFill>
                  <a:srgbClr val="7030A0"/>
                </a:solidFill>
              </a:rPr>
              <a:t>PROBLEM UNDERSTANDING:</a:t>
            </a:r>
            <a:endParaRPr lang="en-US" b="1" u="sng" dirty="0">
              <a:solidFill>
                <a:srgbClr val="7030A0"/>
              </a:solidFill>
            </a:endParaRPr>
          </a:p>
        </p:txBody>
      </p:sp>
      <p:sp>
        <p:nvSpPr>
          <p:cNvPr id="5" name="TextBox 4">
            <a:extLst>
              <a:ext uri="{FF2B5EF4-FFF2-40B4-BE49-F238E27FC236}">
                <a16:creationId xmlns:a16="http://schemas.microsoft.com/office/drawing/2014/main" id="{FD6032AD-D9F5-7BAE-C204-FD16DD29021E}"/>
              </a:ext>
            </a:extLst>
          </p:cNvPr>
          <p:cNvSpPr txBox="1"/>
          <p:nvPr/>
        </p:nvSpPr>
        <p:spPr>
          <a:xfrm>
            <a:off x="1411940" y="1874038"/>
            <a:ext cx="8742947" cy="2246769"/>
          </a:xfrm>
          <a:prstGeom prst="rect">
            <a:avLst/>
          </a:prstGeom>
          <a:noFill/>
        </p:spPr>
        <p:txBody>
          <a:bodyPr wrap="square">
            <a:spAutoFit/>
          </a:bodyPr>
          <a:lstStyle/>
          <a:p>
            <a:r>
              <a:rPr lang="en-IN" sz="2000" dirty="0">
                <a:effectLst/>
                <a:latin typeface="Calibri" panose="020F0502020204030204" pitchFamily="34" charset="0"/>
                <a:ea typeface="Calibri" panose="020F0502020204030204" pitchFamily="34" charset="0"/>
                <a:cs typeface="Calibri" panose="020F0502020204030204" pitchFamily="34"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3127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11482" y="794084"/>
            <a:ext cx="9603275" cy="693060"/>
          </a:xfrm>
        </p:spPr>
        <p:txBody>
          <a:bodyPr>
            <a:noAutofit/>
          </a:bodyPr>
          <a:lstStyle/>
          <a:p>
            <a:pPr algn="ctr"/>
            <a:br>
              <a:rPr lang="en-US" sz="5400" b="1" u="sng" dirty="0">
                <a:solidFill>
                  <a:srgbClr val="7030A0"/>
                </a:solidFill>
              </a:rPr>
            </a:br>
            <a:endParaRPr lang="en-US" sz="5400"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23293" y="1357162"/>
            <a:ext cx="10849508" cy="5380522"/>
          </a:xfrm>
        </p:spPr>
        <p:txBody>
          <a:bodyPr>
            <a:noAutofit/>
          </a:bodyPr>
          <a:lstStyle/>
          <a:p>
            <a:pPr marL="457200" lvl="1" indent="0">
              <a:buNone/>
            </a:pPr>
            <a:endParaRPr lang="en-US" sz="1800" dirty="0">
              <a:solidFill>
                <a:srgbClr val="7030A0"/>
              </a:solidFill>
              <a:latin typeface="Bahnschrift SemiBold" panose="020B0502040204020203" pitchFamily="34" charset="0"/>
            </a:endParaRPr>
          </a:p>
          <a:p>
            <a:pPr marL="457200" lvl="1" indent="0">
              <a:buNone/>
            </a:pPr>
            <a:endParaRPr lang="en-US" sz="1800" dirty="0">
              <a:solidFill>
                <a:srgbClr val="7030A0"/>
              </a:solidFill>
              <a:latin typeface="Bahnschrift SemiBold" panose="020B0502040204020203" pitchFamily="34" charset="0"/>
            </a:endParaRPr>
          </a:p>
          <a:p>
            <a:pPr marL="0" indent="0">
              <a:buNone/>
            </a:pPr>
            <a:r>
              <a:rPr lang="en-IN" dirty="0"/>
              <a:t>             </a:t>
            </a:r>
          </a:p>
        </p:txBody>
      </p:sp>
      <p:sp>
        <p:nvSpPr>
          <p:cNvPr id="5" name="TextBox 4">
            <a:extLst>
              <a:ext uri="{FF2B5EF4-FFF2-40B4-BE49-F238E27FC236}">
                <a16:creationId xmlns:a16="http://schemas.microsoft.com/office/drawing/2014/main" id="{E38752DC-9F3B-3423-C464-36305B7A6A0D}"/>
              </a:ext>
            </a:extLst>
          </p:cNvPr>
          <p:cNvSpPr txBox="1"/>
          <p:nvPr/>
        </p:nvSpPr>
        <p:spPr>
          <a:xfrm>
            <a:off x="123293" y="599916"/>
            <a:ext cx="11176766" cy="646331"/>
          </a:xfrm>
          <a:prstGeom prst="rect">
            <a:avLst/>
          </a:prstGeom>
          <a:noFill/>
        </p:spPr>
        <p:txBody>
          <a:bodyPr wrap="square">
            <a:spAutoFit/>
          </a:bodyPr>
          <a:lstStyle/>
          <a:p>
            <a:r>
              <a:rPr lang="en-IN" sz="3600" b="1" u="sng" dirty="0">
                <a:solidFill>
                  <a:srgbClr val="7030A0"/>
                </a:solidFill>
              </a:rPr>
              <a:t>What is Rating Prediction?</a:t>
            </a:r>
          </a:p>
        </p:txBody>
      </p:sp>
      <p:sp>
        <p:nvSpPr>
          <p:cNvPr id="8" name="TextBox 7">
            <a:extLst>
              <a:ext uri="{FF2B5EF4-FFF2-40B4-BE49-F238E27FC236}">
                <a16:creationId xmlns:a16="http://schemas.microsoft.com/office/drawing/2014/main" id="{30D406E5-A21B-7C7C-5750-9884487029A5}"/>
              </a:ext>
            </a:extLst>
          </p:cNvPr>
          <p:cNvSpPr txBox="1"/>
          <p:nvPr/>
        </p:nvSpPr>
        <p:spPr>
          <a:xfrm>
            <a:off x="1371886" y="1921224"/>
            <a:ext cx="8352322" cy="1631216"/>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02124"/>
                </a:solidFill>
                <a:effectLst/>
                <a:latin typeface="Calibri" panose="020F0502020204030204" pitchFamily="34" charset="0"/>
                <a:cs typeface="Calibri" panose="020F0502020204030204" pitchFamily="34" charset="0"/>
              </a:rPr>
              <a:t>Rating prediction is a </a:t>
            </a:r>
            <a:r>
              <a:rPr lang="en-US" sz="2000" b="1" i="0" dirty="0">
                <a:solidFill>
                  <a:srgbClr val="202124"/>
                </a:solidFill>
                <a:effectLst/>
                <a:latin typeface="Calibri" panose="020F0502020204030204" pitchFamily="34" charset="0"/>
                <a:cs typeface="Calibri" panose="020F0502020204030204" pitchFamily="34" charset="0"/>
              </a:rPr>
              <a:t>well-known recommendation task aiming to predict a user's rating for those items which were not rated yet by her</a:t>
            </a:r>
            <a:r>
              <a:rPr lang="en-US" sz="2000" b="0" i="0" dirty="0">
                <a:solidFill>
                  <a:srgbClr val="202124"/>
                </a:solidFill>
                <a:effectLst/>
                <a:latin typeface="Calibri" panose="020F0502020204030204" pitchFamily="34" charset="0"/>
                <a:cs typeface="Calibri" panose="020F0502020204030204" pitchFamily="34" charset="0"/>
              </a:rPr>
              <a:t>. Predictions are computed from users' explicit feedback, i.e. their ratings provided on some items in the past.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295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9212" y="189675"/>
            <a:ext cx="10628130" cy="1799964"/>
          </a:xfrm>
        </p:spPr>
        <p:txBody>
          <a:bodyPr>
            <a:noAutofit/>
          </a:bodyPr>
          <a:lstStyle/>
          <a:p>
            <a:pPr algn="ctr"/>
            <a:r>
              <a:rPr lang="en-IN" b="1" u="sng" dirty="0">
                <a:solidFill>
                  <a:srgbClr val="7030A0"/>
                </a:solidFill>
              </a:rPr>
              <a:t>IMPORTANCE OF MALIGANT COMMENT CLASSIFIER</a:t>
            </a:r>
            <a:endParaRPr lang="en-US"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2156058"/>
            <a:ext cx="9298005" cy="4485373"/>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F8341B3A-2184-0E0F-9B8B-F0FE428E4E08}"/>
              </a:ext>
            </a:extLst>
          </p:cNvPr>
          <p:cNvSpPr txBox="1"/>
          <p:nvPr/>
        </p:nvSpPr>
        <p:spPr>
          <a:xfrm>
            <a:off x="269507" y="2156058"/>
            <a:ext cx="10115618" cy="3785652"/>
          </a:xfrm>
          <a:prstGeom prst="rect">
            <a:avLst/>
          </a:prstGeom>
          <a:noFill/>
        </p:spPr>
        <p:txBody>
          <a:bodyPr wrap="square">
            <a:spAutoFit/>
          </a:bodyPr>
          <a:lstStyle/>
          <a:p>
            <a:r>
              <a:rPr lang="en-IN" sz="2000" dirty="0">
                <a:effectLst/>
                <a:latin typeface="Calibri" panose="020F0502020204030204" pitchFamily="34" charset="0"/>
                <a:ea typeface="Calibri" panose="020F0502020204030204" pitchFamily="34" charset="0"/>
                <a:cs typeface="Calibri" panose="020F050202020403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654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699803" y="169611"/>
            <a:ext cx="10454875" cy="693060"/>
          </a:xfrm>
        </p:spPr>
        <p:txBody>
          <a:bodyPr>
            <a:noAutofit/>
          </a:bodyPr>
          <a:lstStyle/>
          <a:p>
            <a:pPr algn="ctr"/>
            <a:r>
              <a:rPr lang="en-IN" b="1" u="sng" dirty="0">
                <a:solidFill>
                  <a:srgbClr val="7030A0"/>
                </a:solidFill>
              </a:rPr>
              <a:t>EXPLORATORY DATA ANALYSIS</a:t>
            </a:r>
            <a:r>
              <a:rPr lang="en-IN" dirty="0">
                <a:solidFill>
                  <a:srgbClr val="7030A0"/>
                </a:solidFill>
              </a:rPr>
              <a:t>:</a:t>
            </a:r>
            <a:endParaRPr lang="en-US"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1422400" y="1337912"/>
            <a:ext cx="9906000" cy="5303520"/>
          </a:xfrm>
        </p:spPr>
        <p:txBody>
          <a:bodyPr>
            <a:noAutofit/>
          </a:bodyPr>
          <a:lstStyle/>
          <a:p>
            <a:pPr marL="0" indent="0">
              <a:buNone/>
            </a:pPr>
            <a:r>
              <a:rPr lang="en-IN" sz="2400" dirty="0"/>
              <a:t>             </a:t>
            </a:r>
          </a:p>
        </p:txBody>
      </p:sp>
      <p:sp>
        <p:nvSpPr>
          <p:cNvPr id="5" name="TextBox 4">
            <a:extLst>
              <a:ext uri="{FF2B5EF4-FFF2-40B4-BE49-F238E27FC236}">
                <a16:creationId xmlns:a16="http://schemas.microsoft.com/office/drawing/2014/main" id="{865AFF9F-A76F-5E06-7448-1CC0A6F76533}"/>
              </a:ext>
            </a:extLst>
          </p:cNvPr>
          <p:cNvSpPr txBox="1"/>
          <p:nvPr/>
        </p:nvSpPr>
        <p:spPr>
          <a:xfrm>
            <a:off x="0" y="1337912"/>
            <a:ext cx="10237236" cy="5778761"/>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pPr lvl="0">
              <a:lnSpc>
                <a:spcPct val="107000"/>
              </a:lnSpc>
            </a:pP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522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674489" y="856628"/>
            <a:ext cx="10628130" cy="962567"/>
          </a:xfrm>
        </p:spPr>
        <p:txBody>
          <a:bodyPr>
            <a:noAutofit/>
          </a:bodyPr>
          <a:lstStyle/>
          <a:p>
            <a:pPr algn="ctr"/>
            <a:r>
              <a:rPr lang="en-IN" b="1" u="sng" dirty="0">
                <a:solidFill>
                  <a:srgbClr val="7030A0"/>
                </a:solidFill>
              </a:rPr>
              <a:t>VISUALIZATION OF NUMERICAL COLUMNS:</a:t>
            </a:r>
            <a:endParaRPr lang="en-US" b="1" u="sng" dirty="0">
              <a:solidFill>
                <a:srgbClr val="7030A0"/>
              </a:solidFill>
            </a:endParaRPr>
          </a:p>
        </p:txBody>
      </p:sp>
      <p:sp>
        <p:nvSpPr>
          <p:cNvPr id="4" name="Content Placeholder 3">
            <a:extLst>
              <a:ext uri="{FF2B5EF4-FFF2-40B4-BE49-F238E27FC236}">
                <a16:creationId xmlns:a16="http://schemas.microsoft.com/office/drawing/2014/main" id="{CF774467-3EF3-DC79-A76C-4244FD2FEEB8}"/>
              </a:ext>
            </a:extLst>
          </p:cNvPr>
          <p:cNvSpPr>
            <a:spLocks noGrp="1"/>
          </p:cNvSpPr>
          <p:nvPr>
            <p:ph idx="1"/>
          </p:nvPr>
        </p:nvSpPr>
        <p:spPr>
          <a:xfrm>
            <a:off x="269507" y="1337912"/>
            <a:ext cx="9298005" cy="5303520"/>
          </a:xfrm>
        </p:spPr>
        <p:txBody>
          <a:bodyPr>
            <a:noAutofit/>
          </a:bodyPr>
          <a:lstStyle/>
          <a:p>
            <a:pPr marL="0" indent="0">
              <a:buNone/>
            </a:pPr>
            <a:r>
              <a:rPr lang="en-IN" sz="2400" dirty="0"/>
              <a:t>             </a:t>
            </a:r>
          </a:p>
        </p:txBody>
      </p:sp>
      <p:pic>
        <p:nvPicPr>
          <p:cNvPr id="11" name="Picture 10">
            <a:extLst>
              <a:ext uri="{FF2B5EF4-FFF2-40B4-BE49-F238E27FC236}">
                <a16:creationId xmlns:a16="http://schemas.microsoft.com/office/drawing/2014/main" id="{BC32041D-0C77-FA7C-E6F0-4A509874A3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505" y="2787297"/>
            <a:ext cx="4798286" cy="3103713"/>
          </a:xfrm>
          <a:prstGeom prst="rect">
            <a:avLst/>
          </a:prstGeom>
          <a:noFill/>
          <a:ln>
            <a:noFill/>
          </a:ln>
        </p:spPr>
      </p:pic>
      <p:pic>
        <p:nvPicPr>
          <p:cNvPr id="12" name="Picture 11">
            <a:extLst>
              <a:ext uri="{FF2B5EF4-FFF2-40B4-BE49-F238E27FC236}">
                <a16:creationId xmlns:a16="http://schemas.microsoft.com/office/drawing/2014/main" id="{5C633A25-E8AC-3F4D-702D-8CF51ECDCD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94873"/>
            <a:ext cx="4979495" cy="3115730"/>
          </a:xfrm>
          <a:prstGeom prst="rect">
            <a:avLst/>
          </a:prstGeom>
          <a:noFill/>
          <a:ln>
            <a:noFill/>
          </a:ln>
        </p:spPr>
      </p:pic>
    </p:spTree>
    <p:extLst>
      <p:ext uri="{BB962C8B-B14F-4D97-AF65-F5344CB8AC3E}">
        <p14:creationId xmlns:p14="http://schemas.microsoft.com/office/powerpoint/2010/main" val="532381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177</TotalTime>
  <Words>1594</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Bahnschrift SemiBold</vt:lpstr>
      <vt:lpstr>Calibri</vt:lpstr>
      <vt:lpstr>Century</vt:lpstr>
      <vt:lpstr>Symbol</vt:lpstr>
      <vt:lpstr>Trebuchet MS</vt:lpstr>
      <vt:lpstr>Wingdings</vt:lpstr>
      <vt:lpstr>Wingdings 3</vt:lpstr>
      <vt:lpstr>Facet</vt:lpstr>
      <vt:lpstr>PowerPoint Presentation</vt:lpstr>
      <vt:lpstr>CONTENT</vt:lpstr>
      <vt:lpstr>OVERVIEW:</vt:lpstr>
      <vt:lpstr>PROBLEM STATEMENT:</vt:lpstr>
      <vt:lpstr>PROBLEM UNDERSTANDING:</vt:lpstr>
      <vt:lpstr> </vt:lpstr>
      <vt:lpstr>IMPORTANCE OF MALIGANT COMMENT CLASSIFIER</vt:lpstr>
      <vt:lpstr>EXPLORATORY DATA ANALYSIS:</vt:lpstr>
      <vt:lpstr>VISUALIZATION OF NUMERICAL COLUMNS:</vt:lpstr>
      <vt:lpstr>OBSERVATIONS:</vt:lpstr>
      <vt:lpstr>VIZUALIZATION OF CATEGORICAL COLUMNS:</vt:lpstr>
      <vt:lpstr>VIZUALIZATION OF CATEGORICAL COLUMNS:</vt:lpstr>
      <vt:lpstr>VIZUALIZATION OF CATEGORICAL COLUMNS:</vt:lpstr>
      <vt:lpstr>VIZUALIZATION OF CATEGORICAL COLUMNS:</vt:lpstr>
      <vt:lpstr>OBSERVATIONS:</vt:lpstr>
      <vt:lpstr>ANALYSIS:</vt:lpstr>
      <vt:lpstr>MODEL BUILDING:</vt:lpstr>
      <vt:lpstr>PowerPoint Presentation</vt:lpstr>
      <vt:lpstr>PowerPoint Presentation</vt:lpstr>
      <vt:lpstr>PowerPoint Presentation</vt:lpstr>
      <vt:lpstr>HYPER PARAMETER TUNNING:</vt:lpstr>
      <vt:lpstr>SAVING THE MODEL AND PREDICTIONS USING SAVED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dc:creator>
  <cp:lastModifiedBy>Sumit Dhandhania</cp:lastModifiedBy>
  <cp:revision>9</cp:revision>
  <dcterms:created xsi:type="dcterms:W3CDTF">2022-07-28T18:37:47Z</dcterms:created>
  <dcterms:modified xsi:type="dcterms:W3CDTF">2022-11-10T05:02:59Z</dcterms:modified>
</cp:coreProperties>
</file>