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31"/>
  </p:notesMasterIdLst>
  <p:sldIdLst>
    <p:sldId id="278" r:id="rId2"/>
    <p:sldId id="279" r:id="rId3"/>
    <p:sldId id="280" r:id="rId4"/>
    <p:sldId id="281" r:id="rId5"/>
    <p:sldId id="294" r:id="rId6"/>
    <p:sldId id="283" r:id="rId7"/>
    <p:sldId id="284" r:id="rId8"/>
    <p:sldId id="298" r:id="rId9"/>
    <p:sldId id="332" r:id="rId10"/>
    <p:sldId id="334" r:id="rId11"/>
    <p:sldId id="385" r:id="rId12"/>
    <p:sldId id="326" r:id="rId13"/>
    <p:sldId id="386" r:id="rId14"/>
    <p:sldId id="358" r:id="rId15"/>
    <p:sldId id="369" r:id="rId16"/>
    <p:sldId id="300" r:id="rId17"/>
    <p:sldId id="387" r:id="rId18"/>
    <p:sldId id="382" r:id="rId19"/>
    <p:sldId id="318" r:id="rId20"/>
    <p:sldId id="383" r:id="rId21"/>
    <p:sldId id="313" r:id="rId22"/>
    <p:sldId id="319" r:id="rId23"/>
    <p:sldId id="321" r:id="rId24"/>
    <p:sldId id="324" r:id="rId25"/>
    <p:sldId id="376" r:id="rId26"/>
    <p:sldId id="388" r:id="rId27"/>
    <p:sldId id="282" r:id="rId28"/>
    <p:sldId id="370" r:id="rId29"/>
    <p:sldId id="293" r:id="rId3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9" autoAdjust="0"/>
  </p:normalViewPr>
  <p:slideViewPr>
    <p:cSldViewPr snapToGrid="0" snapToObjects="1">
      <p:cViewPr varScale="1">
        <p:scale>
          <a:sx n="71" d="100"/>
          <a:sy n="71" d="100"/>
        </p:scale>
        <p:origin x="696"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8" name="Freeform: Shape 7">
            <a:extLst>
              <a:ext uri="{FF2B5EF4-FFF2-40B4-BE49-F238E27FC236}">
                <a16:creationId xmlns:a16="http://schemas.microsoft.com/office/drawing/2014/main" id="{E7275D85-0304-1FEF-44AE-51F191F83D6E}"/>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05C92C70-EFD9-8FA4-140A-513B392B5A39}"/>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02753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12/12/2022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231759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12/12/2022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9875679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12/12/2022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845225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12/12/2022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068684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12/12/2022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418120217"/>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12/12/2022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483890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12/12/2022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63700917"/>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79369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99635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9417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12/12/2022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4687519"/>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98366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Freeform: Shape 6">
            <a:extLst>
              <a:ext uri="{FF2B5EF4-FFF2-40B4-BE49-F238E27FC236}">
                <a16:creationId xmlns:a16="http://schemas.microsoft.com/office/drawing/2014/main" id="{1A698423-4594-AEA1-DB3B-4147F70D7FFF}"/>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16E9503-DA0D-D3C5-092E-F507ECABF783}"/>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69CDCE76-D78F-E963-7ADD-781A93870D8E}"/>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A34137B0-F6B0-40E0-2438-FC3955C59AF9}"/>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DCAB5BE1-5692-5529-FEE3-E228EDEBE490}"/>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8C635267-B12B-CD17-DE42-FBF9E2FF0C9D}"/>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1041910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12/12/2022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41339385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4BA5D5C1-BD80-E738-786D-1920CE90126E}"/>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E12FB395-A6D0-DBA8-A787-64DF9B4515F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16D1501B-5159-A62D-4A21-1E5350312E2D}"/>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C8DCF06A-FFAC-F205-CF11-D688B63A49E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76485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12/12/2022</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D4A1459D-0EC3-3C14-B650-CBA2279DE533}"/>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9F4E451D-070C-5A21-DD07-142B2FA0D0A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435571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12/12/2022</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43AAF338-2BC4-1568-7CDE-3245EE41E9AF}"/>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57EBB370-4780-4699-6E86-7F9CB1637502}"/>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03333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12/12/2022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E45BFA15-5F05-0A8F-B143-6BCCF504A06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066363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12/12/2022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7BEE5FC4-C5AB-222A-4421-EDAAA8F1E31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392790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298CD5-6C1E-4009-B41F-6DF62E31D3BE}" type="datetimeFigureOut">
              <a:rPr lang="en-US" smtClean="0"/>
              <a:pPr/>
              <a:t>12/12/2022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3807480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 id="2147483669" r:id="rId21"/>
    <p:sldLayoutId id="2147483673" r:id="rId22"/>
    <p:sldLayoutId id="2147483670" r:id="rId23"/>
    <p:sldLayoutId id="2147483671" r:id="rId24"/>
    <p:sldLayoutId id="2147483655" r:id="rId25"/>
    <p:sldLayoutId id="2147483674" r:id="rId26"/>
    <p:sldLayoutId id="2147483654" r:id="rId27"/>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9.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9.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9.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0F1F4A-0645-53F9-4341-904BF8503A05}"/>
              </a:ext>
            </a:extLst>
          </p:cNvPr>
          <p:cNvSpPr>
            <a:spLocks noGrp="1"/>
          </p:cNvSpPr>
          <p:nvPr>
            <p:ph type="title"/>
          </p:nvPr>
        </p:nvSpPr>
        <p:spPr>
          <a:xfrm>
            <a:off x="534842" y="602815"/>
            <a:ext cx="9415982" cy="1049235"/>
          </a:xfrm>
        </p:spPr>
        <p:txBody>
          <a:bodyPr>
            <a:noAutofit/>
          </a:bodyPr>
          <a:lstStyle/>
          <a:p>
            <a:r>
              <a:rPr lang="en-IN" sz="4400" b="1" i="0" dirty="0">
                <a:effectLst/>
                <a:latin typeface="Arial Black" panose="020B0A04020102020204" pitchFamily="34" charset="0"/>
              </a:rPr>
              <a:t>Spam Detection Classifier project</a:t>
            </a:r>
            <a:endParaRPr lang="en-IN" sz="4400" dirty="0">
              <a:latin typeface="Arial Black" panose="020B0A04020102020204" pitchFamily="34" charset="0"/>
            </a:endParaRPr>
          </a:p>
        </p:txBody>
      </p:sp>
      <p:sp>
        <p:nvSpPr>
          <p:cNvPr id="2" name="Content Placeholder 1">
            <a:extLst>
              <a:ext uri="{FF2B5EF4-FFF2-40B4-BE49-F238E27FC236}">
                <a16:creationId xmlns:a16="http://schemas.microsoft.com/office/drawing/2014/main" id="{E41A95D4-EF79-67F7-4299-8D65667D1BFE}"/>
              </a:ext>
            </a:extLst>
          </p:cNvPr>
          <p:cNvSpPr>
            <a:spLocks noGrp="1"/>
          </p:cNvSpPr>
          <p:nvPr>
            <p:ph idx="1"/>
          </p:nvPr>
        </p:nvSpPr>
        <p:spPr>
          <a:xfrm>
            <a:off x="2202275" y="3654335"/>
            <a:ext cx="5247395" cy="3450613"/>
          </a:xfrm>
        </p:spPr>
        <p:txBody>
          <a:bodyPr>
            <a:normAutofit/>
          </a:bodyPr>
          <a:lstStyle/>
          <a:p>
            <a:pPr marL="0" indent="0" algn="ctr">
              <a:buNone/>
            </a:pPr>
            <a:r>
              <a:rPr lang="en-IN" sz="2400" dirty="0"/>
              <a:t>Submitted By:</a:t>
            </a:r>
          </a:p>
          <a:p>
            <a:pPr marL="0" indent="0" algn="ctr">
              <a:buNone/>
            </a:pPr>
            <a:r>
              <a:rPr lang="en-IN" sz="2400" dirty="0"/>
              <a:t>Sumit Dhandhania</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E62AE2-2539-A316-7DD0-FD54099457FB}"/>
              </a:ext>
            </a:extLst>
          </p:cNvPr>
          <p:cNvPicPr>
            <a:picLocks noChangeAspect="1"/>
          </p:cNvPicPr>
          <p:nvPr/>
        </p:nvPicPr>
        <p:blipFill>
          <a:blip r:embed="rId2"/>
          <a:stretch>
            <a:fillRect/>
          </a:stretch>
        </p:blipFill>
        <p:spPr>
          <a:xfrm>
            <a:off x="933194" y="393097"/>
            <a:ext cx="6839206" cy="6278759"/>
          </a:xfrm>
          <a:prstGeom prst="rect">
            <a:avLst/>
          </a:prstGeom>
        </p:spPr>
      </p:pic>
    </p:spTree>
    <p:extLst>
      <p:ext uri="{BB962C8B-B14F-4D97-AF65-F5344CB8AC3E}">
        <p14:creationId xmlns:p14="http://schemas.microsoft.com/office/powerpoint/2010/main" val="227051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9F4F66-95A8-08FC-67DD-D33ED6A38CA4}"/>
              </a:ext>
            </a:extLst>
          </p:cNvPr>
          <p:cNvPicPr>
            <a:picLocks noChangeAspect="1"/>
          </p:cNvPicPr>
          <p:nvPr/>
        </p:nvPicPr>
        <p:blipFill>
          <a:blip r:embed="rId2"/>
          <a:stretch>
            <a:fillRect/>
          </a:stretch>
        </p:blipFill>
        <p:spPr>
          <a:xfrm>
            <a:off x="240321" y="151500"/>
            <a:ext cx="8420735" cy="5536605"/>
          </a:xfrm>
          <a:prstGeom prst="rect">
            <a:avLst/>
          </a:prstGeom>
        </p:spPr>
      </p:pic>
    </p:spTree>
    <p:extLst>
      <p:ext uri="{BB962C8B-B14F-4D97-AF65-F5344CB8AC3E}">
        <p14:creationId xmlns:p14="http://schemas.microsoft.com/office/powerpoint/2010/main" val="184771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436843-94F1-C983-547A-818344034DE2}"/>
              </a:ext>
            </a:extLst>
          </p:cNvPr>
          <p:cNvPicPr>
            <a:picLocks noChangeAspect="1"/>
          </p:cNvPicPr>
          <p:nvPr/>
        </p:nvPicPr>
        <p:blipFill>
          <a:blip r:embed="rId2"/>
          <a:stretch>
            <a:fillRect/>
          </a:stretch>
        </p:blipFill>
        <p:spPr>
          <a:xfrm>
            <a:off x="358751" y="863745"/>
            <a:ext cx="8932399" cy="5130509"/>
          </a:xfrm>
          <a:prstGeom prst="rect">
            <a:avLst/>
          </a:prstGeom>
        </p:spPr>
      </p:pic>
      <p:sp>
        <p:nvSpPr>
          <p:cNvPr id="2" name="TextBox 1">
            <a:extLst>
              <a:ext uri="{FF2B5EF4-FFF2-40B4-BE49-F238E27FC236}">
                <a16:creationId xmlns:a16="http://schemas.microsoft.com/office/drawing/2014/main" id="{4D092BC7-EC9C-3140-1DB1-5AA5BFA4E618}"/>
              </a:ext>
            </a:extLst>
          </p:cNvPr>
          <p:cNvSpPr txBox="1"/>
          <p:nvPr/>
        </p:nvSpPr>
        <p:spPr>
          <a:xfrm>
            <a:off x="158559" y="0"/>
            <a:ext cx="2867708" cy="553998"/>
          </a:xfrm>
          <a:prstGeom prst="rect">
            <a:avLst/>
          </a:prstGeom>
          <a:noFill/>
        </p:spPr>
        <p:txBody>
          <a:bodyPr wrap="none" rtlCol="0">
            <a:spAutoFit/>
          </a:bodyPr>
          <a:lstStyle/>
          <a:p>
            <a:r>
              <a:rPr lang="en-US" sz="3000" dirty="0"/>
              <a:t>Data Processing</a:t>
            </a:r>
            <a:endParaRPr lang="en-IN" sz="3000" dirty="0"/>
          </a:p>
        </p:txBody>
      </p:sp>
    </p:spTree>
    <p:extLst>
      <p:ext uri="{BB962C8B-B14F-4D97-AF65-F5344CB8AC3E}">
        <p14:creationId xmlns:p14="http://schemas.microsoft.com/office/powerpoint/2010/main" val="387523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45E39D-3BAF-89D8-5080-E74547E43D52}"/>
              </a:ext>
            </a:extLst>
          </p:cNvPr>
          <p:cNvPicPr>
            <a:picLocks noChangeAspect="1"/>
          </p:cNvPicPr>
          <p:nvPr/>
        </p:nvPicPr>
        <p:blipFill>
          <a:blip r:embed="rId2"/>
          <a:stretch>
            <a:fillRect/>
          </a:stretch>
        </p:blipFill>
        <p:spPr>
          <a:xfrm>
            <a:off x="293364" y="1251754"/>
            <a:ext cx="9081255" cy="3961820"/>
          </a:xfrm>
          <a:prstGeom prst="rect">
            <a:avLst/>
          </a:prstGeom>
        </p:spPr>
      </p:pic>
    </p:spTree>
    <p:extLst>
      <p:ext uri="{BB962C8B-B14F-4D97-AF65-F5344CB8AC3E}">
        <p14:creationId xmlns:p14="http://schemas.microsoft.com/office/powerpoint/2010/main" val="368728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503116E-9D8A-5A2B-96E8-C05F6299F43F}"/>
              </a:ext>
            </a:extLst>
          </p:cNvPr>
          <p:cNvPicPr>
            <a:picLocks noChangeAspect="1"/>
          </p:cNvPicPr>
          <p:nvPr/>
        </p:nvPicPr>
        <p:blipFill>
          <a:blip r:embed="rId2"/>
          <a:stretch>
            <a:fillRect/>
          </a:stretch>
        </p:blipFill>
        <p:spPr>
          <a:xfrm>
            <a:off x="266326" y="5151273"/>
            <a:ext cx="9724839" cy="393574"/>
          </a:xfrm>
          <a:prstGeom prst="rect">
            <a:avLst/>
          </a:prstGeom>
        </p:spPr>
      </p:pic>
      <p:pic>
        <p:nvPicPr>
          <p:cNvPr id="4" name="Picture 3">
            <a:extLst>
              <a:ext uri="{FF2B5EF4-FFF2-40B4-BE49-F238E27FC236}">
                <a16:creationId xmlns:a16="http://schemas.microsoft.com/office/drawing/2014/main" id="{ACD11CC9-BAAD-2F43-21F4-EEBDDB1C0B6B}"/>
              </a:ext>
            </a:extLst>
          </p:cNvPr>
          <p:cNvPicPr>
            <a:picLocks noChangeAspect="1"/>
          </p:cNvPicPr>
          <p:nvPr/>
        </p:nvPicPr>
        <p:blipFill>
          <a:blip r:embed="rId3"/>
          <a:stretch>
            <a:fillRect/>
          </a:stretch>
        </p:blipFill>
        <p:spPr>
          <a:xfrm>
            <a:off x="596756" y="1509940"/>
            <a:ext cx="8278601" cy="3492679"/>
          </a:xfrm>
          <a:prstGeom prst="rect">
            <a:avLst/>
          </a:prstGeom>
        </p:spPr>
      </p:pic>
      <p:sp>
        <p:nvSpPr>
          <p:cNvPr id="2" name="TextBox 1">
            <a:extLst>
              <a:ext uri="{FF2B5EF4-FFF2-40B4-BE49-F238E27FC236}">
                <a16:creationId xmlns:a16="http://schemas.microsoft.com/office/drawing/2014/main" id="{A44C28C1-95F9-2353-66A5-5381A0C28F28}"/>
              </a:ext>
            </a:extLst>
          </p:cNvPr>
          <p:cNvSpPr txBox="1"/>
          <p:nvPr/>
        </p:nvSpPr>
        <p:spPr>
          <a:xfrm>
            <a:off x="2568388" y="632012"/>
            <a:ext cx="1894173" cy="492443"/>
          </a:xfrm>
          <a:prstGeom prst="rect">
            <a:avLst/>
          </a:prstGeom>
          <a:noFill/>
        </p:spPr>
        <p:txBody>
          <a:bodyPr wrap="none" rtlCol="0">
            <a:spAutoFit/>
          </a:bodyPr>
          <a:lstStyle/>
          <a:p>
            <a:r>
              <a:rPr lang="en-US" sz="2600" dirty="0"/>
              <a:t>Word Cloud</a:t>
            </a:r>
            <a:endParaRPr lang="en-IN" sz="2600" dirty="0"/>
          </a:p>
        </p:txBody>
      </p:sp>
    </p:spTree>
    <p:extLst>
      <p:ext uri="{BB962C8B-B14F-4D97-AF65-F5344CB8AC3E}">
        <p14:creationId xmlns:p14="http://schemas.microsoft.com/office/powerpoint/2010/main" val="2088520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DB46EB-FBB6-F6A6-8DFE-CBBA1455EE25}"/>
              </a:ext>
            </a:extLst>
          </p:cNvPr>
          <p:cNvPicPr>
            <a:picLocks noChangeAspect="1"/>
          </p:cNvPicPr>
          <p:nvPr/>
        </p:nvPicPr>
        <p:blipFill>
          <a:blip r:embed="rId2"/>
          <a:stretch>
            <a:fillRect/>
          </a:stretch>
        </p:blipFill>
        <p:spPr>
          <a:xfrm>
            <a:off x="1877292" y="5584115"/>
            <a:ext cx="7630590" cy="428685"/>
          </a:xfrm>
          <a:prstGeom prst="rect">
            <a:avLst/>
          </a:prstGeom>
        </p:spPr>
      </p:pic>
      <p:pic>
        <p:nvPicPr>
          <p:cNvPr id="8" name="Picture 7">
            <a:extLst>
              <a:ext uri="{FF2B5EF4-FFF2-40B4-BE49-F238E27FC236}">
                <a16:creationId xmlns:a16="http://schemas.microsoft.com/office/drawing/2014/main" id="{CD8DFDAB-E4EF-B756-144D-CB5024615896}"/>
              </a:ext>
            </a:extLst>
          </p:cNvPr>
          <p:cNvPicPr>
            <a:picLocks noChangeAspect="1"/>
          </p:cNvPicPr>
          <p:nvPr/>
        </p:nvPicPr>
        <p:blipFill>
          <a:blip r:embed="rId3"/>
          <a:stretch>
            <a:fillRect/>
          </a:stretch>
        </p:blipFill>
        <p:spPr>
          <a:xfrm>
            <a:off x="2590695" y="697777"/>
            <a:ext cx="5659225" cy="4748443"/>
          </a:xfrm>
          <a:prstGeom prst="rect">
            <a:avLst/>
          </a:prstGeom>
        </p:spPr>
      </p:pic>
    </p:spTree>
    <p:extLst>
      <p:ext uri="{BB962C8B-B14F-4D97-AF65-F5344CB8AC3E}">
        <p14:creationId xmlns:p14="http://schemas.microsoft.com/office/powerpoint/2010/main" val="4028634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51918C-1F8B-99D4-1408-0F3AA3B8602A}"/>
              </a:ext>
            </a:extLst>
          </p:cNvPr>
          <p:cNvPicPr>
            <a:picLocks noChangeAspect="1"/>
          </p:cNvPicPr>
          <p:nvPr/>
        </p:nvPicPr>
        <p:blipFill>
          <a:blip r:embed="rId2"/>
          <a:stretch>
            <a:fillRect/>
          </a:stretch>
        </p:blipFill>
        <p:spPr>
          <a:xfrm>
            <a:off x="3042420" y="394307"/>
            <a:ext cx="3686689" cy="400106"/>
          </a:xfrm>
          <a:prstGeom prst="rect">
            <a:avLst/>
          </a:prstGeom>
        </p:spPr>
      </p:pic>
      <p:pic>
        <p:nvPicPr>
          <p:cNvPr id="3" name="Picture 2">
            <a:extLst>
              <a:ext uri="{FF2B5EF4-FFF2-40B4-BE49-F238E27FC236}">
                <a16:creationId xmlns:a16="http://schemas.microsoft.com/office/drawing/2014/main" id="{4C7048B9-C653-F761-A827-9CDEC8B757C2}"/>
              </a:ext>
            </a:extLst>
          </p:cNvPr>
          <p:cNvPicPr>
            <a:picLocks noChangeAspect="1"/>
          </p:cNvPicPr>
          <p:nvPr/>
        </p:nvPicPr>
        <p:blipFill>
          <a:blip r:embed="rId3"/>
          <a:stretch>
            <a:fillRect/>
          </a:stretch>
        </p:blipFill>
        <p:spPr>
          <a:xfrm>
            <a:off x="2057192" y="1050762"/>
            <a:ext cx="6853128" cy="1314518"/>
          </a:xfrm>
          <a:prstGeom prst="rect">
            <a:avLst/>
          </a:prstGeom>
        </p:spPr>
      </p:pic>
      <p:pic>
        <p:nvPicPr>
          <p:cNvPr id="6" name="Picture 5">
            <a:extLst>
              <a:ext uri="{FF2B5EF4-FFF2-40B4-BE49-F238E27FC236}">
                <a16:creationId xmlns:a16="http://schemas.microsoft.com/office/drawing/2014/main" id="{7DD17B1E-AAF7-5D15-248E-34B5B60AE423}"/>
              </a:ext>
            </a:extLst>
          </p:cNvPr>
          <p:cNvPicPr>
            <a:picLocks noChangeAspect="1"/>
          </p:cNvPicPr>
          <p:nvPr/>
        </p:nvPicPr>
        <p:blipFill>
          <a:blip r:embed="rId4"/>
          <a:stretch>
            <a:fillRect/>
          </a:stretch>
        </p:blipFill>
        <p:spPr>
          <a:xfrm>
            <a:off x="2057192" y="2780606"/>
            <a:ext cx="5928568" cy="2292468"/>
          </a:xfrm>
          <a:prstGeom prst="rect">
            <a:avLst/>
          </a:prstGeom>
        </p:spPr>
      </p:pic>
    </p:spTree>
    <p:extLst>
      <p:ext uri="{BB962C8B-B14F-4D97-AF65-F5344CB8AC3E}">
        <p14:creationId xmlns:p14="http://schemas.microsoft.com/office/powerpoint/2010/main" val="3270869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4AD86D-8C43-AFE3-6272-E73B521A3FC2}"/>
              </a:ext>
            </a:extLst>
          </p:cNvPr>
          <p:cNvPicPr>
            <a:picLocks noChangeAspect="1"/>
          </p:cNvPicPr>
          <p:nvPr/>
        </p:nvPicPr>
        <p:blipFill>
          <a:blip r:embed="rId2"/>
          <a:stretch>
            <a:fillRect/>
          </a:stretch>
        </p:blipFill>
        <p:spPr>
          <a:xfrm>
            <a:off x="1945518" y="1287311"/>
            <a:ext cx="5227442" cy="654084"/>
          </a:xfrm>
          <a:prstGeom prst="rect">
            <a:avLst/>
          </a:prstGeom>
        </p:spPr>
      </p:pic>
      <p:pic>
        <p:nvPicPr>
          <p:cNvPr id="6" name="Picture 5">
            <a:extLst>
              <a:ext uri="{FF2B5EF4-FFF2-40B4-BE49-F238E27FC236}">
                <a16:creationId xmlns:a16="http://schemas.microsoft.com/office/drawing/2014/main" id="{5B336F6F-2896-F296-D440-DB58B0F84972}"/>
              </a:ext>
            </a:extLst>
          </p:cNvPr>
          <p:cNvPicPr>
            <a:picLocks noChangeAspect="1"/>
          </p:cNvPicPr>
          <p:nvPr/>
        </p:nvPicPr>
        <p:blipFill>
          <a:blip r:embed="rId3"/>
          <a:stretch>
            <a:fillRect/>
          </a:stretch>
        </p:blipFill>
        <p:spPr>
          <a:xfrm>
            <a:off x="1945518" y="2605982"/>
            <a:ext cx="5227442" cy="3001729"/>
          </a:xfrm>
          <a:prstGeom prst="rect">
            <a:avLst/>
          </a:prstGeom>
        </p:spPr>
      </p:pic>
    </p:spTree>
    <p:extLst>
      <p:ext uri="{BB962C8B-B14F-4D97-AF65-F5344CB8AC3E}">
        <p14:creationId xmlns:p14="http://schemas.microsoft.com/office/powerpoint/2010/main" val="1353948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59DA61-51F5-3822-E735-4B2D4BF5CC66}"/>
              </a:ext>
            </a:extLst>
          </p:cNvPr>
          <p:cNvSpPr txBox="1"/>
          <p:nvPr/>
        </p:nvSpPr>
        <p:spPr>
          <a:xfrm>
            <a:off x="3560110" y="861095"/>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D3D46D6-4BF0-1EF5-86A9-C21FB862A50A}"/>
              </a:ext>
            </a:extLst>
          </p:cNvPr>
          <p:cNvPicPr>
            <a:picLocks noChangeAspect="1"/>
          </p:cNvPicPr>
          <p:nvPr/>
        </p:nvPicPr>
        <p:blipFill>
          <a:blip r:embed="rId2"/>
          <a:stretch>
            <a:fillRect/>
          </a:stretch>
        </p:blipFill>
        <p:spPr>
          <a:xfrm>
            <a:off x="2174877" y="1544408"/>
            <a:ext cx="6658904" cy="3921672"/>
          </a:xfrm>
          <a:prstGeom prst="rect">
            <a:avLst/>
          </a:prstGeom>
        </p:spPr>
      </p:pic>
    </p:spTree>
    <p:extLst>
      <p:ext uri="{BB962C8B-B14F-4D97-AF65-F5344CB8AC3E}">
        <p14:creationId xmlns:p14="http://schemas.microsoft.com/office/powerpoint/2010/main" val="808345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4" name="TextBox 3">
            <a:extLst>
              <a:ext uri="{FF2B5EF4-FFF2-40B4-BE49-F238E27FC236}">
                <a16:creationId xmlns:a16="http://schemas.microsoft.com/office/drawing/2014/main" id="{DAE96911-D599-DDBA-EC93-67F70EFB825C}"/>
              </a:ext>
            </a:extLst>
          </p:cNvPr>
          <p:cNvSpPr txBox="1"/>
          <p:nvPr/>
        </p:nvSpPr>
        <p:spPr>
          <a:xfrm>
            <a:off x="2895880" y="748330"/>
            <a:ext cx="6098240" cy="2384307"/>
          </a:xfrm>
          <a:prstGeom prst="rect">
            <a:avLst/>
          </a:prstGeom>
          <a:noFill/>
        </p:spPr>
        <p:txBody>
          <a:bodyPr wrap="square">
            <a:spAutoFit/>
          </a:bodyPr>
          <a:lstStyle/>
          <a:p>
            <a:pPr lvl="0" algn="ctr">
              <a:lnSpc>
                <a:spcPct val="107000"/>
              </a:lnSpc>
            </a:pPr>
            <a:r>
              <a:rPr lang="en-IN" sz="20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B7E9DE9A-8CA9-F7F8-42C0-FCC597C9BEA3}"/>
              </a:ext>
            </a:extLst>
          </p:cNvPr>
          <p:cNvPicPr>
            <a:picLocks noChangeAspect="1"/>
          </p:cNvPicPr>
          <p:nvPr/>
        </p:nvPicPr>
        <p:blipFill>
          <a:blip r:embed="rId2"/>
          <a:stretch>
            <a:fillRect/>
          </a:stretch>
        </p:blipFill>
        <p:spPr>
          <a:xfrm>
            <a:off x="2895880" y="4411133"/>
            <a:ext cx="5087060" cy="2048161"/>
          </a:xfrm>
          <a:prstGeom prst="rect">
            <a:avLst/>
          </a:prstGeom>
        </p:spPr>
      </p:pic>
      <p:pic>
        <p:nvPicPr>
          <p:cNvPr id="5" name="Picture 4">
            <a:extLst>
              <a:ext uri="{FF2B5EF4-FFF2-40B4-BE49-F238E27FC236}">
                <a16:creationId xmlns:a16="http://schemas.microsoft.com/office/drawing/2014/main" id="{65CFACFD-0310-94AE-1C4A-C89A99B003A6}"/>
              </a:ext>
            </a:extLst>
          </p:cNvPr>
          <p:cNvPicPr>
            <a:picLocks noChangeAspect="1"/>
          </p:cNvPicPr>
          <p:nvPr/>
        </p:nvPicPr>
        <p:blipFill>
          <a:blip r:embed="rId3"/>
          <a:stretch>
            <a:fillRect/>
          </a:stretch>
        </p:blipFill>
        <p:spPr>
          <a:xfrm>
            <a:off x="2895880" y="3425284"/>
            <a:ext cx="2892649" cy="600159"/>
          </a:xfrm>
          <a:prstGeom prst="rect">
            <a:avLst/>
          </a:prstGeom>
        </p:spPr>
      </p:pic>
    </p:spTree>
    <p:extLst>
      <p:ext uri="{BB962C8B-B14F-4D97-AF65-F5344CB8AC3E}">
        <p14:creationId xmlns:p14="http://schemas.microsoft.com/office/powerpoint/2010/main" val="2350638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0" y="19364"/>
            <a:ext cx="5693664" cy="768096"/>
          </a:xfrm>
        </p:spPr>
        <p:txBody>
          <a:bodyPr/>
          <a:lstStyle/>
          <a:p>
            <a:r>
              <a:rPr lang="en-US" sz="30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30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625557" y="1311895"/>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5D5036-B31A-8ACD-8EC4-ED1449F608C1}"/>
              </a:ext>
            </a:extLst>
          </p:cNvPr>
          <p:cNvPicPr>
            <a:picLocks noChangeAspect="1"/>
          </p:cNvPicPr>
          <p:nvPr/>
        </p:nvPicPr>
        <p:blipFill>
          <a:blip r:embed="rId2"/>
          <a:stretch>
            <a:fillRect/>
          </a:stretch>
        </p:blipFill>
        <p:spPr>
          <a:xfrm>
            <a:off x="1363980" y="1985734"/>
            <a:ext cx="9464040" cy="2886532"/>
          </a:xfrm>
          <a:prstGeom prst="rect">
            <a:avLst/>
          </a:prstGeom>
        </p:spPr>
      </p:pic>
    </p:spTree>
    <p:extLst>
      <p:ext uri="{BB962C8B-B14F-4D97-AF65-F5344CB8AC3E}">
        <p14:creationId xmlns:p14="http://schemas.microsoft.com/office/powerpoint/2010/main" val="2689298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392342-0724-84C3-C7E5-B8D7862F7E95}"/>
              </a:ext>
            </a:extLst>
          </p:cNvPr>
          <p:cNvPicPr>
            <a:picLocks noChangeAspect="1"/>
          </p:cNvPicPr>
          <p:nvPr/>
        </p:nvPicPr>
        <p:blipFill rotWithShape="1">
          <a:blip r:embed="rId2"/>
          <a:srcRect r="18856" b="-2"/>
          <a:stretch/>
        </p:blipFill>
        <p:spPr>
          <a:xfrm>
            <a:off x="5450529" y="3263116"/>
            <a:ext cx="6741471" cy="3594884"/>
          </a:xfrm>
          <a:prstGeom prst="rect">
            <a:avLst/>
          </a:prstGeom>
        </p:spPr>
      </p:pic>
      <p:pic>
        <p:nvPicPr>
          <p:cNvPr id="4" name="Picture 3">
            <a:extLst>
              <a:ext uri="{FF2B5EF4-FFF2-40B4-BE49-F238E27FC236}">
                <a16:creationId xmlns:a16="http://schemas.microsoft.com/office/drawing/2014/main" id="{4CA047C7-894F-DF9C-99CB-1677CB3C37F2}"/>
              </a:ext>
            </a:extLst>
          </p:cNvPr>
          <p:cNvPicPr>
            <a:picLocks noChangeAspect="1"/>
          </p:cNvPicPr>
          <p:nvPr/>
        </p:nvPicPr>
        <p:blipFill rotWithShape="1">
          <a:blip r:embed="rId3"/>
          <a:srcRect l="1654" r="19776" b="-1"/>
          <a:stretch/>
        </p:blipFill>
        <p:spPr>
          <a:xfrm>
            <a:off x="1754330" y="10"/>
            <a:ext cx="6760897" cy="3920034"/>
          </a:xfrm>
          <a:custGeom>
            <a:avLst/>
            <a:gdLst/>
            <a:ahLst/>
            <a:cxnLst/>
            <a:rect l="l" t="t" r="r" b="b"/>
            <a:pathLst>
              <a:path w="4113440" h="3920044">
                <a:moveTo>
                  <a:pt x="0" y="0"/>
                </a:moveTo>
                <a:lnTo>
                  <a:pt x="4113440" y="0"/>
                </a:lnTo>
                <a:lnTo>
                  <a:pt x="4113440" y="3103224"/>
                </a:lnTo>
                <a:lnTo>
                  <a:pt x="2157388" y="3103224"/>
                </a:lnTo>
                <a:lnTo>
                  <a:pt x="2157388" y="3920044"/>
                </a:lnTo>
                <a:lnTo>
                  <a:pt x="0" y="3920044"/>
                </a:lnTo>
                <a:close/>
              </a:path>
            </a:pathLst>
          </a:custGeom>
        </p:spPr>
      </p:pic>
      <p:pic>
        <p:nvPicPr>
          <p:cNvPr id="10" name="Picture 9">
            <a:extLst>
              <a:ext uri="{FF2B5EF4-FFF2-40B4-BE49-F238E27FC236}">
                <a16:creationId xmlns:a16="http://schemas.microsoft.com/office/drawing/2014/main" id="{29B7BCA0-ADA1-EF74-72B8-AE1037D0673C}"/>
              </a:ext>
            </a:extLst>
          </p:cNvPr>
          <p:cNvPicPr>
            <a:picLocks noChangeAspect="1"/>
          </p:cNvPicPr>
          <p:nvPr/>
        </p:nvPicPr>
        <p:blipFill rotWithShape="1">
          <a:blip r:embed="rId4"/>
          <a:srcRect t="645" r="3" b="3"/>
          <a:stretch/>
        </p:blipFill>
        <p:spPr>
          <a:xfrm>
            <a:off x="1754330" y="4069977"/>
            <a:ext cx="3535331" cy="2019928"/>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570A13-58D2-A641-F56A-D641AB854904}"/>
              </a:ext>
            </a:extLst>
          </p:cNvPr>
          <p:cNvPicPr>
            <a:picLocks noChangeAspect="1"/>
          </p:cNvPicPr>
          <p:nvPr/>
        </p:nvPicPr>
        <p:blipFill rotWithShape="1">
          <a:blip r:embed="rId2"/>
          <a:srcRect b="20799"/>
          <a:stretch/>
        </p:blipFill>
        <p:spPr>
          <a:xfrm>
            <a:off x="1363980" y="1339596"/>
            <a:ext cx="9464040" cy="4178808"/>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A11E82-0041-380D-B9D5-1ADD1090815A}"/>
              </a:ext>
            </a:extLst>
          </p:cNvPr>
          <p:cNvPicPr>
            <a:picLocks noChangeAspect="1"/>
          </p:cNvPicPr>
          <p:nvPr/>
        </p:nvPicPr>
        <p:blipFill rotWithShape="1">
          <a:blip r:embed="rId2"/>
          <a:srcRect t="12131" b="12391"/>
          <a:stretch/>
        </p:blipFill>
        <p:spPr>
          <a:xfrm>
            <a:off x="1363980" y="1339596"/>
            <a:ext cx="9464040" cy="4178808"/>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03018FE-A8C9-94CB-61E5-05BE84FEA175}"/>
              </a:ext>
            </a:extLst>
          </p:cNvPr>
          <p:cNvPicPr>
            <a:picLocks noChangeAspect="1"/>
          </p:cNvPicPr>
          <p:nvPr/>
        </p:nvPicPr>
        <p:blipFill>
          <a:blip r:embed="rId2"/>
          <a:stretch>
            <a:fillRect/>
          </a:stretch>
        </p:blipFill>
        <p:spPr>
          <a:xfrm>
            <a:off x="1428546" y="801859"/>
            <a:ext cx="3552767" cy="5243939"/>
          </a:xfrm>
          <a:prstGeom prst="rect">
            <a:avLst/>
          </a:prstGeom>
        </p:spPr>
      </p:pic>
      <p:pic>
        <p:nvPicPr>
          <p:cNvPr id="5" name="Picture 4">
            <a:extLst>
              <a:ext uri="{FF2B5EF4-FFF2-40B4-BE49-F238E27FC236}">
                <a16:creationId xmlns:a16="http://schemas.microsoft.com/office/drawing/2014/main" id="{4652D46B-B778-B36A-2744-3C9C8EBCB8AB}"/>
              </a:ext>
            </a:extLst>
          </p:cNvPr>
          <p:cNvPicPr>
            <a:picLocks noChangeAspect="1"/>
          </p:cNvPicPr>
          <p:nvPr/>
        </p:nvPicPr>
        <p:blipFill>
          <a:blip r:embed="rId3"/>
          <a:stretch>
            <a:fillRect/>
          </a:stretch>
        </p:blipFill>
        <p:spPr>
          <a:xfrm>
            <a:off x="6581394" y="934293"/>
            <a:ext cx="4823475" cy="4979071"/>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A7406E-18E1-E152-D345-8E876B0ED120}"/>
              </a:ext>
            </a:extLst>
          </p:cNvPr>
          <p:cNvPicPr>
            <a:picLocks noChangeAspect="1"/>
          </p:cNvPicPr>
          <p:nvPr/>
        </p:nvPicPr>
        <p:blipFill>
          <a:blip r:embed="rId2"/>
          <a:stretch>
            <a:fillRect/>
          </a:stretch>
        </p:blipFill>
        <p:spPr>
          <a:xfrm>
            <a:off x="2893847" y="1339596"/>
            <a:ext cx="6404305" cy="4178808"/>
          </a:xfrm>
          <a:prstGeom prst="rect">
            <a:avLst/>
          </a:prstGeom>
        </p:spPr>
      </p:pic>
    </p:spTree>
    <p:extLst>
      <p:ext uri="{BB962C8B-B14F-4D97-AF65-F5344CB8AC3E}">
        <p14:creationId xmlns:p14="http://schemas.microsoft.com/office/powerpoint/2010/main" val="768898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7A364E-CA2B-05C4-608F-F4B5204CEECA}"/>
              </a:ext>
            </a:extLst>
          </p:cNvPr>
          <p:cNvPicPr>
            <a:picLocks noChangeAspect="1"/>
          </p:cNvPicPr>
          <p:nvPr/>
        </p:nvPicPr>
        <p:blipFill>
          <a:blip r:embed="rId2"/>
          <a:stretch>
            <a:fillRect/>
          </a:stretch>
        </p:blipFill>
        <p:spPr>
          <a:xfrm>
            <a:off x="2920837" y="1619157"/>
            <a:ext cx="6350326" cy="3619686"/>
          </a:xfrm>
          <a:prstGeom prst="rect">
            <a:avLst/>
          </a:prstGeom>
        </p:spPr>
      </p:pic>
    </p:spTree>
    <p:extLst>
      <p:ext uri="{BB962C8B-B14F-4D97-AF65-F5344CB8AC3E}">
        <p14:creationId xmlns:p14="http://schemas.microsoft.com/office/powerpoint/2010/main" val="1315441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br>
              <a:rPr lang="en-US" dirty="0"/>
            </a:br>
            <a:br>
              <a:rPr lang="en-US" dirty="0"/>
            </a:br>
            <a:r>
              <a:rPr lang="en-US" dirty="0"/>
              <a:t>1. Saving the model</a:t>
            </a:r>
            <a:br>
              <a:rPr lang="en-US" dirty="0"/>
            </a:br>
            <a:br>
              <a:rPr lang="en-US" dirty="0"/>
            </a:b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br>
            <a:br>
              <a:rPr lang="en-US" dirty="0"/>
            </a:br>
            <a:br>
              <a:rPr lang="en-US" dirty="0"/>
            </a:br>
            <a:endParaRPr lang="en-US" dirty="0"/>
          </a:p>
          <a:p>
            <a:br>
              <a:rPr lang="en-US" dirty="0"/>
            </a:br>
            <a:br>
              <a:rPr lang="en-US" dirty="0"/>
            </a:br>
            <a:br>
              <a:rPr lang="en-US" dirty="0"/>
            </a:br>
            <a:br>
              <a:rPr lang="en-US" dirty="0"/>
            </a:br>
            <a:br>
              <a:rPr lang="en-US" dirty="0">
                <a:latin typeface="-apple-system"/>
              </a:rPr>
            </a:br>
            <a:br>
              <a:rPr lang="en-US" dirty="0">
                <a:latin typeface="-apple-system"/>
              </a:rPr>
            </a:br>
            <a:endParaRPr lang="en-US" dirty="0"/>
          </a:p>
        </p:txBody>
      </p:sp>
      <p:pic>
        <p:nvPicPr>
          <p:cNvPr id="6" name="Picture 5">
            <a:extLst>
              <a:ext uri="{FF2B5EF4-FFF2-40B4-BE49-F238E27FC236}">
                <a16:creationId xmlns:a16="http://schemas.microsoft.com/office/drawing/2014/main" id="{D0BBADC9-AC95-4657-E234-0B5B6274EA57}"/>
              </a:ext>
            </a:extLst>
          </p:cNvPr>
          <p:cNvPicPr>
            <a:picLocks noChangeAspect="1"/>
          </p:cNvPicPr>
          <p:nvPr/>
        </p:nvPicPr>
        <p:blipFill>
          <a:blip r:embed="rId2"/>
          <a:stretch>
            <a:fillRect/>
          </a:stretch>
        </p:blipFill>
        <p:spPr>
          <a:xfrm>
            <a:off x="4096796" y="3771900"/>
            <a:ext cx="3473629" cy="577880"/>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ctrTitle"/>
          </p:nvPr>
        </p:nvSpPr>
        <p:spPr>
          <a:xfrm>
            <a:off x="87672" y="0"/>
            <a:ext cx="2727813" cy="4584527"/>
          </a:xfrm>
        </p:spPr>
        <p:txBody>
          <a:bodyPr vert="horz" lIns="91440" tIns="45720" rIns="91440" bIns="45720" rtlCol="0" anchor="t">
            <a:normAutofit/>
          </a:bodyPr>
          <a:lstStyle/>
          <a:p>
            <a:r>
              <a:rPr lang="en-US" sz="3200" b="0" i="0" kern="1200" cap="all" dirty="0">
                <a:solidFill>
                  <a:schemeClr val="tx1"/>
                </a:solidFill>
                <a:effectLst/>
                <a:latin typeface="+mj-lt"/>
                <a:ea typeface="+mj-ea"/>
                <a:cs typeface="+mj-cs"/>
              </a:rPr>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1"/>
          </p:nvPr>
        </p:nvSpPr>
        <p:spPr>
          <a:xfrm>
            <a:off x="725264" y="836297"/>
            <a:ext cx="9360030" cy="4916465"/>
          </a:xfrm>
        </p:spPr>
        <p:txBody>
          <a:bodyPr vert="horz" lIns="91440" tIns="45720" rIns="91440" bIns="45720" rtlCol="0" anchor="t">
            <a:normAutofit/>
          </a:bodyPr>
          <a:lstStyle/>
          <a:p>
            <a:pPr marL="228600" indent="-228600" algn="l">
              <a:lnSpc>
                <a:spcPct val="110000"/>
              </a:lnSpc>
              <a:spcAft>
                <a:spcPts val="800"/>
              </a:spcAft>
              <a:buFont typeface="Arial" panose="020B0604020202020204" pitchFamily="34" charset="0"/>
              <a:buChar char="•"/>
            </a:pPr>
            <a:r>
              <a:rPr lang="en-US" sz="1500" dirty="0">
                <a:solidFill>
                  <a:schemeClr val="tx1"/>
                </a:solidFill>
              </a:rPr>
              <a:t>In this project we have detected spam and ham messages </a:t>
            </a:r>
            <a:r>
              <a:rPr lang="en-US" sz="1500" b="0" i="0" dirty="0">
                <a:solidFill>
                  <a:schemeClr val="tx1"/>
                </a:solidFill>
              </a:rPr>
              <a:t>that have been collected for SMS Spam research</a:t>
            </a:r>
            <a:r>
              <a:rPr lang="en-US" sz="1500" dirty="0">
                <a:solidFill>
                  <a:schemeClr val="tx1"/>
                </a:solidFill>
              </a:rPr>
              <a:t>. Then we have done different text process to eliminate problem of imbalance. By doing different EDA steps we have analyzed the text. </a:t>
            </a:r>
          </a:p>
          <a:p>
            <a:pPr marL="228600" indent="-228600" algn="l">
              <a:lnSpc>
                <a:spcPct val="110000"/>
              </a:lnSpc>
              <a:spcAft>
                <a:spcPts val="800"/>
              </a:spcAft>
              <a:buFont typeface="Arial" panose="020B0604020202020204" pitchFamily="34" charset="0"/>
              <a:buChar char="•"/>
            </a:pPr>
            <a:r>
              <a:rPr lang="en-US" sz="1500" dirty="0">
                <a:solidFill>
                  <a:schemeClr val="tx1"/>
                </a:solidFill>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228600" indent="-228600" algn="l">
              <a:lnSpc>
                <a:spcPct val="110000"/>
              </a:lnSpc>
              <a:spcAft>
                <a:spcPts val="800"/>
              </a:spcAft>
              <a:buFont typeface="Arial" panose="020B0604020202020204" pitchFamily="34" charset="0"/>
              <a:buChar char="•"/>
            </a:pPr>
            <a:r>
              <a:rPr lang="en-US" sz="1500" dirty="0">
                <a:solidFill>
                  <a:schemeClr val="tx1"/>
                </a:solidFill>
              </a:rPr>
              <a:t>Finally, by doing hyperparameter tuning we got optimum parameters for our final model. And finally, we got improved accuracy score for our final model.</a:t>
            </a:r>
          </a:p>
          <a:p>
            <a:pPr indent="-228600" algn="l">
              <a:lnSpc>
                <a:spcPct val="110000"/>
              </a:lnSpc>
              <a:buFont typeface="Arial" panose="020B0604020202020204" pitchFamily="34" charset="0"/>
              <a:buChar char="•"/>
            </a:pPr>
            <a:endParaRPr lang="en-US" sz="1500" dirty="0">
              <a:solidFill>
                <a:schemeClr val="tx1"/>
              </a:solidFill>
            </a:endParaRPr>
          </a:p>
        </p:txBody>
      </p:sp>
    </p:spTree>
    <p:extLst>
      <p:ext uri="{BB962C8B-B14F-4D97-AF65-F5344CB8AC3E}">
        <p14:creationId xmlns:p14="http://schemas.microsoft.com/office/powerpoint/2010/main" val="2439111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57071" y="1584552"/>
            <a:ext cx="9099255" cy="2537251"/>
          </a:xfrm>
        </p:spPr>
        <p:txBody>
          <a:bodyPr anchor="ctr">
            <a:normAutofit/>
          </a:bodyPr>
          <a:lstStyle/>
          <a:p>
            <a:pPr algn="ctr"/>
            <a:r>
              <a:rPr lang="en-US" sz="7200">
                <a:solidFill>
                  <a:srgbClr val="454545"/>
                </a:solidFill>
              </a:rPr>
              <a:t>THANK YOU</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0" y="0"/>
            <a:ext cx="10671048" cy="768096"/>
          </a:xfrm>
        </p:spPr>
        <p:txBody>
          <a:bodyPr/>
          <a:lstStyle/>
          <a:p>
            <a:r>
              <a:rPr lang="en-US" sz="3000"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1" y="1699083"/>
            <a:ext cx="9274002" cy="4935005"/>
          </a:xfrm>
          <a:prstGeom prst="rect">
            <a:avLst/>
          </a:prstGeom>
          <a:noFill/>
        </p:spPr>
        <p:txBody>
          <a:bodyPr wrap="square" rtlCol="0">
            <a:spAutoFit/>
          </a:bodyPr>
          <a:lstStyle/>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SMS Spam Collection is a set of SMS tagged messages that have been collected for SMS Spam research. It contains one set of SMS messages in English of 5,574 messages, tagged according being ham (legitimate) or spam.</a:t>
            </a:r>
          </a:p>
          <a:p>
            <a:pPr marL="457200" algn="just">
              <a:lnSpc>
                <a:spcPct val="107000"/>
              </a:lnSpc>
              <a:spcAft>
                <a:spcPts val="800"/>
              </a:spcAf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Spam Detector is used to detect unwanted, malicious and virus infected texts and helps to separate them from the non-spam texts. It uses a binary type of classification containing the labels such as ‘ham’ (non-spam) and spam. Application of this can be seen in Google Mail (GMAIL) where it segregates the spam emails in order to prevent them from getting into the user’s inbox.</a:t>
            </a:r>
          </a:p>
          <a:p>
            <a:pPr marL="457200" algn="just">
              <a:lnSpc>
                <a:spcPct val="107000"/>
              </a:lnSpc>
              <a:spcAft>
                <a:spcPts val="800"/>
              </a:spcAf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collection of 5573 rows SMS spam messages was manually extracted from the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Grumbletext</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0" y="0"/>
            <a:ext cx="6400800" cy="768096"/>
          </a:xfrm>
        </p:spPr>
        <p:txBody>
          <a:bodyPr>
            <a:normAutofit/>
          </a:bodyPr>
          <a:lstStyle/>
          <a:p>
            <a:r>
              <a:rPr lang="en-US" sz="3000" b="1" i="0" dirty="0">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0" y="1479176"/>
            <a:ext cx="11389659" cy="4518212"/>
          </a:xfrm>
        </p:spPr>
        <p:txBody>
          <a:bodyPr/>
          <a:lstStyle/>
          <a:p>
            <a:pPr algn="just"/>
            <a:r>
              <a:rPr lang="en-US" b="0" i="0" dirty="0">
                <a:solidFill>
                  <a:schemeClr val="tx1"/>
                </a:solidFill>
                <a:effectLst/>
                <a:latin typeface="-apple-system"/>
              </a:rPr>
              <a:t>A subset of 3,375 SMS randomly chosen ham messages of the NUS SMS Corpus (NSC), which is a dataset of about 10,000 legitimate messages collected for research at the Department of Computer Science at the National University of Singapore. The messages largely originate from Singaporeans and mostly from students attending the University. These messages were collected from volunteers who were made aware that their contributions were going to be made publicly available.</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0" y="0"/>
            <a:ext cx="8852736" cy="768096"/>
          </a:xfrm>
        </p:spPr>
        <p:txBody>
          <a:bodyPr/>
          <a:lstStyle/>
          <a:p>
            <a:r>
              <a:rPr lang="en-US" sz="3000" b="1" i="0" dirty="0">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0" y="1179455"/>
            <a:ext cx="10475258" cy="3139321"/>
          </a:xfrm>
          <a:prstGeom prst="rect">
            <a:avLst/>
          </a:prstGeom>
          <a:noFill/>
        </p:spPr>
        <p:txBody>
          <a:bodyPr wrap="square">
            <a:spAutoFit/>
          </a:bodyPr>
          <a:lstStyle/>
          <a:p>
            <a:pPr algn="just"/>
            <a:endParaRPr lang="en-US" b="0" i="0" dirty="0">
              <a:effectLst/>
              <a:latin typeface="-apple-system"/>
            </a:endParaRPr>
          </a:p>
          <a:p>
            <a:pPr algn="just"/>
            <a:r>
              <a:rPr lang="en-US" b="0" i="0" dirty="0">
                <a:effectLst/>
                <a:latin typeface="-apple-system"/>
              </a:rPr>
              <a:t>We need to build a machine learning model. But before model building do all data preprocessing steps involving NLP. Try different models with different hyper parameters and select the best model.</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0" y="-1614"/>
            <a:ext cx="10671048" cy="620178"/>
          </a:xfrm>
        </p:spPr>
        <p:txBody>
          <a:bodyPr/>
          <a:lstStyle/>
          <a:p>
            <a:r>
              <a:rPr lang="en-IN" sz="3000" dirty="0"/>
              <a:t>Exploratory Data Analysis (EDA)</a:t>
            </a:r>
            <a:endParaRPr lang="en-US" sz="30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541494"/>
            <a:ext cx="11036808" cy="3996466"/>
          </a:xfrm>
        </p:spPr>
        <p:txBody>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US" b="1" i="0" dirty="0">
                <a:solidFill>
                  <a:srgbClr val="000000"/>
                </a:solidFill>
                <a:effectLst/>
                <a:latin typeface="Helvetica Neue"/>
              </a:rPr>
              <a:t>Checked total number of unique value</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a:p>
            <a:r>
              <a:rPr lang="en-US" b="1" dirty="0">
                <a:solidFill>
                  <a:srgbClr val="000000"/>
                </a:solidFill>
                <a:latin typeface="Helvetica Neue"/>
              </a:rPr>
              <a:t>Dropped irrelevant features</a:t>
            </a:r>
          </a:p>
          <a:p>
            <a:r>
              <a:rPr lang="en-US" b="1" dirty="0">
                <a:solidFill>
                  <a:srgbClr val="000000"/>
                </a:solidFill>
                <a:latin typeface="Helvetica Neue"/>
              </a:rPr>
              <a:t>Handled NULL values</a:t>
            </a:r>
          </a:p>
          <a:p>
            <a:r>
              <a:rPr lang="en-US" b="1" dirty="0">
                <a:solidFill>
                  <a:srgbClr val="000000"/>
                </a:solidFill>
                <a:latin typeface="Helvetica Neue"/>
              </a:rPr>
              <a:t>Handled duplicate values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0" y="-49319"/>
            <a:ext cx="8596668" cy="1320800"/>
          </a:xfrm>
        </p:spPr>
        <p:txBody>
          <a:bodyPr vert="horz" lIns="91440" tIns="45720" rIns="91440" bIns="45720" rtlCol="0" anchor="t">
            <a:normAutofit/>
          </a:bodyPr>
          <a:lstStyle/>
          <a:p>
            <a:pPr>
              <a:lnSpc>
                <a:spcPct val="90000"/>
              </a:lnSpc>
            </a:pPr>
            <a:r>
              <a:rPr lang="en-US" sz="3000" dirty="0"/>
              <a:t>Data Description of Data-set</a:t>
            </a:r>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0" y="1810373"/>
            <a:ext cx="5989855" cy="3450613"/>
          </a:xfrm>
        </p:spPr>
        <p:txBody>
          <a:bodyPr vert="horz" lIns="91440" tIns="45720" rIns="91440" bIns="45720" rtlCol="0" anchor="t">
            <a:normAutofit/>
          </a:bodyPr>
          <a:lstStyle/>
          <a:p>
            <a:pPr marL="342900"/>
            <a:r>
              <a:rPr lang="en-US" dirty="0"/>
              <a:t>The dataset contains 5572 records (rows) and 5 features (columns). </a:t>
            </a:r>
          </a:p>
          <a:p>
            <a:pPr marL="342900" marR="0" lvl="0" fontAlgn="auto">
              <a:spcBef>
                <a:spcPts val="0"/>
              </a:spcBef>
              <a:spcAft>
                <a:spcPts val="0"/>
              </a:spcAft>
              <a:tabLst/>
              <a:defRPr/>
            </a:pPr>
            <a:endParaRPr lang="en-US" dirty="0"/>
          </a:p>
          <a:p>
            <a:pPr marL="0" marR="0" lvl="0" fontAlgn="auto">
              <a:spcBef>
                <a:spcPts val="0"/>
              </a:spcBef>
              <a:spcAft>
                <a:spcPts val="0"/>
              </a:spcAft>
              <a:tabLst/>
              <a:defRPr/>
            </a:pPr>
            <a:endParaRPr lang="en-US" dirty="0"/>
          </a:p>
          <a:p>
            <a:pPr marL="0" marR="0" lvl="0" fontAlgn="auto">
              <a:spcBef>
                <a:spcPts val="0"/>
              </a:spcBef>
              <a:spcAft>
                <a:spcPts val="0"/>
              </a:spcAft>
              <a:tabLst/>
              <a:defRPr/>
            </a:pPr>
            <a:endParaRPr lang="en-US" dirty="0"/>
          </a:p>
          <a:p>
            <a:pPr marL="0" marR="0" lvl="0" fontAlgn="auto">
              <a:spcBef>
                <a:spcPts val="0"/>
              </a:spcBef>
              <a:spcAft>
                <a:spcPts val="0"/>
              </a:spcAft>
              <a:tabLst/>
              <a:defRPr/>
            </a:pPr>
            <a:endParaRPr lang="en-US" dirty="0"/>
          </a:p>
          <a:p>
            <a:pPr marL="0" marR="0" lvl="0" fontAlgn="auto">
              <a:spcBef>
                <a:spcPts val="0"/>
              </a:spcBef>
              <a:spcAft>
                <a:spcPts val="0"/>
              </a:spcAft>
              <a:tabLst/>
              <a:defRPr/>
            </a:pPr>
            <a:r>
              <a:rPr lang="en-US" dirty="0"/>
              <a:t>Removed 3 unwanted columns.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vert="horz" lIns="91440" tIns="45720" rIns="91440" bIns="45720" rtlCol="0" anchor="t">
            <a:normAutofit/>
          </a:bodyPr>
          <a:lstStyle/>
          <a:p>
            <a:pPr>
              <a:lnSpc>
                <a:spcPct val="90000"/>
              </a:lnSpc>
              <a:spcAft>
                <a:spcPts val="600"/>
              </a:spcAft>
            </a:pPr>
            <a:fld id="{48F63A3B-78C7-47BE-AE5E-E10140E04643}" type="slidenum">
              <a:rPr lang="en-US" kern="1200" dirty="0">
                <a:solidFill>
                  <a:schemeClr val="accent1"/>
                </a:solidFill>
                <a:latin typeface="+mn-lt"/>
                <a:ea typeface="+mn-ea"/>
                <a:cs typeface="+mn-cs"/>
              </a:rPr>
              <a:pPr>
                <a:lnSpc>
                  <a:spcPct val="90000"/>
                </a:lnSpc>
                <a:spcAft>
                  <a:spcPts val="600"/>
                </a:spcAft>
              </a:pPr>
              <a:t>7</a:t>
            </a:fld>
            <a:endParaRPr lang="en-US" kern="1200" dirty="0">
              <a:solidFill>
                <a:schemeClr val="accent1"/>
              </a:solidFill>
              <a:latin typeface="+mn-lt"/>
              <a:ea typeface="+mn-ea"/>
              <a:cs typeface="+mn-cs"/>
            </a:endParaRPr>
          </a:p>
        </p:txBody>
      </p:sp>
      <p:pic>
        <p:nvPicPr>
          <p:cNvPr id="4" name="Picture 3">
            <a:extLst>
              <a:ext uri="{FF2B5EF4-FFF2-40B4-BE49-F238E27FC236}">
                <a16:creationId xmlns:a16="http://schemas.microsoft.com/office/drawing/2014/main" id="{C2B11925-477D-2878-6509-03DD14FA6FA3}"/>
              </a:ext>
            </a:extLst>
          </p:cNvPr>
          <p:cNvPicPr>
            <a:picLocks noChangeAspect="1"/>
          </p:cNvPicPr>
          <p:nvPr/>
        </p:nvPicPr>
        <p:blipFill>
          <a:blip r:embed="rId2"/>
          <a:stretch>
            <a:fillRect/>
          </a:stretch>
        </p:blipFill>
        <p:spPr>
          <a:xfrm>
            <a:off x="6629399" y="1597226"/>
            <a:ext cx="2817691" cy="1325970"/>
          </a:xfrm>
          <a:prstGeom prst="rect">
            <a:avLst/>
          </a:prstGeom>
        </p:spPr>
      </p:pic>
      <p:pic>
        <p:nvPicPr>
          <p:cNvPr id="9" name="Picture 8">
            <a:extLst>
              <a:ext uri="{FF2B5EF4-FFF2-40B4-BE49-F238E27FC236}">
                <a16:creationId xmlns:a16="http://schemas.microsoft.com/office/drawing/2014/main" id="{E6E91DA2-7D07-1669-54D7-9FC45103D449}"/>
              </a:ext>
            </a:extLst>
          </p:cNvPr>
          <p:cNvPicPr>
            <a:picLocks noChangeAspect="1"/>
          </p:cNvPicPr>
          <p:nvPr/>
        </p:nvPicPr>
        <p:blipFill>
          <a:blip r:embed="rId3"/>
          <a:stretch>
            <a:fillRect/>
          </a:stretch>
        </p:blipFill>
        <p:spPr>
          <a:xfrm>
            <a:off x="3948891" y="3172539"/>
            <a:ext cx="5795719" cy="2868823"/>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0" y="52175"/>
            <a:ext cx="10671048" cy="768096"/>
          </a:xfrm>
        </p:spPr>
        <p:txBody>
          <a:bodyPr/>
          <a:lstStyle/>
          <a:p>
            <a:r>
              <a:rPr lang="en-IN" sz="3000" b="1" i="0" dirty="0">
                <a:effectLst/>
              </a:rPr>
              <a:t>Data Visualization</a:t>
            </a:r>
          </a:p>
        </p:txBody>
      </p:sp>
      <p:pic>
        <p:nvPicPr>
          <p:cNvPr id="10" name="Picture 9">
            <a:extLst>
              <a:ext uri="{FF2B5EF4-FFF2-40B4-BE49-F238E27FC236}">
                <a16:creationId xmlns:a16="http://schemas.microsoft.com/office/drawing/2014/main" id="{A662AF91-0BB7-A83B-93C0-123B9EFBAD90}"/>
              </a:ext>
            </a:extLst>
          </p:cNvPr>
          <p:cNvPicPr>
            <a:picLocks noChangeAspect="1"/>
          </p:cNvPicPr>
          <p:nvPr/>
        </p:nvPicPr>
        <p:blipFill>
          <a:blip r:embed="rId2"/>
          <a:stretch>
            <a:fillRect/>
          </a:stretch>
        </p:blipFill>
        <p:spPr>
          <a:xfrm>
            <a:off x="966064" y="5062369"/>
            <a:ext cx="6982053" cy="635893"/>
          </a:xfrm>
          <a:prstGeom prst="rect">
            <a:avLst/>
          </a:prstGeom>
        </p:spPr>
      </p:pic>
      <p:pic>
        <p:nvPicPr>
          <p:cNvPr id="5" name="Picture 4">
            <a:extLst>
              <a:ext uri="{FF2B5EF4-FFF2-40B4-BE49-F238E27FC236}">
                <a16:creationId xmlns:a16="http://schemas.microsoft.com/office/drawing/2014/main" id="{428C9983-6C9C-D4F3-D996-7537FBA05EEC}"/>
              </a:ext>
            </a:extLst>
          </p:cNvPr>
          <p:cNvPicPr>
            <a:picLocks noChangeAspect="1"/>
          </p:cNvPicPr>
          <p:nvPr/>
        </p:nvPicPr>
        <p:blipFill>
          <a:blip r:embed="rId3"/>
          <a:stretch>
            <a:fillRect/>
          </a:stretch>
        </p:blipFill>
        <p:spPr>
          <a:xfrm>
            <a:off x="265388" y="1159738"/>
            <a:ext cx="8575161" cy="3412262"/>
          </a:xfrm>
          <a:prstGeom prst="rect">
            <a:avLst/>
          </a:prstGeom>
        </p:spPr>
      </p:pic>
    </p:spTree>
    <p:extLst>
      <p:ext uri="{BB962C8B-B14F-4D97-AF65-F5344CB8AC3E}">
        <p14:creationId xmlns:p14="http://schemas.microsoft.com/office/powerpoint/2010/main" val="1348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EDEC7DE-8EF9-D38F-EB66-C8E246E46684}"/>
              </a:ext>
            </a:extLst>
          </p:cNvPr>
          <p:cNvPicPr>
            <a:picLocks noChangeAspect="1"/>
          </p:cNvPicPr>
          <p:nvPr/>
        </p:nvPicPr>
        <p:blipFill>
          <a:blip r:embed="rId2"/>
          <a:stretch>
            <a:fillRect/>
          </a:stretch>
        </p:blipFill>
        <p:spPr>
          <a:xfrm>
            <a:off x="1721224" y="5177119"/>
            <a:ext cx="8724369" cy="640726"/>
          </a:xfrm>
          <a:prstGeom prst="rect">
            <a:avLst/>
          </a:prstGeom>
        </p:spPr>
      </p:pic>
      <p:pic>
        <p:nvPicPr>
          <p:cNvPr id="4" name="Picture 3">
            <a:extLst>
              <a:ext uri="{FF2B5EF4-FFF2-40B4-BE49-F238E27FC236}">
                <a16:creationId xmlns:a16="http://schemas.microsoft.com/office/drawing/2014/main" id="{6CD14D5A-8ED6-9539-BBF0-A260663C6918}"/>
              </a:ext>
            </a:extLst>
          </p:cNvPr>
          <p:cNvPicPr>
            <a:picLocks noChangeAspect="1"/>
          </p:cNvPicPr>
          <p:nvPr/>
        </p:nvPicPr>
        <p:blipFill>
          <a:blip r:embed="rId3"/>
          <a:stretch>
            <a:fillRect/>
          </a:stretch>
        </p:blipFill>
        <p:spPr>
          <a:xfrm>
            <a:off x="399866" y="827566"/>
            <a:ext cx="5381174" cy="3606985"/>
          </a:xfrm>
          <a:prstGeom prst="rect">
            <a:avLst/>
          </a:prstGeom>
        </p:spPr>
      </p:pic>
      <p:pic>
        <p:nvPicPr>
          <p:cNvPr id="9" name="Picture 8">
            <a:extLst>
              <a:ext uri="{FF2B5EF4-FFF2-40B4-BE49-F238E27FC236}">
                <a16:creationId xmlns:a16="http://schemas.microsoft.com/office/drawing/2014/main" id="{724A051B-9B96-15D1-5573-482E5BA25C0E}"/>
              </a:ext>
            </a:extLst>
          </p:cNvPr>
          <p:cNvPicPr>
            <a:picLocks noChangeAspect="1"/>
          </p:cNvPicPr>
          <p:nvPr/>
        </p:nvPicPr>
        <p:blipFill>
          <a:blip r:embed="rId4"/>
          <a:stretch>
            <a:fillRect/>
          </a:stretch>
        </p:blipFill>
        <p:spPr>
          <a:xfrm>
            <a:off x="6264129" y="814865"/>
            <a:ext cx="5658141" cy="3619686"/>
          </a:xfrm>
          <a:prstGeom prst="rect">
            <a:avLst/>
          </a:prstGeom>
        </p:spPr>
      </p:pic>
    </p:spTree>
    <p:extLst>
      <p:ext uri="{BB962C8B-B14F-4D97-AF65-F5344CB8AC3E}">
        <p14:creationId xmlns:p14="http://schemas.microsoft.com/office/powerpoint/2010/main" val="16738642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4612</TotalTime>
  <Words>654</Words>
  <Application>Microsoft Office PowerPoint</Application>
  <PresentationFormat>Widescreen</PresentationFormat>
  <Paragraphs>76</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-apple-system</vt:lpstr>
      <vt:lpstr>Arial</vt:lpstr>
      <vt:lpstr>Arial Black</vt:lpstr>
      <vt:lpstr>Calibri</vt:lpstr>
      <vt:lpstr>Helvetica Neue</vt:lpstr>
      <vt:lpstr>Symbol</vt:lpstr>
      <vt:lpstr>Trebuchet MS</vt:lpstr>
      <vt:lpstr>Wingdings</vt:lpstr>
      <vt:lpstr>Wingdings 3</vt:lpstr>
      <vt:lpstr>Facet</vt:lpstr>
      <vt:lpstr>Spam Detection Classifier project</vt:lpstr>
      <vt:lpstr>AGENDA</vt:lpstr>
      <vt:lpstr>Introduction</vt:lpstr>
      <vt:lpstr>Business Goal</vt:lpstr>
      <vt:lpstr>Technical Requirements</vt:lpstr>
      <vt:lpstr>Exploratory Data Analysis (EDA)</vt:lpstr>
      <vt:lpstr>Data Description of Data-set</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Sumit Dhandhania</cp:lastModifiedBy>
  <cp:revision>251</cp:revision>
  <dcterms:created xsi:type="dcterms:W3CDTF">2022-08-31T15:26:21Z</dcterms:created>
  <dcterms:modified xsi:type="dcterms:W3CDTF">2022-12-12T05:54:38Z</dcterms:modified>
</cp:coreProperties>
</file>