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4" r:id="rId5"/>
    <p:sldId id="275" r:id="rId6"/>
    <p:sldId id="282" r:id="rId7"/>
    <p:sldId id="276" r:id="rId8"/>
    <p:sldId id="283" r:id="rId9"/>
    <p:sldId id="286" r:id="rId10"/>
    <p:sldId id="284" r:id="rId11"/>
    <p:sldId id="277" r:id="rId12"/>
    <p:sldId id="278" r:id="rId13"/>
    <p:sldId id="279" r:id="rId14"/>
    <p:sldId id="285" r:id="rId15"/>
    <p:sldId id="28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D60B4-9A70-46DC-B18D-EAC8124AF3D9}" v="504" dt="2024-03-10T14:29:58.882"/>
    <p1510:client id="{9954FC67-1B0F-42BA-8447-8767928C8D45}" v="255" dt="2024-03-11T05:37:39.908"/>
    <p1510:client id="{A07B472D-02FE-442C-B369-3AC01409A2FA}" v="1" dt="2024-03-11T05:39:43.351"/>
    <p1510:client id="{AB4969C2-29E2-456F-89C1-7E7E5BB7DBD1}" v="4" dt="2024-03-11T02:04:55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F81CBC-9611-4354-8759-B486B31AD22F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1B7696F-18D8-49FD-9E46-F580E35B98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Avenir Next LT Pro"/>
            </a:rPr>
            <a:t>Provides</a:t>
          </a:r>
          <a:r>
            <a:rPr lang="en-US" b="0"/>
            <a:t> a comprehensive comparison between cloud-based and on-premises deployment costs, enabling users to identify the most cost-effective option tailored to their specific needs.</a:t>
          </a:r>
        </a:p>
      </dgm:t>
    </dgm:pt>
    <dgm:pt modelId="{8A40F806-A5BB-410A-A07B-B7251380D70C}" type="parTrans" cxnId="{A167955D-32E9-4EE7-9F5D-ECEB05DBD7A0}">
      <dgm:prSet/>
      <dgm:spPr/>
      <dgm:t>
        <a:bodyPr/>
        <a:lstStyle/>
        <a:p>
          <a:endParaRPr lang="en-US"/>
        </a:p>
      </dgm:t>
    </dgm:pt>
    <dgm:pt modelId="{E4B4EF07-4613-4E5D-9FF7-B9F118654497}" type="sibTrans" cxnId="{A167955D-32E9-4EE7-9F5D-ECEB05DBD7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568C90-F766-4675-9513-587DF74F570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solidFill>
                <a:schemeClr val="tx1"/>
              </a:solidFill>
              <a:latin typeface="Avenir Next LT Pro"/>
            </a:rPr>
            <a:t>Offers</a:t>
          </a:r>
          <a:r>
            <a:rPr lang="en-US">
              <a:solidFill>
                <a:schemeClr val="tx1"/>
              </a:solidFill>
            </a:rPr>
            <a:t> clear financial insights </a:t>
          </a:r>
          <a:r>
            <a:rPr lang="en-US">
              <a:solidFill>
                <a:schemeClr val="tx1"/>
              </a:solidFill>
              <a:latin typeface="Avenir Next LT Pro"/>
            </a:rPr>
            <a:t>and</a:t>
          </a:r>
          <a:r>
            <a:rPr lang="en-US">
              <a:solidFill>
                <a:schemeClr val="tx1"/>
              </a:solidFill>
            </a:rPr>
            <a:t> highlights operational </a:t>
          </a:r>
          <a:r>
            <a:rPr lang="en-US">
              <a:solidFill>
                <a:schemeClr val="tx1"/>
              </a:solidFill>
              <a:latin typeface="Avenir Next LT Pro"/>
            </a:rPr>
            <a:t>advantages, directing users</a:t>
          </a:r>
          <a:r>
            <a:rPr lang="en-US">
              <a:solidFill>
                <a:schemeClr val="tx1"/>
              </a:solidFill>
            </a:rPr>
            <a:t> towards choices that match their strategic and financial goals.</a:t>
          </a:r>
        </a:p>
      </dgm:t>
    </dgm:pt>
    <dgm:pt modelId="{5D0ED46E-2FE7-47C5-8DC7-7A768627C396}" type="parTrans" cxnId="{B3A1F01D-5F4B-4765-89AC-F0389157D600}">
      <dgm:prSet/>
      <dgm:spPr/>
      <dgm:t>
        <a:bodyPr/>
        <a:lstStyle/>
        <a:p>
          <a:endParaRPr lang="en-US"/>
        </a:p>
      </dgm:t>
    </dgm:pt>
    <dgm:pt modelId="{66A9725B-43D2-4965-B2AE-EAC4CE7C8AB2}" type="sibTrans" cxnId="{B3A1F01D-5F4B-4765-89AC-F0389157D600}">
      <dgm:prSet/>
      <dgm:spPr/>
      <dgm:t>
        <a:bodyPr/>
        <a:lstStyle/>
        <a:p>
          <a:endParaRPr lang="en-US"/>
        </a:p>
      </dgm:t>
    </dgm:pt>
    <dgm:pt modelId="{F378FECF-37B3-49EC-BCA9-04E793F04129}" type="pres">
      <dgm:prSet presAssocID="{ADF81CBC-9611-4354-8759-B486B31AD22F}" presName="root" presStyleCnt="0">
        <dgm:presLayoutVars>
          <dgm:dir/>
          <dgm:resizeHandles val="exact"/>
        </dgm:presLayoutVars>
      </dgm:prSet>
      <dgm:spPr/>
    </dgm:pt>
    <dgm:pt modelId="{B3D7E7E6-1E6C-4274-86E5-651449B3B4D0}" type="pres">
      <dgm:prSet presAssocID="{ADF81CBC-9611-4354-8759-B486B31AD22F}" presName="container" presStyleCnt="0">
        <dgm:presLayoutVars>
          <dgm:dir/>
          <dgm:resizeHandles val="exact"/>
        </dgm:presLayoutVars>
      </dgm:prSet>
      <dgm:spPr/>
    </dgm:pt>
    <dgm:pt modelId="{476BEB45-D171-4CF2-A5C2-4C225D4C38B0}" type="pres">
      <dgm:prSet presAssocID="{31B7696F-18D8-49FD-9E46-F580E35B984A}" presName="compNode" presStyleCnt="0"/>
      <dgm:spPr/>
    </dgm:pt>
    <dgm:pt modelId="{BD4FF670-E9FA-4295-8D53-AC0350019FF6}" type="pres">
      <dgm:prSet presAssocID="{31B7696F-18D8-49FD-9E46-F580E35B984A}" presName="iconBgRect" presStyleLbl="bgShp" presStyleIdx="0" presStyleCnt="2"/>
      <dgm:spPr/>
    </dgm:pt>
    <dgm:pt modelId="{28A486D2-B579-4BD1-9271-141D767EEAC1}" type="pres">
      <dgm:prSet presAssocID="{31B7696F-18D8-49FD-9E46-F580E35B98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D2E571E-B680-4A90-BE7E-9E227616874E}" type="pres">
      <dgm:prSet presAssocID="{31B7696F-18D8-49FD-9E46-F580E35B984A}" presName="spaceRect" presStyleCnt="0"/>
      <dgm:spPr/>
    </dgm:pt>
    <dgm:pt modelId="{D8B67D06-5195-43E8-AA49-2F5BE5FEDF98}" type="pres">
      <dgm:prSet presAssocID="{31B7696F-18D8-49FD-9E46-F580E35B984A}" presName="textRect" presStyleLbl="revTx" presStyleIdx="0" presStyleCnt="2">
        <dgm:presLayoutVars>
          <dgm:chMax val="1"/>
          <dgm:chPref val="1"/>
        </dgm:presLayoutVars>
      </dgm:prSet>
      <dgm:spPr/>
    </dgm:pt>
    <dgm:pt modelId="{24DF2090-16B5-4D68-9752-D422E906F7E4}" type="pres">
      <dgm:prSet presAssocID="{E4B4EF07-4613-4E5D-9FF7-B9F118654497}" presName="sibTrans" presStyleLbl="sibTrans2D1" presStyleIdx="0" presStyleCnt="0"/>
      <dgm:spPr/>
    </dgm:pt>
    <dgm:pt modelId="{056E39F8-4025-4ECA-B365-C70DBD74B505}" type="pres">
      <dgm:prSet presAssocID="{33568C90-F766-4675-9513-587DF74F5708}" presName="compNode" presStyleCnt="0"/>
      <dgm:spPr/>
    </dgm:pt>
    <dgm:pt modelId="{DBAAFB89-911B-4B03-832E-62B0D35BB70A}" type="pres">
      <dgm:prSet presAssocID="{33568C90-F766-4675-9513-587DF74F5708}" presName="iconBgRect" presStyleLbl="bgShp" presStyleIdx="1" presStyleCnt="2"/>
      <dgm:spPr/>
    </dgm:pt>
    <dgm:pt modelId="{2B6ABC38-2397-402E-A4AB-ECD4B5C72145}" type="pres">
      <dgm:prSet presAssocID="{33568C90-F766-4675-9513-587DF74F57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6E16C6F-FCAB-4B08-8461-4E4DF3113D07}" type="pres">
      <dgm:prSet presAssocID="{33568C90-F766-4675-9513-587DF74F5708}" presName="spaceRect" presStyleCnt="0"/>
      <dgm:spPr/>
    </dgm:pt>
    <dgm:pt modelId="{3C1FFA02-7F70-404E-A071-21CF7E1FFC6F}" type="pres">
      <dgm:prSet presAssocID="{33568C90-F766-4675-9513-587DF74F570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3A1F01D-5F4B-4765-89AC-F0389157D600}" srcId="{ADF81CBC-9611-4354-8759-B486B31AD22F}" destId="{33568C90-F766-4675-9513-587DF74F5708}" srcOrd="1" destOrd="0" parTransId="{5D0ED46E-2FE7-47C5-8DC7-7A768627C396}" sibTransId="{66A9725B-43D2-4965-B2AE-EAC4CE7C8AB2}"/>
    <dgm:cxn modelId="{A167955D-32E9-4EE7-9F5D-ECEB05DBD7A0}" srcId="{ADF81CBC-9611-4354-8759-B486B31AD22F}" destId="{31B7696F-18D8-49FD-9E46-F580E35B984A}" srcOrd="0" destOrd="0" parTransId="{8A40F806-A5BB-410A-A07B-B7251380D70C}" sibTransId="{E4B4EF07-4613-4E5D-9FF7-B9F118654497}"/>
    <dgm:cxn modelId="{3254137C-53E2-4F5B-8C54-D5BA54DBFAD5}" type="presOf" srcId="{E4B4EF07-4613-4E5D-9FF7-B9F118654497}" destId="{24DF2090-16B5-4D68-9752-D422E906F7E4}" srcOrd="0" destOrd="0" presId="urn:microsoft.com/office/officeart/2018/2/layout/IconCircleList"/>
    <dgm:cxn modelId="{C7563D7F-AE7A-4340-BC6A-D2EC0F42AB88}" type="presOf" srcId="{ADF81CBC-9611-4354-8759-B486B31AD22F}" destId="{F378FECF-37B3-49EC-BCA9-04E793F04129}" srcOrd="0" destOrd="0" presId="urn:microsoft.com/office/officeart/2018/2/layout/IconCircleList"/>
    <dgm:cxn modelId="{B78CE287-C7E9-4FD2-BD77-0E524B924CAB}" type="presOf" srcId="{33568C90-F766-4675-9513-587DF74F5708}" destId="{3C1FFA02-7F70-404E-A071-21CF7E1FFC6F}" srcOrd="0" destOrd="0" presId="urn:microsoft.com/office/officeart/2018/2/layout/IconCircleList"/>
    <dgm:cxn modelId="{AE04ADF6-B9BB-40B9-B0BF-B9CCAC8C9244}" type="presOf" srcId="{31B7696F-18D8-49FD-9E46-F580E35B984A}" destId="{D8B67D06-5195-43E8-AA49-2F5BE5FEDF98}" srcOrd="0" destOrd="0" presId="urn:microsoft.com/office/officeart/2018/2/layout/IconCircleList"/>
    <dgm:cxn modelId="{4F397246-883A-4538-9AC6-DF7F4CC41559}" type="presParOf" srcId="{F378FECF-37B3-49EC-BCA9-04E793F04129}" destId="{B3D7E7E6-1E6C-4274-86E5-651449B3B4D0}" srcOrd="0" destOrd="0" presId="urn:microsoft.com/office/officeart/2018/2/layout/IconCircleList"/>
    <dgm:cxn modelId="{D01B3451-653F-43A7-86A4-D9AD604EA177}" type="presParOf" srcId="{B3D7E7E6-1E6C-4274-86E5-651449B3B4D0}" destId="{476BEB45-D171-4CF2-A5C2-4C225D4C38B0}" srcOrd="0" destOrd="0" presId="urn:microsoft.com/office/officeart/2018/2/layout/IconCircleList"/>
    <dgm:cxn modelId="{B6AC9A11-99D4-48D1-A260-E13DF97DF50A}" type="presParOf" srcId="{476BEB45-D171-4CF2-A5C2-4C225D4C38B0}" destId="{BD4FF670-E9FA-4295-8D53-AC0350019FF6}" srcOrd="0" destOrd="0" presId="urn:microsoft.com/office/officeart/2018/2/layout/IconCircleList"/>
    <dgm:cxn modelId="{58343806-5EF0-476B-991E-026E6639F5EC}" type="presParOf" srcId="{476BEB45-D171-4CF2-A5C2-4C225D4C38B0}" destId="{28A486D2-B579-4BD1-9271-141D767EEAC1}" srcOrd="1" destOrd="0" presId="urn:microsoft.com/office/officeart/2018/2/layout/IconCircleList"/>
    <dgm:cxn modelId="{6C6A67D4-7D35-42AB-B6F9-8F5ADE8B8CB5}" type="presParOf" srcId="{476BEB45-D171-4CF2-A5C2-4C225D4C38B0}" destId="{CD2E571E-B680-4A90-BE7E-9E227616874E}" srcOrd="2" destOrd="0" presId="urn:microsoft.com/office/officeart/2018/2/layout/IconCircleList"/>
    <dgm:cxn modelId="{52332172-32F1-42DB-B29D-DB28D3C782F3}" type="presParOf" srcId="{476BEB45-D171-4CF2-A5C2-4C225D4C38B0}" destId="{D8B67D06-5195-43E8-AA49-2F5BE5FEDF98}" srcOrd="3" destOrd="0" presId="urn:microsoft.com/office/officeart/2018/2/layout/IconCircleList"/>
    <dgm:cxn modelId="{EAC16E80-5483-49D6-969A-81445A108257}" type="presParOf" srcId="{B3D7E7E6-1E6C-4274-86E5-651449B3B4D0}" destId="{24DF2090-16B5-4D68-9752-D422E906F7E4}" srcOrd="1" destOrd="0" presId="urn:microsoft.com/office/officeart/2018/2/layout/IconCircleList"/>
    <dgm:cxn modelId="{F9DF5073-B7F1-492C-8F22-E0F64B5D6208}" type="presParOf" srcId="{B3D7E7E6-1E6C-4274-86E5-651449B3B4D0}" destId="{056E39F8-4025-4ECA-B365-C70DBD74B505}" srcOrd="2" destOrd="0" presId="urn:microsoft.com/office/officeart/2018/2/layout/IconCircleList"/>
    <dgm:cxn modelId="{63AB3739-124D-4A8C-8935-53991A8ACFEF}" type="presParOf" srcId="{056E39F8-4025-4ECA-B365-C70DBD74B505}" destId="{DBAAFB89-911B-4B03-832E-62B0D35BB70A}" srcOrd="0" destOrd="0" presId="urn:microsoft.com/office/officeart/2018/2/layout/IconCircleList"/>
    <dgm:cxn modelId="{B8A1E943-960E-4123-807A-F04877DF36D7}" type="presParOf" srcId="{056E39F8-4025-4ECA-B365-C70DBD74B505}" destId="{2B6ABC38-2397-402E-A4AB-ECD4B5C72145}" srcOrd="1" destOrd="0" presId="urn:microsoft.com/office/officeart/2018/2/layout/IconCircleList"/>
    <dgm:cxn modelId="{EAD8020E-1E75-446B-903C-DF71F0B60CAC}" type="presParOf" srcId="{056E39F8-4025-4ECA-B365-C70DBD74B505}" destId="{86E16C6F-FCAB-4B08-8461-4E4DF3113D07}" srcOrd="2" destOrd="0" presId="urn:microsoft.com/office/officeart/2018/2/layout/IconCircleList"/>
    <dgm:cxn modelId="{2E89C01A-438C-41C7-9000-9C2025C7E451}" type="presParOf" srcId="{056E39F8-4025-4ECA-B365-C70DBD74B505}" destId="{3C1FFA02-7F70-404E-A071-21CF7E1FFC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FF670-E9FA-4295-8D53-AC0350019FF6}">
      <dsp:nvSpPr>
        <dsp:cNvPr id="0" name=""/>
        <dsp:cNvSpPr/>
      </dsp:nvSpPr>
      <dsp:spPr>
        <a:xfrm>
          <a:off x="227025" y="1298415"/>
          <a:ext cx="1343496" cy="134349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A486D2-B579-4BD1-9271-141D767EEAC1}">
      <dsp:nvSpPr>
        <dsp:cNvPr id="0" name=""/>
        <dsp:cNvSpPr/>
      </dsp:nvSpPr>
      <dsp:spPr>
        <a:xfrm>
          <a:off x="509159" y="1580549"/>
          <a:ext cx="779228" cy="779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67D06-5195-43E8-AA49-2F5BE5FEDF98}">
      <dsp:nvSpPr>
        <dsp:cNvPr id="0" name=""/>
        <dsp:cNvSpPr/>
      </dsp:nvSpPr>
      <dsp:spPr>
        <a:xfrm>
          <a:off x="1858413" y="1298415"/>
          <a:ext cx="3166813" cy="134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Avenir Next LT Pro"/>
            </a:rPr>
            <a:t>Provides</a:t>
          </a:r>
          <a:r>
            <a:rPr lang="en-US" sz="1400" b="0" kern="1200"/>
            <a:t> a comprehensive comparison between cloud-based and on-premises deployment costs, enabling users to identify the most cost-effective option tailored to their specific needs.</a:t>
          </a:r>
        </a:p>
      </dsp:txBody>
      <dsp:txXfrm>
        <a:off x="1858413" y="1298415"/>
        <a:ext cx="3166813" cy="1343496"/>
      </dsp:txXfrm>
    </dsp:sp>
    <dsp:sp modelId="{DBAAFB89-911B-4B03-832E-62B0D35BB70A}">
      <dsp:nvSpPr>
        <dsp:cNvPr id="0" name=""/>
        <dsp:cNvSpPr/>
      </dsp:nvSpPr>
      <dsp:spPr>
        <a:xfrm>
          <a:off x="5577021" y="1298415"/>
          <a:ext cx="1343496" cy="134349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ABC38-2397-402E-A4AB-ECD4B5C72145}">
      <dsp:nvSpPr>
        <dsp:cNvPr id="0" name=""/>
        <dsp:cNvSpPr/>
      </dsp:nvSpPr>
      <dsp:spPr>
        <a:xfrm>
          <a:off x="5859155" y="1580549"/>
          <a:ext cx="779228" cy="7792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FFA02-7F70-404E-A071-21CF7E1FFC6F}">
      <dsp:nvSpPr>
        <dsp:cNvPr id="0" name=""/>
        <dsp:cNvSpPr/>
      </dsp:nvSpPr>
      <dsp:spPr>
        <a:xfrm>
          <a:off x="7208410" y="1298415"/>
          <a:ext cx="3166813" cy="1343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chemeClr val="tx1"/>
              </a:solidFill>
              <a:latin typeface="Avenir Next LT Pro"/>
            </a:rPr>
            <a:t>Offers</a:t>
          </a:r>
          <a:r>
            <a:rPr lang="en-US" sz="1400" kern="1200">
              <a:solidFill>
                <a:schemeClr val="tx1"/>
              </a:solidFill>
            </a:rPr>
            <a:t> clear financial insights </a:t>
          </a:r>
          <a:r>
            <a:rPr lang="en-US" sz="1400" kern="1200">
              <a:solidFill>
                <a:schemeClr val="tx1"/>
              </a:solidFill>
              <a:latin typeface="Avenir Next LT Pro"/>
            </a:rPr>
            <a:t>and</a:t>
          </a:r>
          <a:r>
            <a:rPr lang="en-US" sz="1400" kern="1200">
              <a:solidFill>
                <a:schemeClr val="tx1"/>
              </a:solidFill>
            </a:rPr>
            <a:t> highlights operational </a:t>
          </a:r>
          <a:r>
            <a:rPr lang="en-US" sz="1400" kern="1200">
              <a:solidFill>
                <a:schemeClr val="tx1"/>
              </a:solidFill>
              <a:latin typeface="Avenir Next LT Pro"/>
            </a:rPr>
            <a:t>advantages, directing users</a:t>
          </a:r>
          <a:r>
            <a:rPr lang="en-US" sz="1400" kern="1200">
              <a:solidFill>
                <a:schemeClr val="tx1"/>
              </a:solidFill>
            </a:rPr>
            <a:t> towards choices that match their strategic and financial goals.</a:t>
          </a:r>
        </a:p>
      </dsp:txBody>
      <dsp:txXfrm>
        <a:off x="7208410" y="1298415"/>
        <a:ext cx="3166813" cy="1343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12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0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0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jobs/137593/software-engineer-innovate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ativeworkline.at/2016/07/chatbot-icon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c/cost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m/methodology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m/methodology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00BDC-1746-AA94-1AC9-51F1E2B06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6" r="6697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>
                <a:solidFill>
                  <a:schemeClr val="bg1"/>
                </a:solidFill>
                <a:latin typeface="Avenir Next LT Pro"/>
                <a:cs typeface="Segoe UI"/>
              </a:rPr>
              <a:t>TCO Calculator Model for Cloud Workloads</a:t>
            </a:r>
          </a:p>
          <a:p>
            <a:r>
              <a:rPr lang="en-US" sz="4800">
                <a:solidFill>
                  <a:schemeClr val="bg1"/>
                </a:solidFill>
                <a:latin typeface="Avenir Next LT Pro"/>
                <a:cs typeface="Segoe UI"/>
              </a:rPr>
              <a:t> </a:t>
            </a:r>
            <a:r>
              <a:rPr lang="en-US" sz="1800">
                <a:solidFill>
                  <a:schemeClr val="bg1"/>
                </a:solidFill>
                <a:latin typeface="Avenir Next LT Pro"/>
                <a:cs typeface="Segoe UI"/>
              </a:rPr>
              <a:t>- Empowering Businesses to Make Informed Decisions on IT Deployment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55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EC53FD-B2AF-63E7-0BE6-34268BBEC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1869" r="1125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1796B-69D2-FDE1-BF3F-86133D67A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578290-0F37-2300-7098-EAA05154196D}"/>
              </a:ext>
            </a:extLst>
          </p:cNvPr>
          <p:cNvSpPr txBox="1"/>
          <p:nvPr/>
        </p:nvSpPr>
        <p:spPr>
          <a:xfrm>
            <a:off x="9575579" y="6657945"/>
            <a:ext cx="26164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764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Cloud Providers 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32140BC-5A87-5891-4BCC-6D9CEE5DC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639140"/>
              </p:ext>
            </p:extLst>
          </p:nvPr>
        </p:nvGraphicFramePr>
        <p:xfrm>
          <a:off x="838200" y="2295252"/>
          <a:ext cx="10602249" cy="3940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21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Currency Conversion:</a:t>
            </a:r>
          </a:p>
        </p:txBody>
      </p:sp>
      <p:pic>
        <p:nvPicPr>
          <p:cNvPr id="6" name="Picture 5" descr="Calculator, pen, compass, money and a paper with graphs printed on it">
            <a:extLst>
              <a:ext uri="{FF2B5EF4-FFF2-40B4-BE49-F238E27FC236}">
                <a16:creationId xmlns:a16="http://schemas.microsoft.com/office/drawing/2014/main" id="{1F960CCB-1B25-9185-5526-2DC503F04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9" r="19970" b="-2"/>
          <a:stretch/>
        </p:blipFill>
        <p:spPr>
          <a:xfrm>
            <a:off x="414528" y="1310739"/>
            <a:ext cx="4033647" cy="413593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Global Applicability:  capability to provide cost estimates in local currencies, enhancing its utility for international businesses</a:t>
            </a:r>
          </a:p>
          <a:p>
            <a:r>
              <a:rPr lang="en-US" sz="1800"/>
              <a:t>Exchange Rate Integration:  real-time currency conversion based on current exchange rates</a:t>
            </a:r>
          </a:p>
        </p:txBody>
      </p:sp>
    </p:spTree>
    <p:extLst>
      <p:ext uri="{BB962C8B-B14F-4D97-AF65-F5344CB8AC3E}">
        <p14:creationId xmlns:p14="http://schemas.microsoft.com/office/powerpoint/2010/main" val="400918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Prediction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Deployment CU Prediction: Introducing the feature that uses machine learning model to predict the optimal Compute Units based on input data, aiding in precise resource allocation</a:t>
            </a:r>
          </a:p>
          <a:p>
            <a:r>
              <a:rPr lang="en-US" sz="1800"/>
              <a:t>Model Training and Accuracy: Trained an ML model on synthesized dataset with accuracy 96.89%</a:t>
            </a:r>
          </a:p>
          <a:p>
            <a:r>
              <a:rPr lang="en-US" sz="1800">
                <a:ea typeface="+mn-lt"/>
                <a:cs typeface="+mn-lt"/>
              </a:rPr>
              <a:t>ML model predicts the appropriate deployment capacity based on your load and other defined parameters.</a:t>
            </a:r>
            <a:endParaRPr lang="en-US" sz="1800"/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2332B2EB-61C5-6BA4-E99B-5B2D3A5FD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78" r="22269" b="-2"/>
          <a:stretch/>
        </p:blipFill>
        <p:spPr>
          <a:xfrm>
            <a:off x="7923550" y="630936"/>
            <a:ext cx="3610185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1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p!!Rectangle">
            <a:extLst>
              <a:ext uri="{FF2B5EF4-FFF2-40B4-BE49-F238E27FC236}">
                <a16:creationId xmlns:a16="http://schemas.microsoft.com/office/drawing/2014/main" id="{D0D0518B-D51A-4AC9-8054-5C1EF2EB9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blue and white logo&#10;&#10;Description automatically generated">
            <a:extLst>
              <a:ext uri="{FF2B5EF4-FFF2-40B4-BE49-F238E27FC236}">
                <a16:creationId xmlns:a16="http://schemas.microsoft.com/office/drawing/2014/main" id="{3463EB4E-CE2B-F903-81CC-358B0E461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277" r="9833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46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2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98904-4A24-8BF2-AE6E-736E5D96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45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600"/>
              <a:t>AI chatbot:</a:t>
            </a:r>
          </a:p>
        </p:txBody>
      </p:sp>
      <p:sp>
        <p:nvSpPr>
          <p:cNvPr id="47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267" y="115681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24" y="2113280"/>
            <a:ext cx="35204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BB3DD7-F7A8-1D43-3FAE-5C75225BF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45" y="2354199"/>
            <a:ext cx="3666744" cy="34613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Designed to answer your queries about TCO costs and guide you on actions related to optimizing TCO.</a:t>
            </a:r>
          </a:p>
          <a:p>
            <a:r>
              <a:rPr lang="en-US" sz="1800"/>
              <a:t>Capable</a:t>
            </a:r>
            <a:r>
              <a:rPr lang="en-US" sz="1800">
                <a:ea typeface="+mn-lt"/>
                <a:cs typeface="+mn-lt"/>
              </a:rPr>
              <a:t> of giving audio, video response</a:t>
            </a: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469A9-74EA-24E7-B6FC-A2434DD99C07}"/>
              </a:ext>
            </a:extLst>
          </p:cNvPr>
          <p:cNvSpPr txBox="1"/>
          <p:nvPr/>
        </p:nvSpPr>
        <p:spPr>
          <a:xfrm>
            <a:off x="9553136" y="6657945"/>
            <a:ext cx="263886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8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6908CC-6AC4-4222-8250-B90B6072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F606D8-696E-4B76-BB10-43672AA1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751" y="302429"/>
            <a:ext cx="11550506" cy="60539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216B88A-4D81-64C6-A9AF-EBD639EB3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11164"/>
          <a:stretch/>
        </p:blipFill>
        <p:spPr>
          <a:xfrm>
            <a:off x="352751" y="302429"/>
            <a:ext cx="11550506" cy="60539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BF1881-5AFD-48F9-979A-19EE2FE30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608" y="2735029"/>
            <a:ext cx="14828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5FF55-538D-044C-AA5C-5562DFA4DCA7}"/>
              </a:ext>
            </a:extLst>
          </p:cNvPr>
          <p:cNvSpPr txBox="1"/>
          <p:nvPr/>
        </p:nvSpPr>
        <p:spPr>
          <a:xfrm>
            <a:off x="967618" y="634999"/>
            <a:ext cx="5594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ChatBot</a:t>
            </a:r>
            <a:r>
              <a:rPr lang="en-US"/>
              <a:t> Architecture:</a:t>
            </a:r>
          </a:p>
        </p:txBody>
      </p:sp>
    </p:spTree>
    <p:extLst>
      <p:ext uri="{BB962C8B-B14F-4D97-AF65-F5344CB8AC3E}">
        <p14:creationId xmlns:p14="http://schemas.microsoft.com/office/powerpoint/2010/main" val="224658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Auto-Scaling:</a:t>
            </a:r>
          </a:p>
        </p:txBody>
      </p:sp>
      <p:pic>
        <p:nvPicPr>
          <p:cNvPr id="6" name="Picture 5" descr="Calculator and notepad">
            <a:extLst>
              <a:ext uri="{FF2B5EF4-FFF2-40B4-BE49-F238E27FC236}">
                <a16:creationId xmlns:a16="http://schemas.microsoft.com/office/drawing/2014/main" id="{CF89F677-1758-F718-35E2-427566FB1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00" r="13152" b="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On the basis of the network traffic the model will predict will auto scaling needed or not</a:t>
            </a:r>
          </a:p>
          <a:p>
            <a:r>
              <a:rPr lang="en-US" sz="1800"/>
              <a:t>We implemented a script that will fetch the network traffic and depending upon the threshold set it will predict auto scaling need.</a:t>
            </a:r>
          </a:p>
        </p:txBody>
      </p:sp>
    </p:spTree>
    <p:extLst>
      <p:ext uri="{BB962C8B-B14F-4D97-AF65-F5344CB8AC3E}">
        <p14:creationId xmlns:p14="http://schemas.microsoft.com/office/powerpoint/2010/main" val="56888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Introduction</a:t>
            </a:r>
          </a:p>
        </p:txBody>
      </p:sp>
      <p:pic>
        <p:nvPicPr>
          <p:cNvPr id="6" name="Picture 5" descr="A 3D pattern of ring shapes connected by lines">
            <a:extLst>
              <a:ext uri="{FF2B5EF4-FFF2-40B4-BE49-F238E27FC236}">
                <a16:creationId xmlns:a16="http://schemas.microsoft.com/office/drawing/2014/main" id="{4DFBC963-4A35-AA5E-7F0C-9D98AD286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414528" y="1783120"/>
            <a:ext cx="4033647" cy="319117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sz="1800">
                <a:ea typeface="+mn-lt"/>
                <a:cs typeface="+mn-lt"/>
              </a:rPr>
              <a:t>Tool designed to help organizations make informed decisions when comparing on-premises and cloud-based infrastructure costs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sz="1800">
                <a:ea typeface="+mn-lt"/>
                <a:cs typeface="+mn-lt"/>
              </a:rPr>
              <a:t>This tool takes into account server workload, storage, and labor costs, offering insights into the most cost-effective solutions for your specific needs.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4860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Free Images : number, pen, macro, balance, paper, close up, cash, font ...">
            <a:extLst>
              <a:ext uri="{FF2B5EF4-FFF2-40B4-BE49-F238E27FC236}">
                <a16:creationId xmlns:a16="http://schemas.microsoft.com/office/drawing/2014/main" id="{4C4DAAD6-59BB-0493-F499-823B49841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1" r="1004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What is TCO: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700">
                <a:solidFill>
                  <a:schemeClr val="bg1"/>
                </a:solidFill>
              </a:rPr>
              <a:t>Total Cost of Ownership encompasses all direct and indirect costs associated with an asset or acquisition over its entire life cycle</a:t>
            </a:r>
          </a:p>
          <a:p>
            <a:pPr>
              <a:lnSpc>
                <a:spcPct val="100000"/>
              </a:lnSpc>
            </a:pPr>
            <a:r>
              <a:rPr lang="en-US" sz="1700">
                <a:solidFill>
                  <a:schemeClr val="bg1"/>
                </a:solidFill>
              </a:rPr>
              <a:t>TCO is a financial metric that estimates and compares the costs of a product or service.</a:t>
            </a:r>
          </a:p>
        </p:txBody>
      </p:sp>
    </p:spTree>
    <p:extLst>
      <p:ext uri="{BB962C8B-B14F-4D97-AF65-F5344CB8AC3E}">
        <p14:creationId xmlns:p14="http://schemas.microsoft.com/office/powerpoint/2010/main" val="168515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OUR TCO CALCULATOR: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Our TCO Calculator model provides a comprehensive analysis, comparing the cost of different cloud vendors and on-premises deployments. </a:t>
            </a:r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It factors in server specifications, storage requirements, and labor costs, alongside  network demands, to deliver a detailed total cost of ownership estimation. </a:t>
            </a:r>
          </a:p>
          <a:p>
            <a:pPr>
              <a:lnSpc>
                <a:spcPct val="100000"/>
              </a:lnSpc>
            </a:pPr>
            <a:r>
              <a:rPr lang="en-US" sz="1800">
                <a:ea typeface="+mn-lt"/>
                <a:cs typeface="+mn-lt"/>
              </a:rPr>
              <a:t>This tool will aid businesses in making informed infrastructure decisions, tailored to their specific workload needs and budget constraints</a:t>
            </a:r>
            <a:endParaRPr lang="en-US" sz="1800"/>
          </a:p>
        </p:txBody>
      </p:sp>
      <p:pic>
        <p:nvPicPr>
          <p:cNvPr id="6" name="Picture 5" descr="Desk with productivity items">
            <a:extLst>
              <a:ext uri="{FF2B5EF4-FFF2-40B4-BE49-F238E27FC236}">
                <a16:creationId xmlns:a16="http://schemas.microsoft.com/office/drawing/2014/main" id="{0C97EFA4-ACF1-ED55-C0FF-9314F2D0D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45" r="872" b="-1"/>
          <a:stretch/>
        </p:blipFill>
        <p:spPr>
          <a:xfrm>
            <a:off x="7679814" y="1757995"/>
            <a:ext cx="4097657" cy="324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2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TCO Calculator Components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801712-AF69-9F20-201A-7943394BA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58" y="114326"/>
            <a:ext cx="4419041" cy="660625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Inputs: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Server Workload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Storage Costs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Labor Costs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7179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TCO Calculator Components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Functions: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/>
              <a:t>Predict deployment CU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/>
              <a:t>Currency convertor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/>
              <a:t>Estimate TCO costs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E6331-120C-8874-14DE-41B43BCF1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82267" y="1156990"/>
            <a:ext cx="6656832" cy="4443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ED6AE-8FFD-65B9-7824-F0409E0B5D22}"/>
              </a:ext>
            </a:extLst>
          </p:cNvPr>
          <p:cNvSpPr txBox="1"/>
          <p:nvPr/>
        </p:nvSpPr>
        <p:spPr>
          <a:xfrm>
            <a:off x="9161051" y="5400370"/>
            <a:ext cx="26164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28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halkboard with a book and glasses on a table&#10;&#10;Description automatically generated">
            <a:extLst>
              <a:ext uri="{FF2B5EF4-FFF2-40B4-BE49-F238E27FC236}">
                <a16:creationId xmlns:a16="http://schemas.microsoft.com/office/drawing/2014/main" id="{E7F78DA8-E8EC-027A-B69A-C2F26209A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61" r="1422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71094" y="2718054"/>
            <a:ext cx="4926619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</a:rPr>
              <a:t>It u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tilizes a detailed, object-oriented approach to estimate the total cost of ownership for both cloud and on-premises deployments</a:t>
            </a:r>
            <a:endParaRPr lang="en-U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It gathers input on server workloads, including operating system, server count, auto-scaling capabilities, and specific workload types, alongside storage and labor costs.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This data feeds into functions that calculate server, storage, and labor costs based on whether the deployment is in the cloud or on-premises.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C90C9-DE42-4EE2-B00E-E21738F86529}"/>
              </a:ext>
            </a:extLst>
          </p:cNvPr>
          <p:cNvSpPr txBox="1"/>
          <p:nvPr/>
        </p:nvSpPr>
        <p:spPr>
          <a:xfrm>
            <a:off x="9575579" y="6657945"/>
            <a:ext cx="26164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24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halkboard with a book and glasses on a table&#10;&#10;Description automatically generated">
            <a:extLst>
              <a:ext uri="{FF2B5EF4-FFF2-40B4-BE49-F238E27FC236}">
                <a16:creationId xmlns:a16="http://schemas.microsoft.com/office/drawing/2014/main" id="{E7F78DA8-E8EC-027A-B69A-C2F26209A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61" r="1422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71094" y="2718054"/>
            <a:ext cx="4926619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For cloud deployments, it further adjusts calculations based on the selected cloud provider (AWS, Azure, GCP)</a:t>
            </a:r>
            <a:endParaRPr lang="en-US" sz="16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The model also integrates real-world dynamics such as currency conversion based on user location, enhancing its applicability globally. </a:t>
            </a:r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ECECEC"/>
                </a:solidFill>
                <a:ea typeface="+mn-lt"/>
                <a:cs typeface="+mn-lt"/>
              </a:rPr>
              <a:t>The calculator offers businesses a full view of their potential expenditure, aiding in more informed decision-making regarding infrastructure deployments.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C90C9-DE42-4EE2-B00E-E21738F86529}"/>
              </a:ext>
            </a:extLst>
          </p:cNvPr>
          <p:cNvSpPr txBox="1"/>
          <p:nvPr/>
        </p:nvSpPr>
        <p:spPr>
          <a:xfrm>
            <a:off x="9575579" y="6657945"/>
            <a:ext cx="2616421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18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6D96D-060D-4C2B-01BB-95E020E6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Architecture Diagram: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Content Placeholder 3" descr="A diagram of a cost analysis&#10;&#10;Description automatically generated">
            <a:extLst>
              <a:ext uri="{FF2B5EF4-FFF2-40B4-BE49-F238E27FC236}">
                <a16:creationId xmlns:a16="http://schemas.microsoft.com/office/drawing/2014/main" id="{A0599ED7-9B3E-805D-BEC8-0DB004EE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3331177"/>
            <a:ext cx="11420856" cy="17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003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392020"/>
      </a:dk2>
      <a:lt2>
        <a:srgbClr val="E8E2E5"/>
      </a:lt2>
      <a:accent1>
        <a:srgbClr val="29B768"/>
      </a:accent1>
      <a:accent2>
        <a:srgbClr val="36B839"/>
      </a:accent2>
      <a:accent3>
        <a:srgbClr val="34B2A0"/>
      </a:accent3>
      <a:accent4>
        <a:srgbClr val="C12B6A"/>
      </a:accent4>
      <a:accent5>
        <a:srgbClr val="D33D3D"/>
      </a:accent5>
      <a:accent6>
        <a:srgbClr val="C16A2B"/>
      </a:accent6>
      <a:hlink>
        <a:srgbClr val="BF3F8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Courier New</vt:lpstr>
      <vt:lpstr>AccentBoxVTI</vt:lpstr>
      <vt:lpstr>TCO Calculator Model for Cloud Workloads  - Empowering Businesses to Make Informed Decisions on IT Deployment</vt:lpstr>
      <vt:lpstr>Introduction</vt:lpstr>
      <vt:lpstr>What is TCO:</vt:lpstr>
      <vt:lpstr>OUR TCO CALCULATOR:</vt:lpstr>
      <vt:lpstr>TCO Calculator Components</vt:lpstr>
      <vt:lpstr>TCO Calculator Components</vt:lpstr>
      <vt:lpstr>Methodology</vt:lpstr>
      <vt:lpstr>Methodology</vt:lpstr>
      <vt:lpstr>Architecture Diagram:</vt:lpstr>
      <vt:lpstr>FEATURES</vt:lpstr>
      <vt:lpstr>Cloud Providers Comparison</vt:lpstr>
      <vt:lpstr>Currency Conversion:</vt:lpstr>
      <vt:lpstr>Prediction model</vt:lpstr>
      <vt:lpstr>AI chatbot:</vt:lpstr>
      <vt:lpstr>PowerPoint Presentation</vt:lpstr>
      <vt:lpstr>Auto-Scaling: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Gitanjali Shinde_TYCSBS</cp:lastModifiedBy>
  <cp:revision>2</cp:revision>
  <dcterms:created xsi:type="dcterms:W3CDTF">2024-03-10T12:20:18Z</dcterms:created>
  <dcterms:modified xsi:type="dcterms:W3CDTF">2024-03-11T05:39:43Z</dcterms:modified>
</cp:coreProperties>
</file>